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6" r:id="rId4"/>
    <p:sldId id="280" r:id="rId5"/>
    <p:sldId id="273" r:id="rId6"/>
    <p:sldId id="28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F3"/>
    <a:srgbClr val="E6E6E6"/>
    <a:srgbClr val="F4DAD8"/>
    <a:srgbClr val="F3D7D5"/>
    <a:srgbClr val="404040"/>
    <a:srgbClr val="739865"/>
    <a:srgbClr val="8686AB"/>
    <a:srgbClr val="B64A40"/>
    <a:srgbClr val="CE6B26"/>
    <a:srgbClr val="EFB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0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7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9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>
            <a:off x="3582020" y="-168274"/>
            <a:ext cx="7229384" cy="2865120"/>
          </a:xfrm>
          <a:custGeom>
            <a:avLst/>
            <a:gdLst>
              <a:gd name="connsiteX0" fmla="*/ 0 w 6320607"/>
              <a:gd name="connsiteY0" fmla="*/ 3398520 h 3398520"/>
              <a:gd name="connsiteX1" fmla="*/ 3160304 w 6320607"/>
              <a:gd name="connsiteY1" fmla="*/ 0 h 3398520"/>
              <a:gd name="connsiteX2" fmla="*/ 6320607 w 6320607"/>
              <a:gd name="connsiteY2" fmla="*/ 3398520 h 3398520"/>
              <a:gd name="connsiteX3" fmla="*/ 0 w 6320607"/>
              <a:gd name="connsiteY3" fmla="*/ 3398520 h 3398520"/>
              <a:gd name="connsiteX0" fmla="*/ 0 w 7625624"/>
              <a:gd name="connsiteY0" fmla="*/ 2118360 h 2118360"/>
              <a:gd name="connsiteX1" fmla="*/ 7625624 w 7625624"/>
              <a:gd name="connsiteY1" fmla="*/ 0 h 2118360"/>
              <a:gd name="connsiteX2" fmla="*/ 6320607 w 7625624"/>
              <a:gd name="connsiteY2" fmla="*/ 2118360 h 2118360"/>
              <a:gd name="connsiteX3" fmla="*/ 0 w 7625624"/>
              <a:gd name="connsiteY3" fmla="*/ 2118360 h 2118360"/>
              <a:gd name="connsiteX0" fmla="*/ 0 w 7625624"/>
              <a:gd name="connsiteY0" fmla="*/ 2118360 h 2865120"/>
              <a:gd name="connsiteX1" fmla="*/ 7625624 w 7625624"/>
              <a:gd name="connsiteY1" fmla="*/ 0 h 2865120"/>
              <a:gd name="connsiteX2" fmla="*/ 6076767 w 7625624"/>
              <a:gd name="connsiteY2" fmla="*/ 2865120 h 2865120"/>
              <a:gd name="connsiteX3" fmla="*/ 0 w 7625624"/>
              <a:gd name="connsiteY3" fmla="*/ 2118360 h 2865120"/>
              <a:gd name="connsiteX0" fmla="*/ 0 w 7381784"/>
              <a:gd name="connsiteY0" fmla="*/ 640080 h 2865120"/>
              <a:gd name="connsiteX1" fmla="*/ 7381784 w 7381784"/>
              <a:gd name="connsiteY1" fmla="*/ 0 h 2865120"/>
              <a:gd name="connsiteX2" fmla="*/ 5832927 w 7381784"/>
              <a:gd name="connsiteY2" fmla="*/ 2865120 h 2865120"/>
              <a:gd name="connsiteX3" fmla="*/ 0 w 7381784"/>
              <a:gd name="connsiteY3" fmla="*/ 640080 h 2865120"/>
              <a:gd name="connsiteX0" fmla="*/ 0 w 7229384"/>
              <a:gd name="connsiteY0" fmla="*/ 502920 h 2865120"/>
              <a:gd name="connsiteX1" fmla="*/ 7229384 w 7229384"/>
              <a:gd name="connsiteY1" fmla="*/ 0 h 2865120"/>
              <a:gd name="connsiteX2" fmla="*/ 5680527 w 7229384"/>
              <a:gd name="connsiteY2" fmla="*/ 2865120 h 2865120"/>
              <a:gd name="connsiteX3" fmla="*/ 0 w 7229384"/>
              <a:gd name="connsiteY3" fmla="*/ 5029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384" h="2865120">
                <a:moveTo>
                  <a:pt x="0" y="502920"/>
                </a:moveTo>
                <a:lnTo>
                  <a:pt x="7229384" y="0"/>
                </a:lnTo>
                <a:lnTo>
                  <a:pt x="5680527" y="2865120"/>
                </a:lnTo>
                <a:lnTo>
                  <a:pt x="0" y="502920"/>
                </a:lnTo>
                <a:close/>
              </a:path>
            </a:pathLst>
          </a:custGeom>
          <a:solidFill>
            <a:srgbClr val="F9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112653" y="288634"/>
            <a:ext cx="6289965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257550" y="409575"/>
            <a:ext cx="6010275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900822" y="3282269"/>
            <a:ext cx="6709334" cy="4133075"/>
            <a:chOff x="2900822" y="3282269"/>
            <a:chExt cx="6709334" cy="4133075"/>
          </a:xfrm>
        </p:grpSpPr>
        <p:sp>
          <p:nvSpPr>
            <p:cNvPr id="9" name="Isosceles Triangle 8"/>
            <p:cNvSpPr/>
            <p:nvPr/>
          </p:nvSpPr>
          <p:spPr>
            <a:xfrm rot="5400000">
              <a:off x="9386015" y="3298872"/>
              <a:ext cx="240744" cy="207538"/>
            </a:xfrm>
            <a:prstGeom prst="triangle">
              <a:avLst/>
            </a:prstGeom>
            <a:solidFill>
              <a:srgbClr val="89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 flipH="1">
              <a:off x="5939045" y="3744231"/>
              <a:ext cx="4023780" cy="3318441"/>
            </a:xfrm>
            <a:prstGeom prst="triangle">
              <a:avLst>
                <a:gd name="adj" fmla="val 53274"/>
              </a:avLst>
            </a:prstGeom>
            <a:solidFill>
              <a:srgbClr val="D18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200000" flipH="1">
              <a:off x="2884219" y="3298874"/>
              <a:ext cx="240744" cy="207538"/>
            </a:xfrm>
            <a:prstGeom prst="triangle">
              <a:avLst/>
            </a:prstGeom>
            <a:solidFill>
              <a:srgbClr val="89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2548153" y="3744233"/>
              <a:ext cx="4023780" cy="3318441"/>
            </a:xfrm>
            <a:prstGeom prst="triangle">
              <a:avLst>
                <a:gd name="adj" fmla="val 53274"/>
              </a:avLst>
            </a:prstGeom>
            <a:solidFill>
              <a:srgbClr val="D18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008883" y="5206423"/>
              <a:ext cx="6497503" cy="1860946"/>
            </a:xfrm>
            <a:prstGeom prst="triangle">
              <a:avLst/>
            </a:prstGeom>
            <a:solidFill>
              <a:srgbClr val="E9A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92674" y="1585852"/>
            <a:ext cx="559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rgbClr val="8944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PBL3</a:t>
            </a:r>
            <a:endParaRPr lang="ko-KR" altLang="en-US" sz="40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rgbClr val="8944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3598548" y="1464911"/>
            <a:ext cx="794876" cy="8686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76857" y="209708"/>
            <a:ext cx="461665" cy="4075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>
                <a:solidFill>
                  <a:srgbClr val="808080"/>
                </a:solidFill>
              </a:rPr>
              <a:t>고급모바일프로그래밍</a:t>
            </a:r>
            <a:r>
              <a:rPr lang="en-US" altLang="ko-KR" dirty="0" smtClean="0">
                <a:solidFill>
                  <a:srgbClr val="808080"/>
                </a:solidFill>
              </a:rPr>
              <a:t>(N)</a:t>
            </a:r>
            <a:endParaRPr lang="ko-KR" altLang="en-US" dirty="0">
              <a:solidFill>
                <a:srgbClr val="8080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0472" y="3457338"/>
            <a:ext cx="48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ko-KR" altLang="en-US" sz="22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72074" y="1454757"/>
            <a:ext cx="4771119" cy="10154"/>
          </a:xfrm>
          <a:prstGeom prst="line">
            <a:avLst/>
          </a:prstGeom>
          <a:ln w="38100">
            <a:solidFill>
              <a:srgbClr val="D1C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72073" y="3034049"/>
            <a:ext cx="4771119" cy="10154"/>
          </a:xfrm>
          <a:prstGeom prst="line">
            <a:avLst/>
          </a:prstGeom>
          <a:ln w="38100">
            <a:solidFill>
              <a:srgbClr val="D1C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95401" y="4308529"/>
            <a:ext cx="9601199" cy="31244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Flutter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Google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개발한 크로스 플랫폼 모바일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프레임워크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Google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개발만큼 구글 위젯을 제공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Hot Reload -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 실행 중 코드 변경 시 즉시 앱에 반영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라는 언어를 사용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언어를 직접 컴파일하여 성능이 좋음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>
              <a:buAutoNum type="arabicPeriod" startAt="5"/>
            </a:pP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buAutoNum type="arabicPeriod" startAt="5"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Dart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언어는 최악의 프로그래밍 언어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위로 꼽힐 만큼 인식이 좋지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우리가 새로운 언어를 학습해야 한다는 것이 너무나도 큰 단점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출시된 지 오래 되지 않아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플러그인이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부족함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8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95401" y="4308529"/>
            <a:ext cx="9601199" cy="31244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React Native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단축키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콘솔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크롬 </a:t>
            </a:r>
            <a:r>
              <a:rPr lang="ko-KR" altLang="en-US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개발자툴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 다양한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Debugging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지원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 Code Push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통한 이미 배포된 어플리케이션의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재배포와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심사 없이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수정 가능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Hot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Reload -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 실행 중 코드 변경 시 즉시 앱에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사용시 참고할 수 있는 리소스들이 풍부함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가장 큰 장점은 친숙한 </a:t>
            </a:r>
            <a:r>
              <a:rPr lang="en-US" altLang="ko-KR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통해 개발을 할 수  있다는 것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단점인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제공되지 않는 기능으로 복잡한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로직이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있거나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사용하지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5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1222" y="1438373"/>
            <a:ext cx="0" cy="3862436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84895" y="1779195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언어는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우리가 새로운 언어를 학습해야 한다는 것이 너무나도 큰 단점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 – Flutter </a:t>
            </a:r>
          </a:p>
          <a:p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가장 많이 접해본 </a:t>
            </a:r>
            <a:r>
              <a:rPr lang="en-US" altLang="ko-KR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Javascript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사용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– React 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Native</a:t>
            </a:r>
          </a:p>
          <a:p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출시된 지 오래 되지 않아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플러그인 버전이 낮고 리소스가 적어 사용하기 어려움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–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Flutter</a:t>
            </a:r>
          </a:p>
          <a:p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React Native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의 단점인 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구성시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Native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로 구현해야 하는데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 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요구하지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949176" y="754862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- </a:t>
            </a:r>
            <a:r>
              <a:rPr lang="en-US" altLang="ko-KR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TIOBE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6" y="1556981"/>
            <a:ext cx="8810625" cy="111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2766437"/>
            <a:ext cx="3124200" cy="3724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13" y="2712653"/>
            <a:ext cx="3133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1" y="1464501"/>
            <a:ext cx="5221785" cy="429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7" y="1464501"/>
            <a:ext cx="3824302" cy="42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248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Adobe 고딕 Std B</vt:lpstr>
      <vt:lpstr>나눔스퀘어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 승희</dc:creator>
  <cp:lastModifiedBy>user</cp:lastModifiedBy>
  <cp:revision>101</cp:revision>
  <dcterms:created xsi:type="dcterms:W3CDTF">2018-05-31T00:17:03Z</dcterms:created>
  <dcterms:modified xsi:type="dcterms:W3CDTF">2019-11-28T09:24:01Z</dcterms:modified>
</cp:coreProperties>
</file>