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65" r:id="rId4"/>
    <p:sldId id="272" r:id="rId5"/>
    <p:sldId id="276" r:id="rId6"/>
    <p:sldId id="280" r:id="rId7"/>
    <p:sldId id="279" r:id="rId8"/>
    <p:sldId id="273" r:id="rId9"/>
    <p:sldId id="28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4F3"/>
    <a:srgbClr val="E6E6E6"/>
    <a:srgbClr val="F4DAD8"/>
    <a:srgbClr val="F3D7D5"/>
    <a:srgbClr val="404040"/>
    <a:srgbClr val="739865"/>
    <a:srgbClr val="8686AB"/>
    <a:srgbClr val="B64A40"/>
    <a:srgbClr val="CE6B26"/>
    <a:srgbClr val="EFB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88" autoAdjust="0"/>
    <p:restoredTop sz="94660"/>
  </p:normalViewPr>
  <p:slideViewPr>
    <p:cSldViewPr snapToGrid="0">
      <p:cViewPr varScale="1">
        <p:scale>
          <a:sx n="62" d="100"/>
          <a:sy n="62" d="100"/>
        </p:scale>
        <p:origin x="132" y="1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23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50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4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2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5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7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55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4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09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4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4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175AF-0C5F-438E-BD88-4E8FCB21E31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BB4CA-064D-482E-ADA2-3830D408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5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Isosceles Triangle 9"/>
          <p:cNvSpPr/>
          <p:nvPr/>
        </p:nvSpPr>
        <p:spPr>
          <a:xfrm>
            <a:off x="3582020" y="-168274"/>
            <a:ext cx="7229384" cy="2865120"/>
          </a:xfrm>
          <a:custGeom>
            <a:avLst/>
            <a:gdLst>
              <a:gd name="connsiteX0" fmla="*/ 0 w 6320607"/>
              <a:gd name="connsiteY0" fmla="*/ 3398520 h 3398520"/>
              <a:gd name="connsiteX1" fmla="*/ 3160304 w 6320607"/>
              <a:gd name="connsiteY1" fmla="*/ 0 h 3398520"/>
              <a:gd name="connsiteX2" fmla="*/ 6320607 w 6320607"/>
              <a:gd name="connsiteY2" fmla="*/ 3398520 h 3398520"/>
              <a:gd name="connsiteX3" fmla="*/ 0 w 6320607"/>
              <a:gd name="connsiteY3" fmla="*/ 3398520 h 3398520"/>
              <a:gd name="connsiteX0" fmla="*/ 0 w 7625624"/>
              <a:gd name="connsiteY0" fmla="*/ 2118360 h 2118360"/>
              <a:gd name="connsiteX1" fmla="*/ 7625624 w 7625624"/>
              <a:gd name="connsiteY1" fmla="*/ 0 h 2118360"/>
              <a:gd name="connsiteX2" fmla="*/ 6320607 w 7625624"/>
              <a:gd name="connsiteY2" fmla="*/ 2118360 h 2118360"/>
              <a:gd name="connsiteX3" fmla="*/ 0 w 7625624"/>
              <a:gd name="connsiteY3" fmla="*/ 2118360 h 2118360"/>
              <a:gd name="connsiteX0" fmla="*/ 0 w 7625624"/>
              <a:gd name="connsiteY0" fmla="*/ 2118360 h 2865120"/>
              <a:gd name="connsiteX1" fmla="*/ 7625624 w 7625624"/>
              <a:gd name="connsiteY1" fmla="*/ 0 h 2865120"/>
              <a:gd name="connsiteX2" fmla="*/ 6076767 w 7625624"/>
              <a:gd name="connsiteY2" fmla="*/ 2865120 h 2865120"/>
              <a:gd name="connsiteX3" fmla="*/ 0 w 7625624"/>
              <a:gd name="connsiteY3" fmla="*/ 2118360 h 2865120"/>
              <a:gd name="connsiteX0" fmla="*/ 0 w 7381784"/>
              <a:gd name="connsiteY0" fmla="*/ 640080 h 2865120"/>
              <a:gd name="connsiteX1" fmla="*/ 7381784 w 7381784"/>
              <a:gd name="connsiteY1" fmla="*/ 0 h 2865120"/>
              <a:gd name="connsiteX2" fmla="*/ 5832927 w 7381784"/>
              <a:gd name="connsiteY2" fmla="*/ 2865120 h 2865120"/>
              <a:gd name="connsiteX3" fmla="*/ 0 w 7381784"/>
              <a:gd name="connsiteY3" fmla="*/ 640080 h 2865120"/>
              <a:gd name="connsiteX0" fmla="*/ 0 w 7229384"/>
              <a:gd name="connsiteY0" fmla="*/ 502920 h 2865120"/>
              <a:gd name="connsiteX1" fmla="*/ 7229384 w 7229384"/>
              <a:gd name="connsiteY1" fmla="*/ 0 h 2865120"/>
              <a:gd name="connsiteX2" fmla="*/ 5680527 w 7229384"/>
              <a:gd name="connsiteY2" fmla="*/ 2865120 h 2865120"/>
              <a:gd name="connsiteX3" fmla="*/ 0 w 7229384"/>
              <a:gd name="connsiteY3" fmla="*/ 502920 h 286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9384" h="2865120">
                <a:moveTo>
                  <a:pt x="0" y="502920"/>
                </a:moveTo>
                <a:lnTo>
                  <a:pt x="7229384" y="0"/>
                </a:lnTo>
                <a:lnTo>
                  <a:pt x="5680527" y="2865120"/>
                </a:lnTo>
                <a:lnTo>
                  <a:pt x="0" y="502920"/>
                </a:lnTo>
                <a:close/>
              </a:path>
            </a:pathLst>
          </a:custGeom>
          <a:solidFill>
            <a:srgbClr val="F9E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112653" y="288634"/>
            <a:ext cx="6289965" cy="6289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3257550" y="409575"/>
            <a:ext cx="6010275" cy="6010275"/>
          </a:xfrm>
          <a:prstGeom prst="rect">
            <a:avLst/>
          </a:prstGeom>
          <a:noFill/>
          <a:ln w="38100">
            <a:solidFill>
              <a:srgbClr val="F9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2900822" y="3282269"/>
            <a:ext cx="6709334" cy="4133075"/>
            <a:chOff x="2900822" y="3282269"/>
            <a:chExt cx="6709334" cy="4133075"/>
          </a:xfrm>
        </p:grpSpPr>
        <p:sp>
          <p:nvSpPr>
            <p:cNvPr id="9" name="Isosceles Triangle 8"/>
            <p:cNvSpPr/>
            <p:nvPr/>
          </p:nvSpPr>
          <p:spPr>
            <a:xfrm rot="5400000">
              <a:off x="9386015" y="3298872"/>
              <a:ext cx="240744" cy="207538"/>
            </a:xfrm>
            <a:prstGeom prst="triangle">
              <a:avLst/>
            </a:prstGeom>
            <a:solidFill>
              <a:srgbClr val="89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16200000" flipH="1">
              <a:off x="5939045" y="3744231"/>
              <a:ext cx="4023780" cy="3318441"/>
            </a:xfrm>
            <a:prstGeom prst="triangle">
              <a:avLst>
                <a:gd name="adj" fmla="val 53274"/>
              </a:avLst>
            </a:prstGeom>
            <a:solidFill>
              <a:srgbClr val="D184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Isosceles Triangle 12"/>
            <p:cNvSpPr/>
            <p:nvPr/>
          </p:nvSpPr>
          <p:spPr>
            <a:xfrm rot="16200000" flipH="1">
              <a:off x="2884219" y="3298874"/>
              <a:ext cx="240744" cy="207538"/>
            </a:xfrm>
            <a:prstGeom prst="triangle">
              <a:avLst/>
            </a:prstGeom>
            <a:solidFill>
              <a:srgbClr val="89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5400000">
              <a:off x="2548153" y="3744233"/>
              <a:ext cx="4023780" cy="3318441"/>
            </a:xfrm>
            <a:prstGeom prst="triangle">
              <a:avLst>
                <a:gd name="adj" fmla="val 53274"/>
              </a:avLst>
            </a:prstGeom>
            <a:solidFill>
              <a:srgbClr val="D184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3008883" y="5206423"/>
              <a:ext cx="6497503" cy="1860946"/>
            </a:xfrm>
            <a:prstGeom prst="triangle">
              <a:avLst/>
            </a:prstGeom>
            <a:solidFill>
              <a:srgbClr val="E9A4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492674" y="1585852"/>
            <a:ext cx="5598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solidFill>
                  <a:srgbClr val="8944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PBL3</a:t>
            </a:r>
            <a:endParaRPr lang="ko-KR" altLang="en-US" sz="4000" dirty="0">
              <a:ln>
                <a:solidFill>
                  <a:schemeClr val="tx1">
                    <a:alpha val="10000"/>
                  </a:schemeClr>
                </a:solidFill>
              </a:ln>
              <a:solidFill>
                <a:srgbClr val="89443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13598548" y="1464911"/>
            <a:ext cx="794876" cy="8686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76857" y="209708"/>
            <a:ext cx="461665" cy="4075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>
                <a:solidFill>
                  <a:srgbClr val="808080"/>
                </a:solidFill>
              </a:rPr>
              <a:t>고급모바일프로그래밍</a:t>
            </a:r>
            <a:r>
              <a:rPr lang="en-US" altLang="ko-KR" dirty="0" smtClean="0">
                <a:solidFill>
                  <a:srgbClr val="808080"/>
                </a:solidFill>
              </a:rPr>
              <a:t>(N)</a:t>
            </a:r>
            <a:endParaRPr lang="ko-KR" altLang="en-US" dirty="0">
              <a:solidFill>
                <a:srgbClr val="80808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50472" y="3457338"/>
            <a:ext cx="4810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2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  <a:endParaRPr lang="ko-KR" altLang="en-US" sz="2200" dirty="0">
              <a:ln>
                <a:solidFill>
                  <a:schemeClr val="tx1">
                    <a:alpha val="1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872074" y="1454757"/>
            <a:ext cx="4771119" cy="10154"/>
          </a:xfrm>
          <a:prstGeom prst="line">
            <a:avLst/>
          </a:prstGeom>
          <a:ln w="38100">
            <a:solidFill>
              <a:srgbClr val="D1C1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872073" y="3034049"/>
            <a:ext cx="4771119" cy="10154"/>
          </a:xfrm>
          <a:prstGeom prst="line">
            <a:avLst/>
          </a:prstGeom>
          <a:ln w="38100">
            <a:solidFill>
              <a:srgbClr val="D1C1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44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Isosceles Triangle 9"/>
          <p:cNvSpPr/>
          <p:nvPr/>
        </p:nvSpPr>
        <p:spPr>
          <a:xfrm>
            <a:off x="3582020" y="-168274"/>
            <a:ext cx="7229384" cy="2865120"/>
          </a:xfrm>
          <a:custGeom>
            <a:avLst/>
            <a:gdLst>
              <a:gd name="connsiteX0" fmla="*/ 0 w 6320607"/>
              <a:gd name="connsiteY0" fmla="*/ 3398520 h 3398520"/>
              <a:gd name="connsiteX1" fmla="*/ 3160304 w 6320607"/>
              <a:gd name="connsiteY1" fmla="*/ 0 h 3398520"/>
              <a:gd name="connsiteX2" fmla="*/ 6320607 w 6320607"/>
              <a:gd name="connsiteY2" fmla="*/ 3398520 h 3398520"/>
              <a:gd name="connsiteX3" fmla="*/ 0 w 6320607"/>
              <a:gd name="connsiteY3" fmla="*/ 3398520 h 3398520"/>
              <a:gd name="connsiteX0" fmla="*/ 0 w 7625624"/>
              <a:gd name="connsiteY0" fmla="*/ 2118360 h 2118360"/>
              <a:gd name="connsiteX1" fmla="*/ 7625624 w 7625624"/>
              <a:gd name="connsiteY1" fmla="*/ 0 h 2118360"/>
              <a:gd name="connsiteX2" fmla="*/ 6320607 w 7625624"/>
              <a:gd name="connsiteY2" fmla="*/ 2118360 h 2118360"/>
              <a:gd name="connsiteX3" fmla="*/ 0 w 7625624"/>
              <a:gd name="connsiteY3" fmla="*/ 2118360 h 2118360"/>
              <a:gd name="connsiteX0" fmla="*/ 0 w 7625624"/>
              <a:gd name="connsiteY0" fmla="*/ 2118360 h 2865120"/>
              <a:gd name="connsiteX1" fmla="*/ 7625624 w 7625624"/>
              <a:gd name="connsiteY1" fmla="*/ 0 h 2865120"/>
              <a:gd name="connsiteX2" fmla="*/ 6076767 w 7625624"/>
              <a:gd name="connsiteY2" fmla="*/ 2865120 h 2865120"/>
              <a:gd name="connsiteX3" fmla="*/ 0 w 7625624"/>
              <a:gd name="connsiteY3" fmla="*/ 2118360 h 2865120"/>
              <a:gd name="connsiteX0" fmla="*/ 0 w 7381784"/>
              <a:gd name="connsiteY0" fmla="*/ 640080 h 2865120"/>
              <a:gd name="connsiteX1" fmla="*/ 7381784 w 7381784"/>
              <a:gd name="connsiteY1" fmla="*/ 0 h 2865120"/>
              <a:gd name="connsiteX2" fmla="*/ 5832927 w 7381784"/>
              <a:gd name="connsiteY2" fmla="*/ 2865120 h 2865120"/>
              <a:gd name="connsiteX3" fmla="*/ 0 w 7381784"/>
              <a:gd name="connsiteY3" fmla="*/ 640080 h 2865120"/>
              <a:gd name="connsiteX0" fmla="*/ 0 w 7229384"/>
              <a:gd name="connsiteY0" fmla="*/ 502920 h 2865120"/>
              <a:gd name="connsiteX1" fmla="*/ 7229384 w 7229384"/>
              <a:gd name="connsiteY1" fmla="*/ 0 h 2865120"/>
              <a:gd name="connsiteX2" fmla="*/ 5680527 w 7229384"/>
              <a:gd name="connsiteY2" fmla="*/ 2865120 h 2865120"/>
              <a:gd name="connsiteX3" fmla="*/ 0 w 7229384"/>
              <a:gd name="connsiteY3" fmla="*/ 502920 h 286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9384" h="2865120">
                <a:moveTo>
                  <a:pt x="0" y="502920"/>
                </a:moveTo>
                <a:lnTo>
                  <a:pt x="7229384" y="0"/>
                </a:lnTo>
                <a:lnTo>
                  <a:pt x="5680527" y="2865120"/>
                </a:lnTo>
                <a:lnTo>
                  <a:pt x="0" y="502920"/>
                </a:lnTo>
                <a:close/>
              </a:path>
            </a:pathLst>
          </a:custGeom>
          <a:solidFill>
            <a:srgbClr val="F9E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112653" y="288634"/>
            <a:ext cx="6289965" cy="6289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3257550" y="409575"/>
            <a:ext cx="6010275" cy="6010275"/>
          </a:xfrm>
          <a:prstGeom prst="rect">
            <a:avLst/>
          </a:prstGeom>
          <a:noFill/>
          <a:ln w="38100">
            <a:solidFill>
              <a:srgbClr val="F9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284055" y="863462"/>
            <a:ext cx="3947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3000" dirty="0">
              <a:ln>
                <a:solidFill>
                  <a:schemeClr val="tx1">
                    <a:alpha val="10000"/>
                  </a:schemeClr>
                </a:solidFill>
              </a:ln>
              <a:solidFill>
                <a:srgbClr val="89443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Chevron 16"/>
          <p:cNvSpPr/>
          <p:nvPr/>
        </p:nvSpPr>
        <p:spPr>
          <a:xfrm rot="19470496">
            <a:off x="14916744" y="3642905"/>
            <a:ext cx="558805" cy="45558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8900000">
            <a:off x="2609870" y="825262"/>
            <a:ext cx="2424499" cy="380076"/>
          </a:xfrm>
          <a:custGeom>
            <a:avLst/>
            <a:gdLst>
              <a:gd name="connsiteX0" fmla="*/ 0 w 2386782"/>
              <a:gd name="connsiteY0" fmla="*/ 0 h 396240"/>
              <a:gd name="connsiteX1" fmla="*/ 2386782 w 2386782"/>
              <a:gd name="connsiteY1" fmla="*/ 0 h 396240"/>
              <a:gd name="connsiteX2" fmla="*/ 2386782 w 2386782"/>
              <a:gd name="connsiteY2" fmla="*/ 396240 h 396240"/>
              <a:gd name="connsiteX3" fmla="*/ 0 w 2386782"/>
              <a:gd name="connsiteY3" fmla="*/ 396240 h 396240"/>
              <a:gd name="connsiteX4" fmla="*/ 0 w 2386782"/>
              <a:gd name="connsiteY4" fmla="*/ 0 h 396240"/>
              <a:gd name="connsiteX0" fmla="*/ 323289 w 2386782"/>
              <a:gd name="connsiteY0" fmla="*/ 75434 h 396240"/>
              <a:gd name="connsiteX1" fmla="*/ 2386782 w 2386782"/>
              <a:gd name="connsiteY1" fmla="*/ 0 h 396240"/>
              <a:gd name="connsiteX2" fmla="*/ 2386782 w 2386782"/>
              <a:gd name="connsiteY2" fmla="*/ 396240 h 396240"/>
              <a:gd name="connsiteX3" fmla="*/ 0 w 2386782"/>
              <a:gd name="connsiteY3" fmla="*/ 396240 h 396240"/>
              <a:gd name="connsiteX4" fmla="*/ 323289 w 2386782"/>
              <a:gd name="connsiteY4" fmla="*/ 75434 h 396240"/>
              <a:gd name="connsiteX0" fmla="*/ 323289 w 2386782"/>
              <a:gd name="connsiteY0" fmla="*/ 59270 h 380076"/>
              <a:gd name="connsiteX1" fmla="*/ 1993447 w 2386782"/>
              <a:gd name="connsiteY1" fmla="*/ 0 h 380076"/>
              <a:gd name="connsiteX2" fmla="*/ 2386782 w 2386782"/>
              <a:gd name="connsiteY2" fmla="*/ 380076 h 380076"/>
              <a:gd name="connsiteX3" fmla="*/ 0 w 2386782"/>
              <a:gd name="connsiteY3" fmla="*/ 380076 h 380076"/>
              <a:gd name="connsiteX4" fmla="*/ 323289 w 2386782"/>
              <a:gd name="connsiteY4" fmla="*/ 59270 h 380076"/>
              <a:gd name="connsiteX0" fmla="*/ 307125 w 2386782"/>
              <a:gd name="connsiteY0" fmla="*/ 53882 h 380076"/>
              <a:gd name="connsiteX1" fmla="*/ 1993447 w 2386782"/>
              <a:gd name="connsiteY1" fmla="*/ 0 h 380076"/>
              <a:gd name="connsiteX2" fmla="*/ 2386782 w 2386782"/>
              <a:gd name="connsiteY2" fmla="*/ 380076 h 380076"/>
              <a:gd name="connsiteX3" fmla="*/ 0 w 2386782"/>
              <a:gd name="connsiteY3" fmla="*/ 380076 h 380076"/>
              <a:gd name="connsiteX4" fmla="*/ 307125 w 2386782"/>
              <a:gd name="connsiteY4" fmla="*/ 53882 h 380076"/>
              <a:gd name="connsiteX0" fmla="*/ 344842 w 2424499"/>
              <a:gd name="connsiteY0" fmla="*/ 53882 h 385464"/>
              <a:gd name="connsiteX1" fmla="*/ 2031164 w 2424499"/>
              <a:gd name="connsiteY1" fmla="*/ 0 h 385464"/>
              <a:gd name="connsiteX2" fmla="*/ 2424499 w 2424499"/>
              <a:gd name="connsiteY2" fmla="*/ 380076 h 385464"/>
              <a:gd name="connsiteX3" fmla="*/ 0 w 2424499"/>
              <a:gd name="connsiteY3" fmla="*/ 385464 h 385464"/>
              <a:gd name="connsiteX4" fmla="*/ 344842 w 2424499"/>
              <a:gd name="connsiteY4" fmla="*/ 53882 h 385464"/>
              <a:gd name="connsiteX0" fmla="*/ 344842 w 2424499"/>
              <a:gd name="connsiteY0" fmla="*/ 48494 h 380076"/>
              <a:gd name="connsiteX1" fmla="*/ 2047328 w 2424499"/>
              <a:gd name="connsiteY1" fmla="*/ 0 h 380076"/>
              <a:gd name="connsiteX2" fmla="*/ 2424499 w 2424499"/>
              <a:gd name="connsiteY2" fmla="*/ 374688 h 380076"/>
              <a:gd name="connsiteX3" fmla="*/ 0 w 2424499"/>
              <a:gd name="connsiteY3" fmla="*/ 380076 h 380076"/>
              <a:gd name="connsiteX4" fmla="*/ 344842 w 2424499"/>
              <a:gd name="connsiteY4" fmla="*/ 48494 h 380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4499" h="380076">
                <a:moveTo>
                  <a:pt x="344842" y="48494"/>
                </a:moveTo>
                <a:lnTo>
                  <a:pt x="2047328" y="0"/>
                </a:lnTo>
                <a:lnTo>
                  <a:pt x="2424499" y="374688"/>
                </a:lnTo>
                <a:lnTo>
                  <a:pt x="0" y="380076"/>
                </a:lnTo>
                <a:lnTo>
                  <a:pt x="344842" y="48494"/>
                </a:lnTo>
                <a:close/>
              </a:path>
            </a:pathLst>
          </a:custGeom>
          <a:solidFill>
            <a:srgbClr val="D18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53" y="2183942"/>
            <a:ext cx="6052172" cy="267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0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03823"/>
            <a:ext cx="12192000" cy="6289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44896" y="724764"/>
            <a:ext cx="11881199" cy="6010275"/>
          </a:xfrm>
          <a:prstGeom prst="rect">
            <a:avLst/>
          </a:prstGeom>
          <a:noFill/>
          <a:ln w="38100">
            <a:solidFill>
              <a:srgbClr val="F9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Isosceles Triangle 1"/>
          <p:cNvSpPr/>
          <p:nvPr/>
        </p:nvSpPr>
        <p:spPr>
          <a:xfrm rot="18900000">
            <a:off x="-1069640" y="-1014009"/>
            <a:ext cx="1810895" cy="1796520"/>
          </a:xfrm>
          <a:prstGeom prst="triangle">
            <a:avLst/>
          </a:prstGeom>
          <a:solidFill>
            <a:srgbClr val="D18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117893" y="46300"/>
            <a:ext cx="716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3000" dirty="0">
              <a:ln>
                <a:solidFill>
                  <a:schemeClr val="tx1">
                    <a:alpha val="1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71488" y="1779195"/>
            <a:ext cx="0" cy="3862436"/>
          </a:xfrm>
          <a:prstGeom prst="line">
            <a:avLst/>
          </a:prstGeom>
          <a:ln w="38100">
            <a:solidFill>
              <a:srgbClr val="D184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49176" y="46300"/>
            <a:ext cx="3947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latin typeface="+mj-lt"/>
                <a:ea typeface="나눔스퀘어" panose="020B0600000101010101" pitchFamily="50" charset="-127"/>
              </a:rPr>
              <a:t>Cross Platform</a:t>
            </a:r>
            <a:endParaRPr lang="en-US" altLang="ko-KR" sz="2500" dirty="0">
              <a:ln>
                <a:solidFill>
                  <a:schemeClr val="tx1">
                    <a:alpha val="10000"/>
                  </a:schemeClr>
                </a:solidFill>
              </a:ln>
              <a:latin typeface="+mj-lt"/>
              <a:ea typeface="나눔스퀘어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287" y="2096439"/>
            <a:ext cx="8524229" cy="1613974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2E7FC39-6A56-42D7-B740-7AE46A6F8C1A}"/>
              </a:ext>
            </a:extLst>
          </p:cNvPr>
          <p:cNvSpPr txBox="1">
            <a:spLocks/>
          </p:cNvSpPr>
          <p:nvPr/>
        </p:nvSpPr>
        <p:spPr>
          <a:xfrm>
            <a:off x="1399287" y="3428957"/>
            <a:ext cx="9393426" cy="2448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en-US" sz="2000" dirty="0" smtClean="0"/>
              <a:t>난 안드로이드 밖에 할 줄 모르는데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IOS</a:t>
            </a:r>
            <a:r>
              <a:rPr lang="ko-KR" altLang="en-US" sz="2000" dirty="0" smtClean="0"/>
              <a:t>로는 어떻게 만들어서 배포하지</a:t>
            </a:r>
            <a:r>
              <a:rPr lang="en-US" altLang="ko-KR" sz="2000" dirty="0" smtClean="0"/>
              <a:t>..?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  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ym typeface="Wingdings" panose="05000000000000000000" pitchFamily="2" charset="2"/>
              </a:rPr>
              <a:t>크로스 플랫폼 사용시 안드로이드 개발로 </a:t>
            </a:r>
            <a:r>
              <a:rPr lang="en-US" altLang="ko-KR" sz="2000" dirty="0" smtClean="0">
                <a:sym typeface="Wingdings" panose="05000000000000000000" pitchFamily="2" charset="2"/>
              </a:rPr>
              <a:t>IOS</a:t>
            </a:r>
            <a:r>
              <a:rPr lang="ko-KR" altLang="en-US" sz="2000" dirty="0" smtClean="0">
                <a:sym typeface="Wingdings" panose="05000000000000000000" pitchFamily="2" charset="2"/>
              </a:rPr>
              <a:t>에서 사용 가능</a:t>
            </a:r>
            <a:r>
              <a:rPr lang="en-US" altLang="ko-KR" sz="2000" dirty="0" smtClean="0">
                <a:sym typeface="Wingdings" panose="05000000000000000000" pitchFamily="2" charset="2"/>
              </a:rPr>
              <a:t>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807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03823"/>
            <a:ext cx="12192000" cy="6289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44896" y="724764"/>
            <a:ext cx="11881199" cy="6010275"/>
          </a:xfrm>
          <a:prstGeom prst="rect">
            <a:avLst/>
          </a:prstGeom>
          <a:noFill/>
          <a:ln w="38100">
            <a:solidFill>
              <a:srgbClr val="F9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Isosceles Triangle 1"/>
          <p:cNvSpPr/>
          <p:nvPr/>
        </p:nvSpPr>
        <p:spPr>
          <a:xfrm rot="18900000">
            <a:off x="-1069640" y="-1014009"/>
            <a:ext cx="1810895" cy="1796520"/>
          </a:xfrm>
          <a:prstGeom prst="triangle">
            <a:avLst/>
          </a:prstGeom>
          <a:solidFill>
            <a:srgbClr val="D18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117893" y="46300"/>
            <a:ext cx="716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3000" dirty="0">
              <a:ln>
                <a:solidFill>
                  <a:schemeClr val="tx1">
                    <a:alpha val="1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295401" y="4308529"/>
            <a:ext cx="9601199" cy="31244"/>
          </a:xfrm>
          <a:prstGeom prst="line">
            <a:avLst/>
          </a:prstGeom>
          <a:ln w="38100">
            <a:solidFill>
              <a:srgbClr val="D184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9176" y="46300"/>
            <a:ext cx="3947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latin typeface="+mj-lt"/>
                <a:ea typeface="나눔스퀘어" panose="020B0600000101010101" pitchFamily="50" charset="-127"/>
              </a:rPr>
              <a:t>Flutter</a:t>
            </a:r>
            <a:endParaRPr lang="en-US" altLang="ko-KR" sz="2500" dirty="0">
              <a:ln>
                <a:solidFill>
                  <a:schemeClr val="tx1">
                    <a:alpha val="10000"/>
                  </a:schemeClr>
                </a:solidFill>
              </a:ln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2E7FC39-6A56-42D7-B740-7AE46A6F8C1A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9601200" cy="41561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1. Google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에서 개발한 크로스 플랫폼 모바일 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프레임워크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en-US" altLang="ko-KR" sz="18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2. 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Google</a:t>
            </a:r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에서 개발만큼 구글 위젯을 제공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en-US" altLang="ko-KR" sz="18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3. 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Hot 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Reload -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앱 실행 중 코드 변경 시 즉시 앱에 반영</a:t>
            </a:r>
            <a:endParaRPr lang="en-US" altLang="ko-KR" sz="18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4. Dart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라는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언어를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사용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5. Dart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언어를 직접 컴파일하여 성능이 좋음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marL="342900" indent="-342900">
              <a:buAutoNum type="arabicPeriod" startAt="5"/>
            </a:pPr>
            <a:endParaRPr lang="en-US" altLang="ko-KR" sz="18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342900" indent="-342900">
              <a:buAutoNum type="arabicPeriod" startAt="5"/>
            </a:pPr>
            <a:endParaRPr lang="en-US" altLang="ko-KR" sz="18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Dart</a:t>
            </a:r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언어는 최악의 프로그래밍 언어 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위로 꼽힐 만큼 인식이 좋지 않음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우리가 새로운 언어를 학습해야 한다는 것이 너무나도 큰 단점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.</a:t>
            </a:r>
            <a:endParaRPr lang="en-US" altLang="ko-KR" sz="1800" dirty="0">
              <a:latin typeface="Adobe 고딕 Std B" panose="020B0800000000000000" pitchFamily="34" charset="-127"/>
              <a:ea typeface="Adobe 고딕 Std B" panose="020B0800000000000000" pitchFamily="34" charset="-127"/>
              <a:sym typeface="Wingdings" panose="05000000000000000000" pitchFamily="2" charset="2"/>
            </a:endParaRPr>
          </a:p>
          <a:p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출시된 지 오래 되지 않아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플러그인이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 부족함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88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03823"/>
            <a:ext cx="12192000" cy="6289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44896" y="724764"/>
            <a:ext cx="11881199" cy="6010275"/>
          </a:xfrm>
          <a:prstGeom prst="rect">
            <a:avLst/>
          </a:prstGeom>
          <a:noFill/>
          <a:ln w="38100">
            <a:solidFill>
              <a:srgbClr val="F9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Isosceles Triangle 1"/>
          <p:cNvSpPr/>
          <p:nvPr/>
        </p:nvSpPr>
        <p:spPr>
          <a:xfrm rot="18900000">
            <a:off x="-1069640" y="-1014009"/>
            <a:ext cx="1810895" cy="1796520"/>
          </a:xfrm>
          <a:prstGeom prst="triangle">
            <a:avLst/>
          </a:prstGeom>
          <a:solidFill>
            <a:srgbClr val="D18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117893" y="46300"/>
            <a:ext cx="716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3000" dirty="0">
              <a:ln>
                <a:solidFill>
                  <a:schemeClr val="tx1">
                    <a:alpha val="1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295401" y="4308529"/>
            <a:ext cx="9601199" cy="31244"/>
          </a:xfrm>
          <a:prstGeom prst="line">
            <a:avLst/>
          </a:prstGeom>
          <a:ln w="38100">
            <a:solidFill>
              <a:srgbClr val="D184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9176" y="46300"/>
            <a:ext cx="3947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latin typeface="+mj-lt"/>
                <a:ea typeface="나눔스퀘어" panose="020B0600000101010101" pitchFamily="50" charset="-127"/>
              </a:rPr>
              <a:t>React Native</a:t>
            </a:r>
            <a:endParaRPr lang="en-US" altLang="ko-KR" sz="2500" dirty="0">
              <a:ln>
                <a:solidFill>
                  <a:schemeClr val="tx1">
                    <a:alpha val="10000"/>
                  </a:schemeClr>
                </a:solidFill>
              </a:ln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2E7FC39-6A56-42D7-B740-7AE46A6F8C1A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9601200" cy="41561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1. </a:t>
            </a:r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단축키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콘솔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크롬 </a:t>
            </a:r>
            <a:r>
              <a:rPr lang="ko-KR" altLang="en-US" sz="18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개발자툴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등 다양한 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Debugging </a:t>
            </a:r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지원</a:t>
            </a:r>
            <a:endParaRPr lang="en-US" altLang="ko-KR" sz="18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  Code Push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를 통한 이미 배포된 어플리케이션의 </a:t>
            </a:r>
            <a:r>
              <a:rPr lang="ko-KR" altLang="en-US" sz="18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재배포</a:t>
            </a:r>
            <a:r>
              <a:rPr lang="ko-KR" altLang="en-US" sz="18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와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심사 없이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JavaScript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수정 가능</a:t>
            </a:r>
            <a:endParaRPr lang="en-US" altLang="ko-KR" sz="18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3. Hot 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Reload - </a:t>
            </a:r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앱 실행 중 코드 변경 시 즉시 앱에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반영</a:t>
            </a:r>
            <a:endParaRPr lang="en-US" altLang="ko-KR" sz="18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4.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사용시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참고할 수 있는 리소스들이 풍부함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en-US" altLang="ko-KR" sz="18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Javascript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사용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endParaRPr lang="en-US" altLang="ko-KR" sz="18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가장 큰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장점은 친숙한 </a:t>
            </a:r>
            <a:r>
              <a:rPr lang="en-US" altLang="ko-KR" sz="18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Javascript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를 통해 개발을 할 수  있다는 것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단점인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제공되지 않는 기능으로 복잡한 </a:t>
            </a:r>
            <a:r>
              <a:rPr lang="ko-KR" altLang="en-US" sz="18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로직이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 있거나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복잡한 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UI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를 사용하지 않음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95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03823"/>
            <a:ext cx="12192000" cy="6289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44896" y="724764"/>
            <a:ext cx="11881199" cy="6010275"/>
          </a:xfrm>
          <a:prstGeom prst="rect">
            <a:avLst/>
          </a:prstGeom>
          <a:noFill/>
          <a:ln w="38100">
            <a:solidFill>
              <a:srgbClr val="F9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Isosceles Triangle 1"/>
          <p:cNvSpPr/>
          <p:nvPr/>
        </p:nvSpPr>
        <p:spPr>
          <a:xfrm rot="18900000">
            <a:off x="-1069640" y="-1014009"/>
            <a:ext cx="1810895" cy="1796520"/>
          </a:xfrm>
          <a:prstGeom prst="triangle">
            <a:avLst/>
          </a:prstGeom>
          <a:solidFill>
            <a:srgbClr val="D18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9176" y="46300"/>
            <a:ext cx="3947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25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ea typeface="나눔스퀘어" panose="020B0600000101010101" pitchFamily="50" charset="-127"/>
              </a:rPr>
              <a:t>React Native - </a:t>
            </a:r>
            <a:r>
              <a:rPr lang="ko-KR" altLang="en-US" sz="25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ea typeface="나눔스퀘어" panose="020B0600000101010101" pitchFamily="50" charset="-127"/>
              </a:rPr>
              <a:t>채택</a:t>
            </a:r>
            <a:endParaRPr lang="en-US" altLang="ko-KR" sz="2500" dirty="0">
              <a:ln>
                <a:solidFill>
                  <a:schemeClr val="tx1">
                    <a:alpha val="10000"/>
                  </a:schemeClr>
                </a:solidFill>
              </a:ln>
              <a:ea typeface="나눔스퀘어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17893" y="46300"/>
            <a:ext cx="716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3000" dirty="0">
              <a:ln>
                <a:solidFill>
                  <a:schemeClr val="tx1">
                    <a:alpha val="1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71488" y="1779195"/>
            <a:ext cx="0" cy="3862436"/>
          </a:xfrm>
          <a:prstGeom prst="line">
            <a:avLst/>
          </a:prstGeom>
          <a:ln w="38100">
            <a:solidFill>
              <a:srgbClr val="D184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2E7FC39-6A56-42D7-B740-7AE46A6F8C1A}"/>
              </a:ext>
            </a:extLst>
          </p:cNvPr>
          <p:cNvSpPr txBox="1">
            <a:spLocks/>
          </p:cNvSpPr>
          <p:nvPr/>
        </p:nvSpPr>
        <p:spPr>
          <a:xfrm>
            <a:off x="1284895" y="1779195"/>
            <a:ext cx="9601200" cy="41561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Dart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언어는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우리가 새로운 언어를 학습해야 한다는 것이 너무나도 큰 단점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. – Flutter </a:t>
            </a:r>
            <a:endParaRPr lang="en-US" altLang="ko-KR" sz="1800" dirty="0" smtClean="0">
              <a:latin typeface="Adobe 고딕 Std B" panose="020B0800000000000000" pitchFamily="34" charset="-127"/>
              <a:ea typeface="Adobe 고딕 Std B" panose="020B0800000000000000" pitchFamily="34" charset="-127"/>
              <a:sym typeface="Wingdings" panose="05000000000000000000" pitchFamily="2" charset="2"/>
            </a:endParaRPr>
          </a:p>
          <a:p>
            <a:endParaRPr lang="en-US" altLang="ko-KR" sz="1800" dirty="0">
              <a:latin typeface="Adobe 고딕 Std B" panose="020B0800000000000000" pitchFamily="34" charset="-127"/>
              <a:ea typeface="Adobe 고딕 Std B" panose="020B0800000000000000" pitchFamily="34" charset="-127"/>
              <a:sym typeface="Wingdings" panose="05000000000000000000" pitchFamily="2" charset="2"/>
            </a:endParaRPr>
          </a:p>
          <a:p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가장 많이 접해본 </a:t>
            </a:r>
            <a:r>
              <a:rPr lang="en-US" altLang="ko-KR" sz="1800" dirty="0" err="1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Javascript</a:t>
            </a:r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를 사용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 – React  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Native</a:t>
            </a:r>
          </a:p>
          <a:p>
            <a:endParaRPr lang="en-US" altLang="ko-KR" sz="1800" dirty="0" smtClean="0">
              <a:latin typeface="Adobe 고딕 Std B" panose="020B0800000000000000" pitchFamily="34" charset="-127"/>
              <a:ea typeface="Adobe 고딕 Std B" panose="020B0800000000000000" pitchFamily="34" charset="-127"/>
              <a:sym typeface="Wingdings" panose="05000000000000000000" pitchFamily="2" charset="2"/>
            </a:endParaRPr>
          </a:p>
          <a:p>
            <a:r>
              <a:rPr lang="ko-KR" altLang="en-US" sz="1800" dirty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출시된 지 오래 되지 않아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플러그인 버전이 낮고 리소스가 적어 사용하기 어려움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– 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Flutter</a:t>
            </a:r>
          </a:p>
          <a:p>
            <a:endParaRPr lang="en-US" altLang="ko-KR" sz="1800" dirty="0" smtClean="0">
              <a:latin typeface="Adobe 고딕 Std B" panose="020B0800000000000000" pitchFamily="34" charset="-127"/>
              <a:ea typeface="Adobe 고딕 Std B" panose="020B0800000000000000" pitchFamily="34" charset="-127"/>
              <a:sym typeface="Wingdings" panose="05000000000000000000" pitchFamily="2" charset="2"/>
            </a:endParaRPr>
          </a:p>
          <a:p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React Native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의 단점인 복잡한 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UI</a:t>
            </a:r>
            <a:r>
              <a:rPr lang="ko-KR" altLang="en-US" sz="18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구성시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  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Native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로 구현해야 하는데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, </a:t>
            </a:r>
          </a:p>
          <a:p>
            <a:pPr marL="0" indent="0">
              <a:buNone/>
            </a:pPr>
            <a:r>
              <a:rPr lang="en-US" altLang="ko-KR" sz="1800" dirty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   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복잡한 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UI</a:t>
            </a:r>
            <a:r>
              <a:rPr lang="ko-KR" altLang="en-US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를 요구하지 않음</a:t>
            </a: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latin typeface="Adobe 고딕 Std B" panose="020B0800000000000000" pitchFamily="34" charset="-127"/>
              <a:ea typeface="Adobe 고딕 Std B" panose="020B0800000000000000" pitchFamily="34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980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03823"/>
            <a:ext cx="12192000" cy="6289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44896" y="724764"/>
            <a:ext cx="11881199" cy="6010275"/>
          </a:xfrm>
          <a:prstGeom prst="rect">
            <a:avLst/>
          </a:prstGeom>
          <a:noFill/>
          <a:ln w="38100">
            <a:solidFill>
              <a:srgbClr val="F9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Isosceles Triangle 1"/>
          <p:cNvSpPr/>
          <p:nvPr/>
        </p:nvSpPr>
        <p:spPr>
          <a:xfrm rot="18900000">
            <a:off x="-1069640" y="-1014009"/>
            <a:ext cx="1810895" cy="1796520"/>
          </a:xfrm>
          <a:prstGeom prst="triangle">
            <a:avLst/>
          </a:prstGeom>
          <a:solidFill>
            <a:srgbClr val="D18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9176" y="46300"/>
            <a:ext cx="3947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25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ea typeface="나눔스퀘어" panose="020B0600000101010101" pitchFamily="50" charset="-127"/>
              </a:rPr>
              <a:t>React Native - </a:t>
            </a:r>
            <a:r>
              <a:rPr lang="ko-KR" altLang="en-US" sz="25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ea typeface="나눔스퀘어" panose="020B0600000101010101" pitchFamily="50" charset="-127"/>
              </a:rPr>
              <a:t>채택</a:t>
            </a:r>
            <a:endParaRPr lang="en-US" altLang="ko-KR" sz="2500" dirty="0">
              <a:ln>
                <a:solidFill>
                  <a:schemeClr val="tx1">
                    <a:alpha val="10000"/>
                  </a:schemeClr>
                </a:solidFill>
              </a:ln>
              <a:ea typeface="나눔스퀘어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17893" y="46300"/>
            <a:ext cx="716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3000" dirty="0">
              <a:ln>
                <a:solidFill>
                  <a:schemeClr val="tx1">
                    <a:alpha val="1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758985" y="1537996"/>
            <a:ext cx="0" cy="3862436"/>
          </a:xfrm>
          <a:prstGeom prst="line">
            <a:avLst/>
          </a:prstGeom>
          <a:ln w="38100">
            <a:solidFill>
              <a:srgbClr val="D184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60" y="1280606"/>
            <a:ext cx="5581650" cy="47412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834" y="1249809"/>
            <a:ext cx="55816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03823"/>
            <a:ext cx="12192000" cy="6289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44896" y="724764"/>
            <a:ext cx="11881199" cy="6010275"/>
          </a:xfrm>
          <a:prstGeom prst="rect">
            <a:avLst/>
          </a:prstGeom>
          <a:noFill/>
          <a:ln w="38100">
            <a:solidFill>
              <a:srgbClr val="F9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Isosceles Triangle 1"/>
          <p:cNvSpPr/>
          <p:nvPr/>
        </p:nvSpPr>
        <p:spPr>
          <a:xfrm rot="18900000">
            <a:off x="-1069640" y="-1014009"/>
            <a:ext cx="1810895" cy="1796520"/>
          </a:xfrm>
          <a:prstGeom prst="triangle">
            <a:avLst/>
          </a:prstGeom>
          <a:solidFill>
            <a:srgbClr val="D18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9176" y="46300"/>
            <a:ext cx="3947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25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ea typeface="나눔스퀘어" panose="020B0600000101010101" pitchFamily="50" charset="-127"/>
              </a:rPr>
              <a:t>React Native - </a:t>
            </a:r>
            <a:r>
              <a:rPr lang="ko-KR" altLang="en-US" sz="25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ea typeface="나눔스퀘어" panose="020B0600000101010101" pitchFamily="50" charset="-127"/>
              </a:rPr>
              <a:t>채택</a:t>
            </a:r>
            <a:endParaRPr lang="en-US" altLang="ko-KR" sz="2500" dirty="0">
              <a:ln>
                <a:solidFill>
                  <a:schemeClr val="tx1">
                    <a:alpha val="10000"/>
                  </a:schemeClr>
                </a:solidFill>
              </a:ln>
              <a:ea typeface="나눔스퀘어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17893" y="46300"/>
            <a:ext cx="716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3000" dirty="0">
              <a:ln>
                <a:solidFill>
                  <a:schemeClr val="tx1">
                    <a:alpha val="1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2E7FC39-6A56-42D7-B740-7AE46A6F8C1A}"/>
              </a:ext>
            </a:extLst>
          </p:cNvPr>
          <p:cNvSpPr txBox="1">
            <a:spLocks/>
          </p:cNvSpPr>
          <p:nvPr/>
        </p:nvSpPr>
        <p:spPr>
          <a:xfrm>
            <a:off x="949176" y="754862"/>
            <a:ext cx="9601200" cy="41561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dirty="0" smtClean="0">
              <a:latin typeface="Adobe 고딕 Std B" panose="020B0800000000000000" pitchFamily="34" charset="-127"/>
              <a:ea typeface="Adobe 고딕 Std B" panose="020B0800000000000000" pitchFamily="34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- </a:t>
            </a:r>
            <a:r>
              <a:rPr lang="en-US" altLang="ko-KR" sz="18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  <a:sym typeface="Wingdings" panose="05000000000000000000" pitchFamily="2" charset="2"/>
              </a:rPr>
              <a:t>TIOBE</a:t>
            </a:r>
            <a:endParaRPr lang="en-US" altLang="ko-KR" sz="1800" dirty="0" smtClean="0">
              <a:latin typeface="Adobe 고딕 Std B" panose="020B0800000000000000" pitchFamily="34" charset="-127"/>
              <a:ea typeface="Adobe 고딕 Std B" panose="020B0800000000000000" pitchFamily="34" charset="-127"/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76" y="1556981"/>
            <a:ext cx="8810625" cy="1114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293" y="2766437"/>
            <a:ext cx="3124200" cy="3724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913" y="2712653"/>
            <a:ext cx="31337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03823"/>
            <a:ext cx="12192000" cy="6289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44896" y="724764"/>
            <a:ext cx="11881199" cy="6010275"/>
          </a:xfrm>
          <a:prstGeom prst="rect">
            <a:avLst/>
          </a:prstGeom>
          <a:noFill/>
          <a:ln w="38100">
            <a:solidFill>
              <a:srgbClr val="F9F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Isosceles Triangle 1"/>
          <p:cNvSpPr/>
          <p:nvPr/>
        </p:nvSpPr>
        <p:spPr>
          <a:xfrm rot="18900000">
            <a:off x="-1069640" y="-1014009"/>
            <a:ext cx="1810895" cy="1796520"/>
          </a:xfrm>
          <a:prstGeom prst="triangle">
            <a:avLst/>
          </a:prstGeom>
          <a:solidFill>
            <a:srgbClr val="D18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9176" y="46300"/>
            <a:ext cx="3947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25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ea typeface="나눔스퀘어" panose="020B0600000101010101" pitchFamily="50" charset="-127"/>
              </a:rPr>
              <a:t>React Native - </a:t>
            </a:r>
            <a:r>
              <a:rPr lang="ko-KR" altLang="en-US" sz="25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ea typeface="나눔스퀘어" panose="020B0600000101010101" pitchFamily="50" charset="-127"/>
              </a:rPr>
              <a:t>채택</a:t>
            </a:r>
            <a:endParaRPr lang="en-US" altLang="ko-KR" sz="2500" dirty="0">
              <a:ln>
                <a:solidFill>
                  <a:schemeClr val="tx1">
                    <a:alpha val="10000"/>
                  </a:schemeClr>
                </a:solidFill>
              </a:ln>
              <a:ea typeface="나눔스퀘어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17893" y="46300"/>
            <a:ext cx="716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3000" dirty="0">
              <a:ln>
                <a:solidFill>
                  <a:schemeClr val="tx1">
                    <a:alpha val="1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871" y="1464501"/>
            <a:ext cx="5221785" cy="4297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77" y="1464501"/>
            <a:ext cx="3824302" cy="42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2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280</Words>
  <Application>Microsoft Office PowerPoint</Application>
  <PresentationFormat>와이드스크린</PresentationFormat>
  <Paragraphs>49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Adobe 고딕 Std B</vt:lpstr>
      <vt:lpstr>나눔스퀘어</vt:lpstr>
      <vt:lpstr>맑은 고딕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백 승희</dc:creator>
  <cp:lastModifiedBy>조 원준</cp:lastModifiedBy>
  <cp:revision>94</cp:revision>
  <dcterms:created xsi:type="dcterms:W3CDTF">2018-05-31T00:17:03Z</dcterms:created>
  <dcterms:modified xsi:type="dcterms:W3CDTF">2019-11-28T07:13:35Z</dcterms:modified>
</cp:coreProperties>
</file>