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76" r:id="rId12"/>
    <p:sldId id="27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1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/>
          <p:cNvSpPr/>
          <p:nvPr/>
        </p:nvSpPr>
        <p:spPr>
          <a:xfrm>
            <a:off x="98851" y="86496"/>
            <a:ext cx="11998415" cy="6685006"/>
          </a:xfrm>
          <a:prstGeom prst="rect">
            <a:avLst/>
          </a:prstGeom>
          <a:ln w="28575">
            <a:solidFill>
              <a:srgbClr val="46B0F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2" name="Picture 2" descr="Picture 2"/>
          <p:cNvPicPr>
            <a:picLocks noChangeAspect="1"/>
          </p:cNvPicPr>
          <p:nvPr/>
        </p:nvPicPr>
        <p:blipFill>
          <a:blip r:embed="rId2"/>
          <a:srcRect t="12813" r="7452"/>
          <a:stretch>
            <a:fillRect/>
          </a:stretch>
        </p:blipFill>
        <p:spPr>
          <a:xfrm>
            <a:off x="10718089" y="127821"/>
            <a:ext cx="1336259" cy="540775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/>
        </p:nvSpPr>
        <p:spPr>
          <a:xfrm>
            <a:off x="98851" y="86496"/>
            <a:ext cx="11998415" cy="6685006"/>
          </a:xfrm>
          <a:prstGeom prst="rect">
            <a:avLst/>
          </a:prstGeom>
          <a:ln w="28575">
            <a:solidFill>
              <a:srgbClr val="46B0F9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4"/>
          <a:srcRect t="12813" r="7452"/>
          <a:stretch>
            <a:fillRect/>
          </a:stretch>
        </p:blipFill>
        <p:spPr>
          <a:xfrm>
            <a:off x="10718089" y="127821"/>
            <a:ext cx="1336259" cy="5407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8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/>
          <p:nvPr/>
        </p:nvSpPr>
        <p:spPr>
          <a:xfrm>
            <a:off x="10667999" y="150470"/>
            <a:ext cx="1381249" cy="68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4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8" y="126108"/>
            <a:ext cx="876172" cy="1491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5" y="143687"/>
            <a:ext cx="4564231" cy="14741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1"/>
          <p:cNvSpPr txBox="1"/>
          <p:nvPr/>
        </p:nvSpPr>
        <p:spPr>
          <a:xfrm>
            <a:off x="3586660" y="1396574"/>
            <a:ext cx="6609806" cy="109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defRPr sz="60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t>Minor Project</a:t>
            </a:r>
          </a:p>
        </p:txBody>
      </p:sp>
      <p:sp>
        <p:nvSpPr>
          <p:cNvPr id="46" name="TextBox 3"/>
          <p:cNvSpPr txBox="1"/>
          <p:nvPr/>
        </p:nvSpPr>
        <p:spPr>
          <a:xfrm>
            <a:off x="1167441" y="2490271"/>
            <a:ext cx="9857118" cy="303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200" b="1">
                <a:latin typeface="Palatino"/>
                <a:ea typeface="Palatino"/>
                <a:cs typeface="Palatino"/>
                <a:sym typeface="Palatino"/>
              </a:defRPr>
            </a:pPr>
            <a:r>
              <a:t>Title:</a:t>
            </a:r>
          </a:p>
          <a:p>
            <a:pPr algn="ctr">
              <a:defRPr sz="3600" b="1">
                <a:latin typeface="Palatino"/>
                <a:ea typeface="Palatino"/>
                <a:cs typeface="Palatino"/>
                <a:sym typeface="Palatino"/>
              </a:defRPr>
            </a:pPr>
            <a:r>
              <a:t>Address Book Software</a:t>
            </a:r>
            <a:endParaRPr sz="5400"/>
          </a:p>
          <a:p>
            <a:pPr>
              <a:defRPr sz="5400" b="1">
                <a:latin typeface="Palatino"/>
                <a:ea typeface="Palatino"/>
                <a:cs typeface="Palatino"/>
                <a:sym typeface="Palatino"/>
              </a:defRPr>
            </a:pPr>
            <a:br/>
            <a:endParaRPr/>
          </a:p>
        </p:txBody>
      </p:sp>
      <p:sp>
        <p:nvSpPr>
          <p:cNvPr id="47" name="TextBox 9"/>
          <p:cNvSpPr txBox="1"/>
          <p:nvPr/>
        </p:nvSpPr>
        <p:spPr>
          <a:xfrm>
            <a:off x="306148" y="5145531"/>
            <a:ext cx="6006220" cy="22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t>Presented by:</a:t>
            </a:r>
          </a:p>
          <a:p>
            <a:pPr>
              <a:defRPr sz="2100">
                <a:latin typeface="Palatino"/>
                <a:ea typeface="Palatino"/>
                <a:cs typeface="Palatino"/>
                <a:sym typeface="Palatino"/>
              </a:defRPr>
            </a:pPr>
            <a:r>
              <a:t>Anchal Sharma, R2142210105, CSF</a:t>
            </a:r>
          </a:p>
          <a:p>
            <a:pPr>
              <a:defRPr sz="2100">
                <a:latin typeface="Palatino"/>
                <a:ea typeface="Palatino"/>
                <a:cs typeface="Palatino"/>
                <a:sym typeface="Palatino"/>
              </a:defRPr>
            </a:pPr>
            <a:r>
              <a:t>Tanya Agarwal, R2142211400, CSF</a:t>
            </a:r>
          </a:p>
          <a:p>
            <a:pPr>
              <a:defRPr sz="2100">
                <a:latin typeface="Palatino"/>
                <a:ea typeface="Palatino"/>
                <a:cs typeface="Palatino"/>
                <a:sym typeface="Palatino"/>
              </a:defRPr>
            </a:pPr>
            <a:r>
              <a:t>Chitrak Aseri, R2142211404, CSF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br>
              <a:rPr sz="2100">
                <a:latin typeface="Palatino"/>
                <a:ea typeface="Palatino"/>
                <a:cs typeface="Palatino"/>
                <a:sym typeface="Palatino"/>
              </a:rPr>
            </a:br>
            <a:endParaRPr sz="21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6044674" y="5046085"/>
            <a:ext cx="6006218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Guided by:</a:t>
            </a:r>
          </a:p>
          <a:p>
            <a:pPr algn="r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dirty="0"/>
              <a:t>D</a:t>
            </a:r>
            <a:r>
              <a:rPr dirty="0"/>
              <a:t>r. Varun Sapra</a:t>
            </a:r>
          </a:p>
          <a:p>
            <a:pPr algn="r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Assistant Professor (SS)</a:t>
            </a:r>
          </a:p>
          <a:p>
            <a:pPr algn="r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Systemics Cluster</a:t>
            </a:r>
          </a:p>
          <a:p>
            <a:pPr algn="r"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School of Computer Science</a:t>
            </a:r>
          </a:p>
          <a:p>
            <a:pPr algn="r">
              <a:defRPr>
                <a:latin typeface="+mn-lt"/>
                <a:ea typeface="+mn-ea"/>
                <a:cs typeface="+mn-cs"/>
                <a:sym typeface="Calibri"/>
              </a:defRPr>
            </a:pPr>
            <a:br>
              <a:rPr dirty="0">
                <a:latin typeface="Palatino"/>
                <a:ea typeface="Palatino"/>
                <a:cs typeface="Palatino"/>
                <a:sym typeface="Palatino"/>
              </a:rPr>
            </a:br>
            <a:endParaRPr dirty="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"/>
          <p:cNvSpPr txBox="1"/>
          <p:nvPr/>
        </p:nvSpPr>
        <p:spPr>
          <a:xfrm>
            <a:off x="371647" y="248627"/>
            <a:ext cx="743892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/>
              <a:t>7</a:t>
            </a:r>
            <a:r>
              <a:rPr dirty="0"/>
              <a:t>. </a:t>
            </a:r>
            <a:r>
              <a:rPr lang="en-IN" dirty="0"/>
              <a:t>SWOT Analysis </a:t>
            </a:r>
            <a:endParaRPr dirty="0"/>
          </a:p>
        </p:txBody>
      </p:sp>
      <p:sp>
        <p:nvSpPr>
          <p:cNvPr id="73" name="TextBox 4"/>
          <p:cNvSpPr txBox="1"/>
          <p:nvPr/>
        </p:nvSpPr>
        <p:spPr>
          <a:xfrm>
            <a:off x="253209" y="1114506"/>
            <a:ext cx="12572594" cy="172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400">
                <a:latin typeface="+mn-lt"/>
                <a:ea typeface="+mn-ea"/>
                <a:cs typeface="+mn-cs"/>
                <a:sym typeface="Calibri"/>
              </a:defRPr>
            </a:pPr>
            <a:br>
              <a:rPr sz="2200" dirty="0">
                <a:latin typeface="Palatino"/>
                <a:ea typeface="Palatino"/>
                <a:cs typeface="Palatino"/>
                <a:sym typeface="Palatino"/>
              </a:rPr>
            </a:b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23983710-070C-09F0-21B1-E86B6F52EB15}"/>
              </a:ext>
            </a:extLst>
          </p:cNvPr>
          <p:cNvSpPr txBox="1"/>
          <p:nvPr/>
        </p:nvSpPr>
        <p:spPr>
          <a:xfrm>
            <a:off x="745273" y="1281655"/>
            <a:ext cx="5655527" cy="457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sz="2400" b="1" dirty="0"/>
              <a:t>1. </a:t>
            </a:r>
            <a:r>
              <a:rPr lang="en-US" sz="2400" b="1" dirty="0"/>
              <a:t>Strengths </a:t>
            </a:r>
            <a:endParaRPr sz="2400" b="1" dirty="0"/>
          </a:p>
          <a:p>
            <a:pPr marL="596900" indent="-4572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Wingdings" panose="05000000000000000000" pitchFamily="2" charset="2"/>
              <a:buChar char="§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User-Friendly Interface</a:t>
            </a:r>
          </a:p>
          <a:p>
            <a:pPr marL="596900" indent="-4572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Wingdings" panose="05000000000000000000" pitchFamily="2" charset="2"/>
              <a:buChar char="§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Comprehensive Features</a:t>
            </a:r>
          </a:p>
          <a:p>
            <a:pPr marL="596900" indent="-4572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Wingdings" panose="05000000000000000000" pitchFamily="2" charset="2"/>
              <a:buChar char="§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Efficient Sorting Algorithm </a:t>
            </a:r>
          </a:p>
          <a:p>
            <a:pPr marL="596900" indent="-4572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Wingdings" panose="05000000000000000000" pitchFamily="2" charset="2"/>
              <a:buChar char="§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Security Measures</a:t>
            </a:r>
          </a:p>
          <a:p>
            <a:pPr marL="596900" indent="-4572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Wingdings" panose="05000000000000000000" pitchFamily="2" charset="2"/>
              <a:buChar char="§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 Universal Accessibility</a:t>
            </a:r>
          </a:p>
          <a:p>
            <a:pPr marL="1397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endParaRPr lang="en-US" sz="2400" dirty="0"/>
          </a:p>
          <a:p>
            <a:pPr marL="1397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sz="2400" b="1" dirty="0"/>
              <a:t>2. </a:t>
            </a:r>
            <a:r>
              <a:rPr lang="en-US" sz="2400" b="1" dirty="0"/>
              <a:t>Weakness</a:t>
            </a:r>
            <a:endParaRPr sz="2400" b="1" dirty="0"/>
          </a:p>
          <a:p>
            <a:pPr marL="596900" indent="-4572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Arial" panose="020B0604020202020204" pitchFamily="34" charset="0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Competitive Market</a:t>
            </a:r>
          </a:p>
          <a:p>
            <a:pPr marL="596900" indent="-45720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Arial" panose="020B0604020202020204" pitchFamily="34" charset="0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User Training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AA13382-CEC2-3DC5-AB52-E2651192BE34}"/>
              </a:ext>
            </a:extLst>
          </p:cNvPr>
          <p:cNvSpPr txBox="1"/>
          <p:nvPr/>
        </p:nvSpPr>
        <p:spPr>
          <a:xfrm>
            <a:off x="6096000" y="1281655"/>
            <a:ext cx="5655527" cy="5031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b="1" dirty="0"/>
              <a:t>3. Opportunities</a:t>
            </a:r>
          </a:p>
          <a:p>
            <a:pPr marL="615950" indent="-47625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Market Growth</a:t>
            </a:r>
          </a:p>
          <a:p>
            <a:pPr marL="615950" indent="-47625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Integration with AI</a:t>
            </a:r>
          </a:p>
          <a:p>
            <a:pPr marL="615950" indent="-47625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Collaborative Features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b="1" dirty="0"/>
              <a:t>4</a:t>
            </a:r>
            <a:r>
              <a:rPr sz="2400" b="1" dirty="0"/>
              <a:t>. </a:t>
            </a:r>
            <a:r>
              <a:rPr lang="en-US" sz="2400" b="1" dirty="0"/>
              <a:t>Threats</a:t>
            </a:r>
            <a:endParaRPr sz="2400" b="1" dirty="0"/>
          </a:p>
          <a:p>
            <a:pPr marL="615950" indent="-47625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Security Threats</a:t>
            </a:r>
          </a:p>
          <a:p>
            <a:pPr marL="615950" indent="-47625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2400" dirty="0"/>
              <a:t>Changing User Preferences</a:t>
            </a:r>
          </a:p>
          <a:p>
            <a:pPr marL="615950" indent="-47625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IN" sz="2400" dirty="0">
                <a:latin typeface="Arial"/>
                <a:ea typeface="Arial"/>
                <a:cs typeface="Arial"/>
                <a:sym typeface="Arial"/>
              </a:rPr>
              <a:t>Competitive Challenges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615950" indent="-476250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IN" sz="2400" dirty="0">
                <a:latin typeface="Arial"/>
                <a:ea typeface="Arial"/>
                <a:cs typeface="Arial"/>
                <a:sym typeface="Arial"/>
              </a:rPr>
              <a:t>User Data Privacy Regulations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1342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 txBox="1"/>
          <p:nvPr/>
        </p:nvSpPr>
        <p:spPr>
          <a:xfrm>
            <a:off x="371647" y="248627"/>
            <a:ext cx="743892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/>
              <a:t>8</a:t>
            </a:r>
            <a:r>
              <a:rPr dirty="0"/>
              <a:t>. References</a:t>
            </a:r>
          </a:p>
        </p:txBody>
      </p:sp>
      <p:sp>
        <p:nvSpPr>
          <p:cNvPr id="124" name="TextBox 4"/>
          <p:cNvSpPr txBox="1"/>
          <p:nvPr/>
        </p:nvSpPr>
        <p:spPr>
          <a:xfrm>
            <a:off x="609763" y="1173241"/>
            <a:ext cx="9929691" cy="520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[1]https://www.researchgate.net/publication/341712729_Design_and_Implementation_of_Online_Address_Book_on_Information_System_Case_Study_of_Personal_Identity</a:t>
            </a:r>
            <a:endParaRPr lang="en-IN" sz="1800" b="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[2]https://www.researchgate.net/publication/341712729_Design_and_Implementation_of_Online_Address_Book_on_Information_System_Case_Study_of_Personal_Identity</a:t>
            </a:r>
            <a:endParaRPr lang="en-IN" sz="1800" b="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[3] https://www.sciencedirect.com/science/article/abs/pii/S254266051830180X</a:t>
            </a:r>
            <a:endParaRPr lang="en-IN" sz="1800" b="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[4] https://www.bigcontacts.com/blog/best-address-book-software/#:~:text=An%20address%20book%20software%20is,family%2C%20colleagues%2C%20and%20clients</a:t>
            </a:r>
            <a:endParaRPr lang="en-IN" sz="1800" b="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[5] https://support.microsoft.com/en-gb/office/ways-to-add-edit-and-delete-records-5e90a80c-106d-4c55-996e-07d7200980ce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https://economictimes.indiatimes.com/news/india/india-health-data-faces-rising-risk-of-breaches-cyberattacks/articleshow/102065523.cms?from=mdr</a:t>
            </a:r>
            <a:endParaRPr lang="en-IN" sz="1800" b="1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IN" sz="18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"/>
          <p:cNvSpPr txBox="1"/>
          <p:nvPr/>
        </p:nvSpPr>
        <p:spPr>
          <a:xfrm>
            <a:off x="1941014" y="3601497"/>
            <a:ext cx="8309972" cy="1102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7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127" name="Rectangle 3"/>
          <p:cNvSpPr/>
          <p:nvPr/>
        </p:nvSpPr>
        <p:spPr>
          <a:xfrm>
            <a:off x="10667999" y="150470"/>
            <a:ext cx="1381249" cy="6829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2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79" y="1709985"/>
            <a:ext cx="4206243" cy="1806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"/>
          <p:cNvSpPr txBox="1"/>
          <p:nvPr/>
        </p:nvSpPr>
        <p:spPr>
          <a:xfrm>
            <a:off x="371647" y="248625"/>
            <a:ext cx="7438922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</a:t>
            </a:r>
          </a:p>
        </p:txBody>
      </p:sp>
      <p:sp>
        <p:nvSpPr>
          <p:cNvPr id="51" name="TextBox 2"/>
          <p:cNvSpPr txBox="1"/>
          <p:nvPr/>
        </p:nvSpPr>
        <p:spPr>
          <a:xfrm>
            <a:off x="1032658" y="1117005"/>
            <a:ext cx="8504633" cy="4781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sz="3200" dirty="0"/>
              <a:t>Introduction</a:t>
            </a:r>
          </a:p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sz="3200" dirty="0"/>
              <a:t>Problem Statement</a:t>
            </a:r>
          </a:p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sz="3200" dirty="0"/>
              <a:t>Motivation</a:t>
            </a:r>
          </a:p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sz="3200" dirty="0"/>
              <a:t>Objectives</a:t>
            </a:r>
          </a:p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sz="3200" dirty="0"/>
              <a:t>Tech Stack</a:t>
            </a:r>
          </a:p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sz="3200" dirty="0"/>
              <a:t>Methodology</a:t>
            </a:r>
            <a:endParaRPr lang="en-IN" sz="3200" dirty="0"/>
          </a:p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IN" sz="3200" dirty="0"/>
              <a:t>SWOT Analysis</a:t>
            </a:r>
            <a:endParaRPr sz="3200" dirty="0"/>
          </a:p>
          <a:p>
            <a:pPr marL="457200" indent="-457200">
              <a:lnSpc>
                <a:spcPct val="120000"/>
              </a:lnSpc>
              <a:buSzPct val="100000"/>
              <a:buAutoNum type="arabicPeriod"/>
              <a:defRPr sz="2000">
                <a:latin typeface="Palatino"/>
                <a:ea typeface="Palatino"/>
                <a:cs typeface="Palatino"/>
                <a:sym typeface="Palatino"/>
              </a:defRPr>
            </a:pPr>
            <a:r>
              <a:rPr sz="3200" dirty="0"/>
              <a:t>References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/>
          <p:nvPr/>
        </p:nvSpPr>
        <p:spPr>
          <a:xfrm>
            <a:off x="371647" y="222501"/>
            <a:ext cx="7438922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1. Introduction</a:t>
            </a:r>
          </a:p>
        </p:txBody>
      </p:sp>
      <p:sp>
        <p:nvSpPr>
          <p:cNvPr id="54" name="TextBox 4"/>
          <p:cNvSpPr txBox="1"/>
          <p:nvPr/>
        </p:nvSpPr>
        <p:spPr>
          <a:xfrm>
            <a:off x="784528" y="1586685"/>
            <a:ext cx="10622944" cy="3913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>
              <a:lnSpc>
                <a:spcPct val="150000"/>
              </a:lnSpc>
            </a:pPr>
            <a:r>
              <a:rPr dirty="0"/>
              <a:t>In today's digital age, effective </a:t>
            </a:r>
            <a:r>
              <a:rPr lang="en-US" dirty="0"/>
              <a:t>data</a:t>
            </a:r>
            <a:r>
              <a:rPr dirty="0"/>
              <a:t> management is essential for everyone. Our C++ based address book application is the solution you've been waiting for. With core features like adding, viewing, searching, editing, and deleting </a:t>
            </a:r>
            <a:r>
              <a:rPr lang="en-US" dirty="0"/>
              <a:t>data, </a:t>
            </a:r>
            <a:r>
              <a:rPr dirty="0"/>
              <a:t>coupled with an intelligent sorting algorithm, we've created a user-friendly tool for seamless </a:t>
            </a:r>
            <a:r>
              <a:rPr lang="en-US" dirty="0"/>
              <a:t>data</a:t>
            </a:r>
            <a:r>
              <a:rPr dirty="0"/>
              <a:t> management. It's designed to be accessible to users of all backgrounds, simplifying the way you </a:t>
            </a:r>
            <a:r>
              <a:rPr dirty="0" err="1"/>
              <a:t>organise</a:t>
            </a:r>
            <a:r>
              <a:rPr dirty="0"/>
              <a:t> and connect with your </a:t>
            </a:r>
            <a:r>
              <a:rPr lang="en-US" dirty="0"/>
              <a:t>data</a:t>
            </a:r>
            <a:r>
              <a:rPr dirty="0"/>
              <a:t> in a modern world.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1"/>
          <p:cNvSpPr txBox="1"/>
          <p:nvPr/>
        </p:nvSpPr>
        <p:spPr>
          <a:xfrm>
            <a:off x="361708" y="282136"/>
            <a:ext cx="7438922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1. Introduction (contd.)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550860" y="1377248"/>
            <a:ext cx="10732276" cy="42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40631" indent="-24063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endParaRPr 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1D9F4-9C4B-4D8F-AEF4-4E577FB7B188}"/>
              </a:ext>
            </a:extLst>
          </p:cNvPr>
          <p:cNvSpPr txBox="1"/>
          <p:nvPr/>
        </p:nvSpPr>
        <p:spPr>
          <a:xfrm>
            <a:off x="1050030" y="1201813"/>
            <a:ext cx="9733936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Helvetica"/>
              </a:rPr>
              <a:t>Project Focus: </a:t>
            </a: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Helvetica"/>
              </a:rPr>
              <a:t>Address Book Software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400" b="1" dirty="0">
                <a:latin typeface="Palatino"/>
              </a:rPr>
              <a:t>Key Features: </a:t>
            </a:r>
            <a:r>
              <a:rPr kumimoji="0" lang="en-I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975-CD1A-85D1-0674-3C5D43EAC690}"/>
              </a:ext>
            </a:extLst>
          </p:cNvPr>
          <p:cNvSpPr txBox="1"/>
          <p:nvPr/>
        </p:nvSpPr>
        <p:spPr>
          <a:xfrm>
            <a:off x="2143432" y="2402138"/>
            <a:ext cx="5181600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Palatino"/>
              </a:rPr>
              <a:t>Add Information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Palatino"/>
              </a:rPr>
              <a:t>View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</a:rPr>
              <a:t>Search Contact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Palatino"/>
              </a:rPr>
              <a:t>Edit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</a:rPr>
              <a:t>Delete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</a:rPr>
              <a:t>Encrypted Data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C6CDC-A09B-E4C9-5F49-82FB829EEC75}"/>
              </a:ext>
            </a:extLst>
          </p:cNvPr>
          <p:cNvSpPr txBox="1"/>
          <p:nvPr/>
        </p:nvSpPr>
        <p:spPr>
          <a:xfrm>
            <a:off x="1050030" y="4917525"/>
            <a:ext cx="7590504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Helvetica"/>
              </a:rPr>
              <a:t>Technology: </a:t>
            </a: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Helvetica"/>
              </a:rPr>
              <a:t>Developed in C++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Palatino"/>
              </a:rPr>
              <a:t>User Accessibility: </a:t>
            </a:r>
            <a:r>
              <a:rPr lang="en-US" sz="2400" b="0" dirty="0">
                <a:latin typeface="Palatino"/>
              </a:rPr>
              <a:t>Designed for universal use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"/>
          <p:cNvSpPr txBox="1"/>
          <p:nvPr/>
        </p:nvSpPr>
        <p:spPr>
          <a:xfrm>
            <a:off x="427691" y="287954"/>
            <a:ext cx="7438922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2. Problem Statement</a:t>
            </a:r>
          </a:p>
        </p:txBody>
      </p:sp>
      <p:sp>
        <p:nvSpPr>
          <p:cNvPr id="60" name="TextBox 4"/>
          <p:cNvSpPr txBox="1"/>
          <p:nvPr/>
        </p:nvSpPr>
        <p:spPr>
          <a:xfrm>
            <a:off x="570272" y="1535712"/>
            <a:ext cx="10485270" cy="4683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482600" indent="-342900" algn="just">
              <a:spcBef>
                <a:spcPts val="1000"/>
              </a:spcBef>
              <a:buClr>
                <a:srgbClr val="D1D5DB"/>
              </a:buClr>
              <a:buSzPct val="100000"/>
              <a:buFont typeface="Arial" panose="020B0604020202020204" pitchFamily="34" charset="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IN" b="1" dirty="0">
                <a:solidFill>
                  <a:schemeClr val="tx1"/>
                </a:solidFill>
              </a:rPr>
              <a:t>Inefficient </a:t>
            </a:r>
            <a:r>
              <a:rPr lang="en-US" b="1" dirty="0">
                <a:solidFill>
                  <a:schemeClr val="tx1"/>
                </a:solidFill>
              </a:rPr>
              <a:t>data management -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Traditional </a:t>
            </a:r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dirty="0">
                <a:solidFill>
                  <a:schemeClr val="tx1"/>
                </a:solidFill>
              </a:rPr>
              <a:t> management methods are often cumbersome and inefficient.</a:t>
            </a:r>
            <a:endParaRPr lang="en-IN" dirty="0">
              <a:solidFill>
                <a:schemeClr val="tx1"/>
              </a:solidFill>
            </a:endParaRPr>
          </a:p>
          <a:p>
            <a:pPr marL="482600" indent="-342900" algn="just">
              <a:spcBef>
                <a:spcPts val="1000"/>
              </a:spcBef>
              <a:buClr>
                <a:srgbClr val="D1D5DB"/>
              </a:buClr>
              <a:buSzPct val="100000"/>
              <a:buFont typeface="Arial" panose="020B0604020202020204" pitchFamily="34" charset="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endParaRPr dirty="0">
              <a:solidFill>
                <a:schemeClr val="tx1"/>
              </a:solidFill>
            </a:endParaRPr>
          </a:p>
          <a:p>
            <a:pPr marL="482600" indent="-342900" algn="just">
              <a:spcBef>
                <a:spcPts val="1000"/>
              </a:spcBef>
              <a:buClr>
                <a:srgbClr val="D1D5DB"/>
              </a:buClr>
              <a:buSzPct val="100000"/>
              <a:buFont typeface="Arial" panose="020B0604020202020204" pitchFamily="34" charset="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IN" b="1" dirty="0">
                <a:solidFill>
                  <a:schemeClr val="tx1"/>
                </a:solidFill>
              </a:rPr>
              <a:t>Diversity - </a:t>
            </a:r>
            <a:r>
              <a:rPr dirty="0">
                <a:solidFill>
                  <a:schemeClr val="tx1"/>
                </a:solidFill>
              </a:rPr>
              <a:t>Existing digital solutions may not cater to diverse user needs.</a:t>
            </a:r>
            <a:endParaRPr lang="en-IN" dirty="0">
              <a:solidFill>
                <a:schemeClr val="tx1"/>
              </a:solidFill>
            </a:endParaRPr>
          </a:p>
          <a:p>
            <a:pPr marL="139700" algn="just">
              <a:spcBef>
                <a:spcPts val="1000"/>
              </a:spcBef>
              <a:buClr>
                <a:srgbClr val="D1D5DB"/>
              </a:buClr>
              <a:buSzPct val="100000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endParaRPr dirty="0">
              <a:solidFill>
                <a:schemeClr val="tx1"/>
              </a:solidFill>
            </a:endParaRPr>
          </a:p>
          <a:p>
            <a:pPr marL="482600" indent="-342900" algn="just">
              <a:spcBef>
                <a:spcPts val="1000"/>
              </a:spcBef>
              <a:buClr>
                <a:srgbClr val="D1D5DB"/>
              </a:buClr>
              <a:buSzPct val="100000"/>
              <a:buFont typeface="Arial" panose="020B0604020202020204" pitchFamily="34" charset="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IN" b="1" dirty="0">
                <a:solidFill>
                  <a:schemeClr val="tx1"/>
                </a:solidFill>
              </a:rPr>
              <a:t>Work force - </a:t>
            </a:r>
            <a:r>
              <a:rPr dirty="0">
                <a:solidFill>
                  <a:schemeClr val="tx1"/>
                </a:solidFill>
              </a:rPr>
              <a:t>Inefficient organisation, retrieval, and updating of information hinder productivity.</a:t>
            </a:r>
            <a:endParaRPr lang="en-IN" dirty="0">
              <a:solidFill>
                <a:schemeClr val="tx1"/>
              </a:solidFill>
            </a:endParaRPr>
          </a:p>
          <a:p>
            <a:pPr marL="774700" indent="-635000" algn="just">
              <a:spcBef>
                <a:spcPts val="1000"/>
              </a:spcBef>
              <a:buClr>
                <a:srgbClr val="D1D5DB"/>
              </a:buClr>
              <a:buSzPct val="100000"/>
              <a:buFont typeface="Arial" panose="020B0604020202020204" pitchFamily="34" charset="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endParaRPr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endParaRPr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"/>
          <p:cNvSpPr txBox="1"/>
          <p:nvPr/>
        </p:nvSpPr>
        <p:spPr>
          <a:xfrm>
            <a:off x="401144" y="278122"/>
            <a:ext cx="7438922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3. Motivation</a:t>
            </a:r>
          </a:p>
        </p:txBody>
      </p:sp>
      <p:sp>
        <p:nvSpPr>
          <p:cNvPr id="63" name="TextBox 2"/>
          <p:cNvSpPr txBox="1"/>
          <p:nvPr/>
        </p:nvSpPr>
        <p:spPr>
          <a:xfrm>
            <a:off x="798854" y="1260632"/>
            <a:ext cx="10360760" cy="472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 New Roman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Digital Age:</a:t>
            </a:r>
            <a:r>
              <a:rPr b="0" dirty="0"/>
              <a:t> In today's interconnected world, efficient </a:t>
            </a:r>
            <a:r>
              <a:rPr lang="en-US" b="0" dirty="0"/>
              <a:t>data</a:t>
            </a:r>
            <a:r>
              <a:rPr b="0" dirty="0"/>
              <a:t> management is vital.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 New Roman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User Frustrations:</a:t>
            </a:r>
            <a:r>
              <a:rPr b="0" dirty="0"/>
              <a:t> Users face challenges with existing </a:t>
            </a:r>
            <a:r>
              <a:rPr lang="en-US" b="0" dirty="0"/>
              <a:t>data</a:t>
            </a:r>
            <a:r>
              <a:rPr b="0" dirty="0"/>
              <a:t> management tools.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 New Roman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Opportunity:</a:t>
            </a:r>
            <a:r>
              <a:rPr b="0" dirty="0"/>
              <a:t> There's a need for a user-friendly, adaptable, and efficient solution.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 New Roman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Innovation:</a:t>
            </a:r>
            <a:r>
              <a:rPr b="0" dirty="0"/>
              <a:t> Our C++ based address book </a:t>
            </a:r>
            <a:r>
              <a:rPr lang="en-US" b="0" dirty="0"/>
              <a:t>software</a:t>
            </a:r>
            <a:r>
              <a:rPr b="0" dirty="0"/>
              <a:t> addresses these challenges.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 New Roman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Simplicity:</a:t>
            </a:r>
            <a:r>
              <a:rPr b="0" dirty="0"/>
              <a:t> We aim to simplify </a:t>
            </a:r>
            <a:r>
              <a:rPr lang="en-US" b="0" dirty="0"/>
              <a:t>data</a:t>
            </a:r>
            <a:r>
              <a:rPr b="0" dirty="0"/>
              <a:t> management and enhance communication.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 New Roman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Productivity:</a:t>
            </a:r>
            <a:r>
              <a:rPr b="0" dirty="0"/>
              <a:t> Improve productivity in both personal and professional domains.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"/>
          <p:cNvSpPr txBox="1"/>
          <p:nvPr/>
        </p:nvSpPr>
        <p:spPr>
          <a:xfrm>
            <a:off x="371647" y="248625"/>
            <a:ext cx="7438922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4. Objectives</a:t>
            </a:r>
          </a:p>
        </p:txBody>
      </p:sp>
      <p:sp>
        <p:nvSpPr>
          <p:cNvPr id="66" name="TextBox 2"/>
          <p:cNvSpPr txBox="1"/>
          <p:nvPr/>
        </p:nvSpPr>
        <p:spPr>
          <a:xfrm>
            <a:off x="1106496" y="1043509"/>
            <a:ext cx="10800368" cy="5429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Develop:</a:t>
            </a:r>
            <a:r>
              <a:rPr b="0" dirty="0"/>
              <a:t> Create a user-friendly C++</a:t>
            </a:r>
            <a:r>
              <a:rPr lang="en-IN" b="0" dirty="0"/>
              <a:t> </a:t>
            </a:r>
            <a:r>
              <a:rPr b="0" dirty="0"/>
              <a:t>based address book </a:t>
            </a:r>
            <a:r>
              <a:rPr lang="en-US" b="0" dirty="0"/>
              <a:t>software</a:t>
            </a:r>
            <a:r>
              <a:rPr b="0" dirty="0"/>
              <a:t>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Implement</a:t>
            </a:r>
            <a:r>
              <a:rPr b="0" dirty="0"/>
              <a:t>: Incorporate essential </a:t>
            </a:r>
            <a:r>
              <a:rPr lang="en-US" b="0" dirty="0"/>
              <a:t>data</a:t>
            </a:r>
            <a:r>
              <a:rPr b="0" dirty="0"/>
              <a:t> management functionalities.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 err="1"/>
              <a:t>Optimise</a:t>
            </a:r>
            <a:r>
              <a:rPr b="0" dirty="0"/>
              <a:t>: Integrate a sorting algorithm for efficient organisation.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Cater:</a:t>
            </a:r>
            <a:r>
              <a:rPr b="0" dirty="0"/>
              <a:t> Ensure adaptability for users of varying backgrounds.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Enhance:</a:t>
            </a:r>
            <a:r>
              <a:rPr b="0" dirty="0"/>
              <a:t> Improve data security and privacy measures.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 err="1"/>
              <a:t>Synchronise</a:t>
            </a:r>
            <a:r>
              <a:rPr dirty="0"/>
              <a:t>: </a:t>
            </a:r>
            <a:r>
              <a:rPr b="0" dirty="0"/>
              <a:t>Enable real-time data </a:t>
            </a:r>
            <a:r>
              <a:rPr b="0" dirty="0" err="1"/>
              <a:t>synchronisation</a:t>
            </a:r>
            <a:r>
              <a:rPr b="0" dirty="0"/>
              <a:t> across devices.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Document: </a:t>
            </a:r>
            <a:r>
              <a:rPr b="0" dirty="0"/>
              <a:t>Provide comprehensive user and technical documentation.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Iterate: </a:t>
            </a:r>
            <a:r>
              <a:rPr b="0" dirty="0"/>
              <a:t>Continuously improve based on user feedback and needs.</a:t>
            </a:r>
          </a:p>
          <a:p>
            <a:pPr marL="200526" indent="-200526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 sz="2400" b="1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Contribute:</a:t>
            </a:r>
            <a:r>
              <a:rPr b="0" dirty="0"/>
              <a:t> Simplify </a:t>
            </a:r>
            <a:r>
              <a:rPr lang="en-US" b="0" dirty="0"/>
              <a:t>data</a:t>
            </a:r>
            <a:r>
              <a:rPr b="0" dirty="0"/>
              <a:t> management and enhance communication.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latin typeface="Palatino"/>
                <a:ea typeface="Palatino"/>
                <a:cs typeface="Palatino"/>
                <a:sym typeface="Palatino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1"/>
          <p:cNvSpPr txBox="1"/>
          <p:nvPr/>
        </p:nvSpPr>
        <p:spPr>
          <a:xfrm>
            <a:off x="371647" y="248627"/>
            <a:ext cx="7438922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5. Technology Stack</a:t>
            </a:r>
          </a:p>
        </p:txBody>
      </p:sp>
      <p:sp>
        <p:nvSpPr>
          <p:cNvPr id="69" name="TextBox 4"/>
          <p:cNvSpPr txBox="1"/>
          <p:nvPr/>
        </p:nvSpPr>
        <p:spPr>
          <a:xfrm>
            <a:off x="1037919" y="1456764"/>
            <a:ext cx="10116161" cy="449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180473" indent="-180473">
              <a:lnSpc>
                <a:spcPct val="200000"/>
              </a:lnSpc>
              <a:buSzPct val="10000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r>
              <a:rPr sz="3600" dirty="0"/>
              <a:t> Programming Language: C++</a:t>
            </a:r>
          </a:p>
          <a:p>
            <a:pPr marL="180473" indent="-180473">
              <a:lnSpc>
                <a:spcPct val="200000"/>
              </a:lnSpc>
              <a:buSzPct val="10000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r>
              <a:rPr sz="3600" dirty="0"/>
              <a:t> Documentation:</a:t>
            </a:r>
            <a:r>
              <a:rPr sz="3600" dirty="0">
                <a:solidFill>
                  <a:srgbClr val="D1D5DB"/>
                </a:solidFill>
              </a:rPr>
              <a:t> </a:t>
            </a:r>
            <a:r>
              <a:rPr sz="3600" dirty="0"/>
              <a:t>Microsoft Word</a:t>
            </a:r>
          </a:p>
          <a:p>
            <a:pPr marL="180473" indent="-180473">
              <a:lnSpc>
                <a:spcPct val="200000"/>
              </a:lnSpc>
              <a:buSzPct val="100000"/>
              <a:buChar char="•"/>
              <a:defRPr sz="2400">
                <a:latin typeface="Palatino"/>
                <a:ea typeface="Palatino"/>
                <a:cs typeface="Palatino"/>
                <a:sym typeface="Palatino"/>
              </a:defRPr>
            </a:pPr>
            <a:r>
              <a:rPr sz="3600" dirty="0"/>
              <a:t> Power Point Presentation </a:t>
            </a:r>
          </a:p>
          <a:p>
            <a:pPr algn="ctr">
              <a:lnSpc>
                <a:spcPct val="200000"/>
              </a:lnSpc>
              <a:spcBef>
                <a:spcPts val="1000"/>
              </a:spcBef>
              <a:defRPr sz="2400">
                <a:latin typeface="Palatino"/>
                <a:ea typeface="Palatino"/>
                <a:cs typeface="Palatino"/>
                <a:sym typeface="Palatino"/>
              </a:defRPr>
            </a:pPr>
            <a:endParaRPr sz="3600" dirty="0"/>
          </a:p>
        </p:txBody>
      </p:sp>
      <p:sp>
        <p:nvSpPr>
          <p:cNvPr id="70" name="TextBox 6"/>
          <p:cNvSpPr txBox="1"/>
          <p:nvPr/>
        </p:nvSpPr>
        <p:spPr>
          <a:xfrm>
            <a:off x="6473852" y="1909048"/>
            <a:ext cx="6006218" cy="881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R="381000" algn="just">
              <a:buSzPct val="100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"/>
          <p:cNvSpPr txBox="1"/>
          <p:nvPr/>
        </p:nvSpPr>
        <p:spPr>
          <a:xfrm>
            <a:off x="371647" y="248627"/>
            <a:ext cx="7438922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6. Methodology</a:t>
            </a:r>
          </a:p>
        </p:txBody>
      </p:sp>
      <p:sp>
        <p:nvSpPr>
          <p:cNvPr id="73" name="TextBox 4"/>
          <p:cNvSpPr txBox="1"/>
          <p:nvPr/>
        </p:nvSpPr>
        <p:spPr>
          <a:xfrm>
            <a:off x="636667" y="1193164"/>
            <a:ext cx="11034223" cy="5031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b="1" dirty="0"/>
              <a:t>1. Requirements Gathering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lang="en-IN" dirty="0"/>
              <a:t>Read various research papers to better understand the problem faced by users.</a:t>
            </a:r>
            <a:endParaRPr dirty="0"/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Defined project objectives and scope based on user feedback</a:t>
            </a:r>
            <a:r>
              <a:rPr lang="en-IN" dirty="0"/>
              <a:t> in the research papers.</a:t>
            </a:r>
            <a:endParaRPr dirty="0"/>
          </a:p>
          <a:p>
            <a:pPr algn="just"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b="1" dirty="0"/>
              <a:t>2. Technical Research and Design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Researched existing address book </a:t>
            </a:r>
            <a:r>
              <a:rPr lang="en-US" dirty="0"/>
              <a:t>software</a:t>
            </a:r>
            <a:r>
              <a:rPr dirty="0"/>
              <a:t> and sorting algorithms.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Chose C++ as the development language and designed the </a:t>
            </a:r>
            <a:r>
              <a:rPr lang="en-IN" dirty="0"/>
              <a:t>program</a:t>
            </a:r>
            <a:r>
              <a:rPr dirty="0"/>
              <a:t>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b="1" dirty="0"/>
              <a:t>3. Application Development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Implemented core features: adding, viewing, searching, editing, and deleting </a:t>
            </a:r>
            <a:r>
              <a:rPr lang="en-US" dirty="0"/>
              <a:t>data</a:t>
            </a:r>
            <a:r>
              <a:rPr dirty="0"/>
              <a:t>.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Integrated an efficient sorting </a:t>
            </a:r>
            <a:r>
              <a:rPr lang="en-IN" dirty="0"/>
              <a:t>and searching </a:t>
            </a:r>
            <a:r>
              <a:rPr dirty="0"/>
              <a:t>algorithm for </a:t>
            </a:r>
            <a:r>
              <a:rPr lang="en-US" dirty="0"/>
              <a:t>data</a:t>
            </a:r>
            <a:r>
              <a:rPr dirty="0"/>
              <a:t> organisation</a:t>
            </a:r>
            <a:r>
              <a:rPr lang="en-IN" dirty="0"/>
              <a:t> and retrieval. </a:t>
            </a:r>
            <a:endParaRPr dirty="0"/>
          </a:p>
          <a:p>
            <a:pPr algn="just">
              <a:lnSpc>
                <a:spcPct val="90000"/>
              </a:lnSpc>
              <a:spcBef>
                <a:spcPts val="1000"/>
              </a:spcBef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b="1" dirty="0"/>
              <a:t>4. Documentation</a:t>
            </a:r>
          </a:p>
          <a:p>
            <a:pPr marL="615950" indent="-476250" algn="just">
              <a:lnSpc>
                <a:spcPct val="90000"/>
              </a:lnSpc>
              <a:spcBef>
                <a:spcPts val="1000"/>
              </a:spcBef>
              <a:buClr>
                <a:srgbClr val="D1D5DB"/>
              </a:buClr>
              <a:buSzPct val="100000"/>
              <a:buFont typeface="TimesNewRomanPSMT"/>
              <a:buChar char="•"/>
              <a:defRPr sz="220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Prepared project reports, SRS and power point presentation.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781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Palatino</vt:lpstr>
      <vt:lpstr>Symbol</vt:lpstr>
      <vt:lpstr>Times New Roman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Chitrak Aseri</cp:lastModifiedBy>
  <cp:revision>28</cp:revision>
  <dcterms:modified xsi:type="dcterms:W3CDTF">2023-09-18T15:38:34Z</dcterms:modified>
</cp:coreProperties>
</file>