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49"/>
  </p:notesMasterIdLst>
  <p:sldIdLst>
    <p:sldId id="256" r:id="rId2"/>
    <p:sldId id="260" r:id="rId3"/>
    <p:sldId id="258" r:id="rId4"/>
    <p:sldId id="259" r:id="rId5"/>
    <p:sldId id="261" r:id="rId6"/>
    <p:sldId id="262" r:id="rId7"/>
    <p:sldId id="263" r:id="rId8"/>
    <p:sldId id="267" r:id="rId9"/>
    <p:sldId id="270"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72" r:id="rId24"/>
    <p:sldId id="274" r:id="rId25"/>
    <p:sldId id="297" r:id="rId26"/>
    <p:sldId id="298" r:id="rId27"/>
    <p:sldId id="299" r:id="rId28"/>
    <p:sldId id="300" r:id="rId29"/>
    <p:sldId id="301" r:id="rId30"/>
    <p:sldId id="302" r:id="rId31"/>
    <p:sldId id="303" r:id="rId32"/>
    <p:sldId id="304" r:id="rId33"/>
    <p:sldId id="305" r:id="rId34"/>
    <p:sldId id="307" r:id="rId35"/>
    <p:sldId id="308" r:id="rId36"/>
    <p:sldId id="306" r:id="rId37"/>
    <p:sldId id="309" r:id="rId38"/>
    <p:sldId id="310" r:id="rId39"/>
    <p:sldId id="311" r:id="rId40"/>
    <p:sldId id="312" r:id="rId41"/>
    <p:sldId id="313" r:id="rId42"/>
    <p:sldId id="314" r:id="rId43"/>
    <p:sldId id="315" r:id="rId44"/>
    <p:sldId id="316" r:id="rId45"/>
    <p:sldId id="317" r:id="rId46"/>
    <p:sldId id="281" r:id="rId47"/>
    <p:sldId id="283" r:id="rId48"/>
  </p:sldIdLst>
  <p:sldSz cx="9144000" cy="5143500" type="screen16x9"/>
  <p:notesSz cx="6858000" cy="9144000"/>
  <p:embeddedFontLst>
    <p:embeddedFont>
      <p:font typeface="Anaheim" charset="0"/>
      <p:regular r:id="rId50"/>
    </p:embeddedFont>
    <p:embeddedFont>
      <p:font typeface="Calibri Light" pitchFamily="34" charset="0"/>
      <p:regular r:id="rId51"/>
      <p:italic r:id="rId52"/>
    </p:embeddedFont>
    <p:embeddedFont>
      <p:font typeface="Overpass Mono" charset="0"/>
      <p:regular r:id="rId53"/>
      <p:bold r:id="rId54"/>
    </p:embeddedFont>
    <p:embeddedFont>
      <p:font typeface="Barlow Condensed ExtraBold" charset="0"/>
      <p:bold r:id="rId55"/>
      <p:boldItalic r:id="rId56"/>
    </p:embeddedFont>
    <p:embeddedFont>
      <p:font typeface="Georgia" pitchFamily="18" charset="0"/>
      <p:regular r:id="rId57"/>
      <p:bold r:id="rId58"/>
      <p:italic r:id="rId59"/>
      <p:boldItalic r:id="rId60"/>
    </p:embeddedFont>
    <p:embeddedFont>
      <p:font typeface="Nunito Light" charset="0"/>
      <p:regular r:id="rId61"/>
      <p:italic r:id="rId62"/>
    </p:embeddedFont>
    <p:embeddedFont>
      <p:font typeface="Raleway SemiBold" charset="0"/>
      <p:bold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443E9650-ED75-4330-8718-D54A1375ECFA}">
  <a:tblStyle styleId="{443E9650-ED75-4330-8718-D54A1375ECF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F65ACD-E002-4FA5-8ECB-3D47D2758BC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2" autoAdjust="0"/>
  </p:normalViewPr>
  <p:slideViewPr>
    <p:cSldViewPr>
      <p:cViewPr>
        <p:scale>
          <a:sx n="102" d="100"/>
          <a:sy n="102" d="100"/>
        </p:scale>
        <p:origin x="-462" y="102"/>
      </p:cViewPr>
      <p:guideLst>
        <p:guide orient="horz" pos="1620"/>
        <p:guide pos="2880"/>
      </p:guideLst>
    </p:cSldViewPr>
  </p:slideViewPr>
  <p:outlineViewPr>
    <p:cViewPr>
      <p:scale>
        <a:sx n="33" d="100"/>
        <a:sy n="33" d="100"/>
      </p:scale>
      <p:origin x="0" y="750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font" Target="fonts/font14.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816028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8b34d0e6d4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8b34d0e6d4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8dec9ae14f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8dec9ae14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lumns">
  <p:cSld name="CUSTOM_8">
    <p:spTree>
      <p:nvGrpSpPr>
        <p:cNvPr id="1" name="Shape 274"/>
        <p:cNvGrpSpPr/>
        <p:nvPr/>
      </p:nvGrpSpPr>
      <p:grpSpPr>
        <a:xfrm>
          <a:off x="0" y="0"/>
          <a:ext cx="0" cy="0"/>
          <a:chOff x="0" y="0"/>
          <a:chExt cx="0" cy="0"/>
        </a:xfrm>
      </p:grpSpPr>
      <p:sp>
        <p:nvSpPr>
          <p:cNvPr id="275" name="Google Shape;27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81" name="Google Shape;28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282" name="Google Shape;28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a:endParaRPr/>
          </a:p>
        </p:txBody>
      </p:sp>
      <p:sp>
        <p:nvSpPr>
          <p:cNvPr id="283" name="Google Shape;28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6" r:id="rId7"/>
    <p:sldLayoutId id="2147483658" r:id="rId8"/>
    <p:sldLayoutId id="2147483659" r:id="rId9"/>
    <p:sldLayoutId id="2147483661" r:id="rId10"/>
    <p:sldLayoutId id="2147483662" r:id="rId11"/>
    <p:sldLayoutId id="2147483665" r:id="rId12"/>
    <p:sldLayoutId id="2147483666" r:id="rId13"/>
    <p:sldLayoutId id="2147483668"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304800" y="1352550"/>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a:t>
            </a:r>
            <a:r>
              <a:rPr lang="en-US" dirty="0" err="1"/>
              <a:t>Git</a:t>
            </a:r>
            <a:r>
              <a:rPr lang="en-US" dirty="0"/>
              <a:t>}</a:t>
            </a:r>
            <a:r>
              <a:rPr lang="en-US" sz="2400" dirty="0"/>
              <a:t>and</a:t>
            </a:r>
            <a:endParaRPr sz="2400" dirty="0"/>
          </a:p>
          <a:p>
            <a:pPr marL="0" lvl="0" indent="0" algn="l" rtl="0">
              <a:spcBef>
                <a:spcPts val="0"/>
              </a:spcBef>
              <a:spcAft>
                <a:spcPts val="0"/>
              </a:spcAft>
              <a:buNone/>
            </a:pPr>
            <a:r>
              <a:rPr lang="en-US" dirty="0"/>
              <a:t>			{</a:t>
            </a:r>
            <a:r>
              <a:rPr lang="en-US" dirty="0" err="1"/>
              <a:t>GitHub</a:t>
            </a:r>
            <a:r>
              <a:rPr lang="en-US" dirty="0"/>
              <a:t>}</a:t>
            </a:r>
            <a:endParaRPr dirty="0"/>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2100" dirty="0">
                <a:solidFill>
                  <a:schemeClr val="dk2"/>
                </a:solidFill>
              </a:rPr>
              <a:t>A Simple To Understand Guide</a:t>
            </a:r>
            <a:endParaRPr sz="21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5257800" y="1809750"/>
            <a:ext cx="2467500" cy="207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After The Download, start the installer choose a location for </a:t>
            </a:r>
            <a:r>
              <a:rPr lang="en-US" dirty="0" err="1"/>
              <a:t>git</a:t>
            </a:r>
            <a:r>
              <a:rPr lang="en-US" dirty="0"/>
              <a:t> and just keep clicking next till the installation begins. (it is advised to not tamper with the recommended options).</a:t>
            </a:r>
            <a:endParaRPr dirty="0"/>
          </a:p>
          <a:p>
            <a:pPr marL="0" lvl="0" indent="0" algn="l" rtl="0">
              <a:spcBef>
                <a:spcPts val="0"/>
              </a:spcBef>
              <a:spcAft>
                <a:spcPts val="0"/>
              </a:spcAft>
              <a:buNone/>
            </a:pPr>
            <a:endParaRPr dirty="0"/>
          </a:p>
        </p:txBody>
      </p:sp>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Downloading </a:t>
            </a:r>
            <a:r>
              <a:rPr lang="en-US" dirty="0" err="1"/>
              <a:t>Git</a:t>
            </a:r>
            <a:endParaRP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00149"/>
            <a:ext cx="2302606" cy="182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6525" y="1176434"/>
            <a:ext cx="2370670" cy="185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522" y="3123976"/>
            <a:ext cx="2443162" cy="190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7426" y="3123976"/>
            <a:ext cx="2425913" cy="190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0080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5257800" y="1657350"/>
            <a:ext cx="2467500" cy="320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To Verify Download, open new command prompt window and write </a:t>
            </a:r>
            <a:r>
              <a:rPr lang="en-US" dirty="0" err="1"/>
              <a:t>git</a:t>
            </a:r>
            <a:r>
              <a:rPr lang="en-US" dirty="0"/>
              <a:t> –version</a:t>
            </a:r>
          </a:p>
          <a:p>
            <a:pPr marL="0" lvl="0" indent="0" algn="l" rtl="0">
              <a:spcBef>
                <a:spcPts val="0"/>
              </a:spcBef>
              <a:spcAft>
                <a:spcPts val="0"/>
              </a:spcAft>
              <a:buNone/>
            </a:pPr>
            <a:r>
              <a:rPr lang="en-US" dirty="0"/>
              <a:t>It should give you the version of </a:t>
            </a:r>
            <a:r>
              <a:rPr lang="en-US" dirty="0" err="1"/>
              <a:t>git</a:t>
            </a:r>
            <a:r>
              <a:rPr lang="en-US" dirty="0"/>
              <a:t> you installed. (repeat previous steps if this fail and make sure to not tamper with recommended options in the installer)</a:t>
            </a:r>
            <a:endParaRPr dirty="0"/>
          </a:p>
        </p:txBody>
      </p:sp>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Verifying </a:t>
            </a:r>
            <a:r>
              <a:rPr lang="en-US" dirty="0" err="1"/>
              <a:t>Git</a:t>
            </a:r>
            <a:r>
              <a:rPr lang="en-US" dirty="0"/>
              <a:t> Installation</a:t>
            </a:r>
            <a:endParaRP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62150"/>
            <a:ext cx="379655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3848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3810000" y="1129782"/>
            <a:ext cx="2467500" cy="12668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Navigate to your projects folder, here we create our folder called demo using windows </a:t>
            </a:r>
            <a:r>
              <a:rPr lang="en-US" dirty="0" err="1"/>
              <a:t>mkdir</a:t>
            </a:r>
            <a:r>
              <a:rPr lang="en-US" dirty="0"/>
              <a:t> command.</a:t>
            </a:r>
            <a:endParaRPr dirty="0"/>
          </a:p>
        </p:txBody>
      </p:sp>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Initializing </a:t>
            </a:r>
            <a:r>
              <a:rPr lang="en-US" dirty="0" err="1"/>
              <a:t>Git</a:t>
            </a:r>
            <a:r>
              <a:rPr lang="en-US" dirty="0"/>
              <a:t> Repo</a:t>
            </a:r>
            <a:endParaRPr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331" y="971550"/>
            <a:ext cx="3367312" cy="182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952750"/>
            <a:ext cx="62103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133600" y="3562350"/>
            <a:ext cx="4572000" cy="307777"/>
          </a:xfrm>
          <a:prstGeom prst="rect">
            <a:avLst/>
          </a:prstGeom>
        </p:spPr>
        <p:txBody>
          <a:bodyPr>
            <a:spAutoFit/>
          </a:bodyPr>
          <a:lstStyle/>
          <a:p>
            <a:pPr lvl="0"/>
            <a:r>
              <a:rPr lang="en-US" dirty="0"/>
              <a:t>.</a:t>
            </a:r>
          </a:p>
        </p:txBody>
      </p:sp>
      <p:sp>
        <p:nvSpPr>
          <p:cNvPr id="3" name="Rectangle 2"/>
          <p:cNvSpPr/>
          <p:nvPr/>
        </p:nvSpPr>
        <p:spPr>
          <a:xfrm>
            <a:off x="1885950" y="3562350"/>
            <a:ext cx="4572000" cy="1569660"/>
          </a:xfrm>
          <a:prstGeom prst="rect">
            <a:avLst/>
          </a:prstGeom>
        </p:spPr>
        <p:txBody>
          <a:bodyPr>
            <a:spAutoFit/>
          </a:bodyPr>
          <a:lstStyle/>
          <a:p>
            <a:pPr lvl="0">
              <a:buClr>
                <a:srgbClr val="FFFFFF"/>
              </a:buClr>
              <a:buSzPts val="1800"/>
            </a:pPr>
            <a:r>
              <a:rPr lang="en-US" sz="1600" dirty="0">
                <a:solidFill>
                  <a:srgbClr val="FFFFFF"/>
                </a:solidFill>
                <a:latin typeface="Anaheim"/>
                <a:sym typeface="Anaheim"/>
              </a:rPr>
              <a:t>Use </a:t>
            </a:r>
            <a:r>
              <a:rPr lang="en-US" sz="1600" dirty="0" err="1">
                <a:solidFill>
                  <a:srgbClr val="FFFFFF"/>
                </a:solidFill>
                <a:latin typeface="Anaheim"/>
                <a:sym typeface="Anaheim"/>
              </a:rPr>
              <a:t>git</a:t>
            </a:r>
            <a:r>
              <a:rPr lang="en-US" sz="1600" dirty="0">
                <a:solidFill>
                  <a:srgbClr val="FFFFFF"/>
                </a:solidFill>
                <a:latin typeface="Anaheim"/>
                <a:sym typeface="Anaheim"/>
              </a:rPr>
              <a:t> </a:t>
            </a:r>
            <a:r>
              <a:rPr lang="en-US" sz="1600" dirty="0" err="1">
                <a:solidFill>
                  <a:srgbClr val="FFFFFF"/>
                </a:solidFill>
                <a:latin typeface="Anaheim"/>
                <a:sym typeface="Anaheim"/>
              </a:rPr>
              <a:t>init</a:t>
            </a:r>
            <a:r>
              <a:rPr lang="en-US" sz="1600" dirty="0">
                <a:solidFill>
                  <a:srgbClr val="FFFFFF"/>
                </a:solidFill>
                <a:latin typeface="Anaheim"/>
                <a:sym typeface="Anaheim"/>
              </a:rPr>
              <a:t> to initialize a new repo in your new folder. </a:t>
            </a:r>
            <a:r>
              <a:rPr lang="en-US" sz="1600" dirty="0" err="1">
                <a:solidFill>
                  <a:srgbClr val="FFFFFF"/>
                </a:solidFill>
                <a:latin typeface="Anaheim"/>
                <a:sym typeface="Anaheim"/>
              </a:rPr>
              <a:t>Git</a:t>
            </a:r>
            <a:r>
              <a:rPr lang="en-US" sz="1600" dirty="0">
                <a:solidFill>
                  <a:srgbClr val="FFFFFF"/>
                </a:solidFill>
                <a:latin typeface="Anaheim"/>
                <a:sym typeface="Anaheim"/>
              </a:rPr>
              <a:t> will create a hidden file called .</a:t>
            </a:r>
            <a:r>
              <a:rPr lang="en-US" sz="1600" dirty="0" err="1">
                <a:solidFill>
                  <a:srgbClr val="FFFFFF"/>
                </a:solidFill>
                <a:latin typeface="Anaheim"/>
                <a:sym typeface="Anaheim"/>
              </a:rPr>
              <a:t>git</a:t>
            </a:r>
            <a:r>
              <a:rPr lang="en-US" sz="1600" dirty="0">
                <a:solidFill>
                  <a:srgbClr val="FFFFFF"/>
                </a:solidFill>
                <a:latin typeface="Anaheim"/>
                <a:sym typeface="Anaheim"/>
              </a:rPr>
              <a:t> inside this folder, you do not need to touch this file but it’s good to understand that it contains all the necessary data for </a:t>
            </a:r>
            <a:r>
              <a:rPr lang="en-US" sz="1600" dirty="0" err="1">
                <a:solidFill>
                  <a:srgbClr val="FFFFFF"/>
                </a:solidFill>
                <a:latin typeface="Anaheim"/>
                <a:sym typeface="Anaheim"/>
              </a:rPr>
              <a:t>git</a:t>
            </a:r>
            <a:r>
              <a:rPr lang="en-US" sz="1600" dirty="0">
                <a:solidFill>
                  <a:srgbClr val="FFFFFF"/>
                </a:solidFill>
                <a:latin typeface="Anaheim"/>
                <a:sym typeface="Anaheim"/>
              </a:rPr>
              <a:t> to manage your repo properly.</a:t>
            </a:r>
          </a:p>
        </p:txBody>
      </p:sp>
    </p:spTree>
    <p:extLst>
      <p:ext uri="{BB962C8B-B14F-4D97-AF65-F5344CB8AC3E}">
        <p14:creationId xmlns:p14="http://schemas.microsoft.com/office/powerpoint/2010/main" val="1032451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6477000" y="1885950"/>
            <a:ext cx="2467500" cy="18302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We will create a text file, you can use any editor like sublime text or </a:t>
            </a:r>
            <a:r>
              <a:rPr lang="en-US" dirty="0" err="1"/>
              <a:t>vscode</a:t>
            </a:r>
            <a:r>
              <a:rPr lang="en-US" dirty="0"/>
              <a:t>… but for simplicity we will be using notepad. (</a:t>
            </a:r>
            <a:r>
              <a:rPr lang="en-US" dirty="0" err="1"/>
              <a:t>git</a:t>
            </a:r>
            <a:r>
              <a:rPr lang="en-US" dirty="0"/>
              <a:t> doesn’t really care what we use)</a:t>
            </a:r>
            <a:endParaRPr dirty="0"/>
          </a:p>
        </p:txBody>
      </p:sp>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Making our first commit</a:t>
            </a:r>
            <a:endParaRPr dirty="0"/>
          </a:p>
        </p:txBody>
      </p:sp>
      <p:sp>
        <p:nvSpPr>
          <p:cNvPr id="2" name="Rectangle 1"/>
          <p:cNvSpPr/>
          <p:nvPr/>
        </p:nvSpPr>
        <p:spPr>
          <a:xfrm>
            <a:off x="1447800" y="3943349"/>
            <a:ext cx="4572000" cy="584775"/>
          </a:xfrm>
          <a:prstGeom prst="rect">
            <a:avLst/>
          </a:prstGeom>
        </p:spPr>
        <p:txBody>
          <a:bodyPr>
            <a:spAutoFit/>
          </a:bodyPr>
          <a:lstStyle/>
          <a:p>
            <a:pPr lvl="0">
              <a:buClr>
                <a:srgbClr val="FFFFFF"/>
              </a:buClr>
              <a:buSzPts val="1800"/>
            </a:pPr>
            <a:r>
              <a:rPr lang="en-US" sz="1600" dirty="0">
                <a:solidFill>
                  <a:srgbClr val="FFFFFF"/>
                </a:solidFill>
                <a:latin typeface="Anaheim"/>
                <a:sym typeface="Anaheim"/>
              </a:rPr>
              <a:t>We wrote some text inside the file, now let’s got back to the command prompt.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895350"/>
            <a:ext cx="496503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6555" y="1762674"/>
            <a:ext cx="3100387" cy="2107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7955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6477000" y="1885950"/>
            <a:ext cx="2467500" cy="137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Using </a:t>
            </a:r>
            <a:r>
              <a:rPr lang="en-US" dirty="0" err="1"/>
              <a:t>git</a:t>
            </a:r>
            <a:r>
              <a:rPr lang="en-US" dirty="0"/>
              <a:t> status command, we can see the files </a:t>
            </a:r>
            <a:r>
              <a:rPr lang="en-US" dirty="0" err="1"/>
              <a:t>git</a:t>
            </a:r>
            <a:r>
              <a:rPr lang="en-US" dirty="0"/>
              <a:t> is currently tracking and checking for changes.</a:t>
            </a:r>
            <a:endParaRPr dirty="0"/>
          </a:p>
        </p:txBody>
      </p:sp>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Making our first commit</a:t>
            </a:r>
            <a:endParaRPr dirty="0"/>
          </a:p>
        </p:txBody>
      </p:sp>
      <p:sp>
        <p:nvSpPr>
          <p:cNvPr id="2" name="Rectangle 1"/>
          <p:cNvSpPr/>
          <p:nvPr/>
        </p:nvSpPr>
        <p:spPr>
          <a:xfrm>
            <a:off x="211688" y="2952750"/>
            <a:ext cx="4572000" cy="1077218"/>
          </a:xfrm>
          <a:prstGeom prst="rect">
            <a:avLst/>
          </a:prstGeom>
        </p:spPr>
        <p:txBody>
          <a:bodyPr>
            <a:spAutoFit/>
          </a:bodyPr>
          <a:lstStyle/>
          <a:p>
            <a:pPr lvl="0">
              <a:buClr>
                <a:srgbClr val="FFFFFF"/>
              </a:buClr>
              <a:buSzPts val="1800"/>
            </a:pPr>
            <a:r>
              <a:rPr lang="en-US" sz="1600" dirty="0">
                <a:solidFill>
                  <a:srgbClr val="FFFFFF"/>
                </a:solidFill>
                <a:latin typeface="Anaheim"/>
                <a:sym typeface="Anaheim"/>
              </a:rPr>
              <a:t>Codefile1.txt is currently highlighted in red meaning it is untracked. Meaning, </a:t>
            </a:r>
            <a:r>
              <a:rPr lang="en-US" sz="1600" dirty="0" err="1">
                <a:solidFill>
                  <a:srgbClr val="FFFFFF"/>
                </a:solidFill>
                <a:latin typeface="Anaheim"/>
                <a:sym typeface="Anaheim"/>
              </a:rPr>
              <a:t>git</a:t>
            </a:r>
            <a:r>
              <a:rPr lang="en-US" sz="1600" dirty="0">
                <a:solidFill>
                  <a:srgbClr val="FFFFFF"/>
                </a:solidFill>
                <a:latin typeface="Anaheim"/>
                <a:sym typeface="Anaheim"/>
              </a:rPr>
              <a:t> will not check if this file have changed we can go change it right now and </a:t>
            </a:r>
            <a:r>
              <a:rPr lang="en-US" sz="1600" dirty="0" err="1">
                <a:solidFill>
                  <a:srgbClr val="FFFFFF"/>
                </a:solidFill>
                <a:latin typeface="Anaheim"/>
                <a:sym typeface="Anaheim"/>
              </a:rPr>
              <a:t>git</a:t>
            </a:r>
            <a:r>
              <a:rPr lang="en-US" sz="1600" dirty="0">
                <a:solidFill>
                  <a:srgbClr val="FFFFFF"/>
                </a:solidFill>
                <a:latin typeface="Anaheim"/>
                <a:sym typeface="Anaheim"/>
              </a:rPr>
              <a:t> will not notice.</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23950"/>
            <a:ext cx="61150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5010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6477000" y="1885950"/>
            <a:ext cx="2467500" cy="137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Using </a:t>
            </a:r>
            <a:r>
              <a:rPr lang="en-US" dirty="0" err="1"/>
              <a:t>git</a:t>
            </a:r>
            <a:r>
              <a:rPr lang="en-US" dirty="0"/>
              <a:t> add command, we can tell </a:t>
            </a:r>
            <a:r>
              <a:rPr lang="en-US" dirty="0" err="1"/>
              <a:t>git</a:t>
            </a:r>
            <a:r>
              <a:rPr lang="en-US" dirty="0"/>
              <a:t> to start tracking the files we list, these files are also called staged files.</a:t>
            </a:r>
            <a:endParaRPr dirty="0"/>
          </a:p>
        </p:txBody>
      </p:sp>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Making our first commit</a:t>
            </a:r>
            <a:endParaRPr dirty="0"/>
          </a:p>
        </p:txBody>
      </p:sp>
      <p:sp>
        <p:nvSpPr>
          <p:cNvPr id="2" name="Rectangle 1"/>
          <p:cNvSpPr/>
          <p:nvPr/>
        </p:nvSpPr>
        <p:spPr>
          <a:xfrm>
            <a:off x="152400" y="2952749"/>
            <a:ext cx="6019800" cy="1077218"/>
          </a:xfrm>
          <a:prstGeom prst="rect">
            <a:avLst/>
          </a:prstGeom>
        </p:spPr>
        <p:txBody>
          <a:bodyPr wrap="square">
            <a:spAutoFit/>
          </a:bodyPr>
          <a:lstStyle/>
          <a:p>
            <a:pPr lvl="0">
              <a:buClr>
                <a:srgbClr val="FFFFFF"/>
              </a:buClr>
              <a:buSzPts val="1800"/>
            </a:pPr>
            <a:r>
              <a:rPr lang="en-US" sz="1600" dirty="0">
                <a:solidFill>
                  <a:srgbClr val="FFFFFF"/>
                </a:solidFill>
                <a:latin typeface="Anaheim"/>
                <a:sym typeface="Anaheim"/>
              </a:rPr>
              <a:t>Now after using </a:t>
            </a:r>
            <a:r>
              <a:rPr lang="en-US" sz="1600" dirty="0" err="1">
                <a:solidFill>
                  <a:srgbClr val="FFFFFF"/>
                </a:solidFill>
                <a:latin typeface="Anaheim"/>
                <a:sym typeface="Anaheim"/>
              </a:rPr>
              <a:t>git</a:t>
            </a:r>
            <a:r>
              <a:rPr lang="en-US" sz="1600" dirty="0">
                <a:solidFill>
                  <a:srgbClr val="FFFFFF"/>
                </a:solidFill>
                <a:latin typeface="Anaheim"/>
                <a:sym typeface="Anaheim"/>
              </a:rPr>
              <a:t> add codefile1.txt, our file is now staged and is being tracked by </a:t>
            </a:r>
            <a:r>
              <a:rPr lang="en-US" sz="1600" dirty="0" err="1">
                <a:solidFill>
                  <a:srgbClr val="FFFFFF"/>
                </a:solidFill>
                <a:latin typeface="Anaheim"/>
                <a:sym typeface="Anaheim"/>
              </a:rPr>
              <a:t>git</a:t>
            </a:r>
            <a:r>
              <a:rPr lang="en-US" sz="1600" dirty="0">
                <a:solidFill>
                  <a:srgbClr val="FFFFFF"/>
                </a:solidFill>
                <a:latin typeface="Anaheim"/>
                <a:sym typeface="Anaheim"/>
              </a:rPr>
              <a:t> any change to it will be noticed, we use </a:t>
            </a:r>
            <a:r>
              <a:rPr lang="en-US" sz="1600" dirty="0" err="1">
                <a:solidFill>
                  <a:srgbClr val="FFFFFF"/>
                </a:solidFill>
                <a:latin typeface="Anaheim"/>
                <a:sym typeface="Anaheim"/>
              </a:rPr>
              <a:t>git</a:t>
            </a:r>
            <a:r>
              <a:rPr lang="en-US" sz="1600" dirty="0">
                <a:solidFill>
                  <a:srgbClr val="FFFFFF"/>
                </a:solidFill>
                <a:latin typeface="Anaheim"/>
                <a:sym typeface="Anaheim"/>
              </a:rPr>
              <a:t> status to check and you can clearly see how it’s highlighted in green.</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71550"/>
            <a:ext cx="479107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009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6477000" y="1771649"/>
            <a:ext cx="2467500" cy="22583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Using </a:t>
            </a:r>
            <a:r>
              <a:rPr lang="en-US" dirty="0" err="1"/>
              <a:t>git</a:t>
            </a:r>
            <a:r>
              <a:rPr lang="en-US" dirty="0"/>
              <a:t> commit –m “message”, we can commit all our changes. This is basically like pressing the save button telling </a:t>
            </a:r>
            <a:r>
              <a:rPr lang="en-US" dirty="0" err="1"/>
              <a:t>git</a:t>
            </a:r>
            <a:r>
              <a:rPr lang="en-US" dirty="0"/>
              <a:t> to finalize all changes and take a snapshot of all the files right now.</a:t>
            </a:r>
            <a:endParaRPr dirty="0"/>
          </a:p>
        </p:txBody>
      </p:sp>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Making our first commit</a:t>
            </a:r>
            <a:endParaRPr dirty="0"/>
          </a:p>
        </p:txBody>
      </p:sp>
      <p:sp>
        <p:nvSpPr>
          <p:cNvPr id="2" name="Rectangle 1"/>
          <p:cNvSpPr/>
          <p:nvPr/>
        </p:nvSpPr>
        <p:spPr>
          <a:xfrm>
            <a:off x="228600" y="2495550"/>
            <a:ext cx="6019800" cy="2062103"/>
          </a:xfrm>
          <a:prstGeom prst="rect">
            <a:avLst/>
          </a:prstGeom>
        </p:spPr>
        <p:txBody>
          <a:bodyPr wrap="square">
            <a:spAutoFit/>
          </a:bodyPr>
          <a:lstStyle/>
          <a:p>
            <a:pPr lvl="0">
              <a:buClr>
                <a:srgbClr val="FFFFFF"/>
              </a:buClr>
              <a:buSzPts val="1800"/>
            </a:pPr>
            <a:r>
              <a:rPr lang="en-US" sz="1600" dirty="0">
                <a:solidFill>
                  <a:srgbClr val="FFFFFF"/>
                </a:solidFill>
                <a:latin typeface="Anaheim"/>
                <a:sym typeface="Anaheim"/>
              </a:rPr>
              <a:t>As you can see </a:t>
            </a:r>
            <a:r>
              <a:rPr lang="en-US" sz="1600" dirty="0" err="1">
                <a:solidFill>
                  <a:srgbClr val="FFFFFF"/>
                </a:solidFill>
                <a:latin typeface="Anaheim"/>
                <a:sym typeface="Anaheim"/>
              </a:rPr>
              <a:t>git</a:t>
            </a:r>
            <a:r>
              <a:rPr lang="en-US" sz="1600" dirty="0">
                <a:solidFill>
                  <a:srgbClr val="FFFFFF"/>
                </a:solidFill>
                <a:latin typeface="Anaheim"/>
                <a:sym typeface="Anaheim"/>
              </a:rPr>
              <a:t> commit –m “our first commit!” is the command we are using, the message is just something for us to help us remember what this commit was about.</a:t>
            </a:r>
          </a:p>
          <a:p>
            <a:pPr lvl="0">
              <a:buClr>
                <a:srgbClr val="FFFFFF"/>
              </a:buClr>
              <a:buSzPts val="1800"/>
            </a:pPr>
            <a:endParaRPr lang="en-US" sz="1600" dirty="0">
              <a:solidFill>
                <a:srgbClr val="FFFFFF"/>
              </a:solidFill>
              <a:latin typeface="Anaheim"/>
              <a:sym typeface="Anaheim"/>
            </a:endParaRPr>
          </a:p>
          <a:p>
            <a:pPr lvl="0">
              <a:buClr>
                <a:srgbClr val="FFFFFF"/>
              </a:buClr>
              <a:buSzPts val="1800"/>
            </a:pPr>
            <a:r>
              <a:rPr lang="en-US" sz="1600" dirty="0">
                <a:solidFill>
                  <a:srgbClr val="FFFFFF"/>
                </a:solidFill>
                <a:latin typeface="Anaheim"/>
                <a:sym typeface="Anaheim"/>
              </a:rPr>
              <a:t>This time when we use </a:t>
            </a:r>
            <a:r>
              <a:rPr lang="en-US" sz="1600" dirty="0" err="1">
                <a:solidFill>
                  <a:srgbClr val="FFFFFF"/>
                </a:solidFill>
                <a:latin typeface="Anaheim"/>
                <a:sym typeface="Anaheim"/>
              </a:rPr>
              <a:t>git</a:t>
            </a:r>
            <a:r>
              <a:rPr lang="en-US" sz="1600" dirty="0">
                <a:solidFill>
                  <a:srgbClr val="FFFFFF"/>
                </a:solidFill>
                <a:latin typeface="Anaheim"/>
                <a:sym typeface="Anaheim"/>
              </a:rPr>
              <a:t> status, it tells us that this branch is clean and has all his files untouched and unchanged yet.</a:t>
            </a:r>
          </a:p>
          <a:p>
            <a:pPr lvl="0">
              <a:buClr>
                <a:srgbClr val="FFFFFF"/>
              </a:buClr>
              <a:buSzPts val="1800"/>
            </a:pPr>
            <a:endParaRPr lang="en-US" sz="1600" dirty="0">
              <a:solidFill>
                <a:srgbClr val="FFFFFF"/>
              </a:solidFill>
              <a:latin typeface="Anaheim"/>
              <a:sym typeface="Anaheim"/>
            </a:endParaRPr>
          </a:p>
          <a:p>
            <a:pPr lvl="0">
              <a:buClr>
                <a:srgbClr val="FFFFFF"/>
              </a:buClr>
              <a:buSzPts val="1800"/>
            </a:pPr>
            <a:r>
              <a:rPr lang="en-US" sz="1600" dirty="0">
                <a:solidFill>
                  <a:srgbClr val="FFFFFF"/>
                </a:solidFill>
                <a:latin typeface="Anaheim"/>
                <a:sym typeface="Anaheim"/>
              </a:rPr>
              <a:t>Congrats that was your first </a:t>
            </a:r>
            <a:r>
              <a:rPr lang="en-US" sz="1600" dirty="0" err="1">
                <a:solidFill>
                  <a:srgbClr val="FFFFFF"/>
                </a:solidFill>
                <a:latin typeface="Anaheim"/>
                <a:sym typeface="Anaheim"/>
              </a:rPr>
              <a:t>git</a:t>
            </a:r>
            <a:r>
              <a:rPr lang="en-US" sz="1600" dirty="0">
                <a:solidFill>
                  <a:srgbClr val="FFFFFF"/>
                </a:solidFill>
                <a:latin typeface="Anaheim"/>
                <a:sym typeface="Anaheim"/>
              </a:rPr>
              <a:t> commit in your first repository!</a:t>
            </a:r>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2054"/>
          <a:stretch/>
        </p:blipFill>
        <p:spPr bwMode="auto">
          <a:xfrm>
            <a:off x="443009" y="1047750"/>
            <a:ext cx="5724525" cy="138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1624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5867400" y="2298441"/>
            <a:ext cx="2467500" cy="11811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t>Since codefile1.txt is already staged this change has been detected and now it is highlighted in red again.</a:t>
            </a:r>
            <a:endParaRPr sz="1400" dirty="0"/>
          </a:p>
        </p:txBody>
      </p:sp>
      <p:sp>
        <p:nvSpPr>
          <p:cNvPr id="532" name="Google Shape;532;p41"/>
          <p:cNvSpPr txBox="1">
            <a:spLocks noGrp="1"/>
          </p:cNvSpPr>
          <p:nvPr>
            <p:ph type="title"/>
          </p:nvPr>
        </p:nvSpPr>
        <p:spPr>
          <a:xfrm>
            <a:off x="1295400" y="13335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Managing Our Repo</a:t>
            </a:r>
            <a:endParaRPr dirty="0"/>
          </a:p>
        </p:txBody>
      </p:sp>
      <p:sp>
        <p:nvSpPr>
          <p:cNvPr id="2" name="Rectangle 1"/>
          <p:cNvSpPr/>
          <p:nvPr/>
        </p:nvSpPr>
        <p:spPr>
          <a:xfrm>
            <a:off x="3581400" y="971550"/>
            <a:ext cx="5410200" cy="707886"/>
          </a:xfrm>
          <a:prstGeom prst="rect">
            <a:avLst/>
          </a:prstGeom>
        </p:spPr>
        <p:txBody>
          <a:bodyPr wrap="square">
            <a:spAutoFit/>
          </a:bodyPr>
          <a:lstStyle/>
          <a:p>
            <a:pPr lvl="0">
              <a:buClr>
                <a:srgbClr val="FFFFFF"/>
              </a:buClr>
              <a:buSzPts val="1800"/>
            </a:pPr>
            <a:r>
              <a:rPr lang="en-US" sz="2000" dirty="0">
                <a:solidFill>
                  <a:srgbClr val="FFFFFF"/>
                </a:solidFill>
                <a:latin typeface="Anaheim"/>
                <a:sym typeface="Anaheim"/>
              </a:rPr>
              <a:t>We made some changes to our file let’s see what happens now</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4" y="666750"/>
            <a:ext cx="3228975" cy="2252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424" y="2343151"/>
            <a:ext cx="5257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291" y="3756840"/>
            <a:ext cx="39814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419600" y="3756840"/>
            <a:ext cx="4572000" cy="954107"/>
          </a:xfrm>
          <a:prstGeom prst="rect">
            <a:avLst/>
          </a:prstGeom>
        </p:spPr>
        <p:txBody>
          <a:bodyPr>
            <a:spAutoFit/>
          </a:bodyPr>
          <a:lstStyle/>
          <a:p>
            <a:pPr lvl="0">
              <a:buClr>
                <a:srgbClr val="FFFFFF"/>
              </a:buClr>
              <a:buSzPts val="1800"/>
            </a:pPr>
            <a:r>
              <a:rPr lang="en-US" dirty="0">
                <a:solidFill>
                  <a:srgbClr val="FFFFFF"/>
                </a:solidFill>
                <a:latin typeface="Anaheim"/>
                <a:sym typeface="Anaheim"/>
              </a:rPr>
              <a:t>We use </a:t>
            </a:r>
            <a:r>
              <a:rPr lang="en-US" dirty="0" err="1">
                <a:solidFill>
                  <a:srgbClr val="FFFFFF"/>
                </a:solidFill>
                <a:latin typeface="Anaheim"/>
                <a:sym typeface="Anaheim"/>
              </a:rPr>
              <a:t>git</a:t>
            </a:r>
            <a:r>
              <a:rPr lang="en-US" dirty="0">
                <a:solidFill>
                  <a:srgbClr val="FFFFFF"/>
                </a:solidFill>
                <a:latin typeface="Anaheim"/>
                <a:sym typeface="Anaheim"/>
              </a:rPr>
              <a:t> add again but in this context </a:t>
            </a:r>
            <a:r>
              <a:rPr lang="en-US" dirty="0" err="1">
                <a:solidFill>
                  <a:srgbClr val="FFFFFF"/>
                </a:solidFill>
                <a:latin typeface="Anaheim"/>
                <a:sym typeface="Anaheim"/>
              </a:rPr>
              <a:t>git</a:t>
            </a:r>
            <a:r>
              <a:rPr lang="en-US" dirty="0">
                <a:solidFill>
                  <a:srgbClr val="FFFFFF"/>
                </a:solidFill>
                <a:latin typeface="Anaheim"/>
                <a:sym typeface="Anaheim"/>
              </a:rPr>
              <a:t> add doesn’t stage our file because it is already staged, here </a:t>
            </a:r>
            <a:r>
              <a:rPr lang="en-US" dirty="0" err="1">
                <a:solidFill>
                  <a:srgbClr val="FFFFFF"/>
                </a:solidFill>
                <a:latin typeface="Anaheim"/>
                <a:sym typeface="Anaheim"/>
              </a:rPr>
              <a:t>git</a:t>
            </a:r>
            <a:r>
              <a:rPr lang="en-US" dirty="0">
                <a:solidFill>
                  <a:srgbClr val="FFFFFF"/>
                </a:solidFill>
                <a:latin typeface="Anaheim"/>
                <a:sym typeface="Anaheim"/>
              </a:rPr>
              <a:t> add only updates the file changes. </a:t>
            </a:r>
            <a:r>
              <a:rPr lang="en-US" b="1" dirty="0">
                <a:solidFill>
                  <a:srgbClr val="FFFFFF"/>
                </a:solidFill>
                <a:latin typeface="Anaheim"/>
                <a:sym typeface="Anaheim"/>
              </a:rPr>
              <a:t>(using a dot rather than the filename just means add all files in the folder)</a:t>
            </a:r>
          </a:p>
        </p:txBody>
      </p:sp>
    </p:spTree>
    <p:extLst>
      <p:ext uri="{BB962C8B-B14F-4D97-AF65-F5344CB8AC3E}">
        <p14:creationId xmlns:p14="http://schemas.microsoft.com/office/powerpoint/2010/main" val="1483613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256588" y="2114551"/>
            <a:ext cx="5639385" cy="3809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Again, we use </a:t>
            </a:r>
            <a:r>
              <a:rPr lang="en-US" dirty="0" err="1"/>
              <a:t>git</a:t>
            </a:r>
            <a:r>
              <a:rPr lang="en-US" dirty="0"/>
              <a:t> commit –m “message” to commit our changes</a:t>
            </a:r>
            <a:endParaRPr dirty="0"/>
          </a:p>
        </p:txBody>
      </p:sp>
      <p:sp>
        <p:nvSpPr>
          <p:cNvPr id="532" name="Google Shape;532;p41"/>
          <p:cNvSpPr txBox="1">
            <a:spLocks noGrp="1"/>
          </p:cNvSpPr>
          <p:nvPr>
            <p:ph type="title"/>
          </p:nvPr>
        </p:nvSpPr>
        <p:spPr>
          <a:xfrm>
            <a:off x="1295400" y="13335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Managing Our Repo</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807487"/>
            <a:ext cx="566737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647950"/>
            <a:ext cx="47148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400800" y="1819310"/>
            <a:ext cx="2743200" cy="1815882"/>
          </a:xfrm>
          <a:prstGeom prst="rect">
            <a:avLst/>
          </a:prstGeom>
        </p:spPr>
        <p:txBody>
          <a:bodyPr wrap="square">
            <a:spAutoFit/>
          </a:bodyPr>
          <a:lstStyle/>
          <a:p>
            <a:pPr lvl="0">
              <a:buClr>
                <a:srgbClr val="FFFFFF"/>
              </a:buClr>
              <a:buSzPts val="1800"/>
            </a:pPr>
            <a:r>
              <a:rPr lang="en-US" sz="1600" dirty="0">
                <a:solidFill>
                  <a:srgbClr val="FFFFFF"/>
                </a:solidFill>
                <a:latin typeface="Anaheim"/>
                <a:sym typeface="Anaheim"/>
              </a:rPr>
              <a:t>Using </a:t>
            </a:r>
            <a:r>
              <a:rPr lang="en-US" sz="1600" dirty="0" err="1">
                <a:solidFill>
                  <a:srgbClr val="FFFFFF"/>
                </a:solidFill>
                <a:latin typeface="Anaheim"/>
                <a:sym typeface="Anaheim"/>
              </a:rPr>
              <a:t>git</a:t>
            </a:r>
            <a:r>
              <a:rPr lang="en-US" sz="1600" dirty="0">
                <a:solidFill>
                  <a:srgbClr val="FFFFFF"/>
                </a:solidFill>
                <a:latin typeface="Anaheim"/>
                <a:sym typeface="Anaheim"/>
              </a:rPr>
              <a:t> log –</a:t>
            </a:r>
            <a:r>
              <a:rPr lang="en-US" sz="1600" dirty="0" err="1">
                <a:solidFill>
                  <a:srgbClr val="FFFFFF"/>
                </a:solidFill>
                <a:latin typeface="Anaheim"/>
                <a:sym typeface="Anaheim"/>
              </a:rPr>
              <a:t>oneline</a:t>
            </a:r>
            <a:r>
              <a:rPr lang="en-US" sz="1600" dirty="0">
                <a:solidFill>
                  <a:srgbClr val="FFFFFF"/>
                </a:solidFill>
                <a:latin typeface="Anaheim"/>
                <a:sym typeface="Anaheim"/>
              </a:rPr>
              <a:t>, we can view our commits, which branch our Head is pointing to and where our branches are, also each commit gets it’s own </a:t>
            </a:r>
            <a:r>
              <a:rPr lang="en-US" sz="1600" dirty="0" err="1">
                <a:solidFill>
                  <a:srgbClr val="FFFFFF"/>
                </a:solidFill>
                <a:latin typeface="Anaheim"/>
                <a:sym typeface="Anaheim"/>
              </a:rPr>
              <a:t>hashcode</a:t>
            </a:r>
            <a:r>
              <a:rPr lang="en-US" sz="1600" dirty="0">
                <a:solidFill>
                  <a:srgbClr val="FFFFFF"/>
                </a:solidFill>
                <a:latin typeface="Anaheim"/>
                <a:sym typeface="Anaheim"/>
              </a:rPr>
              <a:t> to identify it.</a:t>
            </a:r>
          </a:p>
        </p:txBody>
      </p:sp>
      <p:sp>
        <p:nvSpPr>
          <p:cNvPr id="7" name="Rectangle 6"/>
          <p:cNvSpPr/>
          <p:nvPr/>
        </p:nvSpPr>
        <p:spPr>
          <a:xfrm>
            <a:off x="380999" y="3388970"/>
            <a:ext cx="4714875" cy="830997"/>
          </a:xfrm>
          <a:prstGeom prst="rect">
            <a:avLst/>
          </a:prstGeom>
        </p:spPr>
        <p:txBody>
          <a:bodyPr wrap="square">
            <a:spAutoFit/>
          </a:bodyPr>
          <a:lstStyle/>
          <a:p>
            <a:pPr lvl="0">
              <a:buClr>
                <a:srgbClr val="FFFFFF"/>
              </a:buClr>
              <a:buSzPts val="1800"/>
            </a:pPr>
            <a:r>
              <a:rPr lang="en-US" sz="1600" dirty="0">
                <a:solidFill>
                  <a:srgbClr val="FFFFFF"/>
                </a:solidFill>
                <a:latin typeface="Anaheim"/>
                <a:sym typeface="Anaheim"/>
              </a:rPr>
              <a:t>Here, we can see that our Head is pointing at our master branch in our newest commit (the second commit) with a </a:t>
            </a:r>
            <a:r>
              <a:rPr lang="en-US" sz="1600" dirty="0" err="1">
                <a:solidFill>
                  <a:srgbClr val="FFFFFF"/>
                </a:solidFill>
                <a:latin typeface="Anaheim"/>
                <a:sym typeface="Anaheim"/>
              </a:rPr>
              <a:t>hashcode</a:t>
            </a:r>
            <a:r>
              <a:rPr lang="en-US" sz="1600" dirty="0">
                <a:solidFill>
                  <a:srgbClr val="FFFFFF"/>
                </a:solidFill>
                <a:latin typeface="Anaheim"/>
                <a:sym typeface="Anaheim"/>
              </a:rPr>
              <a:t> e52da3c.</a:t>
            </a:r>
          </a:p>
        </p:txBody>
      </p:sp>
      <p:sp>
        <p:nvSpPr>
          <p:cNvPr id="8" name="Rectangle 7"/>
          <p:cNvSpPr/>
          <p:nvPr/>
        </p:nvSpPr>
        <p:spPr>
          <a:xfrm>
            <a:off x="5095874" y="3662795"/>
            <a:ext cx="3971926" cy="1077218"/>
          </a:xfrm>
          <a:prstGeom prst="rect">
            <a:avLst/>
          </a:prstGeom>
        </p:spPr>
        <p:txBody>
          <a:bodyPr wrap="square">
            <a:spAutoFit/>
          </a:bodyPr>
          <a:lstStyle/>
          <a:p>
            <a:pPr lvl="0">
              <a:buClr>
                <a:srgbClr val="FFFFFF"/>
              </a:buClr>
              <a:buSzPts val="1800"/>
            </a:pPr>
            <a:r>
              <a:rPr lang="en-US" sz="1600" b="1" dirty="0">
                <a:solidFill>
                  <a:srgbClr val="FFFFFF"/>
                </a:solidFill>
                <a:latin typeface="Anaheim"/>
                <a:sym typeface="Anaheim"/>
              </a:rPr>
              <a:t>The head is like a reference that </a:t>
            </a:r>
            <a:r>
              <a:rPr lang="en-US" sz="1600" b="1" dirty="0" err="1">
                <a:solidFill>
                  <a:srgbClr val="FFFFFF"/>
                </a:solidFill>
                <a:latin typeface="Anaheim"/>
                <a:sym typeface="Anaheim"/>
              </a:rPr>
              <a:t>git</a:t>
            </a:r>
            <a:r>
              <a:rPr lang="en-US" sz="1600" b="1" dirty="0">
                <a:solidFill>
                  <a:srgbClr val="FFFFFF"/>
                </a:solidFill>
                <a:latin typeface="Anaheim"/>
                <a:sym typeface="Anaheim"/>
              </a:rPr>
              <a:t> uses to know which branch it’s working on right now. It pointing to the master indicates that the current working branch is master.</a:t>
            </a:r>
            <a:endParaRPr lang="en-US" sz="1600" dirty="0">
              <a:solidFill>
                <a:srgbClr val="FFFFFF"/>
              </a:solidFill>
              <a:latin typeface="Anaheim"/>
              <a:sym typeface="Anaheim"/>
            </a:endParaRPr>
          </a:p>
        </p:txBody>
      </p:sp>
    </p:spTree>
    <p:extLst>
      <p:ext uri="{BB962C8B-B14F-4D97-AF65-F5344CB8AC3E}">
        <p14:creationId xmlns:p14="http://schemas.microsoft.com/office/powerpoint/2010/main" val="120365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2" name="Google Shape;532;p41"/>
          <p:cNvSpPr txBox="1">
            <a:spLocks noGrp="1"/>
          </p:cNvSpPr>
          <p:nvPr>
            <p:ph type="title"/>
          </p:nvPr>
        </p:nvSpPr>
        <p:spPr>
          <a:xfrm>
            <a:off x="1295400" y="13335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Branching</a:t>
            </a:r>
            <a:endParaRPr dirty="0"/>
          </a:p>
        </p:txBody>
      </p:sp>
      <p:sp>
        <p:nvSpPr>
          <p:cNvPr id="6" name="Rectangle 5"/>
          <p:cNvSpPr/>
          <p:nvPr/>
        </p:nvSpPr>
        <p:spPr>
          <a:xfrm>
            <a:off x="6019800" y="1819310"/>
            <a:ext cx="3124200" cy="1323439"/>
          </a:xfrm>
          <a:prstGeom prst="rect">
            <a:avLst/>
          </a:prstGeom>
        </p:spPr>
        <p:txBody>
          <a:bodyPr wrap="square">
            <a:spAutoFit/>
          </a:bodyPr>
          <a:lstStyle/>
          <a:p>
            <a:pPr lvl="0">
              <a:buClr>
                <a:srgbClr val="FFFFFF"/>
              </a:buClr>
              <a:buSzPts val="1800"/>
            </a:pPr>
            <a:r>
              <a:rPr lang="en-US" sz="1600" dirty="0">
                <a:solidFill>
                  <a:srgbClr val="FFFFFF"/>
                </a:solidFill>
                <a:latin typeface="Anaheim"/>
                <a:sym typeface="Anaheim"/>
              </a:rPr>
              <a:t>Using </a:t>
            </a:r>
            <a:r>
              <a:rPr lang="en-US" sz="1600" dirty="0" err="1">
                <a:solidFill>
                  <a:srgbClr val="FFFFFF"/>
                </a:solidFill>
                <a:latin typeface="Anaheim"/>
                <a:sym typeface="Anaheim"/>
              </a:rPr>
              <a:t>git</a:t>
            </a:r>
            <a:r>
              <a:rPr lang="en-US" sz="1600" dirty="0">
                <a:solidFill>
                  <a:srgbClr val="FFFFFF"/>
                </a:solidFill>
                <a:latin typeface="Anaheim"/>
                <a:sym typeface="Anaheim"/>
              </a:rPr>
              <a:t> branch &lt;</a:t>
            </a:r>
            <a:r>
              <a:rPr lang="en-US" sz="1600" dirty="0" err="1">
                <a:solidFill>
                  <a:srgbClr val="FFFFFF"/>
                </a:solidFill>
                <a:latin typeface="Anaheim"/>
                <a:sym typeface="Anaheim"/>
              </a:rPr>
              <a:t>branchName</a:t>
            </a:r>
            <a:r>
              <a:rPr lang="en-US" sz="1600" dirty="0">
                <a:solidFill>
                  <a:srgbClr val="FFFFFF"/>
                </a:solidFill>
                <a:latin typeface="Anaheim"/>
                <a:sym typeface="Anaheim"/>
              </a:rPr>
              <a:t>&gt;, we can create a new branch.</a:t>
            </a:r>
          </a:p>
          <a:p>
            <a:pPr lvl="0">
              <a:buClr>
                <a:srgbClr val="FFFFFF"/>
              </a:buClr>
              <a:buSzPts val="1800"/>
            </a:pPr>
            <a:r>
              <a:rPr lang="en-US" sz="1600" dirty="0">
                <a:solidFill>
                  <a:srgbClr val="FFFFFF"/>
                </a:solidFill>
                <a:latin typeface="Anaheim"/>
                <a:sym typeface="Anaheim"/>
              </a:rPr>
              <a:t>Using </a:t>
            </a:r>
            <a:r>
              <a:rPr lang="en-US" sz="1600" dirty="0" err="1">
                <a:solidFill>
                  <a:srgbClr val="FFFFFF"/>
                </a:solidFill>
                <a:latin typeface="Anaheim"/>
                <a:sym typeface="Anaheim"/>
              </a:rPr>
              <a:t>git</a:t>
            </a:r>
            <a:r>
              <a:rPr lang="en-US" sz="1600" dirty="0">
                <a:solidFill>
                  <a:srgbClr val="FFFFFF"/>
                </a:solidFill>
                <a:latin typeface="Anaheim"/>
                <a:sym typeface="Anaheim"/>
              </a:rPr>
              <a:t> checkout &lt;</a:t>
            </a:r>
            <a:r>
              <a:rPr lang="en-US" sz="1600" dirty="0" err="1">
                <a:solidFill>
                  <a:srgbClr val="FFFFFF"/>
                </a:solidFill>
                <a:latin typeface="Anaheim"/>
                <a:sym typeface="Anaheim"/>
              </a:rPr>
              <a:t>branchname</a:t>
            </a:r>
            <a:r>
              <a:rPr lang="en-US" sz="1600" dirty="0">
                <a:solidFill>
                  <a:srgbClr val="FFFFFF"/>
                </a:solidFill>
                <a:latin typeface="Anaheim"/>
                <a:sym typeface="Anaheim"/>
              </a:rPr>
              <a:t>&gt;, we can tell the head to point to our newly created branch.</a:t>
            </a:r>
          </a:p>
        </p:txBody>
      </p:sp>
      <p:sp>
        <p:nvSpPr>
          <p:cNvPr id="3" name="Rectangle 2"/>
          <p:cNvSpPr/>
          <p:nvPr/>
        </p:nvSpPr>
        <p:spPr>
          <a:xfrm>
            <a:off x="2286000" y="666750"/>
            <a:ext cx="4572000" cy="830997"/>
          </a:xfrm>
          <a:prstGeom prst="rect">
            <a:avLst/>
          </a:prstGeom>
        </p:spPr>
        <p:txBody>
          <a:bodyPr>
            <a:spAutoFit/>
          </a:bodyPr>
          <a:lstStyle/>
          <a:p>
            <a:pPr lvl="0">
              <a:buClr>
                <a:srgbClr val="FFFFFF"/>
              </a:buClr>
              <a:buSzPts val="1800"/>
            </a:pPr>
            <a:r>
              <a:rPr lang="en-US" sz="1600" dirty="0">
                <a:solidFill>
                  <a:srgbClr val="FFFFFF"/>
                </a:solidFill>
                <a:latin typeface="Anaheim"/>
                <a:sym typeface="Anaheim"/>
              </a:rPr>
              <a:t>A new developer wants to work on our code but doesn’t want to add any commits that might mess up our code</a:t>
            </a:r>
          </a:p>
        </p:txBody>
      </p:sp>
      <p:sp>
        <p:nvSpPr>
          <p:cNvPr id="4" name="Rectangle 3"/>
          <p:cNvSpPr/>
          <p:nvPr/>
        </p:nvSpPr>
        <p:spPr>
          <a:xfrm>
            <a:off x="152400" y="1509771"/>
            <a:ext cx="4572000" cy="1323439"/>
          </a:xfrm>
          <a:prstGeom prst="rect">
            <a:avLst/>
          </a:prstGeom>
        </p:spPr>
        <p:txBody>
          <a:bodyPr>
            <a:spAutoFit/>
          </a:bodyPr>
          <a:lstStyle/>
          <a:p>
            <a:pPr lvl="0">
              <a:buClr>
                <a:srgbClr val="FFFFFF"/>
              </a:buClr>
              <a:buSzPts val="1800"/>
            </a:pPr>
            <a:r>
              <a:rPr lang="en-US" sz="3200" b="1" dirty="0">
                <a:solidFill>
                  <a:srgbClr val="FFFFFF"/>
                </a:solidFill>
                <a:latin typeface="Anaheim"/>
                <a:sym typeface="Anaheim"/>
              </a:rPr>
              <a:t>Solution:</a:t>
            </a:r>
          </a:p>
          <a:p>
            <a:pPr lvl="0">
              <a:buClr>
                <a:srgbClr val="FFFFFF"/>
              </a:buClr>
              <a:buSzPts val="1800"/>
            </a:pPr>
            <a:r>
              <a:rPr lang="en-US" sz="1600" dirty="0" err="1">
                <a:solidFill>
                  <a:srgbClr val="FFFFFF"/>
                </a:solidFill>
                <a:latin typeface="Anaheim"/>
                <a:sym typeface="Anaheim"/>
              </a:rPr>
              <a:t>He/She</a:t>
            </a:r>
            <a:r>
              <a:rPr lang="en-US" sz="1600" dirty="0">
                <a:solidFill>
                  <a:srgbClr val="FFFFFF"/>
                </a:solidFill>
                <a:latin typeface="Anaheim"/>
                <a:sym typeface="Anaheim"/>
              </a:rPr>
              <a:t> must create a new branch, do whatever with that and then merge to the master branch when they are ready.</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754854"/>
            <a:ext cx="48958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7135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—Albert Einstein</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“Everything Should Be Made As Simple As Possible, But Not Simpler”</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9" y="73221"/>
            <a:ext cx="574357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33069" b="44682"/>
          <a:stretch/>
        </p:blipFill>
        <p:spPr bwMode="auto">
          <a:xfrm>
            <a:off x="762000" y="1352550"/>
            <a:ext cx="3614737" cy="161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t="-240" r="14572" b="17888"/>
          <a:stretch/>
        </p:blipFill>
        <p:spPr bwMode="auto">
          <a:xfrm>
            <a:off x="4800600" y="438150"/>
            <a:ext cx="4117327"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3306" y="3181350"/>
            <a:ext cx="3869094" cy="1077218"/>
          </a:xfrm>
          <a:prstGeom prst="rect">
            <a:avLst/>
          </a:prstGeom>
        </p:spPr>
        <p:txBody>
          <a:bodyPr wrap="square">
            <a:spAutoFit/>
          </a:bodyPr>
          <a:lstStyle/>
          <a:p>
            <a:pPr lvl="0">
              <a:buClr>
                <a:srgbClr val="FFFFFF"/>
              </a:buClr>
              <a:buSzPts val="1800"/>
            </a:pPr>
            <a:r>
              <a:rPr lang="en-US" sz="3200" dirty="0">
                <a:solidFill>
                  <a:srgbClr val="FFFFFF"/>
                </a:solidFill>
                <a:latin typeface="Anaheim"/>
                <a:sym typeface="Anaheim"/>
              </a:rPr>
              <a:t>The new developer’s changes</a:t>
            </a:r>
          </a:p>
        </p:txBody>
      </p:sp>
      <p:pic>
        <p:nvPicPr>
          <p:cNvPr id="13317"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a:stretch/>
        </p:blipFill>
        <p:spPr bwMode="auto">
          <a:xfrm>
            <a:off x="3200400" y="3632096"/>
            <a:ext cx="5819775"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2019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2" name="Google Shape;532;p41"/>
          <p:cNvSpPr txBox="1">
            <a:spLocks noGrp="1"/>
          </p:cNvSpPr>
          <p:nvPr>
            <p:ph type="title"/>
          </p:nvPr>
        </p:nvSpPr>
        <p:spPr>
          <a:xfrm>
            <a:off x="1295400" y="13335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Branching</a:t>
            </a:r>
            <a:endParaRPr dirty="0"/>
          </a:p>
        </p:txBody>
      </p:sp>
      <p:sp>
        <p:nvSpPr>
          <p:cNvPr id="4" name="Rectangle 3"/>
          <p:cNvSpPr/>
          <p:nvPr/>
        </p:nvSpPr>
        <p:spPr>
          <a:xfrm>
            <a:off x="104775" y="1877295"/>
            <a:ext cx="4572000" cy="830997"/>
          </a:xfrm>
          <a:prstGeom prst="rect">
            <a:avLst/>
          </a:prstGeom>
        </p:spPr>
        <p:txBody>
          <a:bodyPr>
            <a:spAutoFit/>
          </a:bodyPr>
          <a:lstStyle/>
          <a:p>
            <a:pPr lvl="0">
              <a:buClr>
                <a:srgbClr val="FFFFFF"/>
              </a:buClr>
              <a:buSzPts val="1800"/>
            </a:pPr>
            <a:r>
              <a:rPr lang="en-US" sz="1600" dirty="0">
                <a:solidFill>
                  <a:srgbClr val="FFFFFF"/>
                </a:solidFill>
                <a:latin typeface="Anaheim"/>
                <a:sym typeface="Anaheim"/>
              </a:rPr>
              <a:t>Let’s go back to our master branch and see if it worked. It tells us that our current branch is clean and everything is ok.</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742950"/>
            <a:ext cx="46005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16611" b="53014"/>
          <a:stretch/>
        </p:blipFill>
        <p:spPr bwMode="auto">
          <a:xfrm>
            <a:off x="132767" y="2703432"/>
            <a:ext cx="3987282" cy="1163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32767" y="3867918"/>
            <a:ext cx="4572000" cy="830997"/>
          </a:xfrm>
          <a:prstGeom prst="rect">
            <a:avLst/>
          </a:prstGeom>
        </p:spPr>
        <p:txBody>
          <a:bodyPr>
            <a:spAutoFit/>
          </a:bodyPr>
          <a:lstStyle/>
          <a:p>
            <a:pPr lvl="0">
              <a:buClr>
                <a:srgbClr val="FFFFFF"/>
              </a:buClr>
              <a:buSzPts val="1800"/>
            </a:pPr>
            <a:r>
              <a:rPr lang="en-US" sz="1600" dirty="0">
                <a:solidFill>
                  <a:srgbClr val="FFFFFF"/>
                </a:solidFill>
                <a:latin typeface="Anaheim"/>
                <a:sym typeface="Anaheim"/>
              </a:rPr>
              <a:t>If we go back to our folder, we find the new file our new developer created does not exist, and the changes he made to the codefile1 are not present.</a:t>
            </a:r>
          </a:p>
        </p:txBody>
      </p:sp>
      <p:pic>
        <p:nvPicPr>
          <p:cNvPr id="14340"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302" t="-553" r="32180" b="30143"/>
          <a:stretch/>
        </p:blipFill>
        <p:spPr bwMode="auto">
          <a:xfrm>
            <a:off x="5029200" y="1912674"/>
            <a:ext cx="3717957" cy="2461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6459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2" name="Google Shape;532;p41"/>
          <p:cNvSpPr txBox="1">
            <a:spLocks noGrp="1"/>
          </p:cNvSpPr>
          <p:nvPr>
            <p:ph type="title"/>
          </p:nvPr>
        </p:nvSpPr>
        <p:spPr>
          <a:xfrm>
            <a:off x="1295400" y="13335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Branching</a:t>
            </a:r>
            <a:endParaRPr dirty="0"/>
          </a:p>
        </p:txBody>
      </p:sp>
      <p:sp>
        <p:nvSpPr>
          <p:cNvPr id="4" name="Rectangle 3"/>
          <p:cNvSpPr/>
          <p:nvPr/>
        </p:nvSpPr>
        <p:spPr>
          <a:xfrm>
            <a:off x="170089" y="742950"/>
            <a:ext cx="4572000" cy="1323439"/>
          </a:xfrm>
          <a:prstGeom prst="rect">
            <a:avLst/>
          </a:prstGeom>
        </p:spPr>
        <p:txBody>
          <a:bodyPr>
            <a:spAutoFit/>
          </a:bodyPr>
          <a:lstStyle/>
          <a:p>
            <a:pPr lvl="0">
              <a:buClr>
                <a:srgbClr val="FFFFFF"/>
              </a:buClr>
              <a:buSzPts val="1800"/>
            </a:pPr>
            <a:r>
              <a:rPr lang="en-US" sz="1600" dirty="0">
                <a:solidFill>
                  <a:srgbClr val="FFFFFF"/>
                </a:solidFill>
                <a:latin typeface="Anaheim"/>
                <a:sym typeface="Anaheim"/>
              </a:rPr>
              <a:t>Not to worry! This is the cool thing about </a:t>
            </a:r>
            <a:r>
              <a:rPr lang="en-US" sz="1600" dirty="0" err="1">
                <a:solidFill>
                  <a:srgbClr val="FFFFFF"/>
                </a:solidFill>
                <a:latin typeface="Anaheim"/>
                <a:sym typeface="Anaheim"/>
              </a:rPr>
              <a:t>git</a:t>
            </a:r>
            <a:r>
              <a:rPr lang="en-US" sz="1600" dirty="0">
                <a:solidFill>
                  <a:srgbClr val="FFFFFF"/>
                </a:solidFill>
                <a:latin typeface="Anaheim"/>
                <a:sym typeface="Anaheim"/>
              </a:rPr>
              <a:t> branches, each branch is like it’s separate folder, before you merge the branches, the newly created files and changes simply don’t exist in other branches.</a:t>
            </a:r>
          </a:p>
        </p:txBody>
      </p:sp>
      <p:sp>
        <p:nvSpPr>
          <p:cNvPr id="5" name="Rectangle 4"/>
          <p:cNvSpPr/>
          <p:nvPr/>
        </p:nvSpPr>
        <p:spPr>
          <a:xfrm>
            <a:off x="6248400" y="1809750"/>
            <a:ext cx="2895600" cy="2308324"/>
          </a:xfrm>
          <a:prstGeom prst="rect">
            <a:avLst/>
          </a:prstGeom>
        </p:spPr>
        <p:txBody>
          <a:bodyPr wrap="square">
            <a:spAutoFit/>
          </a:bodyPr>
          <a:lstStyle/>
          <a:p>
            <a:pPr lvl="0">
              <a:buClr>
                <a:srgbClr val="FFFFFF"/>
              </a:buClr>
              <a:buSzPts val="1800"/>
            </a:pPr>
            <a:r>
              <a:rPr lang="en-US" sz="1600" dirty="0">
                <a:solidFill>
                  <a:srgbClr val="FFFFFF"/>
                </a:solidFill>
                <a:latin typeface="Anaheim"/>
                <a:sym typeface="Anaheim"/>
              </a:rPr>
              <a:t>Using </a:t>
            </a:r>
            <a:r>
              <a:rPr lang="en-US" sz="1600" dirty="0" err="1">
                <a:solidFill>
                  <a:srgbClr val="FFFFFF"/>
                </a:solidFill>
                <a:latin typeface="Anaheim"/>
                <a:sym typeface="Anaheim"/>
              </a:rPr>
              <a:t>git</a:t>
            </a:r>
            <a:r>
              <a:rPr lang="en-US" sz="1600" dirty="0">
                <a:solidFill>
                  <a:srgbClr val="FFFFFF"/>
                </a:solidFill>
                <a:latin typeface="Anaheim"/>
                <a:sym typeface="Anaheim"/>
              </a:rPr>
              <a:t> merge &lt;</a:t>
            </a:r>
            <a:r>
              <a:rPr lang="en-US" sz="1600" dirty="0" err="1">
                <a:solidFill>
                  <a:srgbClr val="FFFFFF"/>
                </a:solidFill>
                <a:latin typeface="Anaheim"/>
                <a:sym typeface="Anaheim"/>
              </a:rPr>
              <a:t>branchname</a:t>
            </a:r>
            <a:r>
              <a:rPr lang="en-US" sz="1600" dirty="0">
                <a:solidFill>
                  <a:srgbClr val="FFFFFF"/>
                </a:solidFill>
                <a:latin typeface="Anaheim"/>
                <a:sym typeface="Anaheim"/>
              </a:rPr>
              <a:t>&gt; merges the </a:t>
            </a:r>
            <a:r>
              <a:rPr lang="en-US" sz="1600" dirty="0" err="1">
                <a:solidFill>
                  <a:srgbClr val="FFFFFF"/>
                </a:solidFill>
                <a:latin typeface="Anaheim"/>
                <a:sym typeface="Anaheim"/>
              </a:rPr>
              <a:t>the</a:t>
            </a:r>
            <a:r>
              <a:rPr lang="en-US" sz="1600" dirty="0">
                <a:solidFill>
                  <a:srgbClr val="FFFFFF"/>
                </a:solidFill>
                <a:latin typeface="Anaheim"/>
                <a:sym typeface="Anaheim"/>
              </a:rPr>
              <a:t> selected branch’s changes with the current branch’s changes. (no new branch will be created or destroyed but the command will just add all the changes done in the selected branch to the current branch.</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880" y="2058225"/>
            <a:ext cx="46767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18880" y="3333750"/>
            <a:ext cx="4572000" cy="1077218"/>
          </a:xfrm>
          <a:prstGeom prst="rect">
            <a:avLst/>
          </a:prstGeom>
        </p:spPr>
        <p:txBody>
          <a:bodyPr>
            <a:spAutoFit/>
          </a:bodyPr>
          <a:lstStyle/>
          <a:p>
            <a:pPr lvl="0">
              <a:buClr>
                <a:srgbClr val="FFFFFF"/>
              </a:buClr>
              <a:buSzPts val="1800"/>
            </a:pPr>
            <a:r>
              <a:rPr lang="en-US" sz="1600" dirty="0">
                <a:solidFill>
                  <a:srgbClr val="FFFFFF"/>
                </a:solidFill>
                <a:latin typeface="Anaheim"/>
                <a:sym typeface="Anaheim"/>
              </a:rPr>
              <a:t>While in master branch, we use </a:t>
            </a:r>
            <a:r>
              <a:rPr lang="en-US" sz="1600" dirty="0" err="1">
                <a:solidFill>
                  <a:srgbClr val="FFFFFF"/>
                </a:solidFill>
                <a:latin typeface="Anaheim"/>
                <a:sym typeface="Anaheim"/>
              </a:rPr>
              <a:t>git</a:t>
            </a:r>
            <a:r>
              <a:rPr lang="en-US" sz="1600" dirty="0">
                <a:solidFill>
                  <a:srgbClr val="FFFFFF"/>
                </a:solidFill>
                <a:latin typeface="Anaheim"/>
                <a:sym typeface="Anaheim"/>
              </a:rPr>
              <a:t> merge </a:t>
            </a:r>
            <a:r>
              <a:rPr lang="en-US" sz="1600" dirty="0" err="1">
                <a:solidFill>
                  <a:srgbClr val="FFFFFF"/>
                </a:solidFill>
                <a:latin typeface="Anaheim"/>
                <a:sym typeface="Anaheim"/>
              </a:rPr>
              <a:t>newBranch</a:t>
            </a:r>
            <a:r>
              <a:rPr lang="en-US" sz="1600" dirty="0">
                <a:solidFill>
                  <a:srgbClr val="FFFFFF"/>
                </a:solidFill>
                <a:latin typeface="Anaheim"/>
                <a:sym typeface="Anaheim"/>
              </a:rPr>
              <a:t> and all the changes done by the new developer in his branch are now added to the master branch.</a:t>
            </a:r>
          </a:p>
        </p:txBody>
      </p:sp>
    </p:spTree>
    <p:extLst>
      <p:ext uri="{BB962C8B-B14F-4D97-AF65-F5344CB8AC3E}">
        <p14:creationId xmlns:p14="http://schemas.microsoft.com/office/powerpoint/2010/main" val="3911361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BASIC REPO MANAGING</a:t>
            </a:r>
            <a:endParaRPr dirty="0"/>
          </a:p>
        </p:txBody>
      </p:sp>
      <p:sp>
        <p:nvSpPr>
          <p:cNvPr id="661" name="Google Shape;661;p43"/>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git</a:t>
            </a:r>
            <a:r>
              <a:rPr lang="en-US" dirty="0"/>
              <a:t> status</a:t>
            </a:r>
          </a:p>
          <a:p>
            <a:pPr marL="0" lvl="0" indent="0" algn="ctr" rtl="0">
              <a:spcBef>
                <a:spcPts val="0"/>
              </a:spcBef>
              <a:spcAft>
                <a:spcPts val="0"/>
              </a:spcAft>
              <a:buNone/>
            </a:pPr>
            <a:r>
              <a:rPr lang="en-US" dirty="0"/>
              <a:t>(see all the staged files and </a:t>
            </a:r>
            <a:r>
              <a:rPr lang="en-US" dirty="0" err="1"/>
              <a:t>unupdated</a:t>
            </a:r>
            <a:r>
              <a:rPr lang="en-US" dirty="0"/>
              <a:t> files)</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62" name="Google Shape;662;p43"/>
          <p:cNvSpPr txBox="1">
            <a:spLocks noGrp="1"/>
          </p:cNvSpPr>
          <p:nvPr>
            <p:ph type="title"/>
          </p:nvPr>
        </p:nvSpPr>
        <p:spPr>
          <a:xfrm>
            <a:off x="6385849" y="17533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Step 3</a:t>
            </a:r>
            <a:endParaRPr/>
          </a:p>
        </p:txBody>
      </p:sp>
      <p:sp>
        <p:nvSpPr>
          <p:cNvPr id="663" name="Google Shape;663;p43"/>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git</a:t>
            </a:r>
            <a:r>
              <a:rPr lang="en-US" dirty="0"/>
              <a:t> branch &lt;</a:t>
            </a:r>
            <a:r>
              <a:rPr lang="en-US" dirty="0" err="1"/>
              <a:t>newbranch</a:t>
            </a:r>
            <a:r>
              <a:rPr lang="en-US" dirty="0"/>
              <a:t>&gt;</a:t>
            </a:r>
          </a:p>
          <a:p>
            <a:pPr marL="0" lvl="0" indent="0" algn="ctr" rtl="0">
              <a:spcBef>
                <a:spcPts val="0"/>
              </a:spcBef>
              <a:spcAft>
                <a:spcPts val="0"/>
              </a:spcAft>
              <a:buNone/>
            </a:pPr>
            <a:r>
              <a:rPr lang="en-US" dirty="0"/>
              <a:t>(create a new branch)</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64" name="Google Shape;664;p43"/>
          <p:cNvSpPr txBox="1">
            <a:spLocks noGrp="1"/>
          </p:cNvSpPr>
          <p:nvPr>
            <p:ph type="title" idx="3"/>
          </p:nvPr>
        </p:nvSpPr>
        <p:spPr>
          <a:xfrm>
            <a:off x="804350" y="17533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Step 1</a:t>
            </a:r>
            <a:endParaRPr dirty="0"/>
          </a:p>
        </p:txBody>
      </p:sp>
      <p:sp>
        <p:nvSpPr>
          <p:cNvPr id="665" name="Google Shape;665;p43"/>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work on your project</a:t>
            </a:r>
          </a:p>
        </p:txBody>
      </p:sp>
      <p:sp>
        <p:nvSpPr>
          <p:cNvPr id="666" name="Google Shape;666;p43"/>
          <p:cNvSpPr txBox="1">
            <a:spLocks noGrp="1"/>
          </p:cNvSpPr>
          <p:nvPr>
            <p:ph type="title" idx="5"/>
          </p:nvPr>
        </p:nvSpPr>
        <p:spPr>
          <a:xfrm>
            <a:off x="3593246" y="17533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Step 2</a:t>
            </a:r>
            <a:endParaRPr/>
          </a:p>
        </p:txBody>
      </p:sp>
      <p:sp>
        <p:nvSpPr>
          <p:cNvPr id="667" name="Google Shape;667;p43"/>
          <p:cNvSpPr txBox="1">
            <a:spLocks noGrp="1"/>
          </p:cNvSpPr>
          <p:nvPr>
            <p:ph type="subTitle" idx="6"/>
          </p:nvPr>
        </p:nvSpPr>
        <p:spPr>
          <a:xfrm>
            <a:off x="6019800" y="3790950"/>
            <a:ext cx="2819400" cy="99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git</a:t>
            </a:r>
            <a:r>
              <a:rPr lang="en-US" dirty="0"/>
              <a:t> checkout &lt;</a:t>
            </a:r>
            <a:r>
              <a:rPr lang="en-US" dirty="0" err="1"/>
              <a:t>masterBranchName</a:t>
            </a:r>
            <a:r>
              <a:rPr lang="en-US" dirty="0"/>
              <a:t>&gt;</a:t>
            </a:r>
          </a:p>
          <a:p>
            <a:pPr marL="0" lvl="0" indent="0" algn="ctr" rtl="0">
              <a:spcBef>
                <a:spcPts val="0"/>
              </a:spcBef>
              <a:spcAft>
                <a:spcPts val="0"/>
              </a:spcAft>
              <a:buNone/>
            </a:pPr>
            <a:r>
              <a:rPr lang="en-US" dirty="0" err="1"/>
              <a:t>git</a:t>
            </a:r>
            <a:r>
              <a:rPr lang="en-US" dirty="0"/>
              <a:t> merge &lt;</a:t>
            </a:r>
            <a:r>
              <a:rPr lang="en-US" dirty="0" err="1"/>
              <a:t>branchname</a:t>
            </a:r>
            <a:r>
              <a:rPr lang="en-US" dirty="0"/>
              <a:t>&gt;</a:t>
            </a:r>
          </a:p>
          <a:p>
            <a:pPr marL="0" lvl="0" indent="0" algn="ctr" rtl="0">
              <a:spcBef>
                <a:spcPts val="0"/>
              </a:spcBef>
              <a:spcAft>
                <a:spcPts val="0"/>
              </a:spcAft>
              <a:buNone/>
            </a:pPr>
            <a:r>
              <a:rPr lang="en-US" dirty="0"/>
              <a:t>(checkout to master and merge the </a:t>
            </a:r>
            <a:r>
              <a:rPr lang="en-US" dirty="0" err="1"/>
              <a:t>newBranch</a:t>
            </a:r>
            <a:r>
              <a:rPr lang="en-US" dirty="0"/>
              <a:t>)</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68" name="Google Shape;668;p43"/>
          <p:cNvSpPr txBox="1">
            <a:spLocks noGrp="1"/>
          </p:cNvSpPr>
          <p:nvPr>
            <p:ph type="title" idx="7"/>
          </p:nvPr>
        </p:nvSpPr>
        <p:spPr>
          <a:xfrm>
            <a:off x="6385824" y="32966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Step 6</a:t>
            </a:r>
            <a:endParaRPr/>
          </a:p>
        </p:txBody>
      </p:sp>
      <p:sp>
        <p:nvSpPr>
          <p:cNvPr id="669" name="Google Shape;669;p43"/>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git</a:t>
            </a:r>
            <a:r>
              <a:rPr lang="en-US" dirty="0"/>
              <a:t> add .</a:t>
            </a:r>
          </a:p>
          <a:p>
            <a:pPr marL="0" lvl="0" indent="0" algn="ctr" rtl="0">
              <a:spcBef>
                <a:spcPts val="0"/>
              </a:spcBef>
              <a:spcAft>
                <a:spcPts val="0"/>
              </a:spcAft>
              <a:buNone/>
            </a:pPr>
            <a:r>
              <a:rPr lang="en-US" dirty="0"/>
              <a:t>(stage all files in project or update them)</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70" name="Google Shape;670;p43"/>
          <p:cNvSpPr txBox="1">
            <a:spLocks noGrp="1"/>
          </p:cNvSpPr>
          <p:nvPr>
            <p:ph type="title" idx="9"/>
          </p:nvPr>
        </p:nvSpPr>
        <p:spPr>
          <a:xfrm>
            <a:off x="804325" y="32966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Step 4</a:t>
            </a:r>
            <a:endParaRPr/>
          </a:p>
        </p:txBody>
      </p:sp>
      <p:sp>
        <p:nvSpPr>
          <p:cNvPr id="671" name="Google Shape;671;p43"/>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git</a:t>
            </a:r>
            <a:r>
              <a:rPr lang="en-US" dirty="0"/>
              <a:t> commit –m “message”</a:t>
            </a:r>
            <a:br>
              <a:rPr lang="en-US" dirty="0"/>
            </a:br>
            <a:r>
              <a:rPr lang="en-US" dirty="0"/>
              <a:t>(commit changes to this branch)</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72" name="Google Shape;672;p43"/>
          <p:cNvSpPr txBox="1">
            <a:spLocks noGrp="1"/>
          </p:cNvSpPr>
          <p:nvPr>
            <p:ph type="title" idx="14"/>
          </p:nvPr>
        </p:nvSpPr>
        <p:spPr>
          <a:xfrm>
            <a:off x="3593246" y="32966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Step 5</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pic>
        <p:nvPicPr>
          <p:cNvPr id="682" name="Google Shape;682;p45"/>
          <p:cNvPicPr preferRelativeResize="0"/>
          <p:nvPr/>
        </p:nvPicPr>
        <p:blipFill rotWithShape="1">
          <a:blip r:embed="rId3">
            <a:alphaModFix/>
          </a:blip>
          <a:srcRect l="19480" t="1533" r="24168" b="20621"/>
          <a:stretch/>
        </p:blipFill>
        <p:spPr>
          <a:xfrm>
            <a:off x="3696302" y="1359975"/>
            <a:ext cx="1749576" cy="2417100"/>
          </a:xfrm>
          <a:prstGeom prst="rect">
            <a:avLst/>
          </a:prstGeom>
          <a:noFill/>
          <a:ln>
            <a:noFill/>
          </a:ln>
        </p:spPr>
      </p:pic>
      <p:sp>
        <p:nvSpPr>
          <p:cNvPr id="683" name="Google Shape;683;p45"/>
          <p:cNvSpPr/>
          <p:nvPr/>
        </p:nvSpPr>
        <p:spPr>
          <a:xfrm>
            <a:off x="4846935" y="2568527"/>
            <a:ext cx="3353952" cy="384832"/>
          </a:xfrm>
          <a:custGeom>
            <a:avLst/>
            <a:gdLst/>
            <a:ahLst/>
            <a:cxnLst/>
            <a:rect l="l" t="t" r="r" b="b"/>
            <a:pathLst>
              <a:path w="104811" h="12026" extrusionOk="0">
                <a:moveTo>
                  <a:pt x="0" y="0"/>
                </a:moveTo>
                <a:lnTo>
                  <a:pt x="104811" y="0"/>
                </a:lnTo>
                <a:lnTo>
                  <a:pt x="104811" y="12025"/>
                </a:lnTo>
                <a:lnTo>
                  <a:pt x="0" y="1202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5"/>
          <p:cNvSpPr txBox="1">
            <a:spLocks noGrp="1"/>
          </p:cNvSpPr>
          <p:nvPr>
            <p:ph type="subTitle" idx="2"/>
          </p:nvPr>
        </p:nvSpPr>
        <p:spPr>
          <a:xfrm>
            <a:off x="304800" y="2876549"/>
            <a:ext cx="3391502" cy="900525"/>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US" dirty="0"/>
              <a:t>What if a repo needs to be accessed by developers from all over the world, or if a team of developers want to work on the same repo each on their own machine?</a:t>
            </a:r>
            <a:endParaRPr dirty="0"/>
          </a:p>
          <a:p>
            <a:pPr marL="0" lvl="0" indent="0" algn="r" rtl="0">
              <a:spcBef>
                <a:spcPts val="0"/>
              </a:spcBef>
              <a:spcAft>
                <a:spcPts val="0"/>
              </a:spcAft>
              <a:buNone/>
            </a:pPr>
            <a:endParaRPr dirty="0"/>
          </a:p>
        </p:txBody>
      </p:sp>
      <p:sp>
        <p:nvSpPr>
          <p:cNvPr id="685" name="Google Shape;685;p45"/>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The repository must be hosted on the web.</a:t>
            </a:r>
            <a:endParaRPr dirty="0"/>
          </a:p>
        </p:txBody>
      </p:sp>
      <p:sp>
        <p:nvSpPr>
          <p:cNvPr id="686" name="Google Shape;686;p45"/>
          <p:cNvSpPr txBox="1">
            <a:spLocks noGrp="1"/>
          </p:cNvSpPr>
          <p:nvPr>
            <p:ph type="title"/>
          </p:nvPr>
        </p:nvSpPr>
        <p:spPr>
          <a:xfrm>
            <a:off x="1143000" y="2629243"/>
            <a:ext cx="2395800" cy="2634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dirty="0"/>
              <a:t>Problem</a:t>
            </a:r>
            <a:endParaRPr dirty="0"/>
          </a:p>
        </p:txBody>
      </p:sp>
      <p:sp>
        <p:nvSpPr>
          <p:cNvPr id="687" name="Google Shape;687;p45"/>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a:t>Solution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Learning </a:t>
            </a:r>
            <a:r>
              <a:rPr lang="en-US" dirty="0" err="1"/>
              <a:t>GitHub</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2966508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err="1"/>
              <a:t>Github</a:t>
            </a:r>
            <a:r>
              <a:rPr lang="en-US" dirty="0"/>
              <a:t> is a web based solution to hosting </a:t>
            </a:r>
            <a:r>
              <a:rPr lang="en-US" dirty="0" err="1"/>
              <a:t>git</a:t>
            </a:r>
            <a:r>
              <a:rPr lang="en-US" dirty="0"/>
              <a:t> repositories online, along with many other features that help developer teams work together on the same project.</a:t>
            </a:r>
          </a:p>
          <a:p>
            <a:pPr marL="0" lvl="0" indent="0" algn="r" rtl="0">
              <a:spcBef>
                <a:spcPts val="0"/>
              </a:spcBef>
              <a:spcAft>
                <a:spcPts val="0"/>
              </a:spcAft>
              <a:buNone/>
            </a:pPr>
            <a:endParaRPr lang="en-US" dirty="0"/>
          </a:p>
          <a:p>
            <a:pPr marL="0" lvl="0" indent="0" algn="r" rtl="0">
              <a:spcBef>
                <a:spcPts val="0"/>
              </a:spcBef>
              <a:spcAft>
                <a:spcPts val="0"/>
              </a:spcAft>
              <a:buNone/>
            </a:pPr>
            <a:r>
              <a:rPr lang="en-US" b="1" dirty="0" err="1"/>
              <a:t>Github</a:t>
            </a:r>
            <a:r>
              <a:rPr lang="en-US" b="1" dirty="0"/>
              <a:t> is not a replacement to </a:t>
            </a:r>
            <a:r>
              <a:rPr lang="en-US" b="1" dirty="0" err="1"/>
              <a:t>git</a:t>
            </a:r>
            <a:r>
              <a:rPr lang="en-US" dirty="0"/>
              <a:t>, it is a great extension to the original software to enhance teamwork within teams. </a:t>
            </a:r>
            <a:endParaRPr dirty="0"/>
          </a:p>
        </p:txBody>
      </p:sp>
      <p:sp>
        <p:nvSpPr>
          <p:cNvPr id="381" name="Google Shape;381;p33"/>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ABOUT GITHUB</a:t>
            </a:r>
            <a:endParaRPr dirty="0"/>
          </a:p>
        </p:txBody>
      </p:sp>
    </p:spTree>
    <p:extLst>
      <p:ext uri="{BB962C8B-B14F-4D97-AF65-F5344CB8AC3E}">
        <p14:creationId xmlns:p14="http://schemas.microsoft.com/office/powerpoint/2010/main" val="1940778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DEFINITION OF CONCEPTS</a:t>
            </a:r>
            <a:endParaRPr dirty="0"/>
          </a:p>
        </p:txBody>
      </p:sp>
      <p:sp>
        <p:nvSpPr>
          <p:cNvPr id="387" name="Google Shape;387;p34"/>
          <p:cNvSpPr/>
          <p:nvPr/>
        </p:nvSpPr>
        <p:spPr>
          <a:xfrm flipH="1">
            <a:off x="7891264" y="121815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6416" y="3721025"/>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69673" y="151498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6093" y="3721025"/>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21829" y="151498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24620" y="181270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rot="-5400000" flipH="1">
            <a:off x="1321059" y="1218155"/>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txBox="1">
            <a:spLocks noGrp="1"/>
          </p:cNvSpPr>
          <p:nvPr>
            <p:ph type="ctrTitle"/>
          </p:nvPr>
        </p:nvSpPr>
        <p:spPr>
          <a:xfrm flipH="1">
            <a:off x="2253567" y="1163580"/>
            <a:ext cx="2163900" cy="356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US" dirty="0"/>
              <a:t>Fork</a:t>
            </a:r>
            <a:endParaRPr dirty="0"/>
          </a:p>
        </p:txBody>
      </p:sp>
      <p:sp>
        <p:nvSpPr>
          <p:cNvPr id="395" name="Google Shape;395;p34"/>
          <p:cNvSpPr txBox="1">
            <a:spLocks noGrp="1"/>
          </p:cNvSpPr>
          <p:nvPr>
            <p:ph type="ctrTitle" idx="2"/>
          </p:nvPr>
        </p:nvSpPr>
        <p:spPr>
          <a:xfrm flipH="1">
            <a:off x="4701747" y="1163657"/>
            <a:ext cx="2163900" cy="3567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US" dirty="0"/>
              <a:t>Issues</a:t>
            </a:r>
            <a:endParaRPr dirty="0"/>
          </a:p>
        </p:txBody>
      </p:sp>
      <p:sp>
        <p:nvSpPr>
          <p:cNvPr id="396" name="Google Shape;396;p34"/>
          <p:cNvSpPr txBox="1">
            <a:spLocks noGrp="1"/>
          </p:cNvSpPr>
          <p:nvPr>
            <p:ph type="subTitle" idx="1"/>
          </p:nvPr>
        </p:nvSpPr>
        <p:spPr>
          <a:xfrm flipH="1">
            <a:off x="4711959" y="1494891"/>
            <a:ext cx="2163900" cy="993326"/>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US" sz="1200" dirty="0"/>
              <a:t>Issues are where all the projects tasks are put on, if there’s a certain bug needed to be solved or maybe a new feature must be implemented.</a:t>
            </a:r>
            <a:endParaRPr sz="1200" dirty="0"/>
          </a:p>
        </p:txBody>
      </p:sp>
      <p:sp>
        <p:nvSpPr>
          <p:cNvPr id="397" name="Google Shape;397;p34"/>
          <p:cNvSpPr txBox="1">
            <a:spLocks noGrp="1"/>
          </p:cNvSpPr>
          <p:nvPr>
            <p:ph type="ctrTitle" idx="3"/>
          </p:nvPr>
        </p:nvSpPr>
        <p:spPr>
          <a:xfrm flipH="1">
            <a:off x="2208590" y="3445633"/>
            <a:ext cx="2362200" cy="356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US" dirty="0"/>
              <a:t>Access Token</a:t>
            </a:r>
            <a:endParaRPr dirty="0"/>
          </a:p>
        </p:txBody>
      </p:sp>
      <p:sp>
        <p:nvSpPr>
          <p:cNvPr id="398" name="Google Shape;398;p34"/>
          <p:cNvSpPr txBox="1">
            <a:spLocks noGrp="1"/>
          </p:cNvSpPr>
          <p:nvPr>
            <p:ph type="subTitle" idx="4"/>
          </p:nvPr>
        </p:nvSpPr>
        <p:spPr>
          <a:xfrm flipH="1">
            <a:off x="2264790" y="3808599"/>
            <a:ext cx="2163900" cy="967025"/>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1200" dirty="0"/>
              <a:t>A token used to connect a hosted repository to </a:t>
            </a:r>
            <a:r>
              <a:rPr lang="en-US" sz="1200" dirty="0" err="1"/>
              <a:t>git</a:t>
            </a:r>
            <a:r>
              <a:rPr lang="en-US" sz="1200" dirty="0"/>
              <a:t> securely.</a:t>
            </a:r>
            <a:endParaRPr sz="1200" dirty="0"/>
          </a:p>
        </p:txBody>
      </p:sp>
      <p:sp>
        <p:nvSpPr>
          <p:cNvPr id="399" name="Google Shape;399;p34"/>
          <p:cNvSpPr txBox="1">
            <a:spLocks noGrp="1"/>
          </p:cNvSpPr>
          <p:nvPr>
            <p:ph type="ctrTitle" idx="5"/>
          </p:nvPr>
        </p:nvSpPr>
        <p:spPr>
          <a:xfrm flipH="1">
            <a:off x="4570790" y="3378429"/>
            <a:ext cx="2306100" cy="3567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US" dirty="0"/>
              <a:t>Pull Request</a:t>
            </a:r>
            <a:endParaRPr dirty="0"/>
          </a:p>
        </p:txBody>
      </p:sp>
      <p:sp>
        <p:nvSpPr>
          <p:cNvPr id="400" name="Google Shape;400;p34"/>
          <p:cNvSpPr txBox="1">
            <a:spLocks noGrp="1"/>
          </p:cNvSpPr>
          <p:nvPr>
            <p:ph type="subTitle" idx="6"/>
          </p:nvPr>
        </p:nvSpPr>
        <p:spPr>
          <a:xfrm flipH="1">
            <a:off x="4712965" y="3808599"/>
            <a:ext cx="2163900" cy="890826"/>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US" sz="1200" dirty="0"/>
              <a:t>A pull request is basically a request to an admin of the repository to pull your changes</a:t>
            </a:r>
            <a:endParaRPr sz="1200" dirty="0"/>
          </a:p>
        </p:txBody>
      </p:sp>
      <p:sp>
        <p:nvSpPr>
          <p:cNvPr id="401" name="Google Shape;401;p34"/>
          <p:cNvSpPr/>
          <p:nvPr/>
        </p:nvSpPr>
        <p:spPr>
          <a:xfrm>
            <a:off x="7007484" y="121815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rot="10800000" flipH="1">
            <a:off x="1332290" y="3424200"/>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3964" y="3423350"/>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49624" y="3721024"/>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8715" y="4018750"/>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rot="5400000">
            <a:off x="7018715" y="3424200"/>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7326" y="3424200"/>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3098" y="3721025"/>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6146" y="4018750"/>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01919" y="121815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70763" y="151540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58611" y="151498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18220" y="181270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txBox="1">
            <a:spLocks noGrp="1"/>
          </p:cNvSpPr>
          <p:nvPr>
            <p:ph type="subTitle" idx="8"/>
          </p:nvPr>
        </p:nvSpPr>
        <p:spPr>
          <a:xfrm flipH="1">
            <a:off x="2273559" y="1481277"/>
            <a:ext cx="2163900" cy="1083178"/>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1200" dirty="0"/>
              <a:t>A fork is basically a copy of someone else’s repository. You create that copy, manage it as if it’s your own repo, then send a pull request, so they can have your changes.</a:t>
            </a:r>
            <a:endParaRPr sz="1200" dirty="0"/>
          </a:p>
          <a:p>
            <a:pPr marL="0" lvl="0" indent="0" algn="l" rtl="0">
              <a:spcBef>
                <a:spcPts val="0"/>
              </a:spcBef>
              <a:spcAft>
                <a:spcPts val="0"/>
              </a:spcAft>
              <a:buNone/>
            </a:pPr>
            <a:endParaRPr sz="1200" dirty="0"/>
          </a:p>
        </p:txBody>
      </p:sp>
      <p:pic>
        <p:nvPicPr>
          <p:cNvPr id="16386" name="Picture 2"/>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36134" y="1249199"/>
            <a:ext cx="703549" cy="70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40147" y="3445633"/>
            <a:ext cx="751968" cy="751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64402" y="1211602"/>
            <a:ext cx="486713" cy="778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0" name="Picture 6"/>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61801" y="3464429"/>
            <a:ext cx="7143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8626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8"/>
          <p:cNvSpPr txBox="1">
            <a:spLocks noGrp="1"/>
          </p:cNvSpPr>
          <p:nvPr>
            <p:ph type="body" idx="1"/>
          </p:nvPr>
        </p:nvSpPr>
        <p:spPr>
          <a:xfrm>
            <a:off x="6172200" y="2952750"/>
            <a:ext cx="2971800" cy="651000"/>
          </a:xfrm>
          <a:prstGeom prst="rect">
            <a:avLst/>
          </a:prstGeom>
        </p:spPr>
        <p:txBody>
          <a:bodyPr spcFirstLastPara="1" wrap="square" lIns="91425" tIns="91425" rIns="91425" bIns="91425" anchor="t" anchorCtr="0">
            <a:noAutofit/>
          </a:bodyPr>
          <a:lstStyle/>
          <a:p>
            <a:pPr marL="0" lvl="0" indent="0" algn="ctr" rtl="0">
              <a:spcBef>
                <a:spcPts val="1600"/>
              </a:spcBef>
              <a:spcAft>
                <a:spcPts val="1600"/>
              </a:spcAft>
              <a:buNone/>
            </a:pPr>
            <a:r>
              <a:rPr lang="en-US" dirty="0" err="1"/>
              <a:t>Github</a:t>
            </a:r>
            <a:r>
              <a:rPr lang="en-US" dirty="0"/>
              <a:t> might be intimidating but it’s actually simple.</a:t>
            </a:r>
            <a:endParaRPr dirty="0"/>
          </a:p>
        </p:txBody>
      </p:sp>
      <p:sp>
        <p:nvSpPr>
          <p:cNvPr id="507" name="Google Shape;507;p38"/>
          <p:cNvSpPr txBox="1">
            <a:spLocks noGrp="1"/>
          </p:cNvSpPr>
          <p:nvPr>
            <p:ph type="title"/>
          </p:nvPr>
        </p:nvSpPr>
        <p:spPr>
          <a:xfrm>
            <a:off x="638951" y="1733550"/>
            <a:ext cx="8520600" cy="1382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US" sz="5400" dirty="0"/>
              <a:t>Creating our own </a:t>
            </a:r>
            <a:r>
              <a:rPr lang="en-US" sz="5400" dirty="0" err="1"/>
              <a:t>GitHub</a:t>
            </a:r>
            <a:r>
              <a:rPr lang="en-US" sz="5400" dirty="0"/>
              <a:t> account</a:t>
            </a:r>
          </a:p>
        </p:txBody>
      </p:sp>
    </p:spTree>
    <p:extLst>
      <p:ext uri="{BB962C8B-B14F-4D97-AF65-F5344CB8AC3E}">
        <p14:creationId xmlns:p14="http://schemas.microsoft.com/office/powerpoint/2010/main" val="2160073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2628030" y="2724150"/>
            <a:ext cx="2467500" cy="190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Visit github.com, sign in with your account or create a new account if you don’t have one already.</a:t>
            </a:r>
            <a:endParaRPr dirty="0"/>
          </a:p>
          <a:p>
            <a:pPr marL="0" lvl="0" indent="0" algn="l" rtl="0">
              <a:spcBef>
                <a:spcPts val="0"/>
              </a:spcBef>
              <a:spcAft>
                <a:spcPts val="0"/>
              </a:spcAft>
              <a:buNone/>
            </a:pPr>
            <a:endParaRPr dirty="0"/>
          </a:p>
        </p:txBody>
      </p:sp>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Creating a </a:t>
            </a:r>
            <a:r>
              <a:rPr lang="en-US" dirty="0" err="1"/>
              <a:t>GitHub</a:t>
            </a:r>
            <a:r>
              <a:rPr lang="en-US" dirty="0"/>
              <a:t> Account</a:t>
            </a:r>
            <a:endParaRPr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47750"/>
            <a:ext cx="2209800" cy="3001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6608" y="1330464"/>
            <a:ext cx="2750344" cy="122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2480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 This Guide</a:t>
            </a:r>
            <a:endParaRPr dirty="0"/>
          </a:p>
        </p:txBody>
      </p:sp>
      <p:sp>
        <p:nvSpPr>
          <p:cNvPr id="348" name="Google Shape;348;p29"/>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a:t>01</a:t>
            </a:r>
            <a:endParaRPr sz="3500" b="1"/>
          </a:p>
        </p:txBody>
      </p:sp>
      <p:sp>
        <p:nvSpPr>
          <p:cNvPr id="349" name="Google Shape;349;p29"/>
          <p:cNvSpPr txBox="1">
            <a:spLocks noGrp="1"/>
          </p:cNvSpPr>
          <p:nvPr>
            <p:ph type="subTitle" idx="1"/>
          </p:nvPr>
        </p:nvSpPr>
        <p:spPr>
          <a:xfrm flipH="1">
            <a:off x="2189800" y="2162325"/>
            <a:ext cx="21536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2200" b="1" dirty="0">
                <a:latin typeface="Overpass Mono"/>
                <a:ea typeface="Overpass Mono"/>
                <a:cs typeface="Overpass Mono"/>
                <a:sym typeface="Overpass Mono"/>
              </a:rPr>
              <a:t>Learning               </a:t>
            </a:r>
            <a:r>
              <a:rPr lang="en-US" sz="2200" b="1" dirty="0" err="1">
                <a:latin typeface="Overpass Mono"/>
                <a:ea typeface="Overpass Mono"/>
                <a:cs typeface="Overpass Mono"/>
                <a:sym typeface="Overpass Mono"/>
              </a:rPr>
              <a:t>Git</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dirty="0"/>
              <a:t>02</a:t>
            </a:r>
            <a:endParaRPr sz="3500" b="1" dirty="0"/>
          </a:p>
        </p:txBody>
      </p:sp>
      <p:sp>
        <p:nvSpPr>
          <p:cNvPr id="351" name="Google Shape;351;p29"/>
          <p:cNvSpPr txBox="1">
            <a:spLocks noGrp="1"/>
          </p:cNvSpPr>
          <p:nvPr>
            <p:ph type="subTitle" idx="3"/>
          </p:nvPr>
        </p:nvSpPr>
        <p:spPr>
          <a:xfrm flipH="1">
            <a:off x="5638800" y="2114550"/>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US" sz="2200" b="1" dirty="0">
                <a:latin typeface="Overpass Mono"/>
                <a:ea typeface="Overpass Mono"/>
                <a:cs typeface="Overpass Mono"/>
                <a:sym typeface="Overpass Mono"/>
              </a:rPr>
              <a:t>Learning </a:t>
            </a:r>
            <a:r>
              <a:rPr lang="en-US" sz="2200" b="1" dirty="0" err="1">
                <a:latin typeface="Overpass Mono"/>
                <a:ea typeface="Overpass Mono"/>
                <a:cs typeface="Overpass Mono"/>
                <a:sym typeface="Overpass Mono"/>
              </a:rPr>
              <a:t>GitHub</a:t>
            </a:r>
            <a:endParaRPr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2743200" y="3181350"/>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03</a:t>
            </a:r>
            <a:endParaRPr dirty="0"/>
          </a:p>
        </p:txBody>
      </p:sp>
      <p:sp>
        <p:nvSpPr>
          <p:cNvPr id="353" name="Google Shape;353;p29"/>
          <p:cNvSpPr txBox="1">
            <a:spLocks noGrp="1"/>
          </p:cNvSpPr>
          <p:nvPr>
            <p:ph type="subTitle" idx="7"/>
          </p:nvPr>
        </p:nvSpPr>
        <p:spPr>
          <a:xfrm flipH="1">
            <a:off x="2667000" y="3409950"/>
            <a:ext cx="2991799"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dirty="0" err="1"/>
              <a:t>Git</a:t>
            </a:r>
            <a:r>
              <a:rPr lang="en-US" dirty="0"/>
              <a:t> and </a:t>
            </a:r>
            <a:r>
              <a:rPr lang="en-US" dirty="0" err="1"/>
              <a:t>Github</a:t>
            </a:r>
            <a:endParaRPr dirty="0"/>
          </a:p>
        </p:txBody>
      </p:sp>
      <p:sp>
        <p:nvSpPr>
          <p:cNvPr id="355" name="Google Shape;355;p29"/>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endParaRPr dirty="0"/>
          </a:p>
          <a:p>
            <a:pPr marL="0" lvl="0" indent="0" algn="r" rtl="0">
              <a:spcBef>
                <a:spcPts val="0"/>
              </a:spcBef>
              <a:spcAft>
                <a:spcPts val="0"/>
              </a:spcAft>
              <a:buNone/>
            </a:pPr>
            <a:endParaRPr dirty="0"/>
          </a:p>
          <a:p>
            <a:pPr marL="0" lvl="0" indent="0" algn="r" rtl="0">
              <a:spcBef>
                <a:spcPts val="0"/>
              </a:spcBef>
              <a:spcAft>
                <a:spcPts val="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2628030" y="2724150"/>
            <a:ext cx="2467500" cy="190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Visit github.com, sign in with your account or create a new account if you don’t have one already.</a:t>
            </a:r>
            <a:endParaRPr dirty="0"/>
          </a:p>
          <a:p>
            <a:pPr marL="0" lvl="0" indent="0" algn="l" rtl="0">
              <a:spcBef>
                <a:spcPts val="0"/>
              </a:spcBef>
              <a:spcAft>
                <a:spcPts val="0"/>
              </a:spcAft>
              <a:buNone/>
            </a:pPr>
            <a:endParaRPr dirty="0"/>
          </a:p>
        </p:txBody>
      </p:sp>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Navigating </a:t>
            </a:r>
            <a:r>
              <a:rPr lang="en-US" dirty="0" err="1"/>
              <a:t>GitHub</a:t>
            </a:r>
            <a:endParaRPr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71550"/>
            <a:ext cx="91440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8600" y="2318860"/>
            <a:ext cx="1752600" cy="923330"/>
          </a:xfrm>
          <a:prstGeom prst="rect">
            <a:avLst/>
          </a:prstGeom>
        </p:spPr>
        <p:txBody>
          <a:bodyPr wrap="square">
            <a:spAutoFit/>
          </a:bodyPr>
          <a:lstStyle/>
          <a:p>
            <a:pPr lvl="0">
              <a:buClr>
                <a:srgbClr val="FFFFFF"/>
              </a:buClr>
              <a:buSzPts val="1800"/>
            </a:pPr>
            <a:r>
              <a:rPr lang="en-US" sz="1800" b="1" u="sng" dirty="0">
                <a:solidFill>
                  <a:srgbClr val="FFFFFF"/>
                </a:solidFill>
                <a:latin typeface="Anaheim"/>
                <a:sym typeface="Anaheim"/>
              </a:rPr>
              <a:t>HERE YOU CAN FIND YOUR REPOSITORIES</a:t>
            </a:r>
          </a:p>
        </p:txBody>
      </p:sp>
      <p:sp>
        <p:nvSpPr>
          <p:cNvPr id="3" name="Rectangle 2"/>
          <p:cNvSpPr/>
          <p:nvPr/>
        </p:nvSpPr>
        <p:spPr>
          <a:xfrm>
            <a:off x="119743" y="1428749"/>
            <a:ext cx="2209800" cy="430887"/>
          </a:xfrm>
          <a:prstGeom prst="rect">
            <a:avLst/>
          </a:prstGeom>
        </p:spPr>
        <p:txBody>
          <a:bodyPr wrap="square">
            <a:spAutoFit/>
          </a:bodyPr>
          <a:lstStyle/>
          <a:p>
            <a:pPr lvl="0">
              <a:buClr>
                <a:srgbClr val="FFFFFF"/>
              </a:buClr>
              <a:buSzPts val="1800"/>
            </a:pPr>
            <a:r>
              <a:rPr lang="en-US" sz="1100" b="1" u="sng" dirty="0">
                <a:solidFill>
                  <a:srgbClr val="FFFFFF"/>
                </a:solidFill>
                <a:latin typeface="Anaheim"/>
                <a:sym typeface="Anaheim"/>
              </a:rPr>
              <a:t>Create a new repo with this green button</a:t>
            </a:r>
          </a:p>
        </p:txBody>
      </p:sp>
    </p:spTree>
    <p:extLst>
      <p:ext uri="{BB962C8B-B14F-4D97-AF65-F5344CB8AC3E}">
        <p14:creationId xmlns:p14="http://schemas.microsoft.com/office/powerpoint/2010/main" val="1031987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Creating a </a:t>
            </a:r>
            <a:r>
              <a:rPr lang="en-US" dirty="0" err="1"/>
              <a:t>GitHub</a:t>
            </a:r>
            <a:r>
              <a:rPr lang="en-US" dirty="0"/>
              <a:t> Repo</a:t>
            </a:r>
            <a:endParaRPr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44512"/>
            <a:ext cx="5943600" cy="3115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975480" y="2086879"/>
            <a:ext cx="3168520" cy="830997"/>
          </a:xfrm>
          <a:prstGeom prst="rect">
            <a:avLst/>
          </a:prstGeom>
        </p:spPr>
        <p:txBody>
          <a:bodyPr wrap="square">
            <a:spAutoFit/>
          </a:bodyPr>
          <a:lstStyle/>
          <a:p>
            <a:pPr lvl="0">
              <a:buClr>
                <a:srgbClr val="FFFFFF"/>
              </a:buClr>
              <a:buSzPts val="1800"/>
            </a:pPr>
            <a:r>
              <a:rPr lang="en-US" sz="1600" dirty="0">
                <a:solidFill>
                  <a:srgbClr val="FFFFFF"/>
                </a:solidFill>
                <a:latin typeface="Anaheim"/>
                <a:sym typeface="Anaheim"/>
              </a:rPr>
              <a:t>Click on new, then fill out this form, and click on create new repository</a:t>
            </a:r>
          </a:p>
        </p:txBody>
      </p:sp>
    </p:spTree>
    <p:extLst>
      <p:ext uri="{BB962C8B-B14F-4D97-AF65-F5344CB8AC3E}">
        <p14:creationId xmlns:p14="http://schemas.microsoft.com/office/powerpoint/2010/main" val="864281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Creating a </a:t>
            </a:r>
            <a:r>
              <a:rPr lang="en-US" dirty="0" err="1"/>
              <a:t>GitHub</a:t>
            </a:r>
            <a:r>
              <a:rPr lang="en-US" dirty="0"/>
              <a:t> Repo</a:t>
            </a:r>
            <a:endParaRPr dirty="0"/>
          </a:p>
        </p:txBody>
      </p:sp>
      <p:sp>
        <p:nvSpPr>
          <p:cNvPr id="6" name="Rectangle 5"/>
          <p:cNvSpPr/>
          <p:nvPr/>
        </p:nvSpPr>
        <p:spPr>
          <a:xfrm>
            <a:off x="5867400" y="2289058"/>
            <a:ext cx="3168520" cy="338554"/>
          </a:xfrm>
          <a:prstGeom prst="rect">
            <a:avLst/>
          </a:prstGeom>
        </p:spPr>
        <p:txBody>
          <a:bodyPr wrap="square">
            <a:spAutoFit/>
          </a:bodyPr>
          <a:lstStyle/>
          <a:p>
            <a:pPr lvl="0">
              <a:buClr>
                <a:srgbClr val="FFFFFF"/>
              </a:buClr>
              <a:buSzPts val="1800"/>
            </a:pPr>
            <a:r>
              <a:rPr lang="en-US" sz="1600" dirty="0">
                <a:solidFill>
                  <a:srgbClr val="FFFFFF"/>
                </a:solidFill>
                <a:latin typeface="Anaheim"/>
                <a:sym typeface="Anaheim"/>
              </a:rPr>
              <a:t>We have a new empty repo now.</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23950"/>
            <a:ext cx="5594480" cy="2284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819400" y="3867150"/>
            <a:ext cx="4897495" cy="461665"/>
          </a:xfrm>
          <a:prstGeom prst="rect">
            <a:avLst/>
          </a:prstGeom>
        </p:spPr>
        <p:txBody>
          <a:bodyPr wrap="none">
            <a:spAutoFit/>
          </a:bodyPr>
          <a:lstStyle/>
          <a:p>
            <a:pPr lvl="0">
              <a:buClr>
                <a:srgbClr val="FFFFFF"/>
              </a:buClr>
              <a:buSzPts val="1800"/>
            </a:pPr>
            <a:r>
              <a:rPr lang="en-US" sz="2400" dirty="0">
                <a:solidFill>
                  <a:srgbClr val="FFFFFF"/>
                </a:solidFill>
                <a:latin typeface="Anaheim"/>
                <a:sym typeface="Anaheim"/>
              </a:rPr>
              <a:t>Now we need to go back to using </a:t>
            </a:r>
            <a:r>
              <a:rPr lang="en-US" sz="2400" dirty="0" err="1">
                <a:solidFill>
                  <a:srgbClr val="FFFFFF"/>
                </a:solidFill>
                <a:latin typeface="Anaheim"/>
                <a:sym typeface="Anaheim"/>
              </a:rPr>
              <a:t>git</a:t>
            </a:r>
            <a:endParaRPr lang="en-US" sz="2400" dirty="0">
              <a:solidFill>
                <a:srgbClr val="FFFFFF"/>
              </a:solidFill>
              <a:latin typeface="Anaheim"/>
              <a:sym typeface="Anaheim"/>
            </a:endParaRPr>
          </a:p>
        </p:txBody>
      </p:sp>
    </p:spTree>
    <p:extLst>
      <p:ext uri="{BB962C8B-B14F-4D97-AF65-F5344CB8AC3E}">
        <p14:creationId xmlns:p14="http://schemas.microsoft.com/office/powerpoint/2010/main" val="1844894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err="1"/>
              <a:t>Git</a:t>
            </a:r>
            <a:r>
              <a:rPr lang="en-US" dirty="0"/>
              <a:t> and </a:t>
            </a:r>
            <a:r>
              <a:rPr lang="en-US" dirty="0" err="1"/>
              <a:t>GitHub</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2086942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2" name="Google Shape;532;p41"/>
          <p:cNvSpPr txBox="1">
            <a:spLocks noGrp="1"/>
          </p:cNvSpPr>
          <p:nvPr>
            <p:ph type="title"/>
          </p:nvPr>
        </p:nvSpPr>
        <p:spPr>
          <a:xfrm>
            <a:off x="1278050" y="343200"/>
            <a:ext cx="6588000" cy="10093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Generating Access Token</a:t>
            </a:r>
            <a:endParaRPr dirty="0"/>
          </a:p>
        </p:txBody>
      </p:sp>
      <p:pic>
        <p:nvPicPr>
          <p:cNvPr id="2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004887"/>
            <a:ext cx="2362200" cy="4155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4611" y="1004887"/>
            <a:ext cx="2809875"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199" y="819150"/>
            <a:ext cx="301942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797" y="3181350"/>
            <a:ext cx="332422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0064" y="-1278432"/>
            <a:ext cx="3600451" cy="1894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82200" y="1538287"/>
            <a:ext cx="5848350"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5"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26791" y="3548061"/>
            <a:ext cx="216217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9728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2" name="Google Shape;532;p41"/>
          <p:cNvSpPr txBox="1">
            <a:spLocks noGrp="1"/>
          </p:cNvSpPr>
          <p:nvPr>
            <p:ph type="title"/>
          </p:nvPr>
        </p:nvSpPr>
        <p:spPr>
          <a:xfrm>
            <a:off x="1278050" y="343200"/>
            <a:ext cx="6588000" cy="10093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Generating Access Token</a:t>
            </a:r>
            <a:endParaRPr dirty="0"/>
          </a:p>
        </p:txBody>
      </p:sp>
      <p:pic>
        <p:nvPicPr>
          <p:cNvPr id="2151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71550"/>
            <a:ext cx="3600451" cy="1894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971550"/>
            <a:ext cx="3886200" cy="3107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4226128"/>
            <a:ext cx="216217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8211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2" name="Google Shape;532;p41"/>
          <p:cNvSpPr txBox="1">
            <a:spLocks noGrp="1"/>
          </p:cNvSpPr>
          <p:nvPr>
            <p:ph type="title"/>
          </p:nvPr>
        </p:nvSpPr>
        <p:spPr>
          <a:xfrm>
            <a:off x="1278050" y="343200"/>
            <a:ext cx="6588000" cy="10093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Setting Up </a:t>
            </a:r>
            <a:r>
              <a:rPr lang="en-US" dirty="0" err="1"/>
              <a:t>Git</a:t>
            </a:r>
            <a:r>
              <a:rPr lang="en-US" dirty="0"/>
              <a:t> for remote connections</a:t>
            </a:r>
            <a:endParaRPr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42" y="1733550"/>
            <a:ext cx="30194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142" y="2381248"/>
            <a:ext cx="343852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141" y="2974041"/>
            <a:ext cx="620077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711667" y="2402473"/>
            <a:ext cx="2106667" cy="338554"/>
          </a:xfrm>
          <a:prstGeom prst="rect">
            <a:avLst/>
          </a:prstGeom>
        </p:spPr>
        <p:txBody>
          <a:bodyPr wrap="none">
            <a:spAutoFit/>
          </a:bodyPr>
          <a:lstStyle/>
          <a:p>
            <a:pPr lvl="0">
              <a:buClr>
                <a:srgbClr val="FFFFFF"/>
              </a:buClr>
              <a:buSzPts val="1800"/>
            </a:pPr>
            <a:r>
              <a:rPr lang="en-US" sz="1600" dirty="0">
                <a:solidFill>
                  <a:srgbClr val="FFFFFF"/>
                </a:solidFill>
                <a:latin typeface="Anaheim"/>
                <a:sym typeface="Anaheim"/>
              </a:rPr>
              <a:t>Use your </a:t>
            </a:r>
            <a:r>
              <a:rPr lang="en-US" sz="1600" dirty="0" err="1">
                <a:solidFill>
                  <a:srgbClr val="FFFFFF"/>
                </a:solidFill>
                <a:latin typeface="Anaheim"/>
                <a:sym typeface="Anaheim"/>
              </a:rPr>
              <a:t>github</a:t>
            </a:r>
            <a:r>
              <a:rPr lang="en-US" sz="1600" dirty="0">
                <a:solidFill>
                  <a:srgbClr val="FFFFFF"/>
                </a:solidFill>
                <a:latin typeface="Anaheim"/>
                <a:sym typeface="Anaheim"/>
              </a:rPr>
              <a:t> email.</a:t>
            </a:r>
          </a:p>
        </p:txBody>
      </p:sp>
      <p:sp>
        <p:nvSpPr>
          <p:cNvPr id="18" name="Rectangle 17"/>
          <p:cNvSpPr/>
          <p:nvPr/>
        </p:nvSpPr>
        <p:spPr>
          <a:xfrm>
            <a:off x="3373528" y="1802398"/>
            <a:ext cx="2414444" cy="338554"/>
          </a:xfrm>
          <a:prstGeom prst="rect">
            <a:avLst/>
          </a:prstGeom>
        </p:spPr>
        <p:txBody>
          <a:bodyPr wrap="none">
            <a:spAutoFit/>
          </a:bodyPr>
          <a:lstStyle/>
          <a:p>
            <a:pPr lvl="0">
              <a:buClr>
                <a:srgbClr val="FFFFFF"/>
              </a:buClr>
              <a:buSzPts val="1800"/>
            </a:pPr>
            <a:r>
              <a:rPr lang="en-US" sz="1600" dirty="0">
                <a:solidFill>
                  <a:srgbClr val="FFFFFF"/>
                </a:solidFill>
                <a:latin typeface="Anaheim"/>
                <a:sym typeface="Anaheim"/>
              </a:rPr>
              <a:t>Use your </a:t>
            </a:r>
            <a:r>
              <a:rPr lang="en-US" sz="1600" dirty="0" err="1">
                <a:solidFill>
                  <a:srgbClr val="FFFFFF"/>
                </a:solidFill>
                <a:latin typeface="Anaheim"/>
                <a:sym typeface="Anaheim"/>
              </a:rPr>
              <a:t>github</a:t>
            </a:r>
            <a:r>
              <a:rPr lang="en-US" sz="1600" dirty="0">
                <a:solidFill>
                  <a:srgbClr val="FFFFFF"/>
                </a:solidFill>
                <a:latin typeface="Anaheim"/>
                <a:sym typeface="Anaheim"/>
              </a:rPr>
              <a:t> username.</a:t>
            </a:r>
          </a:p>
        </p:txBody>
      </p:sp>
      <p:sp>
        <p:nvSpPr>
          <p:cNvPr id="19" name="Rectangle 18"/>
          <p:cNvSpPr/>
          <p:nvPr/>
        </p:nvSpPr>
        <p:spPr>
          <a:xfrm>
            <a:off x="286589" y="3292356"/>
            <a:ext cx="7088800" cy="830997"/>
          </a:xfrm>
          <a:prstGeom prst="rect">
            <a:avLst/>
          </a:prstGeom>
        </p:spPr>
        <p:txBody>
          <a:bodyPr wrap="none">
            <a:spAutoFit/>
          </a:bodyPr>
          <a:lstStyle/>
          <a:p>
            <a:pPr lvl="0">
              <a:buClr>
                <a:srgbClr val="FFFFFF"/>
              </a:buClr>
              <a:buSzPts val="1800"/>
            </a:pPr>
            <a:r>
              <a:rPr lang="en-US" sz="1600" dirty="0">
                <a:solidFill>
                  <a:srgbClr val="FFFFFF"/>
                </a:solidFill>
                <a:latin typeface="Anaheim"/>
                <a:sym typeface="Anaheim"/>
              </a:rPr>
              <a:t>Origin is only the name of the remote here, you can name it whatever you’d like,</a:t>
            </a:r>
          </a:p>
          <a:p>
            <a:pPr lvl="0">
              <a:buClr>
                <a:srgbClr val="FFFFFF"/>
              </a:buClr>
              <a:buSzPts val="1800"/>
            </a:pPr>
            <a:r>
              <a:rPr lang="en-US" sz="1600" dirty="0">
                <a:solidFill>
                  <a:srgbClr val="FFFFFF"/>
                </a:solidFill>
                <a:latin typeface="Anaheim"/>
                <a:sym typeface="Anaheim"/>
              </a:rPr>
              <a:t> the </a:t>
            </a:r>
            <a:r>
              <a:rPr lang="en-US" sz="1600" dirty="0" err="1">
                <a:solidFill>
                  <a:srgbClr val="FFFFFF"/>
                </a:solidFill>
                <a:latin typeface="Anaheim"/>
                <a:sym typeface="Anaheim"/>
              </a:rPr>
              <a:t>url</a:t>
            </a:r>
            <a:r>
              <a:rPr lang="en-US" sz="1600" dirty="0">
                <a:solidFill>
                  <a:srgbClr val="FFFFFF"/>
                </a:solidFill>
                <a:latin typeface="Anaheim"/>
                <a:sym typeface="Anaheim"/>
              </a:rPr>
              <a:t> you can get from the repo or write it on your own with this format:</a:t>
            </a:r>
          </a:p>
          <a:p>
            <a:pPr lvl="0">
              <a:buClr>
                <a:srgbClr val="FFFFFF"/>
              </a:buClr>
              <a:buSzPts val="1800"/>
            </a:pPr>
            <a:r>
              <a:rPr lang="en-US" sz="1600" dirty="0">
                <a:solidFill>
                  <a:srgbClr val="FFFFFF"/>
                </a:solidFill>
                <a:latin typeface="Anaheim"/>
                <a:sym typeface="Anaheim"/>
              </a:rPr>
              <a:t>https://github.com/YourGitHubUsername/YourRepoName.git</a:t>
            </a:r>
          </a:p>
        </p:txBody>
      </p:sp>
      <p:sp>
        <p:nvSpPr>
          <p:cNvPr id="20" name="Rectangle 19"/>
          <p:cNvSpPr/>
          <p:nvPr/>
        </p:nvSpPr>
        <p:spPr>
          <a:xfrm>
            <a:off x="6400800" y="1783952"/>
            <a:ext cx="2743200" cy="1323439"/>
          </a:xfrm>
          <a:prstGeom prst="rect">
            <a:avLst/>
          </a:prstGeom>
        </p:spPr>
        <p:txBody>
          <a:bodyPr wrap="square">
            <a:spAutoFit/>
          </a:bodyPr>
          <a:lstStyle/>
          <a:p>
            <a:pPr lvl="0">
              <a:buClr>
                <a:srgbClr val="FFFFFF"/>
              </a:buClr>
              <a:buSzPts val="1800"/>
            </a:pPr>
            <a:r>
              <a:rPr lang="en-US" sz="1600" dirty="0">
                <a:solidFill>
                  <a:srgbClr val="FFFFFF"/>
                </a:solidFill>
                <a:latin typeface="Anaheim"/>
                <a:sym typeface="Anaheim"/>
              </a:rPr>
              <a:t>You will be asked to authenticate, when so enter your name and in case your password doesn’t work use the access token we generated.</a:t>
            </a:r>
          </a:p>
        </p:txBody>
      </p:sp>
    </p:spTree>
    <p:extLst>
      <p:ext uri="{BB962C8B-B14F-4D97-AF65-F5344CB8AC3E}">
        <p14:creationId xmlns:p14="http://schemas.microsoft.com/office/powerpoint/2010/main" val="585581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2" name="Google Shape;532;p41"/>
          <p:cNvSpPr txBox="1">
            <a:spLocks noGrp="1"/>
          </p:cNvSpPr>
          <p:nvPr>
            <p:ph type="title"/>
          </p:nvPr>
        </p:nvSpPr>
        <p:spPr>
          <a:xfrm>
            <a:off x="1295400" y="57150"/>
            <a:ext cx="6588000" cy="60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Push and Pull in </a:t>
            </a:r>
            <a:r>
              <a:rPr lang="en-US" dirty="0" err="1"/>
              <a:t>Git</a:t>
            </a:r>
            <a:endParaRPr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1885950"/>
            <a:ext cx="50577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573792" y="1817698"/>
            <a:ext cx="3613490" cy="1569660"/>
          </a:xfrm>
          <a:prstGeom prst="rect">
            <a:avLst/>
          </a:prstGeom>
        </p:spPr>
        <p:txBody>
          <a:bodyPr wrap="none">
            <a:spAutoFit/>
          </a:bodyPr>
          <a:lstStyle/>
          <a:p>
            <a:pPr lvl="0">
              <a:buClr>
                <a:srgbClr val="FFFFFF"/>
              </a:buClr>
              <a:buSzPts val="1800"/>
            </a:pPr>
            <a:r>
              <a:rPr lang="en-US" sz="1600" dirty="0" err="1">
                <a:solidFill>
                  <a:srgbClr val="FFFFFF"/>
                </a:solidFill>
                <a:latin typeface="Anaheim"/>
                <a:sym typeface="Anaheim"/>
              </a:rPr>
              <a:t>git</a:t>
            </a:r>
            <a:r>
              <a:rPr lang="en-US" sz="1600" dirty="0">
                <a:solidFill>
                  <a:srgbClr val="FFFFFF"/>
                </a:solidFill>
                <a:latin typeface="Anaheim"/>
                <a:sym typeface="Anaheim"/>
              </a:rPr>
              <a:t> push &lt;</a:t>
            </a:r>
            <a:r>
              <a:rPr lang="en-US" sz="1600" dirty="0" err="1">
                <a:solidFill>
                  <a:srgbClr val="FFFFFF"/>
                </a:solidFill>
                <a:latin typeface="Anaheim"/>
                <a:sym typeface="Anaheim"/>
              </a:rPr>
              <a:t>remotename</a:t>
            </a:r>
            <a:r>
              <a:rPr lang="en-US" sz="1600" dirty="0">
                <a:solidFill>
                  <a:srgbClr val="FFFFFF"/>
                </a:solidFill>
                <a:latin typeface="Anaheim"/>
                <a:sym typeface="Anaheim"/>
              </a:rPr>
              <a:t>&gt; &lt;</a:t>
            </a:r>
            <a:r>
              <a:rPr lang="en-US" sz="1600" dirty="0" err="1">
                <a:solidFill>
                  <a:srgbClr val="FFFFFF"/>
                </a:solidFill>
                <a:latin typeface="Anaheim"/>
                <a:sym typeface="Anaheim"/>
              </a:rPr>
              <a:t>remotebranch</a:t>
            </a:r>
            <a:r>
              <a:rPr lang="en-US" sz="1600" dirty="0">
                <a:solidFill>
                  <a:srgbClr val="FFFFFF"/>
                </a:solidFill>
                <a:latin typeface="Anaheim"/>
                <a:sym typeface="Anaheim"/>
              </a:rPr>
              <a:t>&gt;</a:t>
            </a:r>
          </a:p>
          <a:p>
            <a:pPr lvl="0">
              <a:buClr>
                <a:srgbClr val="FFFFFF"/>
              </a:buClr>
              <a:buSzPts val="1800"/>
            </a:pPr>
            <a:r>
              <a:rPr lang="en-US" sz="1600" dirty="0">
                <a:solidFill>
                  <a:srgbClr val="FFFFFF"/>
                </a:solidFill>
                <a:latin typeface="Anaheim"/>
                <a:sym typeface="Anaheim"/>
              </a:rPr>
              <a:t>This allows to push your latest commit </a:t>
            </a:r>
          </a:p>
          <a:p>
            <a:pPr lvl="0">
              <a:buClr>
                <a:srgbClr val="FFFFFF"/>
              </a:buClr>
              <a:buSzPts val="1800"/>
            </a:pPr>
            <a:r>
              <a:rPr lang="en-US" sz="1600" dirty="0">
                <a:solidFill>
                  <a:srgbClr val="FFFFFF"/>
                </a:solidFill>
                <a:latin typeface="Anaheim"/>
                <a:sym typeface="Anaheim"/>
              </a:rPr>
              <a:t>to your </a:t>
            </a:r>
            <a:r>
              <a:rPr lang="en-US" sz="1600" dirty="0" err="1">
                <a:solidFill>
                  <a:srgbClr val="FFFFFF"/>
                </a:solidFill>
                <a:latin typeface="Anaheim"/>
                <a:sym typeface="Anaheim"/>
              </a:rPr>
              <a:t>github</a:t>
            </a:r>
            <a:r>
              <a:rPr lang="en-US" sz="1600" dirty="0">
                <a:solidFill>
                  <a:srgbClr val="FFFFFF"/>
                </a:solidFill>
                <a:latin typeface="Anaheim"/>
                <a:sym typeface="Anaheim"/>
              </a:rPr>
              <a:t> repo.</a:t>
            </a:r>
          </a:p>
          <a:p>
            <a:pPr lvl="0">
              <a:buClr>
                <a:srgbClr val="FFFFFF"/>
              </a:buClr>
              <a:buSzPts val="1800"/>
            </a:pPr>
            <a:r>
              <a:rPr lang="en-US" sz="1600" dirty="0" err="1">
                <a:solidFill>
                  <a:srgbClr val="FFFFFF"/>
                </a:solidFill>
                <a:latin typeface="Anaheim"/>
                <a:sym typeface="Anaheim"/>
              </a:rPr>
              <a:t>git</a:t>
            </a:r>
            <a:r>
              <a:rPr lang="en-US" sz="1600" dirty="0">
                <a:solidFill>
                  <a:srgbClr val="FFFFFF"/>
                </a:solidFill>
                <a:latin typeface="Anaheim"/>
                <a:sym typeface="Anaheim"/>
              </a:rPr>
              <a:t> pull &lt;</a:t>
            </a:r>
            <a:r>
              <a:rPr lang="en-US" sz="1600" dirty="0" err="1">
                <a:solidFill>
                  <a:srgbClr val="FFFFFF"/>
                </a:solidFill>
                <a:latin typeface="Anaheim"/>
                <a:sym typeface="Anaheim"/>
              </a:rPr>
              <a:t>remotename</a:t>
            </a:r>
            <a:r>
              <a:rPr lang="en-US" sz="1600" dirty="0">
                <a:solidFill>
                  <a:srgbClr val="FFFFFF"/>
                </a:solidFill>
                <a:latin typeface="Anaheim"/>
                <a:sym typeface="Anaheim"/>
              </a:rPr>
              <a:t>&gt; &lt;</a:t>
            </a:r>
            <a:r>
              <a:rPr lang="en-US" sz="1600" dirty="0" err="1">
                <a:solidFill>
                  <a:srgbClr val="FFFFFF"/>
                </a:solidFill>
                <a:latin typeface="Anaheim"/>
                <a:sym typeface="Anaheim"/>
              </a:rPr>
              <a:t>remotebranch</a:t>
            </a:r>
            <a:r>
              <a:rPr lang="en-US" sz="1600" dirty="0">
                <a:solidFill>
                  <a:srgbClr val="FFFFFF"/>
                </a:solidFill>
                <a:latin typeface="Anaheim"/>
                <a:sym typeface="Anaheim"/>
              </a:rPr>
              <a:t>&gt;</a:t>
            </a:r>
          </a:p>
          <a:p>
            <a:pPr lvl="0">
              <a:buClr>
                <a:srgbClr val="FFFFFF"/>
              </a:buClr>
              <a:buSzPts val="1800"/>
            </a:pPr>
            <a:r>
              <a:rPr lang="en-US" sz="1600" dirty="0">
                <a:solidFill>
                  <a:srgbClr val="FFFFFF"/>
                </a:solidFill>
                <a:latin typeface="Anaheim"/>
                <a:sym typeface="Anaheim"/>
              </a:rPr>
              <a:t>This allows to pull your latest commits </a:t>
            </a:r>
          </a:p>
          <a:p>
            <a:pPr lvl="0">
              <a:buClr>
                <a:srgbClr val="FFFFFF"/>
              </a:buClr>
              <a:buSzPts val="1800"/>
            </a:pPr>
            <a:r>
              <a:rPr lang="en-US" sz="1600" dirty="0">
                <a:solidFill>
                  <a:srgbClr val="FFFFFF"/>
                </a:solidFill>
                <a:latin typeface="Anaheim"/>
                <a:sym typeface="Anaheim"/>
              </a:rPr>
              <a:t>from the </a:t>
            </a:r>
            <a:r>
              <a:rPr lang="en-US" sz="1600" dirty="0" err="1">
                <a:solidFill>
                  <a:srgbClr val="FFFFFF"/>
                </a:solidFill>
                <a:latin typeface="Anaheim"/>
                <a:sym typeface="Anaheim"/>
              </a:rPr>
              <a:t>github</a:t>
            </a:r>
            <a:r>
              <a:rPr lang="en-US" sz="1600" dirty="0">
                <a:solidFill>
                  <a:srgbClr val="FFFFFF"/>
                </a:solidFill>
                <a:latin typeface="Anaheim"/>
                <a:sym typeface="Anaheim"/>
              </a:rPr>
              <a:t> repo.</a:t>
            </a:r>
          </a:p>
        </p:txBody>
      </p:sp>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7" y="2596783"/>
            <a:ext cx="48006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4588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2" name="Google Shape;532;p41"/>
          <p:cNvSpPr txBox="1">
            <a:spLocks noGrp="1"/>
          </p:cNvSpPr>
          <p:nvPr>
            <p:ph type="title"/>
          </p:nvPr>
        </p:nvSpPr>
        <p:spPr>
          <a:xfrm>
            <a:off x="1295400" y="57150"/>
            <a:ext cx="6588000" cy="60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 Bug Appears</a:t>
            </a:r>
            <a:endParaRPr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6" y="555882"/>
            <a:ext cx="2819400" cy="216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914651" y="681366"/>
            <a:ext cx="4572000" cy="738664"/>
          </a:xfrm>
          <a:prstGeom prst="rect">
            <a:avLst/>
          </a:prstGeom>
        </p:spPr>
        <p:txBody>
          <a:bodyPr>
            <a:spAutoFit/>
          </a:bodyPr>
          <a:lstStyle/>
          <a:p>
            <a:pPr lvl="0">
              <a:buClr>
                <a:srgbClr val="FFFFFF"/>
              </a:buClr>
              <a:buSzPts val="1800"/>
            </a:pPr>
            <a:r>
              <a:rPr lang="en-US" dirty="0">
                <a:solidFill>
                  <a:srgbClr val="FFFFFF"/>
                </a:solidFill>
                <a:latin typeface="Anaheim"/>
                <a:sym typeface="Anaheim"/>
              </a:rPr>
              <a:t>A while later, assume we found a bug in one of the </a:t>
            </a:r>
            <a:r>
              <a:rPr lang="en-US" dirty="0" err="1">
                <a:solidFill>
                  <a:srgbClr val="FFFFFF"/>
                </a:solidFill>
                <a:latin typeface="Anaheim"/>
                <a:sym typeface="Anaheim"/>
              </a:rPr>
              <a:t>codefiles</a:t>
            </a:r>
            <a:r>
              <a:rPr lang="en-US" dirty="0">
                <a:solidFill>
                  <a:srgbClr val="FFFFFF"/>
                </a:solidFill>
                <a:latin typeface="Anaheim"/>
                <a:sym typeface="Anaheim"/>
              </a:rPr>
              <a:t>. We can make this an issue on </a:t>
            </a:r>
            <a:r>
              <a:rPr lang="en-US" dirty="0" err="1">
                <a:solidFill>
                  <a:srgbClr val="FFFFFF"/>
                </a:solidFill>
                <a:latin typeface="Anaheim"/>
                <a:sym typeface="Anaheim"/>
              </a:rPr>
              <a:t>github</a:t>
            </a:r>
            <a:r>
              <a:rPr lang="en-US" dirty="0">
                <a:solidFill>
                  <a:srgbClr val="FFFFFF"/>
                </a:solidFill>
                <a:latin typeface="Anaheim"/>
                <a:sym typeface="Anaheim"/>
              </a:rPr>
              <a:t>, and some other developer could take this task and solve it.</a:t>
            </a:r>
          </a:p>
        </p:txBody>
      </p:sp>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420030"/>
            <a:ext cx="6280712" cy="1304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6" y="2266950"/>
            <a:ext cx="5343524" cy="2858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5323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C042FC8-2D51-DB26-F10A-C9CAD408EEB2}"/>
              </a:ext>
            </a:extLst>
          </p:cNvPr>
          <p:cNvSpPr>
            <a:spLocks noGrp="1"/>
          </p:cNvSpPr>
          <p:nvPr>
            <p:ph type="title"/>
          </p:nvPr>
        </p:nvSpPr>
        <p:spPr>
          <a:xfrm>
            <a:off x="1278050" y="108626"/>
            <a:ext cx="6588000" cy="669000"/>
          </a:xfrm>
        </p:spPr>
        <p:txBody>
          <a:bodyPr/>
          <a:lstStyle/>
          <a:p>
            <a:r>
              <a:rPr lang="en-US" dirty="0"/>
              <a:t>Fork A Repository</a:t>
            </a:r>
          </a:p>
        </p:txBody>
      </p:sp>
      <p:pic>
        <p:nvPicPr>
          <p:cNvPr id="5" name="Picture 4">
            <a:extLst>
              <a:ext uri="{FF2B5EF4-FFF2-40B4-BE49-F238E27FC236}">
                <a16:creationId xmlns:a16="http://schemas.microsoft.com/office/drawing/2014/main" xmlns="" id="{FFABF2C2-386A-F9A6-6C08-F8766B0981CA}"/>
              </a:ext>
            </a:extLst>
          </p:cNvPr>
          <p:cNvPicPr>
            <a:picLocks noChangeAspect="1"/>
          </p:cNvPicPr>
          <p:nvPr/>
        </p:nvPicPr>
        <p:blipFill>
          <a:blip r:embed="rId2"/>
          <a:stretch>
            <a:fillRect/>
          </a:stretch>
        </p:blipFill>
        <p:spPr>
          <a:xfrm>
            <a:off x="474936" y="666750"/>
            <a:ext cx="3569813" cy="878509"/>
          </a:xfrm>
          <a:prstGeom prst="rect">
            <a:avLst/>
          </a:prstGeom>
        </p:spPr>
      </p:pic>
      <p:sp>
        <p:nvSpPr>
          <p:cNvPr id="6" name="Rectangle 5">
            <a:extLst>
              <a:ext uri="{FF2B5EF4-FFF2-40B4-BE49-F238E27FC236}">
                <a16:creationId xmlns:a16="http://schemas.microsoft.com/office/drawing/2014/main" xmlns="" id="{79C075B7-0238-1241-9D15-4D0DA1E0796F}"/>
              </a:ext>
            </a:extLst>
          </p:cNvPr>
          <p:cNvSpPr/>
          <p:nvPr/>
        </p:nvSpPr>
        <p:spPr>
          <a:xfrm>
            <a:off x="5122850" y="3596013"/>
            <a:ext cx="2743200" cy="1077218"/>
          </a:xfrm>
          <a:prstGeom prst="rect">
            <a:avLst/>
          </a:prstGeom>
        </p:spPr>
        <p:txBody>
          <a:bodyPr wrap="square">
            <a:spAutoFit/>
          </a:bodyPr>
          <a:lstStyle/>
          <a:p>
            <a:pPr lvl="0">
              <a:buClr>
                <a:srgbClr val="FFFFFF"/>
              </a:buClr>
              <a:buSzPts val="1800"/>
            </a:pPr>
            <a:r>
              <a:rPr lang="en-US" sz="1600" dirty="0">
                <a:solidFill>
                  <a:srgbClr val="FFFFFF"/>
                </a:solidFill>
                <a:latin typeface="Anaheim"/>
                <a:sym typeface="Anaheim"/>
              </a:rPr>
              <a:t>Forking a repository creates your own copy of this repo so you can work on your copy of the code.</a:t>
            </a:r>
          </a:p>
        </p:txBody>
      </p:sp>
      <p:pic>
        <p:nvPicPr>
          <p:cNvPr id="8" name="Picture 7">
            <a:extLst>
              <a:ext uri="{FF2B5EF4-FFF2-40B4-BE49-F238E27FC236}">
                <a16:creationId xmlns:a16="http://schemas.microsoft.com/office/drawing/2014/main" xmlns="" id="{24C03DAA-2812-D7D8-97C0-4DE458A859B4}"/>
              </a:ext>
            </a:extLst>
          </p:cNvPr>
          <p:cNvPicPr>
            <a:picLocks noChangeAspect="1"/>
          </p:cNvPicPr>
          <p:nvPr/>
        </p:nvPicPr>
        <p:blipFill>
          <a:blip r:embed="rId3"/>
          <a:stretch>
            <a:fillRect/>
          </a:stretch>
        </p:blipFill>
        <p:spPr>
          <a:xfrm>
            <a:off x="228600" y="1770683"/>
            <a:ext cx="4062486" cy="2902548"/>
          </a:xfrm>
          <a:prstGeom prst="rect">
            <a:avLst/>
          </a:prstGeom>
        </p:spPr>
      </p:pic>
      <p:pic>
        <p:nvPicPr>
          <p:cNvPr id="10" name="Picture 9">
            <a:extLst>
              <a:ext uri="{FF2B5EF4-FFF2-40B4-BE49-F238E27FC236}">
                <a16:creationId xmlns:a16="http://schemas.microsoft.com/office/drawing/2014/main" xmlns="" id="{1A3BA582-F2C3-7BD5-0A8C-40A794238DB8}"/>
              </a:ext>
            </a:extLst>
          </p:cNvPr>
          <p:cNvPicPr>
            <a:picLocks noChangeAspect="1"/>
          </p:cNvPicPr>
          <p:nvPr/>
        </p:nvPicPr>
        <p:blipFill>
          <a:blip r:embed="rId4"/>
          <a:stretch>
            <a:fillRect/>
          </a:stretch>
        </p:blipFill>
        <p:spPr>
          <a:xfrm>
            <a:off x="4419600" y="666750"/>
            <a:ext cx="4577182" cy="2761949"/>
          </a:xfrm>
          <a:prstGeom prst="rect">
            <a:avLst/>
          </a:prstGeom>
        </p:spPr>
      </p:pic>
    </p:spTree>
    <p:extLst>
      <p:ext uri="{BB962C8B-B14F-4D97-AF65-F5344CB8AC3E}">
        <p14:creationId xmlns:p14="http://schemas.microsoft.com/office/powerpoint/2010/main" val="1022162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609499" y="1973024"/>
            <a:ext cx="3512700" cy="2275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Git</a:t>
            </a:r>
            <a:r>
              <a:rPr lang="en-US" dirty="0"/>
              <a:t> is a version control system that allows multiple developers to work on a project simultaneously. It also tracks changes in project files during development.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Github</a:t>
            </a:r>
            <a:r>
              <a:rPr lang="en-US" dirty="0"/>
              <a:t> is a web based solution to host </a:t>
            </a:r>
            <a:r>
              <a:rPr lang="en-US" dirty="0" err="1"/>
              <a:t>git</a:t>
            </a:r>
            <a:r>
              <a:rPr lang="en-US" dirty="0"/>
              <a:t> repositories with additional tools on top of </a:t>
            </a:r>
            <a:r>
              <a:rPr lang="en-US" dirty="0" err="1"/>
              <a:t>git</a:t>
            </a:r>
            <a:r>
              <a:rPr lang="en-US" dirty="0"/>
              <a:t>.</a:t>
            </a:r>
            <a:endParaRPr dirty="0"/>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INTRODUCTION</a:t>
            </a:r>
            <a:endParaRPr>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30C1145-CF71-B4BF-1F6C-79C98CF7DBC6}"/>
              </a:ext>
            </a:extLst>
          </p:cNvPr>
          <p:cNvSpPr>
            <a:spLocks noGrp="1"/>
          </p:cNvSpPr>
          <p:nvPr>
            <p:ph type="title"/>
          </p:nvPr>
        </p:nvSpPr>
        <p:spPr>
          <a:xfrm>
            <a:off x="1278000" y="26164"/>
            <a:ext cx="6588000" cy="669000"/>
          </a:xfrm>
        </p:spPr>
        <p:txBody>
          <a:bodyPr/>
          <a:lstStyle/>
          <a:p>
            <a:r>
              <a:rPr lang="en-US" dirty="0"/>
              <a:t>Fixing An Issue</a:t>
            </a:r>
          </a:p>
        </p:txBody>
      </p:sp>
      <p:pic>
        <p:nvPicPr>
          <p:cNvPr id="9" name="Picture 8">
            <a:extLst>
              <a:ext uri="{FF2B5EF4-FFF2-40B4-BE49-F238E27FC236}">
                <a16:creationId xmlns:a16="http://schemas.microsoft.com/office/drawing/2014/main" xmlns="" id="{F52EF76E-941D-B41E-2EC4-9FEB0C52B333}"/>
              </a:ext>
            </a:extLst>
          </p:cNvPr>
          <p:cNvPicPr>
            <a:picLocks noChangeAspect="1"/>
          </p:cNvPicPr>
          <p:nvPr/>
        </p:nvPicPr>
        <p:blipFill>
          <a:blip r:embed="rId2"/>
          <a:stretch>
            <a:fillRect/>
          </a:stretch>
        </p:blipFill>
        <p:spPr>
          <a:xfrm>
            <a:off x="533400" y="820428"/>
            <a:ext cx="4356938" cy="1818783"/>
          </a:xfrm>
          <a:prstGeom prst="rect">
            <a:avLst/>
          </a:prstGeom>
        </p:spPr>
      </p:pic>
      <p:pic>
        <p:nvPicPr>
          <p:cNvPr id="15" name="Picture 14">
            <a:extLst>
              <a:ext uri="{FF2B5EF4-FFF2-40B4-BE49-F238E27FC236}">
                <a16:creationId xmlns:a16="http://schemas.microsoft.com/office/drawing/2014/main" xmlns="" id="{1E40E584-CC55-3C54-18E6-37ADB698A5D0}"/>
              </a:ext>
            </a:extLst>
          </p:cNvPr>
          <p:cNvPicPr>
            <a:picLocks noChangeAspect="1"/>
          </p:cNvPicPr>
          <p:nvPr/>
        </p:nvPicPr>
        <p:blipFill>
          <a:blip r:embed="rId3"/>
          <a:stretch>
            <a:fillRect/>
          </a:stretch>
        </p:blipFill>
        <p:spPr>
          <a:xfrm>
            <a:off x="512574" y="2971302"/>
            <a:ext cx="8195441" cy="2016711"/>
          </a:xfrm>
          <a:prstGeom prst="rect">
            <a:avLst/>
          </a:prstGeom>
        </p:spPr>
      </p:pic>
      <p:pic>
        <p:nvPicPr>
          <p:cNvPr id="19" name="Picture 18">
            <a:extLst>
              <a:ext uri="{FF2B5EF4-FFF2-40B4-BE49-F238E27FC236}">
                <a16:creationId xmlns:a16="http://schemas.microsoft.com/office/drawing/2014/main" xmlns="" id="{19C181F3-A2DA-6167-E0AD-E40830C17171}"/>
              </a:ext>
            </a:extLst>
          </p:cNvPr>
          <p:cNvPicPr>
            <a:picLocks noChangeAspect="1"/>
          </p:cNvPicPr>
          <p:nvPr/>
        </p:nvPicPr>
        <p:blipFill>
          <a:blip r:embed="rId4"/>
          <a:stretch>
            <a:fillRect/>
          </a:stretch>
        </p:blipFill>
        <p:spPr>
          <a:xfrm>
            <a:off x="5257800" y="695164"/>
            <a:ext cx="3450215" cy="2123583"/>
          </a:xfrm>
          <a:prstGeom prst="rect">
            <a:avLst/>
          </a:prstGeom>
        </p:spPr>
      </p:pic>
    </p:spTree>
    <p:extLst>
      <p:ext uri="{BB962C8B-B14F-4D97-AF65-F5344CB8AC3E}">
        <p14:creationId xmlns:p14="http://schemas.microsoft.com/office/powerpoint/2010/main" val="1163387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BF20EE1-D40C-BDA3-3F04-C14ED9931239}"/>
              </a:ext>
            </a:extLst>
          </p:cNvPr>
          <p:cNvSpPr>
            <a:spLocks noGrp="1"/>
          </p:cNvSpPr>
          <p:nvPr>
            <p:ph type="title"/>
          </p:nvPr>
        </p:nvSpPr>
        <p:spPr>
          <a:xfrm>
            <a:off x="1278000" y="57150"/>
            <a:ext cx="6588000" cy="1009350"/>
          </a:xfrm>
        </p:spPr>
        <p:txBody>
          <a:bodyPr/>
          <a:lstStyle/>
          <a:p>
            <a:r>
              <a:rPr lang="en-US" dirty="0"/>
              <a:t>Fixing The Issue And Creating A Pull Request</a:t>
            </a:r>
          </a:p>
        </p:txBody>
      </p:sp>
      <p:pic>
        <p:nvPicPr>
          <p:cNvPr id="5" name="Picture 4">
            <a:extLst>
              <a:ext uri="{FF2B5EF4-FFF2-40B4-BE49-F238E27FC236}">
                <a16:creationId xmlns:a16="http://schemas.microsoft.com/office/drawing/2014/main" xmlns="" id="{7C3E4F64-1CD1-8B48-373E-756A065C92AD}"/>
              </a:ext>
            </a:extLst>
          </p:cNvPr>
          <p:cNvPicPr>
            <a:picLocks noChangeAspect="1"/>
          </p:cNvPicPr>
          <p:nvPr/>
        </p:nvPicPr>
        <p:blipFill>
          <a:blip r:embed="rId2"/>
          <a:stretch>
            <a:fillRect/>
          </a:stretch>
        </p:blipFill>
        <p:spPr>
          <a:xfrm>
            <a:off x="457200" y="1217495"/>
            <a:ext cx="8310371" cy="1799982"/>
          </a:xfrm>
          <a:prstGeom prst="rect">
            <a:avLst/>
          </a:prstGeom>
        </p:spPr>
      </p:pic>
      <p:pic>
        <p:nvPicPr>
          <p:cNvPr id="9" name="Picture 8">
            <a:extLst>
              <a:ext uri="{FF2B5EF4-FFF2-40B4-BE49-F238E27FC236}">
                <a16:creationId xmlns:a16="http://schemas.microsoft.com/office/drawing/2014/main" xmlns="" id="{3E63ACAF-CCF6-1BB2-F688-A641B2D6FBB0}"/>
              </a:ext>
            </a:extLst>
          </p:cNvPr>
          <p:cNvPicPr>
            <a:picLocks noChangeAspect="1"/>
          </p:cNvPicPr>
          <p:nvPr/>
        </p:nvPicPr>
        <p:blipFill>
          <a:blip r:embed="rId3"/>
          <a:stretch>
            <a:fillRect/>
          </a:stretch>
        </p:blipFill>
        <p:spPr>
          <a:xfrm>
            <a:off x="726185" y="3168472"/>
            <a:ext cx="7772400" cy="1676400"/>
          </a:xfrm>
          <a:prstGeom prst="rect">
            <a:avLst/>
          </a:prstGeom>
        </p:spPr>
      </p:pic>
    </p:spTree>
    <p:extLst>
      <p:ext uri="{BB962C8B-B14F-4D97-AF65-F5344CB8AC3E}">
        <p14:creationId xmlns:p14="http://schemas.microsoft.com/office/powerpoint/2010/main" val="787429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FCE1C3A-C287-A5C3-5ABD-F5C8C2380241}"/>
              </a:ext>
            </a:extLst>
          </p:cNvPr>
          <p:cNvSpPr>
            <a:spLocks noGrp="1"/>
          </p:cNvSpPr>
          <p:nvPr>
            <p:ph type="title"/>
          </p:nvPr>
        </p:nvSpPr>
        <p:spPr>
          <a:xfrm>
            <a:off x="1278000" y="133350"/>
            <a:ext cx="6588000" cy="669000"/>
          </a:xfrm>
        </p:spPr>
        <p:txBody>
          <a:bodyPr/>
          <a:lstStyle/>
          <a:p>
            <a:r>
              <a:rPr lang="en-US" dirty="0"/>
              <a:t>Pull Request</a:t>
            </a:r>
          </a:p>
        </p:txBody>
      </p:sp>
      <p:pic>
        <p:nvPicPr>
          <p:cNvPr id="7" name="Picture 6">
            <a:extLst>
              <a:ext uri="{FF2B5EF4-FFF2-40B4-BE49-F238E27FC236}">
                <a16:creationId xmlns:a16="http://schemas.microsoft.com/office/drawing/2014/main" xmlns="" id="{EAF24D67-8882-9445-A83A-1E1992EEF720}"/>
              </a:ext>
            </a:extLst>
          </p:cNvPr>
          <p:cNvPicPr>
            <a:picLocks noChangeAspect="1"/>
          </p:cNvPicPr>
          <p:nvPr/>
        </p:nvPicPr>
        <p:blipFill>
          <a:blip r:embed="rId2"/>
          <a:stretch>
            <a:fillRect/>
          </a:stretch>
        </p:blipFill>
        <p:spPr>
          <a:xfrm>
            <a:off x="1905000" y="1733550"/>
            <a:ext cx="6945810" cy="3224997"/>
          </a:xfrm>
          <a:prstGeom prst="rect">
            <a:avLst/>
          </a:prstGeom>
        </p:spPr>
      </p:pic>
      <p:pic>
        <p:nvPicPr>
          <p:cNvPr id="9" name="Picture 8">
            <a:extLst>
              <a:ext uri="{FF2B5EF4-FFF2-40B4-BE49-F238E27FC236}">
                <a16:creationId xmlns:a16="http://schemas.microsoft.com/office/drawing/2014/main" xmlns="" id="{0F04EEDF-989B-4580-7D54-89CC3863419F}"/>
              </a:ext>
            </a:extLst>
          </p:cNvPr>
          <p:cNvPicPr>
            <a:picLocks noChangeAspect="1"/>
          </p:cNvPicPr>
          <p:nvPr/>
        </p:nvPicPr>
        <p:blipFill>
          <a:blip r:embed="rId3"/>
          <a:stretch>
            <a:fillRect/>
          </a:stretch>
        </p:blipFill>
        <p:spPr>
          <a:xfrm>
            <a:off x="381000" y="897934"/>
            <a:ext cx="4744112" cy="724001"/>
          </a:xfrm>
          <a:prstGeom prst="rect">
            <a:avLst/>
          </a:prstGeom>
        </p:spPr>
      </p:pic>
    </p:spTree>
    <p:extLst>
      <p:ext uri="{BB962C8B-B14F-4D97-AF65-F5344CB8AC3E}">
        <p14:creationId xmlns:p14="http://schemas.microsoft.com/office/powerpoint/2010/main" val="2965616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5F56029-A2C4-FDE5-F805-6C07C7F551CD}"/>
              </a:ext>
            </a:extLst>
          </p:cNvPr>
          <p:cNvSpPr>
            <a:spLocks noGrp="1"/>
          </p:cNvSpPr>
          <p:nvPr>
            <p:ph type="title"/>
          </p:nvPr>
        </p:nvSpPr>
        <p:spPr/>
        <p:txBody>
          <a:bodyPr/>
          <a:lstStyle/>
          <a:p>
            <a:r>
              <a:rPr lang="en-US" dirty="0"/>
              <a:t>Pull Request</a:t>
            </a:r>
          </a:p>
        </p:txBody>
      </p:sp>
      <p:pic>
        <p:nvPicPr>
          <p:cNvPr id="5" name="Picture 4">
            <a:extLst>
              <a:ext uri="{FF2B5EF4-FFF2-40B4-BE49-F238E27FC236}">
                <a16:creationId xmlns:a16="http://schemas.microsoft.com/office/drawing/2014/main" xmlns="" id="{D3F3E1DE-F402-E6EB-BFFA-9E152EC6C023}"/>
              </a:ext>
            </a:extLst>
          </p:cNvPr>
          <p:cNvPicPr>
            <a:picLocks noChangeAspect="1"/>
          </p:cNvPicPr>
          <p:nvPr/>
        </p:nvPicPr>
        <p:blipFill>
          <a:blip r:embed="rId2"/>
          <a:stretch>
            <a:fillRect/>
          </a:stretch>
        </p:blipFill>
        <p:spPr>
          <a:xfrm>
            <a:off x="152400" y="1017623"/>
            <a:ext cx="6637262" cy="3810000"/>
          </a:xfrm>
          <a:prstGeom prst="rect">
            <a:avLst/>
          </a:prstGeom>
        </p:spPr>
      </p:pic>
      <p:sp>
        <p:nvSpPr>
          <p:cNvPr id="6" name="Rectangle 5">
            <a:extLst>
              <a:ext uri="{FF2B5EF4-FFF2-40B4-BE49-F238E27FC236}">
                <a16:creationId xmlns:a16="http://schemas.microsoft.com/office/drawing/2014/main" xmlns="" id="{97E0D60E-846A-3AC4-1643-6D6D54D2DF5F}"/>
              </a:ext>
            </a:extLst>
          </p:cNvPr>
          <p:cNvSpPr/>
          <p:nvPr/>
        </p:nvSpPr>
        <p:spPr>
          <a:xfrm>
            <a:off x="6826853" y="1276350"/>
            <a:ext cx="2133600" cy="2554545"/>
          </a:xfrm>
          <a:prstGeom prst="rect">
            <a:avLst/>
          </a:prstGeom>
        </p:spPr>
        <p:txBody>
          <a:bodyPr wrap="square">
            <a:spAutoFit/>
          </a:bodyPr>
          <a:lstStyle/>
          <a:p>
            <a:pPr lvl="0">
              <a:buClr>
                <a:srgbClr val="FFFFFF"/>
              </a:buClr>
              <a:buSzPts val="1800"/>
            </a:pPr>
            <a:r>
              <a:rPr lang="en-US" sz="1600" dirty="0">
                <a:solidFill>
                  <a:srgbClr val="FFFFFF"/>
                </a:solidFill>
                <a:latin typeface="Anaheim"/>
                <a:sym typeface="Anaheim"/>
              </a:rPr>
              <a:t>When creating a pull request, you can check the changes in the code, afterwards you have to add a descriptive title and a description of what you changed in the code and what was causing the issue.</a:t>
            </a:r>
          </a:p>
        </p:txBody>
      </p:sp>
    </p:spTree>
    <p:extLst>
      <p:ext uri="{BB962C8B-B14F-4D97-AF65-F5344CB8AC3E}">
        <p14:creationId xmlns:p14="http://schemas.microsoft.com/office/powerpoint/2010/main" val="39204372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5F56029-A2C4-FDE5-F805-6C07C7F551CD}"/>
              </a:ext>
            </a:extLst>
          </p:cNvPr>
          <p:cNvSpPr>
            <a:spLocks noGrp="1"/>
          </p:cNvSpPr>
          <p:nvPr>
            <p:ph type="title"/>
          </p:nvPr>
        </p:nvSpPr>
        <p:spPr/>
        <p:txBody>
          <a:bodyPr/>
          <a:lstStyle/>
          <a:p>
            <a:r>
              <a:rPr lang="en-US" dirty="0" smtClean="0"/>
              <a:t>Accepting The Pull </a:t>
            </a:r>
            <a:r>
              <a:rPr lang="en-US" dirty="0"/>
              <a:t>Request</a:t>
            </a:r>
          </a:p>
        </p:txBody>
      </p:sp>
      <p:sp>
        <p:nvSpPr>
          <p:cNvPr id="6" name="Rectangle 5">
            <a:extLst>
              <a:ext uri="{FF2B5EF4-FFF2-40B4-BE49-F238E27FC236}">
                <a16:creationId xmlns:a16="http://schemas.microsoft.com/office/drawing/2014/main" xmlns="" id="{97E0D60E-846A-3AC4-1643-6D6D54D2DF5F}"/>
              </a:ext>
            </a:extLst>
          </p:cNvPr>
          <p:cNvSpPr/>
          <p:nvPr/>
        </p:nvSpPr>
        <p:spPr>
          <a:xfrm>
            <a:off x="1066800" y="3867150"/>
            <a:ext cx="6274552" cy="584775"/>
          </a:xfrm>
          <a:prstGeom prst="rect">
            <a:avLst/>
          </a:prstGeom>
        </p:spPr>
        <p:txBody>
          <a:bodyPr wrap="square">
            <a:spAutoFit/>
          </a:bodyPr>
          <a:lstStyle/>
          <a:p>
            <a:pPr lvl="0">
              <a:buClr>
                <a:srgbClr val="FFFFFF"/>
              </a:buClr>
              <a:buSzPts val="1800"/>
            </a:pPr>
            <a:r>
              <a:rPr lang="en-US" sz="1600" dirty="0" smtClean="0">
                <a:solidFill>
                  <a:srgbClr val="FFFFFF"/>
                </a:solidFill>
                <a:latin typeface="Anaheim"/>
                <a:sym typeface="Anaheim"/>
              </a:rPr>
              <a:t>We find that one developer has issued a pull request to fix the bug introduced earlier</a:t>
            </a:r>
            <a:endParaRPr lang="en-US" sz="1600" dirty="0">
              <a:solidFill>
                <a:srgbClr val="FFFFFF"/>
              </a:solidFill>
              <a:latin typeface="Anaheim"/>
              <a:sym typeface="Anaheim"/>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1550"/>
            <a:ext cx="4707688" cy="264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152" y="1160690"/>
            <a:ext cx="4038600" cy="24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87809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5F56029-A2C4-FDE5-F805-6C07C7F551CD}"/>
              </a:ext>
            </a:extLst>
          </p:cNvPr>
          <p:cNvSpPr>
            <a:spLocks noGrp="1"/>
          </p:cNvSpPr>
          <p:nvPr>
            <p:ph type="title"/>
          </p:nvPr>
        </p:nvSpPr>
        <p:spPr/>
        <p:txBody>
          <a:bodyPr/>
          <a:lstStyle/>
          <a:p>
            <a:r>
              <a:rPr lang="en-US" dirty="0" smtClean="0"/>
              <a:t>Merging The Pull Request</a:t>
            </a:r>
            <a:br>
              <a:rPr lang="en-US" dirty="0" smtClean="0"/>
            </a:br>
            <a:r>
              <a:rPr lang="en-US" dirty="0" smtClean="0"/>
              <a:t>And Closing the Issue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 y="1299142"/>
            <a:ext cx="377676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299142"/>
            <a:ext cx="37655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56553"/>
            <a:ext cx="3667836"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04800" y="3638550"/>
            <a:ext cx="4572000" cy="307777"/>
          </a:xfrm>
          <a:prstGeom prst="rect">
            <a:avLst/>
          </a:prstGeom>
        </p:spPr>
        <p:txBody>
          <a:bodyPr>
            <a:spAutoFit/>
          </a:bodyPr>
          <a:lstStyle/>
          <a:p>
            <a:pPr lvl="0">
              <a:buClr>
                <a:srgbClr val="FFFFFF"/>
              </a:buClr>
              <a:buSzPts val="1800"/>
            </a:pPr>
            <a:r>
              <a:rPr lang="en-US" dirty="0" smtClean="0">
                <a:solidFill>
                  <a:srgbClr val="FFFFFF"/>
                </a:solidFill>
                <a:latin typeface="Anaheim"/>
                <a:sym typeface="Anaheim"/>
              </a:rPr>
              <a:t>We merge the pull request and close the issue.</a:t>
            </a:r>
            <a:endParaRPr lang="en-US" dirty="0">
              <a:solidFill>
                <a:srgbClr val="FFFFFF"/>
              </a:solidFill>
              <a:latin typeface="Anaheim"/>
              <a:sym typeface="Anaheim"/>
            </a:endParaRPr>
          </a:p>
        </p:txBody>
      </p:sp>
    </p:spTree>
    <p:extLst>
      <p:ext uri="{BB962C8B-B14F-4D97-AF65-F5344CB8AC3E}">
        <p14:creationId xmlns:p14="http://schemas.microsoft.com/office/powerpoint/2010/main" val="19660252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1905000" y="700250"/>
            <a:ext cx="7239000" cy="149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 FOR LISTENING!</a:t>
            </a:r>
            <a:endParaRPr dirty="0"/>
          </a:p>
        </p:txBody>
      </p:sp>
      <p:sp>
        <p:nvSpPr>
          <p:cNvPr id="899" name="Google Shape;899;p52"/>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2" name="Rectangle 1"/>
          <p:cNvSpPr/>
          <p:nvPr/>
        </p:nvSpPr>
        <p:spPr>
          <a:xfrm>
            <a:off x="2590800" y="3333750"/>
            <a:ext cx="40386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6200" y="4324350"/>
            <a:ext cx="6553200" cy="646331"/>
          </a:xfrm>
          <a:prstGeom prst="rect">
            <a:avLst/>
          </a:prstGeom>
        </p:spPr>
        <p:txBody>
          <a:bodyPr wrap="square">
            <a:spAutoFit/>
          </a:bodyPr>
          <a:lstStyle/>
          <a:p>
            <a:r>
              <a:rPr lang="en" sz="1800" b="1" dirty="0">
                <a:solidFill>
                  <a:srgbClr val="1B1464"/>
                </a:solidFill>
                <a:latin typeface="Overpass Mono"/>
                <a:sym typeface="Overpass Mono"/>
              </a:rPr>
              <a:t>Made by Jaafar Tanoukhi, Abbas Badreddine, Sadek Yehya</a:t>
            </a:r>
            <a:endParaRPr lang="en-US" sz="1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54"/>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RESOURCES</a:t>
            </a:r>
            <a:endParaRPr dirty="0"/>
          </a:p>
        </p:txBody>
      </p:sp>
      <p:sp>
        <p:nvSpPr>
          <p:cNvPr id="926" name="Google Shape;926;p54"/>
          <p:cNvSpPr txBox="1"/>
          <p:nvPr/>
        </p:nvSpPr>
        <p:spPr>
          <a:xfrm>
            <a:off x="533400" y="1105619"/>
            <a:ext cx="6934200" cy="3015000"/>
          </a:xfrm>
          <a:prstGeom prst="rect">
            <a:avLst/>
          </a:prstGeom>
          <a:noFill/>
          <a:ln>
            <a:noFill/>
          </a:ln>
        </p:spPr>
        <p:txBody>
          <a:bodyPr spcFirstLastPara="1" wrap="square" lIns="91425" tIns="91425" rIns="91425" bIns="91425" anchor="t" anchorCtr="0">
            <a:noAutofit/>
          </a:bodyPr>
          <a:lstStyle/>
          <a:p>
            <a:pPr marL="342900" lvl="0" indent="-342900" algn="just">
              <a:lnSpc>
                <a:spcPct val="150000"/>
              </a:lnSpc>
              <a:buFont typeface="Symbol"/>
              <a:buChar char=""/>
            </a:pPr>
            <a:r>
              <a:rPr lang="en-US" sz="2400" dirty="0">
                <a:solidFill>
                  <a:schemeClr val="bg1"/>
                </a:solidFill>
                <a:latin typeface="Calibri Light"/>
                <a:ea typeface="Georgia"/>
              </a:rPr>
              <a:t>Official documentation from git-scm.com and </a:t>
            </a:r>
            <a:r>
              <a:rPr lang="en-US" sz="2400" dirty="0" err="1">
                <a:solidFill>
                  <a:schemeClr val="bg1"/>
                </a:solidFill>
                <a:latin typeface="Calibri Light"/>
                <a:ea typeface="Georgia"/>
              </a:rPr>
              <a:t>GitHub's</a:t>
            </a:r>
            <a:r>
              <a:rPr lang="en-US" sz="2400" dirty="0">
                <a:solidFill>
                  <a:schemeClr val="bg1"/>
                </a:solidFill>
                <a:latin typeface="Calibri Light"/>
                <a:ea typeface="Georgia"/>
              </a:rPr>
              <a:t> guides</a:t>
            </a:r>
            <a:endParaRPr lang="en-US" sz="1800" dirty="0">
              <a:solidFill>
                <a:schemeClr val="bg1"/>
              </a:solidFill>
              <a:latin typeface="Calibri Light"/>
              <a:ea typeface="Georgia"/>
            </a:endParaRPr>
          </a:p>
          <a:p>
            <a:pPr marL="342900" lvl="0" indent="-342900" algn="just">
              <a:lnSpc>
                <a:spcPct val="150000"/>
              </a:lnSpc>
              <a:buFont typeface="Symbol"/>
              <a:buChar char=""/>
            </a:pPr>
            <a:r>
              <a:rPr lang="en-US" sz="2400" dirty="0">
                <a:solidFill>
                  <a:schemeClr val="bg1"/>
                </a:solidFill>
                <a:latin typeface="Calibri Light"/>
                <a:ea typeface="Georgia"/>
              </a:rPr>
              <a:t>Tutorials from YouTube</a:t>
            </a:r>
            <a:endParaRPr lang="en-US" sz="1800" dirty="0">
              <a:solidFill>
                <a:schemeClr val="bg1"/>
              </a:solidFill>
              <a:latin typeface="Calibri Light"/>
              <a:ea typeface="Georgia"/>
            </a:endParaRPr>
          </a:p>
          <a:p>
            <a:pPr marL="342900" lvl="0" indent="-342900" algn="just">
              <a:lnSpc>
                <a:spcPct val="150000"/>
              </a:lnSpc>
              <a:buFont typeface="Symbol"/>
              <a:buChar char=""/>
            </a:pPr>
            <a:r>
              <a:rPr lang="en-US" sz="2400" dirty="0" err="1">
                <a:solidFill>
                  <a:schemeClr val="bg1"/>
                </a:solidFill>
                <a:latin typeface="Calibri Light"/>
                <a:ea typeface="Georgia"/>
              </a:rPr>
              <a:t>GitHub</a:t>
            </a:r>
            <a:r>
              <a:rPr lang="en-US" sz="2400" dirty="0">
                <a:solidFill>
                  <a:schemeClr val="bg1"/>
                </a:solidFill>
                <a:latin typeface="Calibri Light"/>
                <a:ea typeface="Georgia"/>
              </a:rPr>
              <a:t> community </a:t>
            </a:r>
            <a:r>
              <a:rPr lang="en-US" sz="2400" dirty="0" smtClean="0">
                <a:solidFill>
                  <a:schemeClr val="bg1"/>
                </a:solidFill>
                <a:latin typeface="Calibri Light"/>
                <a:ea typeface="Georgia"/>
              </a:rPr>
              <a:t>forums</a:t>
            </a:r>
            <a:r>
              <a:rPr lang="en-US" sz="1800" dirty="0" smtClean="0">
                <a:solidFill>
                  <a:schemeClr val="bg1"/>
                </a:solidFill>
                <a:latin typeface="Calibri Light"/>
                <a:ea typeface="Georgia"/>
              </a:rPr>
              <a:t> </a:t>
            </a:r>
            <a:r>
              <a:rPr lang="en-US" sz="2400" dirty="0" smtClean="0">
                <a:solidFill>
                  <a:schemeClr val="bg1"/>
                </a:solidFill>
                <a:latin typeface="Calibri Light"/>
                <a:ea typeface="Georgia"/>
              </a:rPr>
              <a:t>Our </a:t>
            </a:r>
            <a:r>
              <a:rPr lang="en-US" sz="2400" dirty="0">
                <a:solidFill>
                  <a:schemeClr val="bg1"/>
                </a:solidFill>
                <a:latin typeface="Calibri Light"/>
                <a:ea typeface="Georgia"/>
              </a:rPr>
              <a:t>own repository </a:t>
            </a:r>
            <a:endParaRPr sz="2400" dirty="0" smtClean="0">
              <a:solidFill>
                <a:schemeClr val="bg1"/>
              </a:solidFill>
              <a:latin typeface="Anaheim"/>
              <a:ea typeface="Anaheim"/>
              <a:cs typeface="Anaheim"/>
              <a:sym typeface="Anaheim"/>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Learning </a:t>
            </a:r>
            <a:r>
              <a:rPr lang="en-US" dirty="0" err="1"/>
              <a:t>Git</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err="1"/>
              <a:t>Git</a:t>
            </a:r>
            <a:r>
              <a:rPr lang="en-US" dirty="0"/>
              <a:t> is all about repositories (repo for short), you create a repo, you manage your repo and you do every </a:t>
            </a:r>
            <a:r>
              <a:rPr lang="en-US" dirty="0" err="1"/>
              <a:t>git</a:t>
            </a:r>
            <a:r>
              <a:rPr lang="en-US" dirty="0"/>
              <a:t> related task in your repo.</a:t>
            </a:r>
          </a:p>
          <a:p>
            <a:pPr marL="0" lvl="0" indent="0" algn="r" rtl="0">
              <a:spcBef>
                <a:spcPts val="0"/>
              </a:spcBef>
              <a:spcAft>
                <a:spcPts val="0"/>
              </a:spcAft>
              <a:buNone/>
            </a:pPr>
            <a:r>
              <a:rPr lang="en-US" dirty="0"/>
              <a:t/>
            </a:r>
            <a:br>
              <a:rPr lang="en-US" dirty="0"/>
            </a:br>
            <a:r>
              <a:rPr lang="en-US" dirty="0"/>
              <a:t>A repo is basically the location of your project, it is the folder that </a:t>
            </a:r>
            <a:r>
              <a:rPr lang="en-US" dirty="0" err="1"/>
              <a:t>git</a:t>
            </a:r>
            <a:r>
              <a:rPr lang="en-US" dirty="0"/>
              <a:t> tracks for changes and applies your commands on.</a:t>
            </a:r>
            <a:endParaRPr dirty="0"/>
          </a:p>
        </p:txBody>
      </p:sp>
      <p:sp>
        <p:nvSpPr>
          <p:cNvPr id="381" name="Google Shape;381;p33"/>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ABOUT GIT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DEFINITION OF CONCEPTS</a:t>
            </a:r>
            <a:endParaRPr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rot="-5400000" flipH="1">
            <a:off x="1333500" y="1829925"/>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US" dirty="0"/>
              <a:t>Commit</a:t>
            </a:r>
            <a:endParaRPr dirty="0"/>
          </a:p>
        </p:txBody>
      </p:sp>
      <p:sp>
        <p:nvSpPr>
          <p:cNvPr id="395" name="Google Shape;395;p34"/>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dirty="0"/>
              <a:t>Branch        </a:t>
            </a:r>
            <a:endParaRPr dirty="0"/>
          </a:p>
        </p:txBody>
      </p:sp>
      <p:sp>
        <p:nvSpPr>
          <p:cNvPr id="396" name="Google Shape;396;p34"/>
          <p:cNvSpPr txBox="1">
            <a:spLocks noGrp="1"/>
          </p:cNvSpPr>
          <p:nvPr>
            <p:ph type="subTitle" idx="1"/>
          </p:nvPr>
        </p:nvSpPr>
        <p:spPr>
          <a:xfrm flipH="1">
            <a:off x="4724400" y="2106661"/>
            <a:ext cx="2163900" cy="993326"/>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US" sz="1200" dirty="0"/>
              <a:t>A branch is a line of development, it’s like creating a copy of your repo and working on that instead.</a:t>
            </a:r>
            <a:endParaRPr sz="1200" dirty="0"/>
          </a:p>
        </p:txBody>
      </p:sp>
      <p:sp>
        <p:nvSpPr>
          <p:cNvPr id="397" name="Google Shape;397;p34"/>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US" dirty="0"/>
              <a:t>Merge</a:t>
            </a:r>
            <a:endParaRPr dirty="0"/>
          </a:p>
        </p:txBody>
      </p:sp>
      <p:sp>
        <p:nvSpPr>
          <p:cNvPr id="398" name="Google Shape;398;p34"/>
          <p:cNvSpPr txBox="1">
            <a:spLocks noGrp="1"/>
          </p:cNvSpPr>
          <p:nvPr>
            <p:ph type="subTitle" idx="4"/>
          </p:nvPr>
        </p:nvSpPr>
        <p:spPr>
          <a:xfrm flipH="1">
            <a:off x="2266000" y="3585924"/>
            <a:ext cx="2163900" cy="967025"/>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1200" dirty="0"/>
              <a:t>A merge is the command used to “merge” two different branches together, it basically merges the changes done in each branch.</a:t>
            </a:r>
            <a:endParaRPr sz="1200" dirty="0"/>
          </a:p>
        </p:txBody>
      </p:sp>
      <p:sp>
        <p:nvSpPr>
          <p:cNvPr id="399" name="Google Shape;399;p34"/>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US" dirty="0"/>
              <a:t>Remote</a:t>
            </a:r>
            <a:endParaRPr dirty="0"/>
          </a:p>
        </p:txBody>
      </p:sp>
      <p:sp>
        <p:nvSpPr>
          <p:cNvPr id="400" name="Google Shape;400;p34"/>
          <p:cNvSpPr txBox="1">
            <a:spLocks noGrp="1"/>
          </p:cNvSpPr>
          <p:nvPr>
            <p:ph type="subTitle" idx="6"/>
          </p:nvPr>
        </p:nvSpPr>
        <p:spPr>
          <a:xfrm flipH="1">
            <a:off x="4714175" y="3585924"/>
            <a:ext cx="2163900" cy="890826"/>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US" sz="1200" dirty="0"/>
              <a:t>A remote is basically a version of your repo hosted online on something like </a:t>
            </a:r>
            <a:r>
              <a:rPr lang="en-US" sz="1200" dirty="0" err="1"/>
              <a:t>github</a:t>
            </a:r>
            <a:r>
              <a:rPr lang="en-US" sz="1200" dirty="0"/>
              <a:t>, highlighting the difference between </a:t>
            </a:r>
            <a:r>
              <a:rPr lang="en-US" sz="1200" dirty="0" err="1"/>
              <a:t>git</a:t>
            </a:r>
            <a:r>
              <a:rPr lang="en-US" sz="1200" dirty="0"/>
              <a:t> and </a:t>
            </a:r>
            <a:r>
              <a:rPr lang="en-US" sz="1200" dirty="0" err="1"/>
              <a:t>github</a:t>
            </a:r>
            <a:r>
              <a:rPr lang="en-US" sz="1200" dirty="0"/>
              <a:t>.</a:t>
            </a:r>
            <a:endParaRPr sz="1200" dirty="0"/>
          </a:p>
        </p:txBody>
      </p:sp>
      <p:sp>
        <p:nvSpPr>
          <p:cNvPr id="401" name="Google Shape;401;p34"/>
          <p:cNvSpPr/>
          <p:nvPr/>
        </p:nvSpPr>
        <p:spPr>
          <a:xfrm>
            <a:off x="7019925" y="182992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rot="10800000" flipH="1">
            <a:off x="1333500" y="320152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rot="5400000">
            <a:off x="7019925" y="3201525"/>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txBox="1">
            <a:spLocks noGrp="1"/>
          </p:cNvSpPr>
          <p:nvPr>
            <p:ph type="subTitle" idx="8"/>
          </p:nvPr>
        </p:nvSpPr>
        <p:spPr>
          <a:xfrm flipH="1">
            <a:off x="2266008" y="2208196"/>
            <a:ext cx="2163900" cy="744553"/>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1200" dirty="0"/>
              <a:t>A Commit is a snapshot of the repo at a certain time, it is like saving all changes done on the repo</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endParaRPr sz="1200" dirty="0"/>
          </a:p>
        </p:txBody>
      </p:sp>
      <p:pic>
        <p:nvPicPr>
          <p:cNvPr id="1026" name="Picture 2"/>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71258" y="2027568"/>
            <a:ext cx="697884" cy="350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61054" y="1855857"/>
            <a:ext cx="747467" cy="747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17292" y="3164196"/>
            <a:ext cx="646322" cy="86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77502" y="3266310"/>
            <a:ext cx="636503" cy="759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8"/>
          <p:cNvSpPr txBox="1">
            <a:spLocks noGrp="1"/>
          </p:cNvSpPr>
          <p:nvPr>
            <p:ph type="body" idx="1"/>
          </p:nvPr>
        </p:nvSpPr>
        <p:spPr>
          <a:xfrm>
            <a:off x="6172200" y="3028950"/>
            <a:ext cx="2971800" cy="651000"/>
          </a:xfrm>
          <a:prstGeom prst="rect">
            <a:avLst/>
          </a:prstGeom>
        </p:spPr>
        <p:txBody>
          <a:bodyPr spcFirstLastPara="1" wrap="square" lIns="91425" tIns="91425" rIns="91425" bIns="91425" anchor="t" anchorCtr="0">
            <a:noAutofit/>
          </a:bodyPr>
          <a:lstStyle/>
          <a:p>
            <a:pPr marL="0" lvl="0" indent="0" algn="ctr" rtl="0">
              <a:spcBef>
                <a:spcPts val="1600"/>
              </a:spcBef>
              <a:spcAft>
                <a:spcPts val="1600"/>
              </a:spcAft>
              <a:buNone/>
            </a:pPr>
            <a:r>
              <a:rPr lang="en-US" dirty="0"/>
              <a:t>To show you how simple it is to use </a:t>
            </a:r>
            <a:r>
              <a:rPr lang="en-US" dirty="0" err="1"/>
              <a:t>git’s</a:t>
            </a:r>
            <a:r>
              <a:rPr lang="en-US" dirty="0"/>
              <a:t> features</a:t>
            </a:r>
            <a:endParaRPr dirty="0"/>
          </a:p>
        </p:txBody>
      </p:sp>
      <p:sp>
        <p:nvSpPr>
          <p:cNvPr id="507" name="Google Shape;507;p38"/>
          <p:cNvSpPr txBox="1">
            <a:spLocks noGrp="1"/>
          </p:cNvSpPr>
          <p:nvPr>
            <p:ph type="title"/>
          </p:nvPr>
        </p:nvSpPr>
        <p:spPr>
          <a:xfrm>
            <a:off x="638951" y="1733550"/>
            <a:ext cx="8520600" cy="1382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US" sz="5400" dirty="0"/>
              <a:t>CREATING OUR OWN REPO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 The </a:t>
            </a:r>
            <a:r>
              <a:rPr lang="en-US" dirty="0" err="1"/>
              <a:t>git</a:t>
            </a:r>
            <a:r>
              <a:rPr lang="en-US" dirty="0"/>
              <a:t> website, navigate to the downloads page and download </a:t>
            </a:r>
            <a:r>
              <a:rPr lang="en-US" dirty="0" err="1"/>
              <a:t>git</a:t>
            </a:r>
            <a:r>
              <a:rPr lang="en-US" dirty="0"/>
              <a:t> for your specific OS.</a:t>
            </a:r>
          </a:p>
          <a:p>
            <a:pPr marL="0" lvl="0" indent="0" algn="l" rtl="0">
              <a:spcBef>
                <a:spcPts val="0"/>
              </a:spcBef>
              <a:spcAft>
                <a:spcPts val="0"/>
              </a:spcAft>
              <a:buNone/>
            </a:pPr>
            <a:r>
              <a:rPr lang="en-US" dirty="0"/>
              <a:t>(we will be using windows)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Downloading </a:t>
            </a:r>
            <a:r>
              <a:rPr lang="en-US" dirty="0" err="1"/>
              <a:t>Git</a:t>
            </a:r>
            <a:endParaRP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28750"/>
            <a:ext cx="4800600" cy="2282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TotalTime>
  <Words>1908</Words>
  <Application>Microsoft Office PowerPoint</Application>
  <PresentationFormat>On-screen Show (16:9)</PresentationFormat>
  <Paragraphs>175</Paragraphs>
  <Slides>47</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vt:lpstr>
      <vt:lpstr>Anaheim</vt:lpstr>
      <vt:lpstr>Calibri Light</vt:lpstr>
      <vt:lpstr>Symbol</vt:lpstr>
      <vt:lpstr>Overpass Mono</vt:lpstr>
      <vt:lpstr>Barlow Condensed ExtraBold</vt:lpstr>
      <vt:lpstr>Georgia</vt:lpstr>
      <vt:lpstr>Nunito Light</vt:lpstr>
      <vt:lpstr>Raleway SemiBold</vt:lpstr>
      <vt:lpstr>Programming Lesson by Slidesgo</vt:lpstr>
      <vt:lpstr>{Git}and    {GitHub}</vt:lpstr>
      <vt:lpstr>—Albert Einstein  </vt:lpstr>
      <vt:lpstr>In This Guide</vt:lpstr>
      <vt:lpstr>INTRODUCTION</vt:lpstr>
      <vt:lpstr>Learning Git</vt:lpstr>
      <vt:lpstr>ABOUT GIT</vt:lpstr>
      <vt:lpstr>DEFINITION OF CONCEPTS</vt:lpstr>
      <vt:lpstr>CREATING OUR OWN REPO</vt:lpstr>
      <vt:lpstr>Downloading Git</vt:lpstr>
      <vt:lpstr>Downloading Git</vt:lpstr>
      <vt:lpstr>Verifying Git Installation</vt:lpstr>
      <vt:lpstr>Initializing Git Repo</vt:lpstr>
      <vt:lpstr>Making our first commit</vt:lpstr>
      <vt:lpstr>Making our first commit</vt:lpstr>
      <vt:lpstr>Making our first commit</vt:lpstr>
      <vt:lpstr>Making our first commit</vt:lpstr>
      <vt:lpstr>Managing Our Repo</vt:lpstr>
      <vt:lpstr>Managing Our Repo</vt:lpstr>
      <vt:lpstr>Branching</vt:lpstr>
      <vt:lpstr>PowerPoint Presentation</vt:lpstr>
      <vt:lpstr>Branching</vt:lpstr>
      <vt:lpstr>Branching</vt:lpstr>
      <vt:lpstr>BASIC REPO MANAGING</vt:lpstr>
      <vt:lpstr>Problem</vt:lpstr>
      <vt:lpstr>Learning GitHub</vt:lpstr>
      <vt:lpstr>ABOUT GITHUB</vt:lpstr>
      <vt:lpstr>DEFINITION OF CONCEPTS</vt:lpstr>
      <vt:lpstr>Creating our own GitHub account</vt:lpstr>
      <vt:lpstr>Creating a GitHub Account</vt:lpstr>
      <vt:lpstr>Navigating GitHub</vt:lpstr>
      <vt:lpstr>Creating a GitHub Repo</vt:lpstr>
      <vt:lpstr>Creating a GitHub Repo</vt:lpstr>
      <vt:lpstr>Git and GitHub</vt:lpstr>
      <vt:lpstr>Generating Access Token</vt:lpstr>
      <vt:lpstr>Generating Access Token</vt:lpstr>
      <vt:lpstr>Setting Up Git for remote connections</vt:lpstr>
      <vt:lpstr>Push and Pull in Git</vt:lpstr>
      <vt:lpstr>A Bug Appears</vt:lpstr>
      <vt:lpstr>Fork A Repository</vt:lpstr>
      <vt:lpstr>Fixing An Issue</vt:lpstr>
      <vt:lpstr>Fixing The Issue And Creating A Pull Request</vt:lpstr>
      <vt:lpstr>Pull Request</vt:lpstr>
      <vt:lpstr>Pull Request</vt:lpstr>
      <vt:lpstr>Accepting The Pull Request</vt:lpstr>
      <vt:lpstr>Merging The Pull Request And Closing the Issue</vt:lpstr>
      <vt:lpstr>THANKS FOR LISTENING!</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{Git}and    {GitHub}</dc:title>
  <cp:lastModifiedBy>Jad Tanoukhi</cp:lastModifiedBy>
  <cp:revision>43</cp:revision>
  <dcterms:modified xsi:type="dcterms:W3CDTF">2023-12-30T11:59:32Z</dcterms:modified>
</cp:coreProperties>
</file>