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8" r:id="rId12"/>
    <p:sldId id="273" r:id="rId13"/>
    <p:sldId id="274" r:id="rId14"/>
    <p:sldId id="270" r:id="rId15"/>
    <p:sldId id="260" r:id="rId1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F84974E-A0BF-43F4-BC8D-37FD9DB2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AFE8834-D722-458A-9D98-A0AD4AFF8F6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470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3E6FD2F-6032-4CAA-AE31-1C4EE956546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F85F8C8-8942-4B98-9DF0-84A1229189F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6D4C3D8-97B2-4419-AD50-FE758071B8F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64E1045-EC4C-4CF4-90A9-067C3763264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43F170-BA84-4651-9556-C2E64A4F94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29E6745D-D346-442B-B8A6-8454B3A3B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24D2CD1-41F9-42E6-9C9F-4C00F580DF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E24EC8-1B5D-4742-8DA1-803C8E7E7ADA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altLang="en-US" sz="14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F3BBD896-CB5E-4654-8DA6-8F528FE33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FB7746C4-DBCE-47F9-BE4B-2512AA9E0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4501F1B-A22D-4610-B700-3236610103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8D1881-B9AF-45EB-BC72-25A6479D16D8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818E0718-6598-43F1-BA19-84B2178F8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7958EABA-56DA-4813-B154-2087D7BC9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91AF7C31-5B30-4343-82BD-A5F796CBE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0350" cy="4005263"/>
          </a:xfrm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C496090C-812B-4865-94E5-C1A35982B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45C275-6573-4970-B4F0-13AE648D0BC6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B54C3E-CE88-4848-9464-A304D74D8D8C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C150A23-E908-4EF3-9DE6-B2189852B4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FE46E7-A1B5-4980-9212-AE4F8DA906AD}" type="slidenum">
              <a:rPr lang="en-IN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F9289388-59BE-4E0F-B627-E5FDC5AE4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7FCBCC8-5CEF-4B3E-85B5-F11F11154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81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8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0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1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85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0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4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697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23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90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647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5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83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06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2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CA7ECC1-AAC5-4769-8FC5-2390666C8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5BF9963-655D-4555-9FEF-9D2D30FED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2E63825-F8A6-438B-96CF-5B2D7FCE2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FD971A04-4CEB-4FC6-AA29-7001FE6A9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chair.org/cfp/IEEEICCICA21" TargetMode="External" /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528165D-4E04-4AD8-9450-F821C8B0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 b="1">
                <a:latin typeface="Times New Roman" panose="02020603050405020304" pitchFamily="18" charset="0"/>
                <a:cs typeface="Noto Sans CJK SC Regular" charset="0"/>
              </a:rPr>
              <a:t>VR based </a:t>
            </a:r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Store using ML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>
                <a:latin typeface="Times New Roman" panose="02020603050405020304" pitchFamily="18" charset="0"/>
              </a:rPr>
              <a:t> </a:t>
            </a:r>
            <a:endParaRPr lang="en-IN" altLang="en-US" sz="3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b="1">
                <a:latin typeface="Times New Roman" panose="02020603050405020304" pitchFamily="18" charset="0"/>
              </a:rPr>
              <a:t>Group No. 20</a:t>
            </a:r>
            <a:endParaRPr lang="en-IN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Jaaie Kadam 18104017 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Prachi Manera 17104013</a:t>
            </a:r>
            <a:endParaRPr lang="en-I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IN" altLang="en-US" sz="32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b="1">
                <a:latin typeface="Times New Roman" panose="02020603050405020304" pitchFamily="18" charset="0"/>
              </a:rPr>
              <a:t>Project Guide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Prof. Anagha Aher </a:t>
            </a:r>
          </a:p>
        </p:txBody>
      </p:sp>
      <p:pic>
        <p:nvPicPr>
          <p:cNvPr id="4099" name="Picture 2">
            <a:extLst>
              <a:ext uri="{FF2B5EF4-FFF2-40B4-BE49-F238E27FC236}">
                <a16:creationId xmlns:a16="http://schemas.microsoft.com/office/drawing/2014/main" id="{BB37EDA8-221D-4881-8415-DB857BD6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99361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0A3B3EA-B25B-4C80-A513-FFC7D1D1C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Prototype Design Demonstration</a:t>
            </a:r>
            <a:endParaRPr lang="en-IN" altLang="en-US" sz="2400" b="1"/>
          </a:p>
        </p:txBody>
      </p:sp>
      <p:pic>
        <p:nvPicPr>
          <p:cNvPr id="16387" name="Content Placeholder 4">
            <a:extLst>
              <a:ext uri="{FF2B5EF4-FFF2-40B4-BE49-F238E27FC236}">
                <a16:creationId xmlns:a16="http://schemas.microsoft.com/office/drawing/2014/main" id="{66422EF9-00DA-4F65-BCB5-C0D873E61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588" y="1835150"/>
            <a:ext cx="3384550" cy="2089150"/>
          </a:xfrm>
        </p:spPr>
      </p:pic>
      <p:pic>
        <p:nvPicPr>
          <p:cNvPr id="16388" name="Picture 6">
            <a:extLst>
              <a:ext uri="{FF2B5EF4-FFF2-40B4-BE49-F238E27FC236}">
                <a16:creationId xmlns:a16="http://schemas.microsoft.com/office/drawing/2014/main" id="{B2DDAA0B-F43E-4F8A-9887-D194BFEA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4230688"/>
            <a:ext cx="16192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7">
            <a:extLst>
              <a:ext uri="{FF2B5EF4-FFF2-40B4-BE49-F238E27FC236}">
                <a16:creationId xmlns:a16="http://schemas.microsoft.com/office/drawing/2014/main" id="{F86BAA52-55DF-41C8-A1BD-E2171E8ED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3011488"/>
            <a:ext cx="504825" cy="76835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7528621C-DA3F-4AD4-B713-8660C398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11488"/>
            <a:ext cx="504825" cy="76835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391" name="Rectangle 9">
            <a:extLst>
              <a:ext uri="{FF2B5EF4-FFF2-40B4-BE49-F238E27FC236}">
                <a16:creationId xmlns:a16="http://schemas.microsoft.com/office/drawing/2014/main" id="{05832CA8-4412-46F3-9789-6F9A5BEC9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538" y="4198938"/>
            <a:ext cx="504825" cy="76835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392" name="Rectangle 10">
            <a:extLst>
              <a:ext uri="{FF2B5EF4-FFF2-40B4-BE49-F238E27FC236}">
                <a16:creationId xmlns:a16="http://schemas.microsoft.com/office/drawing/2014/main" id="{813C8AD7-2CC8-4612-93C3-BDE923DB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198938"/>
            <a:ext cx="503237" cy="76835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6393" name="Straight Connector 12">
            <a:extLst>
              <a:ext uri="{FF2B5EF4-FFF2-40B4-BE49-F238E27FC236}">
                <a16:creationId xmlns:a16="http://schemas.microsoft.com/office/drawing/2014/main" id="{273098D6-9CB4-451B-93E0-0701A31E6B7B}"/>
              </a:ext>
            </a:extLst>
          </p:cNvPr>
          <p:cNvCxnSpPr>
            <a:cxnSpLocks noChangeShapeType="1"/>
            <a:stCxn id="16387" idx="3"/>
            <a:endCxn id="16389" idx="1"/>
          </p:cNvCxnSpPr>
          <p:nvPr/>
        </p:nvCxnSpPr>
        <p:spPr bwMode="auto">
          <a:xfrm>
            <a:off x="3894138" y="2879725"/>
            <a:ext cx="3233737" cy="515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4" name="Flowchart: Connector 14">
            <a:extLst>
              <a:ext uri="{FF2B5EF4-FFF2-40B4-BE49-F238E27FC236}">
                <a16:creationId xmlns:a16="http://schemas.microsoft.com/office/drawing/2014/main" id="{678FD521-C395-4200-A00A-4E161B9F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044825"/>
            <a:ext cx="144462" cy="144463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6395" name="Straight Arrow Connector 16">
            <a:extLst>
              <a:ext uri="{FF2B5EF4-FFF2-40B4-BE49-F238E27FC236}">
                <a16:creationId xmlns:a16="http://schemas.microsoft.com/office/drawing/2014/main" id="{D13EB063-9990-4F85-9888-DFD8707CC026}"/>
              </a:ext>
            </a:extLst>
          </p:cNvPr>
          <p:cNvCxnSpPr>
            <a:cxnSpLocks noChangeShapeType="1"/>
            <a:stCxn id="16394" idx="7"/>
          </p:cNvCxnSpPr>
          <p:nvPr/>
        </p:nvCxnSpPr>
        <p:spPr bwMode="auto">
          <a:xfrm flipH="1">
            <a:off x="4110038" y="3067050"/>
            <a:ext cx="1485900" cy="1373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Straight Connector 19">
            <a:extLst>
              <a:ext uri="{FF2B5EF4-FFF2-40B4-BE49-F238E27FC236}">
                <a16:creationId xmlns:a16="http://schemas.microsoft.com/office/drawing/2014/main" id="{34A0814F-2ADD-48C1-8ED8-5AD6CEA3E5D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79950" y="4967288"/>
            <a:ext cx="831850" cy="1044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7" name="Straight Connector 20">
            <a:extLst>
              <a:ext uri="{FF2B5EF4-FFF2-40B4-BE49-F238E27FC236}">
                <a16:creationId xmlns:a16="http://schemas.microsoft.com/office/drawing/2014/main" id="{D58BBD17-3967-4202-8C35-244DFD636E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75188" y="6007100"/>
            <a:ext cx="1301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136A430-ECCF-4B30-A8D4-72BD1A92A57F}"/>
              </a:ext>
            </a:extLst>
          </p:cNvPr>
          <p:cNvSpPr/>
          <p:nvPr/>
        </p:nvSpPr>
        <p:spPr bwMode="auto">
          <a:xfrm>
            <a:off x="4022725" y="5626100"/>
            <a:ext cx="914400" cy="914400"/>
          </a:xfrm>
          <a:prstGeom prst="arc">
            <a:avLst>
              <a:gd name="adj1" fmla="val 19231650"/>
              <a:gd name="adj2" fmla="val 2106110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IN"/>
          </a:p>
        </p:txBody>
      </p:sp>
      <p:sp>
        <p:nvSpPr>
          <p:cNvPr id="16399" name="TextBox 24">
            <a:extLst>
              <a:ext uri="{FF2B5EF4-FFF2-40B4-BE49-F238E27FC236}">
                <a16:creationId xmlns:a16="http://schemas.microsoft.com/office/drawing/2014/main" id="{2DB229D0-F366-4AAC-93B1-E87718EB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4625975"/>
            <a:ext cx="16192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Virtual Tracer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6400" name="TextBox 25">
            <a:extLst>
              <a:ext uri="{FF2B5EF4-FFF2-40B4-BE49-F238E27FC236}">
                <a16:creationId xmlns:a16="http://schemas.microsoft.com/office/drawing/2014/main" id="{D50C730A-31BA-455E-82D0-A4302364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5465763"/>
            <a:ext cx="16192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Virtual Stick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6401" name="TextBox 26">
            <a:extLst>
              <a:ext uri="{FF2B5EF4-FFF2-40B4-BE49-F238E27FC236}">
                <a16:creationId xmlns:a16="http://schemas.microsoft.com/office/drawing/2014/main" id="{4B055490-125C-49F3-8BE9-C3E5D884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6062663"/>
            <a:ext cx="18208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3D angle in VR</a:t>
            </a:r>
            <a:endParaRPr lang="en-IN" altLang="en-US">
              <a:solidFill>
                <a:schemeClr val="tx1"/>
              </a:solidFill>
            </a:endParaRPr>
          </a:p>
        </p:txBody>
      </p:sp>
      <p:sp>
        <p:nvSpPr>
          <p:cNvPr id="16402" name="TextBox 27">
            <a:extLst>
              <a:ext uri="{FF2B5EF4-FFF2-40B4-BE49-F238E27FC236}">
                <a16:creationId xmlns:a16="http://schemas.microsoft.com/office/drawing/2014/main" id="{969B4624-5517-42A6-AE57-2A28C572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592388"/>
            <a:ext cx="10572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Objects</a:t>
            </a:r>
            <a:endParaRPr lang="en-I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EF12BC-27DB-4B80-BE34-7037C885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 dirty="0">
                <a:latin typeface="Times New Roman" panose="02020603050405020304" pitchFamily="18" charset="0"/>
              </a:rPr>
              <a:t>Implementation Status</a:t>
            </a:r>
            <a:endParaRPr lang="en-IN" altLang="en-US" sz="2400" b="1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3167EF7-0E62-4837-B7B8-DAF978B17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Autodesk 3Ds Max.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Modelling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AFD11-5246-417B-A206-9B2698D7F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2" y="2699717"/>
            <a:ext cx="6988744" cy="44143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C6B0-FC6D-4586-A882-0FC64A31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400" b="1" dirty="0">
                <a:latin typeface="Times New Roman" panose="02020603050405020304" pitchFamily="18" charset="0"/>
              </a:rPr>
              <a:t> Implementation Status</a:t>
            </a:r>
            <a:endParaRPr lang="en-IN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B5CB355-1883-4950-8348-6A5BD401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1909" y="2483693"/>
            <a:ext cx="770485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86B59-F304-4D0B-981E-5C19EE9CDAE4}"/>
              </a:ext>
            </a:extLst>
          </p:cNvPr>
          <p:cNvSpPr txBox="1"/>
          <p:nvPr/>
        </p:nvSpPr>
        <p:spPr>
          <a:xfrm>
            <a:off x="1295896" y="1579969"/>
            <a:ext cx="5039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F9BEB-9884-46BB-ABB0-B0C12A651620}"/>
              </a:ext>
            </a:extLst>
          </p:cNvPr>
          <p:cNvSpPr txBox="1"/>
          <p:nvPr/>
        </p:nvSpPr>
        <p:spPr>
          <a:xfrm>
            <a:off x="863848" y="1888837"/>
            <a:ext cx="5039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Register</a:t>
            </a:r>
          </a:p>
        </p:txBody>
      </p:sp>
    </p:spTree>
    <p:extLst>
      <p:ext uri="{BB962C8B-B14F-4D97-AF65-F5344CB8AC3E}">
        <p14:creationId xmlns:p14="http://schemas.microsoft.com/office/powerpoint/2010/main" val="396749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2CC45AC-87DD-4A4B-A260-48D394DD9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400" b="1">
                <a:latin typeface="Times New Roman" panose="02020603050405020304" pitchFamily="18" charset="0"/>
              </a:rPr>
              <a:t>Status of Paper Draft &amp; Targeted Conference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51940ED-E5E9-4847-B511-CF273652C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2613" y="1768475"/>
            <a:ext cx="9066212" cy="4984750"/>
          </a:xfrm>
        </p:spPr>
        <p:txBody>
          <a:bodyPr/>
          <a:lstStyle/>
          <a:p>
            <a:pPr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Abstract of Paper done</a:t>
            </a:r>
          </a:p>
          <a:p>
            <a:pPr eaLnBrk="1" hangingPunct="1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Targeted Conferences:</a:t>
            </a:r>
          </a:p>
          <a:p>
            <a:pPr eaLnBrk="1" hangingPunct="1"/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IEEE International Conference on Computational Intelligence and Computing Applications-21</a:t>
            </a:r>
            <a:endParaRPr lang="en-IN" altLang="en-US" sz="220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eaLnBrk="1" hangingPunct="1"/>
            <a:r>
              <a:rPr lang="en-IN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https://easychair.org/cfp/IEEEICCICA21</a:t>
            </a:r>
            <a:endParaRPr lang="en-IN" alt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867B2A1-EA0D-4E9C-BF39-2EC7D64A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>
                <a:latin typeface="Times New Roman" panose="02020603050405020304" pitchFamily="18" charset="0"/>
              </a:rPr>
              <a:t>Thank You...!!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718980AF-0B1E-43CF-9393-00EC403A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 sz="3600" b="1">
                <a:latin typeface="Times New Roman" panose="02020603050405020304" pitchFamily="18" charset="0"/>
              </a:rPr>
              <a:t>Contents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084F17E-5ED3-4F68-B8B6-EE940D26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01738"/>
            <a:ext cx="9323387" cy="55784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067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SzPct val="45000"/>
              <a:defRPr/>
            </a:pPr>
            <a:endParaRPr lang="en-IN" altLang="en-US" sz="2400" dirty="0">
              <a:latin typeface="Times New Roman" panose="02020603050405020304" pitchFamily="18" charset="0"/>
              <a:cs typeface="DejaVu Sans" charset="0"/>
            </a:endParaRP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Problem Definition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Technological Stack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Review Suggestions (Given in Last meeting)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Proposed System Architecture/Working 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Implementation Status</a:t>
            </a:r>
          </a:p>
          <a:p>
            <a:pPr marL="428625" indent="-322263" eaLnBrk="1" hangingPunct="1">
              <a:lnSpc>
                <a:spcPct val="93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Status of Paper Draft &amp; Targeted Conference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41BA349-B7B7-4275-B9E6-C390982F4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Introduction</a:t>
            </a:r>
            <a:br>
              <a:rPr lang="en-IN" altLang="en-US" sz="2400" b="1">
                <a:latin typeface="Times New Roman" panose="02020603050405020304" pitchFamily="18" charset="0"/>
              </a:rPr>
            </a:br>
            <a:endParaRPr lang="en-IN" altLang="en-US" sz="2400" b="1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44E37DD-A03A-4461-857B-56927B596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Convenience store is a mobile app powered by Virtual Reality to enable advanced shopping experience. </a:t>
            </a:r>
            <a:b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Convenience store focuses on bringing a more practical approach to the current shopping system(2D &amp; on-site) using 3D simulation and interaction.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introduces a VR based 3D Convenience store where the user can experience Real world based shopping activities Virtually from the Comforts of their home.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virtual Convenience store will have an easy to interact UI.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ABB4B13-C314-45DF-BD1D-BD73139B6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Objectives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3BFB0C9-7C21-4236-AAD6-8093A483B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advance the current Shopping system by providing user an immersive experience.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allow the users get the feel of the object’s texture, pattern similar to that of real world shopping.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cut down the amount of time required to search the products by suggesting relevant items to the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6517B68-BABF-4F1D-85D9-1B9C25EC9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Problem Definition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C6D52F5-F10D-4A3F-937F-7E94087F9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the 2D shopping websites used today, they have their natural limitations, which is a particularly important element of shopping.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Malls and grocery shops are closed or there are many restrictions imposed on  them due to ongoing pandemic.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have to wait in long queues in order to get the tokens increasing the manual work and the amount of time. 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4AB96F9-17F6-4A75-A1CE-CF210B9CC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Technological Stack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0014-FB83-48DA-84D6-4BF73656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 </a:t>
            </a:r>
          </a:p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3D Modelling – 3Ds Max</a:t>
            </a:r>
          </a:p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VR Engine - 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(</a:t>
            </a:r>
            <a:r>
              <a:rPr lang="en-IN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C#)</a:t>
            </a:r>
            <a:endParaRPr lang="en-US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pPr eaLnBrk="1" hangingPunct="1"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VR Headsets with Bluetooth controller – Rs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/- approx.</a:t>
            </a:r>
          </a:p>
          <a:p>
            <a:pPr eaLnBrk="1" hangingPunct="1">
              <a:defRPr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D321871-03A4-4316-A888-3734308DD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Review Suggestions</a:t>
            </a:r>
            <a:endParaRPr lang="en-IN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8DA-73EC-4E11-B4BE-7B6EB08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Decide if it is going to be a desktop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or a mobile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marL="0" indent="0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(Using Android store, mobile app will be developed)</a:t>
            </a:r>
          </a:p>
          <a:p>
            <a:pPr marL="0" indent="0" eaLnBrk="1" hangingPunct="1"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the Products range</a:t>
            </a:r>
          </a:p>
          <a:p>
            <a:pPr marL="0" indent="0" eaLnBrk="1" hangingPunct="1"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(This app will be focusing on all the things available in Grocery Store)</a:t>
            </a:r>
          </a:p>
          <a:p>
            <a:pPr eaLnBrk="1" hangingPunct="1"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7F98835-5756-4722-BCA5-8A8562202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6212" cy="741363"/>
          </a:xfrm>
        </p:spPr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Architecture/Working </a:t>
            </a:r>
            <a:br>
              <a:rPr lang="en-IN" altLang="en-US">
                <a:latin typeface="Times New Roman" panose="02020603050405020304" pitchFamily="18" charset="0"/>
              </a:rPr>
            </a:br>
            <a:endParaRPr lang="en-IN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EE0857-AF05-4C7B-A6B4-8FBEF653B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1931988"/>
            <a:ext cx="1962150" cy="788987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USER</a:t>
            </a:r>
            <a:endParaRPr lang="en-IN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DD87381-950F-4F49-BB62-DEB4EEC4B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931988"/>
            <a:ext cx="2305050" cy="78898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Input Hardware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(Headset)</a:t>
            </a:r>
            <a:endParaRPr lang="en-IN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E4BA0B13-4B9D-43B9-BC05-11E2C001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928813"/>
            <a:ext cx="2374900" cy="792162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Output Hardware</a:t>
            </a:r>
            <a:endParaRPr lang="en-IN" alt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08C2EA14-10A4-4986-9F9F-FC9E4040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449638"/>
            <a:ext cx="1962150" cy="9366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VR  Store Simulator</a:t>
            </a:r>
            <a:endParaRPr lang="en-IN" altLang="en-US"/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4D8371C8-95E5-40E4-9CC9-8BA9D3120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449638"/>
            <a:ext cx="2305050" cy="9366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Processing Software</a:t>
            </a:r>
            <a:endParaRPr lang="en-IN" altLang="en-US"/>
          </a:p>
        </p:txBody>
      </p:sp>
      <p:sp>
        <p:nvSpPr>
          <p:cNvPr id="13320" name="Rectangle 7">
            <a:extLst>
              <a:ext uri="{FF2B5EF4-FFF2-40B4-BE49-F238E27FC236}">
                <a16:creationId xmlns:a16="http://schemas.microsoft.com/office/drawing/2014/main" id="{C716D5A9-5B0F-4BDB-B9A4-53F794F8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455988"/>
            <a:ext cx="2374900" cy="93027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Rendering Engine</a:t>
            </a:r>
            <a:endParaRPr lang="en-IN" altLang="en-US"/>
          </a:p>
        </p:txBody>
      </p:sp>
      <p:sp>
        <p:nvSpPr>
          <p:cNvPr id="13321" name="Rectangle 8">
            <a:extLst>
              <a:ext uri="{FF2B5EF4-FFF2-40B4-BE49-F238E27FC236}">
                <a16:creationId xmlns:a16="http://schemas.microsoft.com/office/drawing/2014/main" id="{78DA1ECD-B2B9-4D9A-A144-FC3C1FC3B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075238"/>
            <a:ext cx="1962150" cy="91598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Database Web Server</a:t>
            </a:r>
            <a:endParaRPr lang="en-IN" altLang="en-US"/>
          </a:p>
        </p:txBody>
      </p:sp>
      <p:sp>
        <p:nvSpPr>
          <p:cNvPr id="13322" name="Rectangle 9">
            <a:extLst>
              <a:ext uri="{FF2B5EF4-FFF2-40B4-BE49-F238E27FC236}">
                <a16:creationId xmlns:a16="http://schemas.microsoft.com/office/drawing/2014/main" id="{2E162550-607F-4848-9679-111A213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5075238"/>
            <a:ext cx="2305050" cy="919162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Web Admin Panel</a:t>
            </a:r>
            <a:endParaRPr lang="en-IN" altLang="en-US"/>
          </a:p>
        </p:txBody>
      </p:sp>
      <p:sp>
        <p:nvSpPr>
          <p:cNvPr id="13323" name="Rectangle 10">
            <a:extLst>
              <a:ext uri="{FF2B5EF4-FFF2-40B4-BE49-F238E27FC236}">
                <a16:creationId xmlns:a16="http://schemas.microsoft.com/office/drawing/2014/main" id="{DDA9A284-9AD1-4841-88C9-6F6F5AF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075238"/>
            <a:ext cx="2374900" cy="915987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Product Information</a:t>
            </a:r>
            <a:endParaRPr lang="en-IN" altLang="en-US"/>
          </a:p>
        </p:txBody>
      </p:sp>
      <p:cxnSp>
        <p:nvCxnSpPr>
          <p:cNvPr id="13324" name="Straight Arrow Connector 12">
            <a:extLst>
              <a:ext uri="{FF2B5EF4-FFF2-40B4-BE49-F238E27FC236}">
                <a16:creationId xmlns:a16="http://schemas.microsoft.com/office/drawing/2014/main" id="{792057BC-F968-46C7-B347-A8A45FE46F4C}"/>
              </a:ext>
            </a:extLst>
          </p:cNvPr>
          <p:cNvCxnSpPr>
            <a:cxnSpLocks/>
            <a:stCxn id="13315" idx="1"/>
            <a:endCxn id="13316" idx="3"/>
          </p:cNvCxnSpPr>
          <p:nvPr/>
        </p:nvCxnSpPr>
        <p:spPr bwMode="auto">
          <a:xfrm flipH="1">
            <a:off x="3168650" y="2327275"/>
            <a:ext cx="6746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Straight Arrow Connector 19">
            <a:extLst>
              <a:ext uri="{FF2B5EF4-FFF2-40B4-BE49-F238E27FC236}">
                <a16:creationId xmlns:a16="http://schemas.microsoft.com/office/drawing/2014/main" id="{E2BB47BE-0B50-4468-8F45-E48EF8CA5CAF}"/>
              </a:ext>
            </a:extLst>
          </p:cNvPr>
          <p:cNvCxnSpPr>
            <a:cxnSpLocks/>
            <a:stCxn id="13317" idx="1"/>
            <a:endCxn id="13315" idx="3"/>
          </p:cNvCxnSpPr>
          <p:nvPr/>
        </p:nvCxnSpPr>
        <p:spPr bwMode="auto">
          <a:xfrm flipH="1">
            <a:off x="5805488" y="2325688"/>
            <a:ext cx="6397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6" name="Straight Arrow Connector 21">
            <a:extLst>
              <a:ext uri="{FF2B5EF4-FFF2-40B4-BE49-F238E27FC236}">
                <a16:creationId xmlns:a16="http://schemas.microsoft.com/office/drawing/2014/main" id="{66820E86-1E81-4317-95BC-96F0B2E3C955}"/>
              </a:ext>
            </a:extLst>
          </p:cNvPr>
          <p:cNvCxnSpPr>
            <a:cxnSpLocks noChangeShapeType="1"/>
            <a:stCxn id="13319" idx="3"/>
            <a:endCxn id="13318" idx="1"/>
          </p:cNvCxnSpPr>
          <p:nvPr/>
        </p:nvCxnSpPr>
        <p:spPr bwMode="auto">
          <a:xfrm flipV="1">
            <a:off x="3168650" y="3917950"/>
            <a:ext cx="6746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7" name="Straight Arrow Connector 26">
            <a:extLst>
              <a:ext uri="{FF2B5EF4-FFF2-40B4-BE49-F238E27FC236}">
                <a16:creationId xmlns:a16="http://schemas.microsoft.com/office/drawing/2014/main" id="{021469BE-6DC7-41C3-A590-0B0C2FE80AD5}"/>
              </a:ext>
            </a:extLst>
          </p:cNvPr>
          <p:cNvCxnSpPr>
            <a:cxnSpLocks noChangeShapeType="1"/>
            <a:stCxn id="13316" idx="2"/>
            <a:endCxn id="13319" idx="0"/>
          </p:cNvCxnSpPr>
          <p:nvPr/>
        </p:nvCxnSpPr>
        <p:spPr bwMode="auto">
          <a:xfrm>
            <a:off x="2016125" y="2720975"/>
            <a:ext cx="0" cy="728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8" name="Straight Arrow Connector 29">
            <a:extLst>
              <a:ext uri="{FF2B5EF4-FFF2-40B4-BE49-F238E27FC236}">
                <a16:creationId xmlns:a16="http://schemas.microsoft.com/office/drawing/2014/main" id="{131EE928-04A1-47F9-8E4C-BC6915939339}"/>
              </a:ext>
            </a:extLst>
          </p:cNvPr>
          <p:cNvCxnSpPr>
            <a:cxnSpLocks noChangeShapeType="1"/>
            <a:stCxn id="13318" idx="3"/>
            <a:endCxn id="13320" idx="1"/>
          </p:cNvCxnSpPr>
          <p:nvPr/>
        </p:nvCxnSpPr>
        <p:spPr bwMode="auto">
          <a:xfrm>
            <a:off x="5805488" y="3917950"/>
            <a:ext cx="639762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9" name="Straight Arrow Connector 33">
            <a:extLst>
              <a:ext uri="{FF2B5EF4-FFF2-40B4-BE49-F238E27FC236}">
                <a16:creationId xmlns:a16="http://schemas.microsoft.com/office/drawing/2014/main" id="{305A2FCB-51BD-4F8F-A395-E3726B0196DA}"/>
              </a:ext>
            </a:extLst>
          </p:cNvPr>
          <p:cNvCxnSpPr>
            <a:cxnSpLocks noChangeShapeType="1"/>
            <a:stCxn id="13318" idx="2"/>
            <a:endCxn id="13321" idx="0"/>
          </p:cNvCxnSpPr>
          <p:nvPr/>
        </p:nvCxnSpPr>
        <p:spPr bwMode="auto">
          <a:xfrm>
            <a:off x="4824413" y="4386263"/>
            <a:ext cx="12700" cy="688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0" name="Straight Arrow Connector 35">
            <a:extLst>
              <a:ext uri="{FF2B5EF4-FFF2-40B4-BE49-F238E27FC236}">
                <a16:creationId xmlns:a16="http://schemas.microsoft.com/office/drawing/2014/main" id="{EAE1C9CA-7D29-4840-9F91-6E18CE4E27A1}"/>
              </a:ext>
            </a:extLst>
          </p:cNvPr>
          <p:cNvCxnSpPr>
            <a:cxnSpLocks noChangeShapeType="1"/>
            <a:stCxn id="13322" idx="3"/>
            <a:endCxn id="13321" idx="1"/>
          </p:cNvCxnSpPr>
          <p:nvPr/>
        </p:nvCxnSpPr>
        <p:spPr bwMode="auto">
          <a:xfrm flipV="1">
            <a:off x="3168650" y="5534025"/>
            <a:ext cx="6873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Straight Arrow Connector 38">
            <a:extLst>
              <a:ext uri="{FF2B5EF4-FFF2-40B4-BE49-F238E27FC236}">
                <a16:creationId xmlns:a16="http://schemas.microsoft.com/office/drawing/2014/main" id="{4D0D2418-2EEE-4EE7-85FB-06C393EBECC7}"/>
              </a:ext>
            </a:extLst>
          </p:cNvPr>
          <p:cNvCxnSpPr>
            <a:cxnSpLocks noChangeShapeType="1"/>
            <a:stCxn id="13321" idx="3"/>
            <a:endCxn id="13323" idx="1"/>
          </p:cNvCxnSpPr>
          <p:nvPr/>
        </p:nvCxnSpPr>
        <p:spPr bwMode="auto">
          <a:xfrm>
            <a:off x="5818188" y="5534025"/>
            <a:ext cx="627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BDD8146-70CD-4C2C-BA14-36F1BC267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6212" cy="650875"/>
          </a:xfrm>
        </p:spPr>
        <p:txBody>
          <a:bodyPr/>
          <a:lstStyle/>
          <a:p>
            <a:pPr algn="ctr" eaLnBrk="1" hangingPunct="1"/>
            <a:r>
              <a:rPr lang="en-IN" altLang="en-US" sz="2400" b="1">
                <a:latin typeface="Times New Roman" panose="02020603050405020304" pitchFamily="18" charset="0"/>
              </a:rPr>
              <a:t>Prototype Design Demonstration</a:t>
            </a:r>
            <a:endParaRPr lang="en-IN" altLang="en-US" sz="2400" b="1"/>
          </a:p>
        </p:txBody>
      </p:sp>
      <p:cxnSp>
        <p:nvCxnSpPr>
          <p:cNvPr id="14339" name="Straight Connector 3">
            <a:extLst>
              <a:ext uri="{FF2B5EF4-FFF2-40B4-BE49-F238E27FC236}">
                <a16:creationId xmlns:a16="http://schemas.microsoft.com/office/drawing/2014/main" id="{80D0F828-A481-41A1-907E-4CADB24AB0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39863" y="3168650"/>
            <a:ext cx="0" cy="136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0" name="Freeform: Shape 4">
            <a:extLst>
              <a:ext uri="{FF2B5EF4-FFF2-40B4-BE49-F238E27FC236}">
                <a16:creationId xmlns:a16="http://schemas.microsoft.com/office/drawing/2014/main" id="{E2B01838-6531-4713-9398-78B159BCE9B5}"/>
              </a:ext>
            </a:extLst>
          </p:cNvPr>
          <p:cNvSpPr>
            <a:spLocks/>
          </p:cNvSpPr>
          <p:nvPr/>
        </p:nvSpPr>
        <p:spPr bwMode="auto">
          <a:xfrm flipV="1">
            <a:off x="854075" y="3776663"/>
            <a:ext cx="8015288" cy="73025"/>
          </a:xfrm>
          <a:custGeom>
            <a:avLst/>
            <a:gdLst>
              <a:gd name="T0" fmla="*/ 0 w 207818"/>
              <a:gd name="T1" fmla="*/ 0 h 10391"/>
              <a:gd name="T2" fmla="*/ 309131405 w 207818"/>
              <a:gd name="T3" fmla="*/ 506045 h 103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7818" h="10391">
                <a:moveTo>
                  <a:pt x="0" y="0"/>
                </a:moveTo>
                <a:lnTo>
                  <a:pt x="207818" y="1039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341" name="Straight Arrow Connector 6">
            <a:extLst>
              <a:ext uri="{FF2B5EF4-FFF2-40B4-BE49-F238E27FC236}">
                <a16:creationId xmlns:a16="http://schemas.microsoft.com/office/drawing/2014/main" id="{864E15DB-369D-44AB-81B7-7F8F9B45966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243888" y="1042988"/>
            <a:ext cx="36512" cy="5813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2" name="Flowchart: Connector 9">
            <a:extLst>
              <a:ext uri="{FF2B5EF4-FFF2-40B4-BE49-F238E27FC236}">
                <a16:creationId xmlns:a16="http://schemas.microsoft.com/office/drawing/2014/main" id="{7AAECAB1-AB38-42D6-BAB4-60E93F69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3789363"/>
            <a:ext cx="109537" cy="119062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43" name="Flowchart: Connector 10">
            <a:extLst>
              <a:ext uri="{FF2B5EF4-FFF2-40B4-BE49-F238E27FC236}">
                <a16:creationId xmlns:a16="http://schemas.microsoft.com/office/drawing/2014/main" id="{AA61E9C9-3E1C-4674-893D-AE8EA43A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613" y="2508250"/>
            <a:ext cx="155575" cy="119063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44" name="Flowchart: Connector 11">
            <a:extLst>
              <a:ext uri="{FF2B5EF4-FFF2-40B4-BE49-F238E27FC236}">
                <a16:creationId xmlns:a16="http://schemas.microsoft.com/office/drawing/2014/main" id="{202D6259-13DB-45C1-A991-46C3963A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4976813"/>
            <a:ext cx="157162" cy="119062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45" name="Oval 13">
            <a:extLst>
              <a:ext uri="{FF2B5EF4-FFF2-40B4-BE49-F238E27FC236}">
                <a16:creationId xmlns:a16="http://schemas.microsoft.com/office/drawing/2014/main" id="{3256EE9B-F220-4145-9D14-F88BBC194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2317750"/>
            <a:ext cx="576262" cy="5429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46" name="Oval 14">
            <a:extLst>
              <a:ext uri="{FF2B5EF4-FFF2-40B4-BE49-F238E27FC236}">
                <a16:creationId xmlns:a16="http://schemas.microsoft.com/office/drawing/2014/main" id="{5744353A-A5CF-4C12-A6A4-B254BA65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8" y="4764088"/>
            <a:ext cx="576262" cy="5445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47" name="Oval 15">
            <a:extLst>
              <a:ext uri="{FF2B5EF4-FFF2-40B4-BE49-F238E27FC236}">
                <a16:creationId xmlns:a16="http://schemas.microsoft.com/office/drawing/2014/main" id="{3FB409EB-0759-4983-8FA1-136374442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3576638"/>
            <a:ext cx="574675" cy="5445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4348" name="Straight Connector 17">
            <a:extLst>
              <a:ext uri="{FF2B5EF4-FFF2-40B4-BE49-F238E27FC236}">
                <a16:creationId xmlns:a16="http://schemas.microsoft.com/office/drawing/2014/main" id="{1600E494-C827-4BF5-8051-575D09FCED48}"/>
              </a:ext>
            </a:extLst>
          </p:cNvPr>
          <p:cNvCxnSpPr>
            <a:cxnSpLocks/>
            <a:stCxn id="14342" idx="7"/>
            <a:endCxn id="14343" idx="2"/>
          </p:cNvCxnSpPr>
          <p:nvPr/>
        </p:nvCxnSpPr>
        <p:spPr bwMode="auto">
          <a:xfrm flipV="1">
            <a:off x="1477963" y="2568575"/>
            <a:ext cx="6724650" cy="1238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9" name="Straight Connector 25">
            <a:extLst>
              <a:ext uri="{FF2B5EF4-FFF2-40B4-BE49-F238E27FC236}">
                <a16:creationId xmlns:a16="http://schemas.microsoft.com/office/drawing/2014/main" id="{6368542C-C546-4E68-A62F-88F4E6A4252D}"/>
              </a:ext>
            </a:extLst>
          </p:cNvPr>
          <p:cNvCxnSpPr>
            <a:cxnSpLocks/>
          </p:cNvCxnSpPr>
          <p:nvPr/>
        </p:nvCxnSpPr>
        <p:spPr bwMode="auto">
          <a:xfrm>
            <a:off x="1431925" y="3870325"/>
            <a:ext cx="6764338" cy="1144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0" name="Straight Connector 35">
            <a:extLst>
              <a:ext uri="{FF2B5EF4-FFF2-40B4-BE49-F238E27FC236}">
                <a16:creationId xmlns:a16="http://schemas.microsoft.com/office/drawing/2014/main" id="{70283EA7-38B9-4215-8CC9-5B90A84B47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92388" y="2557463"/>
            <a:ext cx="5610225" cy="127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1" name="Straight Connector 40">
            <a:extLst>
              <a:ext uri="{FF2B5EF4-FFF2-40B4-BE49-F238E27FC236}">
                <a16:creationId xmlns:a16="http://schemas.microsoft.com/office/drawing/2014/main" id="{43CD5023-FA2C-4740-8ACC-414AC7A0A7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14613" y="5045075"/>
            <a:ext cx="5610225" cy="127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2" name="Oval 62">
            <a:extLst>
              <a:ext uri="{FF2B5EF4-FFF2-40B4-BE49-F238E27FC236}">
                <a16:creationId xmlns:a16="http://schemas.microsoft.com/office/drawing/2014/main" id="{0E66ECB3-1638-4CD4-B33A-9784E754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1868488"/>
            <a:ext cx="288925" cy="14398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53" name="Oval 63">
            <a:extLst>
              <a:ext uri="{FF2B5EF4-FFF2-40B4-BE49-F238E27FC236}">
                <a16:creationId xmlns:a16="http://schemas.microsoft.com/office/drawing/2014/main" id="{A65C7989-F24C-47FF-AB87-0CC6F0F6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4357688"/>
            <a:ext cx="288925" cy="14398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54" name="Flowchart: Connector 64">
            <a:extLst>
              <a:ext uri="{FF2B5EF4-FFF2-40B4-BE49-F238E27FC236}">
                <a16:creationId xmlns:a16="http://schemas.microsoft.com/office/drawing/2014/main" id="{CCCEF198-EFCA-42EB-B16D-D82B8392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525713"/>
            <a:ext cx="109537" cy="119062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4355" name="Flowchart: Connector 65">
            <a:extLst>
              <a:ext uri="{FF2B5EF4-FFF2-40B4-BE49-F238E27FC236}">
                <a16:creationId xmlns:a16="http://schemas.microsoft.com/office/drawing/2014/main" id="{DEEC014C-ED90-4ED1-B0E5-DBFDC4FBD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5029200"/>
            <a:ext cx="109538" cy="117475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cxnSp>
        <p:nvCxnSpPr>
          <p:cNvPr id="14356" name="Straight Arrow Connector 67">
            <a:extLst>
              <a:ext uri="{FF2B5EF4-FFF2-40B4-BE49-F238E27FC236}">
                <a16:creationId xmlns:a16="http://schemas.microsoft.com/office/drawing/2014/main" id="{325C7A0A-A07C-4B3B-94EF-61819FFFF82E}"/>
              </a:ext>
            </a:extLst>
          </p:cNvPr>
          <p:cNvCxnSpPr>
            <a:cxnSpLocks noChangeShapeType="1"/>
            <a:stCxn id="14354" idx="6"/>
          </p:cNvCxnSpPr>
          <p:nvPr/>
        </p:nvCxnSpPr>
        <p:spPr bwMode="auto">
          <a:xfrm flipH="1" flipV="1">
            <a:off x="5256213" y="1763713"/>
            <a:ext cx="1201737" cy="822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Straight Arrow Connector 70">
            <a:extLst>
              <a:ext uri="{FF2B5EF4-FFF2-40B4-BE49-F238E27FC236}">
                <a16:creationId xmlns:a16="http://schemas.microsoft.com/office/drawing/2014/main" id="{CBAED7C3-BF32-47AB-8A20-A04D992DFCB2}"/>
              </a:ext>
            </a:extLst>
          </p:cNvPr>
          <p:cNvCxnSpPr>
            <a:cxnSpLocks noChangeShapeType="1"/>
            <a:stCxn id="14355" idx="3"/>
          </p:cNvCxnSpPr>
          <p:nvPr/>
        </p:nvCxnSpPr>
        <p:spPr bwMode="auto">
          <a:xfrm flipH="1">
            <a:off x="5256213" y="5129213"/>
            <a:ext cx="1112837" cy="882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8" name="Flowchart: Connector 74">
            <a:extLst>
              <a:ext uri="{FF2B5EF4-FFF2-40B4-BE49-F238E27FC236}">
                <a16:creationId xmlns:a16="http://schemas.microsoft.com/office/drawing/2014/main" id="{A31A960C-3046-4EE7-8115-54251BF4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3608388"/>
            <a:ext cx="88900" cy="87312"/>
          </a:xfrm>
          <a:prstGeom prst="flowChartConnector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E6226F3E-9314-44FC-A438-23FDF619CEC4}"/>
              </a:ext>
            </a:extLst>
          </p:cNvPr>
          <p:cNvSpPr/>
          <p:nvPr/>
        </p:nvSpPr>
        <p:spPr bwMode="auto">
          <a:xfrm>
            <a:off x="5137150" y="2363788"/>
            <a:ext cx="838200" cy="914400"/>
          </a:xfrm>
          <a:prstGeom prst="arc">
            <a:avLst>
              <a:gd name="adj1" fmla="val 8246036"/>
              <a:gd name="adj2" fmla="val 1257866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IN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FC9B276A-A3D3-4CD5-9AB4-1897223CA634}"/>
              </a:ext>
            </a:extLst>
          </p:cNvPr>
          <p:cNvSpPr/>
          <p:nvPr/>
        </p:nvSpPr>
        <p:spPr bwMode="auto">
          <a:xfrm>
            <a:off x="5024438" y="4243388"/>
            <a:ext cx="774700" cy="1144587"/>
          </a:xfrm>
          <a:prstGeom prst="arc">
            <a:avLst>
              <a:gd name="adj1" fmla="val 8165522"/>
              <a:gd name="adj2" fmla="val 137387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IN"/>
          </a:p>
        </p:txBody>
      </p:sp>
      <p:sp>
        <p:nvSpPr>
          <p:cNvPr id="14361" name="Freeform: Shape 113">
            <a:extLst>
              <a:ext uri="{FF2B5EF4-FFF2-40B4-BE49-F238E27FC236}">
                <a16:creationId xmlns:a16="http://schemas.microsoft.com/office/drawing/2014/main" id="{9C08AA62-9C2F-450C-BFF7-D8DC76426DF3}"/>
              </a:ext>
            </a:extLst>
          </p:cNvPr>
          <p:cNvSpPr>
            <a:spLocks/>
          </p:cNvSpPr>
          <p:nvPr/>
        </p:nvSpPr>
        <p:spPr bwMode="auto">
          <a:xfrm>
            <a:off x="5122863" y="2616200"/>
            <a:ext cx="79375" cy="55563"/>
          </a:xfrm>
          <a:custGeom>
            <a:avLst/>
            <a:gdLst>
              <a:gd name="T0" fmla="*/ 0 w 166254"/>
              <a:gd name="T1" fmla="*/ 16065 h 166255"/>
              <a:gd name="T2" fmla="*/ 18700 w 166254"/>
              <a:gd name="T3" fmla="*/ 2295 h 166255"/>
              <a:gd name="T4" fmla="*/ 25712 w 166254"/>
              <a:gd name="T5" fmla="*/ 0 h 166255"/>
              <a:gd name="T6" fmla="*/ 35061 w 166254"/>
              <a:gd name="T7" fmla="*/ 12623 h 166255"/>
              <a:gd name="T8" fmla="*/ 37399 w 166254"/>
              <a:gd name="T9" fmla="*/ 18360 h 166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254" h="166255">
                <a:moveTo>
                  <a:pt x="0" y="145473"/>
                </a:moveTo>
                <a:cubicBezTo>
                  <a:pt x="24583" y="104502"/>
                  <a:pt x="51771" y="56057"/>
                  <a:pt x="83127" y="20782"/>
                </a:cubicBezTo>
                <a:cubicBezTo>
                  <a:pt x="91424" y="11448"/>
                  <a:pt x="103909" y="6927"/>
                  <a:pt x="114300" y="0"/>
                </a:cubicBezTo>
                <a:cubicBezTo>
                  <a:pt x="130238" y="39844"/>
                  <a:pt x="144428" y="72370"/>
                  <a:pt x="155863" y="114300"/>
                </a:cubicBezTo>
                <a:cubicBezTo>
                  <a:pt x="160510" y="131339"/>
                  <a:pt x="166254" y="166255"/>
                  <a:pt x="166254" y="16625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Freeform: Shape 114">
            <a:extLst>
              <a:ext uri="{FF2B5EF4-FFF2-40B4-BE49-F238E27FC236}">
                <a16:creationId xmlns:a16="http://schemas.microsoft.com/office/drawing/2014/main" id="{C8EF718C-0B07-496E-880E-3F099CE44A8C}"/>
              </a:ext>
            </a:extLst>
          </p:cNvPr>
          <p:cNvSpPr>
            <a:spLocks/>
          </p:cNvSpPr>
          <p:nvPr/>
        </p:nvSpPr>
        <p:spPr bwMode="auto">
          <a:xfrm>
            <a:off x="5045075" y="4483100"/>
            <a:ext cx="77788" cy="53975"/>
          </a:xfrm>
          <a:custGeom>
            <a:avLst/>
            <a:gdLst>
              <a:gd name="T0" fmla="*/ 0 w 166254"/>
              <a:gd name="T1" fmla="*/ 15606 h 166255"/>
              <a:gd name="T2" fmla="*/ 18326 w 166254"/>
              <a:gd name="T3" fmla="*/ 2229 h 166255"/>
              <a:gd name="T4" fmla="*/ 25198 w 166254"/>
              <a:gd name="T5" fmla="*/ 0 h 166255"/>
              <a:gd name="T6" fmla="*/ 34360 w 166254"/>
              <a:gd name="T7" fmla="*/ 12262 h 166255"/>
              <a:gd name="T8" fmla="*/ 36651 w 166254"/>
              <a:gd name="T9" fmla="*/ 17835 h 1662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254" h="166255">
                <a:moveTo>
                  <a:pt x="0" y="145473"/>
                </a:moveTo>
                <a:cubicBezTo>
                  <a:pt x="24583" y="104502"/>
                  <a:pt x="51771" y="56057"/>
                  <a:pt x="83127" y="20782"/>
                </a:cubicBezTo>
                <a:cubicBezTo>
                  <a:pt x="91424" y="11448"/>
                  <a:pt x="103909" y="6927"/>
                  <a:pt x="114300" y="0"/>
                </a:cubicBezTo>
                <a:cubicBezTo>
                  <a:pt x="130238" y="39844"/>
                  <a:pt x="144428" y="72370"/>
                  <a:pt x="155863" y="114300"/>
                </a:cubicBezTo>
                <a:cubicBezTo>
                  <a:pt x="160510" y="131339"/>
                  <a:pt x="166254" y="166255"/>
                  <a:pt x="166254" y="16625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Freeform: Shape 117">
            <a:extLst>
              <a:ext uri="{FF2B5EF4-FFF2-40B4-BE49-F238E27FC236}">
                <a16:creationId xmlns:a16="http://schemas.microsoft.com/office/drawing/2014/main" id="{A806BB22-3932-4EC8-BE1C-35FB16431588}"/>
              </a:ext>
            </a:extLst>
          </p:cNvPr>
          <p:cNvSpPr>
            <a:spLocks/>
          </p:cNvSpPr>
          <p:nvPr/>
        </p:nvSpPr>
        <p:spPr bwMode="auto">
          <a:xfrm>
            <a:off x="5122863" y="3013075"/>
            <a:ext cx="104775" cy="95250"/>
          </a:xfrm>
          <a:custGeom>
            <a:avLst/>
            <a:gdLst>
              <a:gd name="T0" fmla="*/ 0 w 103991"/>
              <a:gd name="T1" fmla="*/ 41636 h 95082"/>
              <a:gd name="T2" fmla="*/ 52347 w 103991"/>
              <a:gd name="T3" fmla="*/ 62455 h 95082"/>
              <a:gd name="T4" fmla="*/ 94223 w 103991"/>
              <a:gd name="T5" fmla="*/ 93683 h 95082"/>
              <a:gd name="T6" fmla="*/ 104692 w 103991"/>
              <a:gd name="T7" fmla="*/ 0 h 950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991" h="95082">
                <a:moveTo>
                  <a:pt x="0" y="41563"/>
                </a:moveTo>
                <a:cubicBezTo>
                  <a:pt x="17318" y="48490"/>
                  <a:pt x="35650" y="53287"/>
                  <a:pt x="51955" y="62345"/>
                </a:cubicBezTo>
                <a:cubicBezTo>
                  <a:pt x="67094" y="70755"/>
                  <a:pt x="78668" y="102428"/>
                  <a:pt x="93518" y="93518"/>
                </a:cubicBezTo>
                <a:cubicBezTo>
                  <a:pt x="105617" y="86258"/>
                  <a:pt x="103909" y="20018"/>
                  <a:pt x="1039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Freeform: Shape 118">
            <a:extLst>
              <a:ext uri="{FF2B5EF4-FFF2-40B4-BE49-F238E27FC236}">
                <a16:creationId xmlns:a16="http://schemas.microsoft.com/office/drawing/2014/main" id="{6D8D141E-5C8E-47F7-A46C-799D99009B9A}"/>
              </a:ext>
            </a:extLst>
          </p:cNvPr>
          <p:cNvSpPr>
            <a:spLocks/>
          </p:cNvSpPr>
          <p:nvPr/>
        </p:nvSpPr>
        <p:spPr bwMode="auto">
          <a:xfrm>
            <a:off x="4992688" y="5014913"/>
            <a:ext cx="104775" cy="95250"/>
          </a:xfrm>
          <a:custGeom>
            <a:avLst/>
            <a:gdLst>
              <a:gd name="T0" fmla="*/ 0 w 103991"/>
              <a:gd name="T1" fmla="*/ 41636 h 95082"/>
              <a:gd name="T2" fmla="*/ 52347 w 103991"/>
              <a:gd name="T3" fmla="*/ 62455 h 95082"/>
              <a:gd name="T4" fmla="*/ 94223 w 103991"/>
              <a:gd name="T5" fmla="*/ 93683 h 95082"/>
              <a:gd name="T6" fmla="*/ 104692 w 103991"/>
              <a:gd name="T7" fmla="*/ 0 h 9508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991" h="95082">
                <a:moveTo>
                  <a:pt x="0" y="41563"/>
                </a:moveTo>
                <a:cubicBezTo>
                  <a:pt x="17318" y="48490"/>
                  <a:pt x="35650" y="53287"/>
                  <a:pt x="51955" y="62345"/>
                </a:cubicBezTo>
                <a:cubicBezTo>
                  <a:pt x="67094" y="70755"/>
                  <a:pt x="78668" y="102428"/>
                  <a:pt x="93518" y="93518"/>
                </a:cubicBezTo>
                <a:cubicBezTo>
                  <a:pt x="105617" y="86258"/>
                  <a:pt x="103909" y="20018"/>
                  <a:pt x="1039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365" name="Straight Connector 120">
            <a:extLst>
              <a:ext uri="{FF2B5EF4-FFF2-40B4-BE49-F238E27FC236}">
                <a16:creationId xmlns:a16="http://schemas.microsoft.com/office/drawing/2014/main" id="{F0663DA4-2BB8-4807-8203-50EC8AA618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24600" y="3497263"/>
            <a:ext cx="0" cy="279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6" name="Straight Connector 122">
            <a:extLst>
              <a:ext uri="{FF2B5EF4-FFF2-40B4-BE49-F238E27FC236}">
                <a16:creationId xmlns:a16="http://schemas.microsoft.com/office/drawing/2014/main" id="{C1FD9846-3E20-4A0D-AD17-31D2840B4B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9813" y="3652838"/>
            <a:ext cx="385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7" name="TextBox 145">
            <a:extLst>
              <a:ext uri="{FF2B5EF4-FFF2-40B4-BE49-F238E27FC236}">
                <a16:creationId xmlns:a16="http://schemas.microsoft.com/office/drawing/2014/main" id="{8697602A-B6AA-4D4D-9ADF-5D208D3C7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739775"/>
            <a:ext cx="2089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Gaze Origin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(Center of cornea)</a:t>
            </a:r>
            <a:endParaRPr lang="en-IN" altLang="en-US" sz="1600">
              <a:solidFill>
                <a:schemeClr val="tx1"/>
              </a:solidFill>
            </a:endParaRPr>
          </a:p>
        </p:txBody>
      </p:sp>
      <p:sp>
        <p:nvSpPr>
          <p:cNvPr id="14368" name="TextBox 147">
            <a:extLst>
              <a:ext uri="{FF2B5EF4-FFF2-40B4-BE49-F238E27FC236}">
                <a16:creationId xmlns:a16="http://schemas.microsoft.com/office/drawing/2014/main" id="{D24B4433-7F0F-4EFB-A783-024CF6C16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238" y="1217613"/>
            <a:ext cx="182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Right lens origin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(0,0,0)</a:t>
            </a:r>
            <a:endParaRPr lang="en-IN" altLang="en-US" sz="1600">
              <a:solidFill>
                <a:schemeClr val="tx1"/>
              </a:solidFill>
            </a:endParaRPr>
          </a:p>
        </p:txBody>
      </p:sp>
      <p:sp>
        <p:nvSpPr>
          <p:cNvPr id="14369" name="TextBox 148">
            <a:extLst>
              <a:ext uri="{FF2B5EF4-FFF2-40B4-BE49-F238E27FC236}">
                <a16:creationId xmlns:a16="http://schemas.microsoft.com/office/drawing/2014/main" id="{47861034-A475-4CB1-B7A0-1DAFCFE3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6011863"/>
            <a:ext cx="182403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Left lens origin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(0,0,0)</a:t>
            </a:r>
            <a:endParaRPr lang="en-IN" altLang="en-US" sz="1600">
              <a:solidFill>
                <a:schemeClr val="tx1"/>
              </a:solidFill>
            </a:endParaRPr>
          </a:p>
        </p:txBody>
      </p:sp>
      <p:sp>
        <p:nvSpPr>
          <p:cNvPr id="14370" name="TextBox 149">
            <a:extLst>
              <a:ext uri="{FF2B5EF4-FFF2-40B4-BE49-F238E27FC236}">
                <a16:creationId xmlns:a16="http://schemas.microsoft.com/office/drawing/2014/main" id="{0C2B9227-9966-4FFA-A0A8-7033CD004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2741613"/>
            <a:ext cx="18240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Right angle gaze</a:t>
            </a:r>
          </a:p>
        </p:txBody>
      </p:sp>
      <p:sp>
        <p:nvSpPr>
          <p:cNvPr id="14371" name="TextBox 150">
            <a:extLst>
              <a:ext uri="{FF2B5EF4-FFF2-40B4-BE49-F238E27FC236}">
                <a16:creationId xmlns:a16="http://schemas.microsoft.com/office/drawing/2014/main" id="{7F1F0E80-D505-4E90-8D1E-96601E3E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478338"/>
            <a:ext cx="18240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Left angle gaze</a:t>
            </a:r>
          </a:p>
        </p:txBody>
      </p:sp>
      <p:sp>
        <p:nvSpPr>
          <p:cNvPr id="14372" name="TextBox 151">
            <a:extLst>
              <a:ext uri="{FF2B5EF4-FFF2-40B4-BE49-F238E27FC236}">
                <a16:creationId xmlns:a16="http://schemas.microsoft.com/office/drawing/2014/main" id="{D5F8F54A-AD13-467B-AD3D-2CCBE4BE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0025" y="3506788"/>
            <a:ext cx="1822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4373" name="TextBox 152">
            <a:extLst>
              <a:ext uri="{FF2B5EF4-FFF2-40B4-BE49-F238E27FC236}">
                <a16:creationId xmlns:a16="http://schemas.microsoft.com/office/drawing/2014/main" id="{81987FB4-4CC5-4D83-BD3E-5177EB41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400" y="3222625"/>
            <a:ext cx="18240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Combined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gaze</a:t>
            </a:r>
          </a:p>
        </p:txBody>
      </p:sp>
      <p:sp>
        <p:nvSpPr>
          <p:cNvPr id="14374" name="TextBox 153">
            <a:extLst>
              <a:ext uri="{FF2B5EF4-FFF2-40B4-BE49-F238E27FC236}">
                <a16:creationId xmlns:a16="http://schemas.microsoft.com/office/drawing/2014/main" id="{5EDE0E61-734D-4F85-AF02-49AED26C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3354388"/>
            <a:ext cx="1822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>
                <a:solidFill>
                  <a:schemeClr val="tx1"/>
                </a:solidFill>
              </a:rPr>
              <a:t>System origin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485</Words>
  <Application>Microsoft Office PowerPoint</Application>
  <PresentationFormat>Custom</PresentationFormat>
  <Paragraphs>100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PowerPoint Presentation</vt:lpstr>
      <vt:lpstr>PowerPoint Presentation</vt:lpstr>
      <vt:lpstr>Introduction </vt:lpstr>
      <vt:lpstr>Objectives </vt:lpstr>
      <vt:lpstr>Problem Definition </vt:lpstr>
      <vt:lpstr>Technological Stack </vt:lpstr>
      <vt:lpstr>Review Suggestions</vt:lpstr>
      <vt:lpstr>Proposed System Architecture/Working  </vt:lpstr>
      <vt:lpstr>Prototype Design Demonstration</vt:lpstr>
      <vt:lpstr>Prototype Design Demonstration</vt:lpstr>
      <vt:lpstr>Implementation Status</vt:lpstr>
      <vt:lpstr> Implementation Status</vt:lpstr>
      <vt:lpstr>Status of Paper Draft &amp; Targeted Conference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Unknown User</cp:lastModifiedBy>
  <cp:revision>42</cp:revision>
  <cp:lastPrinted>1601-01-01T00:00:00Z</cp:lastPrinted>
  <dcterms:created xsi:type="dcterms:W3CDTF">2017-10-25T08:22:14Z</dcterms:created>
  <dcterms:modified xsi:type="dcterms:W3CDTF">2021-10-17T12:13:07Z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