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71" r:id="rId10"/>
    <p:sldId id="277" r:id="rId11"/>
    <p:sldId id="273" r:id="rId12"/>
    <p:sldId id="274" r:id="rId13"/>
    <p:sldId id="275" r:id="rId14"/>
    <p:sldId id="276" r:id="rId15"/>
    <p:sldId id="270" r:id="rId16"/>
    <p:sldId id="260" r:id="rId1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F84974E-A0BF-43F4-BC8D-37FD9DB20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AFE8834-D722-458A-9D98-A0AD4AFF8F6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3E6FD2F-6032-4CAA-AE31-1C4EE956546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F85F8C8-8942-4B98-9DF0-84A1229189F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6D4C3D8-97B2-4419-AD50-FE758071B8F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64E1045-EC4C-4CF4-90A9-067C3763264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43F170-BA84-4651-9556-C2E64A4F94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29E6745D-D346-442B-B8A6-8454B3A3B7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24D2CD1-41F9-42E6-9C9F-4C00F580DF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E24EC8-1B5D-4742-8DA1-803C8E7E7ADA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altLang="en-US" sz="140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F3BBD896-CB5E-4654-8DA6-8F528FE33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FB7746C4-DBCE-47F9-BE4B-2512AA9E0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4501F1B-A22D-4610-B700-3236610103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8D1881-B9AF-45EB-BC72-25A6479D16D8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818E0718-6598-43F1-BA19-84B2178F8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7958EABA-56DA-4813-B154-2087D7BC9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C150A23-E908-4EF3-9DE6-B2189852B4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FE46E7-A1B5-4980-9212-AE4F8DA906AD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F9289388-59BE-4E0F-B627-E5FDC5AE40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57FCBCC8-5CEF-4B3E-85B5-F11F11154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0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0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81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0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11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8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0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4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697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23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90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647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51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83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7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3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2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6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02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CA7ECC1-AAC5-4769-8FC5-2390666C8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5BF9963-655D-4555-9FEF-9D2D30FED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2E63825-F8A6-438B-96CF-5B2D7FCE2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D971A04-4CEB-4FC6-AA29-7001FE6A9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chair.org/cfp/IEEEICCICA21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528165D-4E04-4AD8-9450-F821C8B0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  <a:cs typeface="Noto Sans CJK SC Regular" charset="0"/>
              </a:rPr>
              <a:t>Using AR/VR for shopping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600">
                <a:latin typeface="Times New Roman" panose="02020603050405020304" pitchFamily="18" charset="0"/>
              </a:rPr>
              <a:t> </a:t>
            </a:r>
            <a:endParaRPr lang="en-IN" altLang="en-US" sz="3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200" b="1">
                <a:latin typeface="Times New Roman" panose="02020603050405020304" pitchFamily="18" charset="0"/>
              </a:rPr>
              <a:t>Group No. 20</a:t>
            </a:r>
            <a:endParaRPr lang="en-IN" altLang="en-US" sz="32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Jaaie Kadam 18104017 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Prachi Manera 17104013</a:t>
            </a:r>
            <a:endParaRPr lang="en-I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IN" altLang="en-US" sz="32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200" b="1">
                <a:latin typeface="Times New Roman" panose="02020603050405020304" pitchFamily="18" charset="0"/>
              </a:rPr>
              <a:t>Project Guide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Prof. Anagha Aher 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BB37EDA8-221D-4881-8415-DB857BD6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993616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EF12BC-27DB-4B80-BE34-7037C8858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 dirty="0">
                <a:latin typeface="Times New Roman" panose="02020603050405020304" pitchFamily="18" charset="0"/>
              </a:rPr>
              <a:t>Implementation Status</a:t>
            </a:r>
            <a:endParaRPr lang="en-IN" alt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2983D-7BD5-4594-B24E-BE836C234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220952"/>
            <a:ext cx="9066212" cy="407979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EF12BC-27DB-4B80-BE34-7037C8858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 dirty="0">
                <a:latin typeface="Times New Roman" panose="02020603050405020304" pitchFamily="18" charset="0"/>
              </a:rPr>
              <a:t>Implementation Status</a:t>
            </a:r>
            <a:endParaRPr lang="en-IN" alt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CC353-A5CF-4C62-8B6B-C77E130A4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220952"/>
            <a:ext cx="9066212" cy="4079795"/>
          </a:xfrm>
        </p:spPr>
      </p:pic>
    </p:spTree>
    <p:extLst>
      <p:ext uri="{BB962C8B-B14F-4D97-AF65-F5344CB8AC3E}">
        <p14:creationId xmlns:p14="http://schemas.microsoft.com/office/powerpoint/2010/main" val="406600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EF12BC-27DB-4B80-BE34-7037C8858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 dirty="0">
                <a:latin typeface="Times New Roman" panose="02020603050405020304" pitchFamily="18" charset="0"/>
              </a:rPr>
              <a:t>Implementation Status</a:t>
            </a:r>
            <a:endParaRPr lang="en-IN" alt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9D07D-DAD5-4BF9-B323-96FA9E67E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220952"/>
            <a:ext cx="9066212" cy="4079795"/>
          </a:xfrm>
        </p:spPr>
      </p:pic>
    </p:spTree>
    <p:extLst>
      <p:ext uri="{BB962C8B-B14F-4D97-AF65-F5344CB8AC3E}">
        <p14:creationId xmlns:p14="http://schemas.microsoft.com/office/powerpoint/2010/main" val="14409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EF12BC-27DB-4B80-BE34-7037C8858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 dirty="0">
                <a:latin typeface="Times New Roman" panose="02020603050405020304" pitchFamily="18" charset="0"/>
              </a:rPr>
              <a:t>Implementation Status</a:t>
            </a:r>
            <a:endParaRPr lang="en-IN" alt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7CBD7-275B-4014-9BA4-19924CB82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220952"/>
            <a:ext cx="9066212" cy="4079795"/>
          </a:xfrm>
        </p:spPr>
      </p:pic>
    </p:spTree>
    <p:extLst>
      <p:ext uri="{BB962C8B-B14F-4D97-AF65-F5344CB8AC3E}">
        <p14:creationId xmlns:p14="http://schemas.microsoft.com/office/powerpoint/2010/main" val="251795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2CC45AC-87DD-4A4B-A260-48D394DD9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 dirty="0">
                <a:latin typeface="Times New Roman" panose="02020603050405020304" pitchFamily="18" charset="0"/>
              </a:rPr>
              <a:t>Status of Paper Draft &amp; Targeted Conference</a:t>
            </a:r>
            <a:br>
              <a:rPr lang="en-IN" altLang="en-US" dirty="0">
                <a:latin typeface="Times New Roman" panose="02020603050405020304" pitchFamily="18" charset="0"/>
              </a:rPr>
            </a:br>
            <a:endParaRPr lang="en-IN" alt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51940ED-E5E9-4847-B511-CF273652C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2613" y="1768475"/>
            <a:ext cx="9066212" cy="4984750"/>
          </a:xfrm>
        </p:spPr>
        <p:txBody>
          <a:bodyPr/>
          <a:lstStyle/>
          <a:p>
            <a:pPr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paper publication submission done.</a:t>
            </a:r>
          </a:p>
          <a:p>
            <a:pPr eaLnBrk="1" hangingPunct="1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Conferences: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Computational Intelligence and Computing Applications-21</a:t>
            </a:r>
            <a:endParaRPr lang="en-IN" altLang="en-US" sz="2200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/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https://easychair.org/cfp/IEEEICCICA21</a:t>
            </a:r>
            <a:endParaRPr lang="en-I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ICCIS 2021 International </a:t>
            </a:r>
            <a:r>
              <a:rPr lang="en-IN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Conferene</a:t>
            </a: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Communication and Intelligent Systems..</a:t>
            </a:r>
          </a:p>
          <a:p>
            <a:pPr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2867B2A1-EA0D-4E9C-BF39-2EC7D64A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600">
                <a:latin typeface="Times New Roman" panose="02020603050405020304" pitchFamily="18" charset="0"/>
              </a:rPr>
              <a:t>Thank You...!!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718980AF-0B1E-43CF-9393-00EC403A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600" b="1">
                <a:latin typeface="Times New Roman" panose="02020603050405020304" pitchFamily="18" charset="0"/>
              </a:rPr>
              <a:t>Contents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084F17E-5ED3-4F68-B8B6-EE940D269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01738"/>
            <a:ext cx="9323387" cy="55784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06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SzPct val="45000"/>
              <a:defRPr/>
            </a:pPr>
            <a:endParaRPr lang="en-IN" altLang="en-US" sz="2400" dirty="0">
              <a:latin typeface="Times New Roman" panose="02020603050405020304" pitchFamily="18" charset="0"/>
              <a:cs typeface="DejaVu Sans" charset="0"/>
            </a:endParaRP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Problem Definition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Technological Stack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Review Suggestions (Given in Last meeting)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Proposed System Architecture/Working 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Prototype Design Demonstration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Implementation Status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Status of Paper Draft &amp; Targeted Conference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41BA349-B7B7-4275-B9E6-C390982F4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Introduction</a:t>
            </a:r>
            <a:br>
              <a:rPr lang="en-IN" altLang="en-US" sz="2400" b="1">
                <a:latin typeface="Times New Roman" panose="02020603050405020304" pitchFamily="18" charset="0"/>
              </a:rPr>
            </a:br>
            <a:endParaRPr lang="en-IN" altLang="en-US" sz="2400" b="1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44E37DD-A03A-4461-857B-56927B596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Convenience store is a mobile app powered by Virtual Reality to enable advanced shopping experience. </a:t>
            </a:r>
            <a:b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Convenience store focuses on bringing a more practical approach to the current shopping system(2D &amp; on-site) using 3D simulation and interaction.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introduces a VR based 3D Convenience store where the user can experience Real world based shopping activities Virtually from the Comforts of their home.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virtual Convenience store will have an easy to interact UI.</a:t>
            </a: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ABB4B13-C314-45DF-BD1D-BD73139B6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Objectives</a:t>
            </a:r>
            <a:br>
              <a:rPr lang="en-IN" altLang="en-US">
                <a:latin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3BFB0C9-7C21-4236-AAD6-8093A483B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advance the current Shopping system by providing user an immersive experience.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concepts of VR and Unity and develop a prototype using the findings.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study and implement 3D Modelling and include it in the project.</a:t>
            </a:r>
          </a:p>
          <a:p>
            <a:pPr marL="0" indent="0" eaLnBrk="1" hangingPunct="1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functional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down the amount of time required to search the products by suggesting relevant items to the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6517B68-BABF-4F1D-85D9-1B9C25EC9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Problem Definition</a:t>
            </a:r>
            <a:br>
              <a:rPr lang="en-IN" altLang="en-US">
                <a:latin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C6D52F5-F10D-4A3F-937F-7E94087F9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the 2D shopping websites used today, they have their natural limitations, which is a particularly important element of shopping.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Malls and grocery shops are closed or there are many restrictions imposed on  them due to ongoing pandemic.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Customers have to wait in long queues in order to get the tokens increasing the manual work and the amount of time. 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4AB96F9-17F6-4A75-A1CE-CF210B9CC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Technological Stack</a:t>
            </a:r>
            <a:br>
              <a:rPr lang="en-IN" altLang="en-US">
                <a:latin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0014-FB83-48DA-84D6-4BF73656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 </a:t>
            </a:r>
          </a:p>
          <a:p>
            <a:pPr eaLnBrk="1" hangingPunct="1"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Unity : environment for building, debugging and testing application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storage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backend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</a:p>
          <a:p>
            <a:pPr eaLnBrk="1" hangingPunct="1"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VR headset and Bluetooth controllers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D321871-03A4-4316-A888-3734308DD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Review Suggestions</a:t>
            </a:r>
            <a:endParaRPr lang="en-IN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88DA-73EC-4E11-B4BE-7B6EB08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if it is going to be a desktop app or a mobile app</a:t>
            </a:r>
          </a:p>
          <a:p>
            <a:pPr marL="0" indent="0"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(Using Android store, mobile app will be developed)</a:t>
            </a:r>
          </a:p>
          <a:p>
            <a:pPr marL="0" indent="0" eaLnBrk="1" hangingPunct="1"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the Products range</a:t>
            </a:r>
          </a:p>
          <a:p>
            <a:pPr marL="0" indent="0"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(This app will be focusing on all the things available in Grocery Store)</a:t>
            </a:r>
          </a:p>
          <a:p>
            <a:pPr marL="0" indent="0" eaLnBrk="1" hangingPunct="1"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recommendation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7F98835-5756-4722-BCA5-8A8562202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6212" cy="741363"/>
          </a:xfrm>
        </p:spPr>
        <p:txBody>
          <a:bodyPr/>
          <a:lstStyle/>
          <a:p>
            <a:pPr algn="ctr" eaLnBrk="1" hangingPunct="1"/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Architecture/Working </a:t>
            </a:r>
            <a:br>
              <a:rPr lang="en-IN" altLang="en-US" dirty="0">
                <a:latin typeface="Times New Roman" panose="02020603050405020304" pitchFamily="18" charset="0"/>
              </a:rPr>
            </a:br>
            <a:endParaRPr lang="en-I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857C7-DD05-4426-9262-7F42146AE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" y="1717675"/>
            <a:ext cx="891540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CF84-009B-4376-9240-F5D104E2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2400" b="1" dirty="0">
                <a:latin typeface="Times New Roman" panose="02020603050405020304" pitchFamily="18" charset="0"/>
              </a:rPr>
              <a:t>Prototype Design Demonstration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74C9E5-6372-4CC0-A0FB-B58626B3A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1931988"/>
            <a:ext cx="1962150" cy="7889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USER</a:t>
            </a:r>
            <a:endParaRPr lang="en-I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59357-27FB-427C-A22A-A20D9877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931988"/>
            <a:ext cx="2305050" cy="788987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Input Hardware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(Headset)</a:t>
            </a:r>
            <a:endParaRPr lang="en-I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7CA061-7722-4946-8D1B-DB9FC2A6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1928813"/>
            <a:ext cx="2374900" cy="792162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Output Hardware</a:t>
            </a:r>
            <a:endParaRPr lang="en-I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66AC6-EFA4-4B36-B379-BFB08FAA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3449638"/>
            <a:ext cx="1962150" cy="9366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VR  Store Simulator</a:t>
            </a:r>
            <a:endParaRPr lang="en-I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1697C-A2BF-42C8-AED9-922A3C0EE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449638"/>
            <a:ext cx="2305050" cy="9366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Processing Software</a:t>
            </a:r>
            <a:endParaRPr lang="en-I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53894-DEAE-4C8C-A328-F52AF1EC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455988"/>
            <a:ext cx="2374900" cy="93027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Rendering Engine</a:t>
            </a:r>
            <a:endParaRPr lang="en-I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A11DC7-206F-42D9-905F-170C7803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5075238"/>
            <a:ext cx="1962150" cy="915987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Database Web Server</a:t>
            </a:r>
            <a:endParaRPr lang="en-I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A16815-1953-4E2F-A81A-73441E7A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5075238"/>
            <a:ext cx="2305050" cy="919162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Web Admin Panel</a:t>
            </a:r>
            <a:endParaRPr lang="en-I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AD544-C1B6-4E44-8041-EA377DAA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075238"/>
            <a:ext cx="2374900" cy="915987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Product Information</a:t>
            </a:r>
            <a:endParaRPr lang="en-IN" altLang="en-US"/>
          </a:p>
        </p:txBody>
      </p:sp>
      <p:cxnSp>
        <p:nvCxnSpPr>
          <p:cNvPr id="12" name="Straight Arrow Connector 12">
            <a:extLst>
              <a:ext uri="{FF2B5EF4-FFF2-40B4-BE49-F238E27FC236}">
                <a16:creationId xmlns:a16="http://schemas.microsoft.com/office/drawing/2014/main" id="{49F65B92-A6FA-4ECF-861D-D78B65B65786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 bwMode="auto">
          <a:xfrm flipH="1">
            <a:off x="3168650" y="2327275"/>
            <a:ext cx="6746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17378F07-CDB0-4176-B62D-320C1BF6E614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 bwMode="auto">
          <a:xfrm flipH="1">
            <a:off x="5805488" y="2325688"/>
            <a:ext cx="6397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21">
            <a:extLst>
              <a:ext uri="{FF2B5EF4-FFF2-40B4-BE49-F238E27FC236}">
                <a16:creationId xmlns:a16="http://schemas.microsoft.com/office/drawing/2014/main" id="{5941903A-4C84-4C01-8FF5-E638869DBA1F}"/>
              </a:ext>
            </a:extLst>
          </p:cNvPr>
          <p:cNvCxnSpPr>
            <a:cxnSpLocks noChangeShapeType="1"/>
            <a:stCxn id="7" idx="3"/>
            <a:endCxn id="6" idx="1"/>
          </p:cNvCxnSpPr>
          <p:nvPr/>
        </p:nvCxnSpPr>
        <p:spPr bwMode="auto">
          <a:xfrm flipV="1">
            <a:off x="3168650" y="3917950"/>
            <a:ext cx="6746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26">
            <a:extLst>
              <a:ext uri="{FF2B5EF4-FFF2-40B4-BE49-F238E27FC236}">
                <a16:creationId xmlns:a16="http://schemas.microsoft.com/office/drawing/2014/main" id="{262141B7-9BBB-4BF9-88FD-9256914B21C4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2016125" y="2720975"/>
            <a:ext cx="0" cy="728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29">
            <a:extLst>
              <a:ext uri="{FF2B5EF4-FFF2-40B4-BE49-F238E27FC236}">
                <a16:creationId xmlns:a16="http://schemas.microsoft.com/office/drawing/2014/main" id="{4EF0F28E-D986-4155-B418-BEEBA9EA8DAE}"/>
              </a:ext>
            </a:extLst>
          </p:cNvPr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5805488" y="3917950"/>
            <a:ext cx="639762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DAD13BD4-C6E6-48D4-8F6D-1ABC8A135ABB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4824413" y="4386263"/>
            <a:ext cx="12700" cy="688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35">
            <a:extLst>
              <a:ext uri="{FF2B5EF4-FFF2-40B4-BE49-F238E27FC236}">
                <a16:creationId xmlns:a16="http://schemas.microsoft.com/office/drawing/2014/main" id="{9B1095EF-12C7-43BD-81AB-B6F2D838948B}"/>
              </a:ext>
            </a:extLst>
          </p:cNvPr>
          <p:cNvCxnSpPr>
            <a:cxnSpLocks noChangeShapeType="1"/>
            <a:stCxn id="10" idx="3"/>
            <a:endCxn id="9" idx="1"/>
          </p:cNvCxnSpPr>
          <p:nvPr/>
        </p:nvCxnSpPr>
        <p:spPr bwMode="auto">
          <a:xfrm flipV="1">
            <a:off x="3168650" y="5534025"/>
            <a:ext cx="6873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38">
            <a:extLst>
              <a:ext uri="{FF2B5EF4-FFF2-40B4-BE49-F238E27FC236}">
                <a16:creationId xmlns:a16="http://schemas.microsoft.com/office/drawing/2014/main" id="{C86DE7A3-9AB7-48CB-A601-10D4269D2652}"/>
              </a:ext>
            </a:extLst>
          </p:cNvPr>
          <p:cNvCxnSpPr>
            <a:cxnSpLocks noChangeShapeType="1"/>
            <a:stCxn id="9" idx="3"/>
            <a:endCxn id="11" idx="1"/>
          </p:cNvCxnSpPr>
          <p:nvPr/>
        </p:nvCxnSpPr>
        <p:spPr bwMode="auto">
          <a:xfrm>
            <a:off x="5818188" y="5534025"/>
            <a:ext cx="627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5BF884-ABDA-4950-9395-2BD1E9662FB1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 bwMode="auto">
          <a:xfrm flipV="1">
            <a:off x="7632700" y="2720975"/>
            <a:ext cx="0" cy="7350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896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454</Words>
  <Application>Microsoft Office PowerPoint</Application>
  <PresentationFormat>Custom</PresentationFormat>
  <Paragraphs>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Introduction </vt:lpstr>
      <vt:lpstr>Objectives </vt:lpstr>
      <vt:lpstr>Problem Definition </vt:lpstr>
      <vt:lpstr>Technological Stack </vt:lpstr>
      <vt:lpstr>Review Suggestions</vt:lpstr>
      <vt:lpstr>Proposed System Architecture/Working  </vt:lpstr>
      <vt:lpstr>Prototype Design Demonstration</vt:lpstr>
      <vt:lpstr>Implementation Status</vt:lpstr>
      <vt:lpstr>Implementation Status</vt:lpstr>
      <vt:lpstr>Implementation Status</vt:lpstr>
      <vt:lpstr>Implementation Status</vt:lpstr>
      <vt:lpstr>Status of Paper Draft &amp; Targeted Conference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HP</cp:lastModifiedBy>
  <cp:revision>52</cp:revision>
  <cp:lastPrinted>1601-01-01T00:00:00Z</cp:lastPrinted>
  <dcterms:created xsi:type="dcterms:W3CDTF">2017-10-25T08:22:14Z</dcterms:created>
  <dcterms:modified xsi:type="dcterms:W3CDTF">2022-02-02T09:33:53Z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