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9" r:id="rId2"/>
    <p:sldId id="306" r:id="rId3"/>
    <p:sldId id="293" r:id="rId4"/>
    <p:sldId id="308" r:id="rId5"/>
    <p:sldId id="309" r:id="rId6"/>
    <p:sldId id="311" r:id="rId7"/>
    <p:sldId id="312" r:id="rId8"/>
    <p:sldId id="310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9144000" cy="6858000" type="screen4x3"/>
  <p:notesSz cx="7102475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B1E"/>
    <a:srgbClr val="CC0000"/>
    <a:srgbClr val="FF7F7F"/>
    <a:srgbClr val="FF7C80"/>
    <a:srgbClr val="FFDFB3"/>
    <a:srgbClr val="D52B00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86743" autoAdjust="0"/>
  </p:normalViewPr>
  <p:slideViewPr>
    <p:cSldViewPr>
      <p:cViewPr varScale="1">
        <p:scale>
          <a:sx n="66" d="100"/>
          <a:sy n="66" d="100"/>
        </p:scale>
        <p:origin x="11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-370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102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8995" rIns="0" bIns="38995" numCol="1" anchor="t" anchorCtr="0" compatLnSpc="1">
            <a:prstTxWarp prst="textNoShape">
              <a:avLst/>
            </a:prstTxWarp>
          </a:bodyPr>
          <a:lstStyle>
            <a:lvl1pPr algn="l" defTabSz="990600">
              <a:tabLst>
                <a:tab pos="515938" algn="ctr"/>
                <a:tab pos="3714750" algn="ctr"/>
                <a:tab pos="7324725" algn="r"/>
              </a:tabLst>
              <a:defRPr sz="1900" b="1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	HTOL	Digitaalitekniikan perusteet	Luku 1  Sivu </a:t>
            </a:r>
            <a:fld id="{5DECDB63-1732-4AF1-A8DF-05D8C97A14EC}" type="slidenum">
              <a:rPr lang="en-GB"/>
              <a:pPr>
                <a:defRPr/>
              </a:pPr>
              <a:t>‹#›</a:t>
            </a:fld>
            <a:r>
              <a:rPr lang="en-GB"/>
              <a:t> ()</a:t>
            </a:r>
          </a:p>
          <a:p>
            <a:pPr>
              <a:defRPr/>
            </a:pPr>
            <a:r>
              <a:rPr lang="en-GB"/>
              <a:t>	1997-1998	Luentokalvot	20.7.1997 Fe</a:t>
            </a:r>
            <a:endParaRPr lang="en-GB" sz="1700"/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0" y="596900"/>
            <a:ext cx="7102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32824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9113" y="804863"/>
            <a:ext cx="6043612" cy="4532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Line 9"/>
          <p:cNvSpPr>
            <a:spLocks noChangeShapeType="1"/>
          </p:cNvSpPr>
          <p:nvPr/>
        </p:nvSpPr>
        <p:spPr bwMode="auto">
          <a:xfrm>
            <a:off x="0" y="596900"/>
            <a:ext cx="7102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i-FI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709613" y="5476875"/>
            <a:ext cx="5683250" cy="424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7453002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90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84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92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14400"/>
            <a:ext cx="200025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84835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52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fi-FI"/>
              <a:t>Mikroprosessorit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1DCBB66-2718-4B51-BFA9-C265003ED4D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53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4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5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924300" cy="4953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3924300" cy="4953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8003232" cy="43691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13820" cy="4537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3813820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032" y="1535113"/>
            <a:ext cx="3826768" cy="4537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032" y="2174875"/>
            <a:ext cx="382676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538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8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23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2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/>
              <a:t>Click to edit Master title style</a:t>
            </a:r>
            <a:endParaRPr lang="en-GB" altLang="fi-FI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i-FI"/>
              <a:t>Click to edit Master text styles (Arial 18 pt)</a:t>
            </a:r>
          </a:p>
          <a:p>
            <a:pPr lvl="1"/>
            <a:r>
              <a:rPr lang="en-GB" altLang="fi-FI"/>
              <a:t>Second level</a:t>
            </a:r>
          </a:p>
          <a:p>
            <a:pPr lvl="2"/>
            <a:r>
              <a:rPr lang="en-GB" altLang="fi-FI"/>
              <a:t>Third level</a:t>
            </a:r>
          </a:p>
          <a:p>
            <a:pPr lvl="3"/>
            <a:r>
              <a:rPr lang="en-GB" altLang="fi-FI"/>
              <a:t>Fourth level</a:t>
            </a:r>
          </a:p>
          <a:p>
            <a:pPr lvl="4"/>
            <a:r>
              <a:rPr lang="en-GB" altLang="fi-FI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-42863"/>
            <a:ext cx="9144000" cy="622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82800" rIns="0">
            <a:spAutoFit/>
          </a:bodyPr>
          <a:lstStyle>
            <a:lvl1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GB" sz="1800" b="1" dirty="0">
                <a:latin typeface="Arial" charset="0"/>
              </a:rPr>
              <a:t>	</a:t>
            </a:r>
            <a:r>
              <a:rPr lang="en-GB" sz="1800" dirty="0">
                <a:latin typeface="Arial" charset="0"/>
              </a:rPr>
              <a:t>	</a:t>
            </a:r>
            <a:r>
              <a:rPr lang="en-GB" sz="1800" b="1" dirty="0">
                <a:latin typeface="Arial" charset="0"/>
              </a:rPr>
              <a:t>C/C++ Programming</a:t>
            </a:r>
            <a:r>
              <a:rPr lang="en-GB" sz="1800" dirty="0">
                <a:latin typeface="Arial" charset="0"/>
              </a:rPr>
              <a:t>	Ch 9  Page </a:t>
            </a:r>
            <a:fld id="{728E24B6-6EE9-496D-9C37-047264F3CA39}" type="slidenum">
              <a:rPr lang="en-GB" sz="1800" smtClean="0">
                <a:latin typeface="Arial" charset="0"/>
              </a:rPr>
              <a:pPr>
                <a:lnSpc>
                  <a:spcPct val="80000"/>
                </a:lnSpc>
                <a:defRPr/>
              </a:pPr>
              <a:t>‹#›</a:t>
            </a:fld>
            <a:r>
              <a:rPr lang="en-GB" sz="1800" dirty="0">
                <a:latin typeface="Arial" charset="0"/>
              </a:rPr>
              <a:t> (19)</a:t>
            </a:r>
          </a:p>
          <a:p>
            <a:pPr>
              <a:defRPr/>
            </a:pPr>
            <a:r>
              <a:rPr lang="en-GB" sz="1800" dirty="0">
                <a:latin typeface="Arial" charset="0"/>
              </a:rPr>
              <a:t>		Structures	21.8.2019 KRL</a:t>
            </a:r>
          </a:p>
        </p:txBody>
      </p:sp>
      <p:sp>
        <p:nvSpPr>
          <p:cNvPr id="1029" name="Line 20"/>
          <p:cNvSpPr>
            <a:spLocks noChangeShapeType="1"/>
          </p:cNvSpPr>
          <p:nvPr/>
        </p:nvSpPr>
        <p:spPr bwMode="auto">
          <a:xfrm>
            <a:off x="76200" y="609600"/>
            <a:ext cx="8991600" cy="0"/>
          </a:xfrm>
          <a:prstGeom prst="line">
            <a:avLst/>
          </a:prstGeom>
          <a:noFill/>
          <a:ln w="19050">
            <a:solidFill>
              <a:srgbClr val="D52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i-FI"/>
          </a:p>
        </p:txBody>
      </p:sp>
      <p:pic>
        <p:nvPicPr>
          <p:cNvPr id="1030" name="Picture 22" descr="Metropolia_RGB_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7475"/>
            <a:ext cx="1828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3pPr>
      <a:lvl4pPr marL="1333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4pPr>
      <a:lvl5pPr marL="1714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5pPr>
      <a:lvl6pPr marL="21717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6pPr>
      <a:lvl7pPr marL="26289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7pPr>
      <a:lvl8pPr marL="30861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8pPr>
      <a:lvl9pPr marL="35433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EFCE2B1-D826-4D2B-AF9D-EC2F8080E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fi-FI"/>
              <a:t>Structures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6F818BE-D230-4CDC-A2D6-636F17B64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i-FI"/>
              <a:t>Structures are collection of related (not necessarily same type)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i-FI"/>
              <a:t>Also referred to as </a:t>
            </a:r>
            <a:r>
              <a:rPr lang="en-US" altLang="fi-FI" i="1"/>
              <a:t>aggregate</a:t>
            </a:r>
            <a:r>
              <a:rPr lang="en-US" altLang="fi-FI"/>
              <a:t> or </a:t>
            </a:r>
            <a:r>
              <a:rPr lang="en-US" altLang="fi-FI" i="1"/>
              <a:t>compound</a:t>
            </a:r>
            <a:r>
              <a:rPr lang="en-US" altLang="fi-FI"/>
              <a:t> data types, because they can contain several different types of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i-FI"/>
              <a:t>Structures are often used to define </a:t>
            </a:r>
            <a:r>
              <a:rPr lang="en-US" altLang="fi-FI" i="1"/>
              <a:t>records</a:t>
            </a:r>
            <a:r>
              <a:rPr lang="en-US" altLang="fi-FI"/>
              <a:t> stored in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i-FI"/>
              <a:t>Structures facilitate the construction of more complex data structures (linked lists, queues)</a:t>
            </a:r>
          </a:p>
          <a:p>
            <a:pPr eaLnBrk="1" hangingPunct="1">
              <a:lnSpc>
                <a:spcPct val="90000"/>
              </a:lnSpc>
            </a:pPr>
            <a:endParaRPr lang="fi-FI" altLang="fi-FI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F0C677F-254A-4978-A69E-A7939CBE5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fi-FI"/>
              <a:t>Example (arrow operator)</a:t>
            </a:r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id="{6BFE70C8-7E26-4A46-8DD3-9A89B59C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454559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fi-FI" altLang="fi-FI" sz="1400" dirty="0">
                <a:latin typeface="Courier New" panose="02070309020205020404" pitchFamily="49" charset="0"/>
              </a:rPr>
              <a:t>{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int</a:t>
            </a:r>
            <a:r>
              <a:rPr lang="fi-FI" altLang="fi-FI" sz="1400" dirty="0">
                <a:latin typeface="Courier New" panose="02070309020205020404" pitchFamily="49" charset="0"/>
              </a:rPr>
              <a:t>      </a:t>
            </a:r>
            <a:r>
              <a:rPr lang="fi-FI" altLang="fi-FI" sz="1400" dirty="0" err="1">
                <a:latin typeface="Courier New" panose="02070309020205020404" pitchFamily="49" charset="0"/>
              </a:rPr>
              <a:t>employee_nr</a:t>
            </a:r>
            <a:r>
              <a:rPr lang="fi-FI" altLang="fi-FI" sz="14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char</a:t>
            </a:r>
            <a:r>
              <a:rPr lang="fi-FI" altLang="fi-FI" sz="1400" dirty="0">
                <a:latin typeface="Courier New" panose="02070309020205020404" pitchFamily="49" charset="0"/>
              </a:rPr>
              <a:t>     </a:t>
            </a:r>
            <a:r>
              <a:rPr lang="fi-FI" altLang="fi-FI" sz="1400" dirty="0" err="1">
                <a:latin typeface="Courier New" panose="02070309020205020404" pitchFamily="49" charset="0"/>
              </a:rPr>
              <a:t>name</a:t>
            </a:r>
            <a:r>
              <a:rPr lang="fi-FI" altLang="fi-FI" sz="1400" dirty="0">
                <a:latin typeface="Courier New" panose="02070309020205020404" pitchFamily="49" charset="0"/>
              </a:rPr>
              <a:t>[20];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double</a:t>
            </a: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wage_rate</a:t>
            </a:r>
            <a:r>
              <a:rPr lang="fi-FI" altLang="fi-FI" sz="14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};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4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 err="1">
                <a:latin typeface="Courier New" panose="02070309020205020404" pitchFamily="49" charset="0"/>
              </a:rPr>
              <a:t>int</a:t>
            </a:r>
            <a:r>
              <a:rPr lang="fi-FI" altLang="fi-FI" sz="1400" dirty="0">
                <a:latin typeface="Courier New" panose="02070309020205020404" pitchFamily="49" charset="0"/>
              </a:rPr>
              <a:t> main()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en-US" alt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sz="1400" dirty="0">
                <a:latin typeface="Courier New" panose="02070309020205020404" pitchFamily="49" charset="0"/>
              </a:rPr>
              <a:t>emp1 = { 123, "</a:t>
            </a:r>
            <a:r>
              <a:rPr lang="fi-FI" altLang="fi-FI" sz="1400" dirty="0" err="1">
                <a:latin typeface="Courier New" panose="02070309020205020404" pitchFamily="49" charset="0"/>
              </a:rPr>
              <a:t>Ed</a:t>
            </a:r>
            <a:r>
              <a:rPr lang="fi-FI" altLang="fi-FI" sz="1400" dirty="0">
                <a:latin typeface="Courier New" panose="02070309020205020404" pitchFamily="49" charset="0"/>
              </a:rPr>
              <a:t> Harris", 26.35 };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en-US" alt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sz="1400" dirty="0">
                <a:latin typeface="Courier New" panose="02070309020205020404" pitchFamily="49" charset="0"/>
              </a:rPr>
              <a:t>*</a:t>
            </a:r>
            <a:r>
              <a:rPr lang="fi-FI" altLang="fi-FI" sz="1400" dirty="0" err="1">
                <a:latin typeface="Courier New" panose="02070309020205020404" pitchFamily="49" charset="0"/>
              </a:rPr>
              <a:t>empPtr</a:t>
            </a:r>
            <a:r>
              <a:rPr lang="fi-FI" altLang="fi-FI" sz="1400" dirty="0">
                <a:latin typeface="Courier New" panose="02070309020205020404" pitchFamily="49" charset="0"/>
              </a:rPr>
              <a:t> = &amp;emp1;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double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, </a:t>
            </a:r>
            <a:r>
              <a:rPr lang="fi-FI" altLang="fi-FI" sz="14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400" dirty="0">
                <a:latin typeface="Courier New" panose="02070309020205020404" pitchFamily="49" charset="0"/>
              </a:rPr>
              <a:t>;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4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printf</a:t>
            </a:r>
            <a:r>
              <a:rPr lang="fi-FI" altLang="fi-FI" sz="1400" dirty="0">
                <a:latin typeface="Courier New" panose="02070309020205020404" pitchFamily="49" charset="0"/>
              </a:rPr>
              <a:t>("How </a:t>
            </a:r>
            <a:r>
              <a:rPr lang="fi-FI" altLang="fi-FI" sz="1400" dirty="0" err="1">
                <a:latin typeface="Courier New" panose="02070309020205020404" pitchFamily="49" charset="0"/>
              </a:rPr>
              <a:t>many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hours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did</a:t>
            </a:r>
            <a:r>
              <a:rPr lang="fi-FI" altLang="fi-FI" sz="1400" dirty="0">
                <a:latin typeface="Courier New" panose="02070309020205020404" pitchFamily="49" charset="0"/>
              </a:rPr>
              <a:t> %s </a:t>
            </a:r>
            <a:r>
              <a:rPr lang="fi-FI" altLang="fi-FI" sz="1400" dirty="0" err="1">
                <a:latin typeface="Courier New" panose="02070309020205020404" pitchFamily="49" charset="0"/>
              </a:rPr>
              <a:t>work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this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week</a:t>
            </a:r>
            <a:r>
              <a:rPr lang="fi-FI" altLang="fi-FI" sz="1400" dirty="0">
                <a:latin typeface="Courier New" panose="02070309020205020404" pitchFamily="49" charset="0"/>
              </a:rPr>
              <a:t>? ", </a:t>
            </a:r>
            <a:r>
              <a:rPr lang="fi-FI" altLang="fi-FI" sz="1400" dirty="0" err="1">
                <a:latin typeface="Courier New" panose="02070309020205020404" pitchFamily="49" charset="0"/>
              </a:rPr>
              <a:t>empPtr</a:t>
            </a:r>
            <a:r>
              <a:rPr lang="fi-FI" altLang="fi-FI" sz="1400" dirty="0">
                <a:latin typeface="Courier New" panose="02070309020205020404" pitchFamily="49" charset="0"/>
              </a:rPr>
              <a:t>-&gt;</a:t>
            </a:r>
            <a:r>
              <a:rPr lang="fi-FI" altLang="fi-FI" sz="1400" dirty="0" err="1">
                <a:latin typeface="Courier New" panose="02070309020205020404" pitchFamily="49" charset="0"/>
              </a:rPr>
              <a:t>name</a:t>
            </a:r>
            <a:r>
              <a:rPr lang="fi-FI" altLang="fi-FI" sz="1400" dirty="0">
                <a:latin typeface="Courier New" panose="02070309020205020404" pitchFamily="49" charset="0"/>
              </a:rPr>
              <a:t>);    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scanf</a:t>
            </a:r>
            <a:r>
              <a:rPr lang="fi-FI" altLang="fi-FI" sz="1400" dirty="0">
                <a:latin typeface="Courier New" panose="02070309020205020404" pitchFamily="49" charset="0"/>
              </a:rPr>
              <a:t>( "%</a:t>
            </a:r>
            <a:r>
              <a:rPr lang="fi-FI" altLang="fi-FI" sz="1400" dirty="0" err="1">
                <a:latin typeface="Courier New" panose="02070309020205020404" pitchFamily="49" charset="0"/>
              </a:rPr>
              <a:t>lf</a:t>
            </a:r>
            <a:r>
              <a:rPr lang="fi-FI" altLang="fi-FI" sz="1400" dirty="0">
                <a:latin typeface="Courier New" panose="02070309020205020404" pitchFamily="49" charset="0"/>
              </a:rPr>
              <a:t>", &amp;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 ); 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400" dirty="0">
                <a:latin typeface="Courier New" panose="02070309020205020404" pitchFamily="49" charset="0"/>
              </a:rPr>
              <a:t> = </a:t>
            </a:r>
            <a:r>
              <a:rPr lang="fi-FI" altLang="fi-FI" sz="1400" dirty="0" err="1">
                <a:latin typeface="Courier New" panose="02070309020205020404" pitchFamily="49" charset="0"/>
              </a:rPr>
              <a:t>empPtr</a:t>
            </a:r>
            <a:r>
              <a:rPr lang="fi-FI" altLang="fi-FI" sz="1400" dirty="0">
                <a:latin typeface="Courier New" panose="02070309020205020404" pitchFamily="49" charset="0"/>
              </a:rPr>
              <a:t>-&gt;</a:t>
            </a:r>
            <a:r>
              <a:rPr lang="fi-FI" altLang="fi-FI" sz="1400" dirty="0" err="1">
                <a:latin typeface="Courier New" panose="02070309020205020404" pitchFamily="49" charset="0"/>
              </a:rPr>
              <a:t>wage_rate</a:t>
            </a:r>
            <a:r>
              <a:rPr lang="fi-FI" altLang="fi-FI" sz="1400" dirty="0">
                <a:latin typeface="Courier New" panose="02070309020205020404" pitchFamily="49" charset="0"/>
              </a:rPr>
              <a:t> * 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; 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if</a:t>
            </a:r>
            <a:r>
              <a:rPr lang="fi-FI" altLang="fi-FI" sz="1400" dirty="0">
                <a:latin typeface="Courier New" panose="02070309020205020404" pitchFamily="49" charset="0"/>
              </a:rPr>
              <a:t> (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 &gt; 35) 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   </a:t>
            </a:r>
            <a:r>
              <a:rPr lang="fi-FI" altLang="fi-FI" sz="14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400" dirty="0">
                <a:latin typeface="Courier New" panose="02070309020205020404" pitchFamily="49" charset="0"/>
              </a:rPr>
              <a:t> += 0.5 * (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 - 35 );    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printf</a:t>
            </a:r>
            <a:r>
              <a:rPr lang="fi-FI" altLang="fi-FI" sz="1400" dirty="0">
                <a:latin typeface="Courier New" panose="02070309020205020404" pitchFamily="49" charset="0"/>
              </a:rPr>
              <a:t>("\</a:t>
            </a:r>
            <a:r>
              <a:rPr lang="fi-FI" altLang="fi-FI" sz="1400" dirty="0" err="1">
                <a:latin typeface="Courier New" panose="02070309020205020404" pitchFamily="49" charset="0"/>
              </a:rPr>
              <a:t>n%s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earned</a:t>
            </a:r>
            <a:r>
              <a:rPr lang="fi-FI" altLang="fi-FI" sz="1400" dirty="0">
                <a:latin typeface="Courier New" panose="02070309020205020404" pitchFamily="49" charset="0"/>
              </a:rPr>
              <a:t> $%.2f </a:t>
            </a:r>
            <a:r>
              <a:rPr lang="fi-FI" altLang="fi-FI" sz="1400" dirty="0" err="1">
                <a:latin typeface="Courier New" panose="02070309020205020404" pitchFamily="49" charset="0"/>
              </a:rPr>
              <a:t>this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week</a:t>
            </a:r>
            <a:r>
              <a:rPr lang="fi-FI" altLang="fi-FI" sz="1400" dirty="0">
                <a:latin typeface="Courier New" panose="02070309020205020404" pitchFamily="49" charset="0"/>
              </a:rPr>
              <a:t>.\n\n", </a:t>
            </a:r>
            <a:r>
              <a:rPr lang="fi-FI" altLang="fi-FI" sz="1400" dirty="0" err="1">
                <a:latin typeface="Courier New" panose="02070309020205020404" pitchFamily="49" charset="0"/>
              </a:rPr>
              <a:t>empPtr</a:t>
            </a:r>
            <a:r>
              <a:rPr lang="fi-FI" altLang="fi-FI" sz="1400" dirty="0">
                <a:latin typeface="Courier New" panose="02070309020205020404" pitchFamily="49" charset="0"/>
              </a:rPr>
              <a:t>-&gt;</a:t>
            </a:r>
            <a:r>
              <a:rPr lang="fi-FI" altLang="fi-FI" sz="1400" dirty="0" err="1">
                <a:latin typeface="Courier New" panose="02070309020205020404" pitchFamily="49" charset="0"/>
              </a:rPr>
              <a:t>name</a:t>
            </a:r>
            <a:r>
              <a:rPr lang="fi-FI" altLang="fi-FI" sz="1400" dirty="0">
                <a:latin typeface="Courier New" panose="02070309020205020404" pitchFamily="49" charset="0"/>
              </a:rPr>
              <a:t>, </a:t>
            </a:r>
            <a:r>
              <a:rPr lang="fi-FI" altLang="fi-FI" sz="14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400" dirty="0">
                <a:latin typeface="Courier New" panose="02070309020205020404" pitchFamily="49" charset="0"/>
              </a:rPr>
              <a:t> ); 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4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return</a:t>
            </a:r>
            <a:r>
              <a:rPr lang="fi-FI" altLang="fi-FI" sz="1400" dirty="0">
                <a:latin typeface="Courier New" panose="02070309020205020404" pitchFamily="49" charset="0"/>
              </a:rPr>
              <a:t> 0;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036F907-2DDF-4CBE-BA93-CCE08EAB6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Operations with structures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E1E7E2C-D239-45ED-8333-03ABAE764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only</a:t>
            </a:r>
            <a:r>
              <a:rPr lang="fi-FI" altLang="fi-FI" dirty="0"/>
              <a:t> </a:t>
            </a:r>
            <a:r>
              <a:rPr lang="fi-FI" altLang="fi-FI" dirty="0" err="1"/>
              <a:t>valid</a:t>
            </a:r>
            <a:r>
              <a:rPr lang="fi-FI" altLang="fi-FI" dirty="0"/>
              <a:t> </a:t>
            </a:r>
            <a:r>
              <a:rPr lang="fi-FI" altLang="fi-FI" dirty="0" err="1"/>
              <a:t>operations</a:t>
            </a:r>
            <a:r>
              <a:rPr lang="fi-FI" altLang="fi-FI" dirty="0"/>
              <a:t> on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variables</a:t>
            </a:r>
            <a:r>
              <a:rPr lang="fi-FI" altLang="fi-FI" dirty="0"/>
              <a:t> as a </a:t>
            </a:r>
            <a:r>
              <a:rPr lang="fi-FI" altLang="fi-FI" dirty="0" err="1"/>
              <a:t>whole</a:t>
            </a:r>
            <a:r>
              <a:rPr lang="fi-FI" altLang="fi-FI" dirty="0"/>
              <a:t> </a:t>
            </a:r>
            <a:r>
              <a:rPr lang="fi-FI" altLang="fi-FI" dirty="0" err="1"/>
              <a:t>are</a:t>
            </a:r>
            <a:r>
              <a:rPr lang="fi-FI" altLang="fi-FI" dirty="0"/>
              <a:t>: </a:t>
            </a:r>
          </a:p>
          <a:p>
            <a:pPr lvl="1"/>
            <a:r>
              <a:rPr lang="fi-FI" altLang="fi-FI" dirty="0" err="1"/>
              <a:t>Assign</a:t>
            </a:r>
            <a:r>
              <a:rPr lang="fi-FI" altLang="fi-FI" dirty="0"/>
              <a:t> a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variable</a:t>
            </a:r>
            <a:r>
              <a:rPr lang="fi-FI" altLang="fi-FI" dirty="0"/>
              <a:t> to a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variable</a:t>
            </a:r>
            <a:r>
              <a:rPr lang="fi-FI" altLang="fi-FI" dirty="0"/>
              <a:t> of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same</a:t>
            </a:r>
            <a:r>
              <a:rPr lang="fi-FI" altLang="fi-FI" dirty="0"/>
              <a:t> </a:t>
            </a:r>
            <a:r>
              <a:rPr lang="fi-FI" altLang="fi-FI" dirty="0" err="1"/>
              <a:t>type</a:t>
            </a:r>
            <a:r>
              <a:rPr lang="fi-FI" altLang="fi-FI" dirty="0"/>
              <a:t> </a:t>
            </a:r>
          </a:p>
          <a:p>
            <a:pPr lvl="1"/>
            <a:r>
              <a:rPr lang="fi-FI" altLang="fi-FI" dirty="0" err="1"/>
              <a:t>Take</a:t>
            </a:r>
            <a:r>
              <a:rPr lang="fi-FI" altLang="fi-FI" dirty="0"/>
              <a:t>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address</a:t>
            </a:r>
            <a:r>
              <a:rPr lang="fi-FI" altLang="fi-FI" dirty="0"/>
              <a:t> of a </a:t>
            </a:r>
            <a:r>
              <a:rPr lang="fi-FI" altLang="fi-FI" dirty="0" err="1"/>
              <a:t>structure</a:t>
            </a:r>
            <a:r>
              <a:rPr lang="fi-FI" altLang="fi-FI" dirty="0"/>
              <a:t> (&amp;) </a:t>
            </a:r>
          </a:p>
          <a:p>
            <a:pPr lvl="1"/>
            <a:r>
              <a:rPr lang="fi-FI" altLang="fi-FI" dirty="0" err="1"/>
              <a:t>Use</a:t>
            </a:r>
            <a:r>
              <a:rPr lang="fi-FI" altLang="fi-FI" dirty="0"/>
              <a:t> </a:t>
            </a:r>
            <a:r>
              <a:rPr lang="fi-FI" altLang="fi-FI" dirty="0" err="1"/>
              <a:t>sizeof</a:t>
            </a:r>
            <a:r>
              <a:rPr lang="fi-FI" altLang="fi-FI" dirty="0"/>
              <a:t>() to </a:t>
            </a:r>
            <a:r>
              <a:rPr lang="fi-FI" altLang="fi-FI" dirty="0" err="1"/>
              <a:t>determine</a:t>
            </a:r>
            <a:r>
              <a:rPr lang="fi-FI" altLang="fi-FI" dirty="0"/>
              <a:t>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size</a:t>
            </a:r>
            <a:r>
              <a:rPr lang="fi-FI" altLang="fi-FI" dirty="0"/>
              <a:t> of a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</a:p>
          <a:p>
            <a:r>
              <a:rPr lang="fi-FI" altLang="fi-FI" dirty="0" err="1"/>
              <a:t>Examples</a:t>
            </a:r>
            <a:r>
              <a:rPr lang="fi-FI" altLang="fi-FI" dirty="0"/>
              <a:t>:</a:t>
            </a:r>
            <a:br>
              <a:rPr lang="fi-FI" altLang="fi-FI" dirty="0"/>
            </a:b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emp1 = {123, "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Harris", 26.35};</a:t>
            </a:r>
            <a:b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emp2;</a:t>
            </a:r>
            <a:b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emp2 = emp1; </a:t>
            </a:r>
            <a:b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= %d\n”, 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(emp1));</a:t>
            </a:r>
            <a:b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&amp;emp2;</a:t>
            </a:r>
          </a:p>
          <a:p>
            <a:r>
              <a:rPr lang="fi-FI" altLang="fi-FI" dirty="0" err="1"/>
              <a:t>You</a:t>
            </a:r>
            <a:r>
              <a:rPr lang="fi-FI" altLang="fi-FI" dirty="0"/>
              <a:t> </a:t>
            </a:r>
            <a:r>
              <a:rPr lang="fi-FI" altLang="fi-FI" dirty="0" err="1"/>
              <a:t>cannot</a:t>
            </a:r>
            <a:r>
              <a:rPr lang="fi-FI" altLang="fi-FI" dirty="0"/>
              <a:t> </a:t>
            </a:r>
            <a:r>
              <a:rPr lang="fi-FI" altLang="fi-FI" dirty="0" err="1"/>
              <a:t>compare</a:t>
            </a:r>
            <a:r>
              <a:rPr lang="fi-FI" altLang="fi-FI" dirty="0"/>
              <a:t> </a:t>
            </a:r>
            <a:r>
              <a:rPr lang="fi-FI" altLang="fi-FI" dirty="0" err="1"/>
              <a:t>structures</a:t>
            </a:r>
            <a:r>
              <a:rPr lang="fi-FI" altLang="fi-FI" dirty="0"/>
              <a:t>! </a:t>
            </a:r>
            <a:br>
              <a:rPr lang="fi-FI" altLang="fi-FI" dirty="0"/>
            </a:br>
            <a:br>
              <a:rPr lang="fi-FI" altLang="fi-FI" dirty="0"/>
            </a:b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(emp1 == emp2) </a:t>
            </a:r>
            <a:br>
              <a:rPr lang="fi-FI" altLang="fi-FI" dirty="0"/>
            </a:br>
            <a:r>
              <a:rPr lang="fi-FI" altLang="fi-FI" dirty="0" err="1"/>
              <a:t>only</a:t>
            </a:r>
            <a:r>
              <a:rPr lang="fi-FI" altLang="fi-FI" dirty="0"/>
              <a:t> </a:t>
            </a:r>
            <a:r>
              <a:rPr lang="fi-FI" altLang="fi-FI" dirty="0" err="1"/>
              <a:t>their</a:t>
            </a:r>
            <a:r>
              <a:rPr lang="fi-FI" altLang="fi-FI" dirty="0"/>
              <a:t> </a:t>
            </a:r>
            <a:r>
              <a:rPr lang="fi-FI" altLang="fi-FI" dirty="0" err="1"/>
              <a:t>individual</a:t>
            </a:r>
            <a:r>
              <a:rPr lang="fi-FI" altLang="fi-FI" dirty="0"/>
              <a:t> </a:t>
            </a:r>
            <a:r>
              <a:rPr lang="fi-FI" altLang="fi-FI" dirty="0" err="1"/>
              <a:t>members</a:t>
            </a:r>
            <a:br>
              <a:rPr lang="fi-FI" altLang="fi-FI" dirty="0"/>
            </a:br>
            <a:br>
              <a:rPr lang="fi-FI" altLang="fi-FI" dirty="0"/>
            </a:b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(emp1.wage_rate == emp2.wage_rate)</a:t>
            </a:r>
          </a:p>
          <a:p>
            <a:endParaRPr lang="fi-FI" altLang="fi-FI" dirty="0"/>
          </a:p>
          <a:p>
            <a:endParaRPr lang="fi-FI" altLang="fi-FI" dirty="0"/>
          </a:p>
        </p:txBody>
      </p:sp>
      <p:grpSp>
        <p:nvGrpSpPr>
          <p:cNvPr id="12292" name="Group 9">
            <a:extLst>
              <a:ext uri="{FF2B5EF4-FFF2-40B4-BE49-F238E27FC236}">
                <a16:creationId xmlns:a16="http://schemas.microsoft.com/office/drawing/2014/main" id="{8608680D-AF11-4969-B8B0-2C4108E83A5A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5229200"/>
            <a:ext cx="2133600" cy="304800"/>
            <a:chOff x="528" y="2784"/>
            <a:chExt cx="1344" cy="192"/>
          </a:xfrm>
        </p:grpSpPr>
        <p:sp>
          <p:nvSpPr>
            <p:cNvPr id="12293" name="Line 4">
              <a:extLst>
                <a:ext uri="{FF2B5EF4-FFF2-40B4-BE49-F238E27FC236}">
                  <a16:creationId xmlns:a16="http://schemas.microsoft.com/office/drawing/2014/main" id="{9AC97EF5-51FC-4ECA-885D-7AADF2748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2784"/>
              <a:ext cx="1344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FI"/>
            </a:p>
          </p:txBody>
        </p:sp>
        <p:sp>
          <p:nvSpPr>
            <p:cNvPr id="12294" name="Line 6">
              <a:extLst>
                <a:ext uri="{FF2B5EF4-FFF2-40B4-BE49-F238E27FC236}">
                  <a16:creationId xmlns:a16="http://schemas.microsoft.com/office/drawing/2014/main" id="{6E2B71CD-0082-4352-BCCA-90D891197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84"/>
              <a:ext cx="1344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FI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160CEEE-D9A5-4ACD-9B53-AF22A2054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Structures and functions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A3E338F-6FA5-4224-9DD9-7B546733D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/>
              <a:t>Passing</a:t>
            </a:r>
          </a:p>
          <a:p>
            <a:pPr lvl="1"/>
            <a:r>
              <a:rPr lang="fi-FI" altLang="fi-FI"/>
              <a:t>You can pass the whole structure as a parameter to a function</a:t>
            </a:r>
          </a:p>
          <a:p>
            <a:pPr lvl="2"/>
            <a:r>
              <a:rPr lang="fi-FI" altLang="fi-FI"/>
              <a:t>Whole structure is passed by value </a:t>
            </a:r>
            <a:r>
              <a:rPr lang="fi-FI" altLang="fi-FI">
                <a:sym typeface="Wingdings" panose="05000000000000000000" pitchFamily="2" charset="2"/>
              </a:rPr>
              <a:t> function receives a copy of the structure</a:t>
            </a:r>
          </a:p>
          <a:p>
            <a:pPr lvl="1"/>
            <a:r>
              <a:rPr lang="fi-FI" altLang="fi-FI"/>
              <a:t>You can pass individual members to a function (using dot or arrow operator)</a:t>
            </a:r>
          </a:p>
          <a:p>
            <a:pPr lvl="1"/>
            <a:r>
              <a:rPr lang="fi-FI" altLang="fi-FI"/>
              <a:t>You can pass pointer to a structure to a function</a:t>
            </a:r>
          </a:p>
          <a:p>
            <a:pPr lvl="2"/>
            <a:r>
              <a:rPr lang="fi-FI" altLang="fi-FI"/>
              <a:t>Pointer variable</a:t>
            </a:r>
          </a:p>
          <a:p>
            <a:pPr lvl="2"/>
            <a:r>
              <a:rPr lang="fi-FI" altLang="fi-FI"/>
              <a:t>Address of –operator (&amp;)</a:t>
            </a:r>
          </a:p>
          <a:p>
            <a:r>
              <a:rPr lang="fi-FI" altLang="fi-FI"/>
              <a:t>Returning</a:t>
            </a:r>
          </a:p>
          <a:p>
            <a:pPr lvl="1"/>
            <a:r>
              <a:rPr lang="fi-FI" altLang="fi-FI"/>
              <a:t>Functions can return a structure</a:t>
            </a:r>
          </a:p>
          <a:p>
            <a:pPr lvl="1"/>
            <a:r>
              <a:rPr lang="fi-FI" altLang="fi-FI"/>
              <a:t>Functions can return a pointer to a structure</a:t>
            </a:r>
          </a:p>
          <a:p>
            <a:endParaRPr lang="fi-FI" altLang="fi-FI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9BB1F14-9DA2-47C2-979C-4B509D35C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Passing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E1776E3-9261-4F4B-92CE-3CF908407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i-FI" dirty="0"/>
              <a:t> Declarations of some functions</a:t>
            </a:r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f1(struct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e);    /* by value */</a:t>
            </a:r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f2(struct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ep);  /* by reference */</a:t>
            </a:r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f3(double wages);                   /* by value */</a:t>
            </a:r>
          </a:p>
          <a:p>
            <a:endParaRPr lang="en-US" altLang="fi-FI" dirty="0"/>
          </a:p>
          <a:p>
            <a:r>
              <a:rPr lang="en-US" altLang="fi-FI" dirty="0"/>
              <a:t>Example of function calls of the above functions:</a:t>
            </a:r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emp1;</a:t>
            </a:r>
            <a:b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nextEmp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&amp;emp1;</a:t>
            </a:r>
          </a:p>
          <a:p>
            <a:endParaRPr lang="en-US" altLang="fi-FI" dirty="0"/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f1(emp1);</a:t>
            </a:r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f1(*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nextEmp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f2(&amp;emp1);   </a:t>
            </a:r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f2(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nextEmp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f3(emp1.wage_rate);</a:t>
            </a:r>
          </a:p>
          <a:p>
            <a:pPr marL="381000" lvl="1" indent="0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f3(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nextEmp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wage_rate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i-FI" altLang="fi-FI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C927908-37E6-4E93-BE2B-4478D784E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fi-FI"/>
              <a:t>Returning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71CEF31-B3AF-4D1A-A0A3-619720854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i-FI" dirty="0"/>
              <a:t>Functions can also return a structure, or a pointer to a structure:</a:t>
            </a:r>
          </a:p>
          <a:p>
            <a:pPr lvl="1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i-FI" sz="1600" dirty="0">
                <a:latin typeface="Courier New" panose="02070309020205020404" pitchFamily="49" charset="0"/>
              </a:rPr>
              <a:t>f4(void);</a:t>
            </a:r>
          </a:p>
          <a:p>
            <a:pPr lvl="1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i-FI" sz="1600" dirty="0">
                <a:latin typeface="Courier New" panose="02070309020205020404" pitchFamily="49" charset="0"/>
              </a:rPr>
              <a:t>*f5(employee, int);</a:t>
            </a:r>
          </a:p>
          <a:p>
            <a:pPr lvl="1" eaLnBrk="1" hangingPunct="1">
              <a:buFontTx/>
              <a:buNone/>
            </a:pPr>
            <a:endParaRPr lang="en-US" altLang="fi-FI" sz="1600" dirty="0">
              <a:latin typeface="Courier New" panose="02070309020205020404" pitchFamily="49" charset="0"/>
            </a:endParaRPr>
          </a:p>
          <a:p>
            <a:r>
              <a:rPr lang="en-US" altLang="fi-FI" b="1" dirty="0"/>
              <a:t>Never return a pointer to local variable!</a:t>
            </a:r>
          </a:p>
          <a:p>
            <a:pPr lvl="1"/>
            <a:r>
              <a:rPr lang="en-US" altLang="fi-FI" dirty="0"/>
              <a:t>Local variables are deleted at the end the function</a:t>
            </a:r>
          </a:p>
          <a:p>
            <a:pPr lvl="1"/>
            <a:r>
              <a:rPr lang="en-US" altLang="fi-FI" dirty="0"/>
              <a:t>If a pointer to a local variable is returned it will point to a memory area that is no longer available for use</a:t>
            </a:r>
          </a:p>
          <a:p>
            <a:pPr eaLnBrk="1" hangingPunct="1"/>
            <a:endParaRPr lang="en-US" altLang="fi-FI" sz="1800" dirty="0">
              <a:latin typeface="Courier New" panose="02070309020205020404" pitchFamily="49" charset="0"/>
            </a:endParaRPr>
          </a:p>
          <a:p>
            <a:pPr eaLnBrk="1" hangingPunct="1"/>
            <a:endParaRPr lang="fi-FI" altLang="fi-FI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9774CF3-B799-485D-B798-464D6B252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Arrays of structures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74B1703-396F-4D48-8B80-497AA824B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i-FI" dirty="0"/>
              <a:t>Since a structure is a data type, you can form an array of them just as you can for any other type</a:t>
            </a:r>
          </a:p>
          <a:p>
            <a:r>
              <a:rPr lang="en-US" altLang="fi-FI" dirty="0"/>
              <a:t>Here is a declaration of an array of structures:</a:t>
            </a:r>
          </a:p>
          <a:p>
            <a:pPr marL="381000" lvl="1" indent="0">
              <a:buNone/>
            </a:pP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workers[50];</a:t>
            </a:r>
          </a:p>
          <a:p>
            <a:r>
              <a:rPr lang="en-US" altLang="fi-FI" dirty="0"/>
              <a:t>To access a member of an element of an array of structures, you need to provide the array name and index:</a:t>
            </a:r>
            <a:br>
              <a:rPr lang="en-US" altLang="fi-FI" dirty="0"/>
            </a:b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50;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("%5d %s\n", workers[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employee_nr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workers[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].name);</a:t>
            </a:r>
            <a:b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altLang="fi-FI" dirty="0"/>
          </a:p>
          <a:p>
            <a:endParaRPr lang="fi-FI" altLang="fi-FI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37CC762-B0CA-4BFB-8A23-649D0822E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fi-FI"/>
              <a:t>Initializing arrays of structures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0AF4EC23-CAB0-4C50-BA2B-58F042D64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84784"/>
            <a:ext cx="475162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i-FI" sz="1600" dirty="0">
                <a:latin typeface="Courier New" panose="02070309020205020404" pitchFamily="49" charset="0"/>
              </a:rPr>
              <a:t>workers[50] =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1, “Johnny Walker”, 12.50 },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2, “Jane Gillespie”, 15.00 },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6, “Dan </a:t>
            </a:r>
            <a:r>
              <a:rPr lang="en-US" altLang="fi-FI" sz="1600" dirty="0" err="1">
                <a:latin typeface="Courier New" panose="02070309020205020404" pitchFamily="49" charset="0"/>
              </a:rPr>
              <a:t>Druff</a:t>
            </a:r>
            <a:r>
              <a:rPr lang="en-US" altLang="fi-FI" sz="1600" dirty="0">
                <a:latin typeface="Courier New" panose="02070309020205020404" pitchFamily="49" charset="0"/>
              </a:rPr>
              <a:t>”, 14.23 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};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fi-FI" sz="16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i-FI" sz="1600" dirty="0">
                <a:latin typeface="Courier New" panose="02070309020205020404" pitchFamily="49" charset="0"/>
              </a:rPr>
              <a:t>workers[] =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1, “Johnny Walker”, 12.50 },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2, “Jane Gillespie”, 15.00 },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6, “Dan </a:t>
            </a:r>
            <a:r>
              <a:rPr lang="en-US" altLang="fi-FI" sz="1600" dirty="0" err="1">
                <a:latin typeface="Courier New" panose="02070309020205020404" pitchFamily="49" charset="0"/>
              </a:rPr>
              <a:t>Druff</a:t>
            </a:r>
            <a:r>
              <a:rPr lang="en-US" altLang="fi-FI" sz="1600" dirty="0">
                <a:latin typeface="Courier New" panose="02070309020205020404" pitchFamily="49" charset="0"/>
              </a:rPr>
              <a:t>”, 14.23 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};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fi-FI" sz="16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i-FI" sz="1600" dirty="0">
                <a:latin typeface="Courier New" panose="02070309020205020404" pitchFamily="49" charset="0"/>
              </a:rPr>
              <a:t>workers[] =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1, “Johnny Walker”, 12.50 },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2, “Jane Gillespie”, 15.00 },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6, “Dan </a:t>
            </a:r>
            <a:r>
              <a:rPr lang="en-US" altLang="fi-FI" sz="1600" dirty="0" err="1">
                <a:latin typeface="Courier New" panose="02070309020205020404" pitchFamily="49" charset="0"/>
              </a:rPr>
              <a:t>Druff</a:t>
            </a:r>
            <a:r>
              <a:rPr lang="en-US" altLang="fi-FI" sz="1600" dirty="0">
                <a:latin typeface="Courier New" panose="02070309020205020404" pitchFamily="49" charset="0"/>
              </a:rPr>
              <a:t>”, 14.23 },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  { 0, “”, 0 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600" dirty="0">
                <a:latin typeface="Courier New" panose="02070309020205020404" pitchFamily="49" charset="0"/>
              </a:rPr>
              <a:t>};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fi-FI" sz="16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6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7F8EB80-8702-4863-931F-6E5DB4787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Typedef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BAA0397-FB9C-4F9C-BA6B-0C23B77F4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 dirty="0" err="1"/>
              <a:t>Typedef</a:t>
            </a:r>
            <a:r>
              <a:rPr lang="fi-FI" altLang="fi-FI" dirty="0"/>
              <a:t> is </a:t>
            </a:r>
            <a:r>
              <a:rPr lang="fi-FI" altLang="fi-FI" dirty="0" err="1"/>
              <a:t>used</a:t>
            </a:r>
            <a:r>
              <a:rPr lang="fi-FI" altLang="fi-FI" dirty="0"/>
              <a:t> to </a:t>
            </a:r>
            <a:r>
              <a:rPr lang="fi-FI" altLang="fi-FI" dirty="0" err="1"/>
              <a:t>create</a:t>
            </a:r>
            <a:r>
              <a:rPr lang="fi-FI" altLang="fi-FI" dirty="0"/>
              <a:t> </a:t>
            </a:r>
            <a:r>
              <a:rPr lang="fi-FI" altLang="fi-FI" dirty="0" err="1"/>
              <a:t>aliases</a:t>
            </a:r>
            <a:r>
              <a:rPr lang="fi-FI" altLang="fi-FI" dirty="0"/>
              <a:t> to data </a:t>
            </a:r>
            <a:r>
              <a:rPr lang="fi-FI" altLang="fi-FI" dirty="0" err="1"/>
              <a:t>types</a:t>
            </a:r>
            <a:br>
              <a:rPr lang="fi-FI" altLang="fi-FI" dirty="0"/>
            </a:b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my_point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my_point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point_ptr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i-FI" altLang="fi-FI" dirty="0" err="1"/>
              <a:t>Above</a:t>
            </a:r>
            <a:r>
              <a:rPr lang="fi-FI" altLang="fi-FI" dirty="0"/>
              <a:t> </a:t>
            </a:r>
            <a:r>
              <a:rPr lang="fi-FI" altLang="fi-FI" dirty="0" err="1"/>
              <a:t>defines</a:t>
            </a:r>
            <a:r>
              <a:rPr lang="fi-FI" altLang="fi-FI" dirty="0"/>
              <a:t> </a:t>
            </a:r>
            <a:r>
              <a:rPr lang="fi-FI" altLang="fi-FI" dirty="0" err="1"/>
              <a:t>three</a:t>
            </a:r>
            <a:r>
              <a:rPr lang="fi-FI" altLang="fi-FI" dirty="0"/>
              <a:t> </a:t>
            </a:r>
            <a:r>
              <a:rPr lang="fi-FI" altLang="fi-FI" dirty="0" err="1"/>
              <a:t>new</a:t>
            </a:r>
            <a:r>
              <a:rPr lang="fi-FI" altLang="fi-FI" dirty="0"/>
              <a:t> </a:t>
            </a:r>
            <a:r>
              <a:rPr lang="fi-FI" altLang="fi-FI" dirty="0" err="1"/>
              <a:t>types</a:t>
            </a:r>
            <a:r>
              <a:rPr lang="fi-FI" altLang="fi-FI" dirty="0"/>
              <a:t>: </a:t>
            </a:r>
            <a:r>
              <a:rPr lang="fi-FI" altLang="fi-FI" dirty="0" err="1"/>
              <a:t>positive</a:t>
            </a:r>
            <a:r>
              <a:rPr lang="fi-FI" altLang="fi-FI" dirty="0"/>
              <a:t>, </a:t>
            </a:r>
            <a:r>
              <a:rPr lang="fi-FI" altLang="fi-FI" dirty="0" err="1"/>
              <a:t>point</a:t>
            </a:r>
            <a:r>
              <a:rPr lang="fi-FI" altLang="fi-FI" dirty="0"/>
              <a:t> and </a:t>
            </a:r>
            <a:r>
              <a:rPr lang="fi-FI" altLang="fi-FI" dirty="0" err="1"/>
              <a:t>point_ptr</a:t>
            </a:r>
            <a:endParaRPr lang="fi-FI" altLang="fi-FI" dirty="0"/>
          </a:p>
          <a:p>
            <a:r>
              <a:rPr lang="fi-FI" altLang="fi-FI" dirty="0"/>
              <a:t>New </a:t>
            </a:r>
            <a:r>
              <a:rPr lang="fi-FI" altLang="fi-FI" dirty="0" err="1"/>
              <a:t>types</a:t>
            </a:r>
            <a:r>
              <a:rPr lang="fi-FI" altLang="fi-FI" dirty="0"/>
              <a:t> </a:t>
            </a:r>
            <a:r>
              <a:rPr lang="fi-FI" altLang="fi-FI" dirty="0" err="1"/>
              <a:t>can</a:t>
            </a:r>
            <a:r>
              <a:rPr lang="fi-FI" altLang="fi-FI" dirty="0"/>
              <a:t> </a:t>
            </a:r>
            <a:r>
              <a:rPr lang="fi-FI" altLang="fi-FI" dirty="0" err="1"/>
              <a:t>be</a:t>
            </a:r>
            <a:r>
              <a:rPr lang="fi-FI" altLang="fi-FI" dirty="0"/>
              <a:t> </a:t>
            </a:r>
            <a:r>
              <a:rPr lang="fi-FI" altLang="fi-FI" dirty="0" err="1"/>
              <a:t>used</a:t>
            </a:r>
            <a:r>
              <a:rPr lang="fi-FI" altLang="fi-FI" dirty="0"/>
              <a:t> to </a:t>
            </a:r>
            <a:r>
              <a:rPr lang="fi-FI" altLang="fi-FI" dirty="0" err="1"/>
              <a:t>define</a:t>
            </a:r>
            <a:r>
              <a:rPr lang="fi-FI" altLang="fi-FI" dirty="0"/>
              <a:t> </a:t>
            </a:r>
            <a:r>
              <a:rPr lang="fi-FI" altLang="fi-FI" dirty="0" err="1"/>
              <a:t>variables</a:t>
            </a:r>
            <a:br>
              <a:rPr lang="fi-FI" altLang="fi-FI" dirty="0"/>
            </a:b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point_ptr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start.x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p = &amp;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p-&gt;y = 3;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5B1EE458-093D-4C66-BC36-C8C90D708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fi-FI"/>
              <a:t>Example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ED27E224-8080-495E-8C66-EB82A48EB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56792"/>
            <a:ext cx="4038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 err="1">
                <a:latin typeface="Courier New" panose="02070309020205020404" pitchFamily="49" charset="0"/>
              </a:rPr>
              <a:t>typedef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struct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employeeRecord</a:t>
            </a:r>
            <a:r>
              <a:rPr lang="fi-FI" altLang="fi-FI" sz="800" dirty="0">
                <a:latin typeface="Courier New" panose="02070309020205020404" pitchFamily="49" charset="0"/>
              </a:rPr>
              <a:t> {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int</a:t>
            </a:r>
            <a:r>
              <a:rPr lang="fi-FI" altLang="fi-FI" sz="800" dirty="0">
                <a:latin typeface="Courier New" panose="02070309020205020404" pitchFamily="49" charset="0"/>
              </a:rPr>
              <a:t>      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employee_nr</a:t>
            </a:r>
            <a:r>
              <a:rPr lang="fi-FI" altLang="fi-FI" sz="8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char</a:t>
            </a:r>
            <a:r>
              <a:rPr lang="fi-FI" altLang="fi-FI" sz="800" dirty="0">
                <a:latin typeface="Courier New" panose="02070309020205020404" pitchFamily="49" charset="0"/>
              </a:rPr>
              <a:t>     </a:t>
            </a:r>
            <a:r>
              <a:rPr lang="fi-FI" altLang="fi-FI" sz="800" dirty="0" err="1">
                <a:latin typeface="Courier New" panose="02070309020205020404" pitchFamily="49" charset="0"/>
              </a:rPr>
              <a:t>name</a:t>
            </a:r>
            <a:r>
              <a:rPr lang="fi-FI" altLang="fi-FI" sz="800" dirty="0">
                <a:latin typeface="Courier New" panose="02070309020205020404" pitchFamily="49" charset="0"/>
              </a:rPr>
              <a:t>[20];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double</a:t>
            </a: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wage_rate</a:t>
            </a:r>
            <a:r>
              <a:rPr lang="fi-FI" altLang="fi-FI" sz="8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} 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8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 err="1">
                <a:latin typeface="Courier New" panose="02070309020205020404" pitchFamily="49" charset="0"/>
              </a:rPr>
              <a:t>void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displaySalary</a:t>
            </a:r>
            <a:r>
              <a:rPr lang="fi-FI" altLang="fi-FI" sz="800" dirty="0">
                <a:latin typeface="Courier New" panose="02070309020205020404" pitchFamily="49" charset="0"/>
              </a:rPr>
              <a:t>(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 err="1">
                <a:latin typeface="Courier New" panose="02070309020205020404" pitchFamily="49" charset="0"/>
              </a:rPr>
              <a:t>void</a:t>
            </a:r>
            <a:r>
              <a:rPr lang="fi-FI" altLang="fi-FI" sz="800" dirty="0">
                <a:latin typeface="Courier New" panose="02070309020205020404" pitchFamily="49" charset="0"/>
              </a:rPr>
              <a:t> displaySalary2(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*);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inputEmpData</a:t>
            </a:r>
            <a:r>
              <a:rPr lang="fi-FI" altLang="fi-FI" sz="800" dirty="0">
                <a:latin typeface="Courier New" panose="02070309020205020404" pitchFamily="49" charset="0"/>
              </a:rPr>
              <a:t>(</a:t>
            </a:r>
            <a:r>
              <a:rPr lang="fi-FI" altLang="fi-FI" sz="800" dirty="0" err="1">
                <a:latin typeface="Courier New" panose="02070309020205020404" pitchFamily="49" charset="0"/>
              </a:rPr>
              <a:t>void</a:t>
            </a:r>
            <a:r>
              <a:rPr lang="fi-FI" altLang="fi-FI" sz="8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 err="1">
                <a:latin typeface="Courier New" panose="02070309020205020404" pitchFamily="49" charset="0"/>
              </a:rPr>
              <a:t>void</a:t>
            </a:r>
            <a:r>
              <a:rPr lang="fi-FI" altLang="fi-FI" sz="800" dirty="0">
                <a:latin typeface="Courier New" panose="02070309020205020404" pitchFamily="49" charset="0"/>
              </a:rPr>
              <a:t> inputEmpData2(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*);</a:t>
            </a:r>
          </a:p>
          <a:p>
            <a:pPr algn="l" eaLnBrk="1" hangingPunct="1">
              <a:spcBef>
                <a:spcPct val="0"/>
              </a:spcBef>
              <a:buNone/>
            </a:pP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*</a:t>
            </a:r>
            <a:r>
              <a:rPr lang="fi-FI" altLang="fi-FI" sz="800" dirty="0" err="1">
                <a:latin typeface="Courier New" panose="02070309020205020404" pitchFamily="49" charset="0"/>
              </a:rPr>
              <a:t>findLargest</a:t>
            </a:r>
            <a:r>
              <a:rPr lang="fi-FI" altLang="fi-FI" sz="800" dirty="0">
                <a:latin typeface="Courier New" panose="02070309020205020404" pitchFamily="49" charset="0"/>
              </a:rPr>
              <a:t>(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*, </a:t>
            </a:r>
            <a:r>
              <a:rPr lang="fi-FI" altLang="fi-FI" sz="800" dirty="0" err="1">
                <a:latin typeface="Courier New" panose="02070309020205020404" pitchFamily="49" charset="0"/>
              </a:rPr>
              <a:t>int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count</a:t>
            </a:r>
            <a:r>
              <a:rPr lang="fi-FI" altLang="fi-FI" sz="8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8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 err="1">
                <a:latin typeface="Courier New" panose="02070309020205020404" pitchFamily="49" charset="0"/>
              </a:rPr>
              <a:t>int</a:t>
            </a:r>
            <a:r>
              <a:rPr lang="fi-FI" altLang="fi-FI" sz="800" dirty="0">
                <a:latin typeface="Courier New" panose="02070309020205020404" pitchFamily="49" charset="0"/>
              </a:rPr>
              <a:t> main()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a = { 123, "</a:t>
            </a:r>
            <a:r>
              <a:rPr lang="fi-FI" altLang="fi-FI" sz="800" dirty="0" err="1">
                <a:latin typeface="Courier New" panose="02070309020205020404" pitchFamily="49" charset="0"/>
              </a:rPr>
              <a:t>Bubba</a:t>
            </a:r>
            <a:r>
              <a:rPr lang="fi-FI" altLang="fi-FI" sz="800" dirty="0">
                <a:latin typeface="Courier New" panose="02070309020205020404" pitchFamily="49" charset="0"/>
              </a:rPr>
              <a:t>", 5.75 };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b = { 456, "Betty", 6.25 };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c;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*</a:t>
            </a:r>
            <a:r>
              <a:rPr lang="fi-FI" altLang="fi-FI" sz="800" dirty="0" err="1">
                <a:latin typeface="Courier New" panose="02070309020205020404" pitchFamily="49" charset="0"/>
              </a:rPr>
              <a:t>empPtr</a:t>
            </a:r>
            <a:r>
              <a:rPr lang="fi-FI" altLang="fi-FI" sz="800" dirty="0">
                <a:latin typeface="Courier New" panose="02070309020205020404" pitchFamily="49" charset="0"/>
              </a:rPr>
              <a:t>;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staff</a:t>
            </a:r>
            <a:r>
              <a:rPr lang="fi-FI" altLang="fi-FI" sz="800" dirty="0">
                <a:latin typeface="Courier New" panose="02070309020205020404" pitchFamily="49" charset="0"/>
              </a:rPr>
              <a:t>[5];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empPtr</a:t>
            </a:r>
            <a:r>
              <a:rPr lang="fi-FI" altLang="fi-FI" sz="800" dirty="0">
                <a:latin typeface="Courier New" panose="02070309020205020404" pitchFamily="49" charset="0"/>
              </a:rPr>
              <a:t>= &amp;a;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displaySalary</a:t>
            </a:r>
            <a:r>
              <a:rPr lang="fi-FI" altLang="fi-FI" sz="800" dirty="0">
                <a:latin typeface="Courier New" panose="02070309020205020404" pitchFamily="49" charset="0"/>
              </a:rPr>
              <a:t>(a);             // </a:t>
            </a:r>
            <a:r>
              <a:rPr lang="fi-FI" altLang="fi-FI" sz="800" dirty="0" err="1">
                <a:latin typeface="Courier New" panose="02070309020205020404" pitchFamily="49" charset="0"/>
              </a:rPr>
              <a:t>calls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by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value</a:t>
            </a:r>
            <a:endParaRPr lang="fi-FI" altLang="fi-FI" sz="8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displaySalary</a:t>
            </a:r>
            <a:r>
              <a:rPr lang="fi-FI" altLang="fi-FI" sz="800" dirty="0">
                <a:latin typeface="Courier New" panose="02070309020205020404" pitchFamily="49" charset="0"/>
              </a:rPr>
              <a:t>(*</a:t>
            </a:r>
            <a:r>
              <a:rPr lang="fi-FI" altLang="fi-FI" sz="800" dirty="0" err="1">
                <a:latin typeface="Courier New" panose="02070309020205020404" pitchFamily="49" charset="0"/>
              </a:rPr>
              <a:t>empPtr</a:t>
            </a:r>
            <a:r>
              <a:rPr lang="fi-FI" altLang="fi-FI" sz="8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8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empPtr</a:t>
            </a:r>
            <a:r>
              <a:rPr lang="fi-FI" altLang="fi-FI" sz="800" dirty="0">
                <a:latin typeface="Courier New" panose="02070309020205020404" pitchFamily="49" charset="0"/>
              </a:rPr>
              <a:t>= &amp;b;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displaySalary2(&amp;b);           // </a:t>
            </a:r>
            <a:r>
              <a:rPr lang="fi-FI" altLang="fi-FI" sz="800" dirty="0" err="1">
                <a:latin typeface="Courier New" panose="02070309020205020404" pitchFamily="49" charset="0"/>
              </a:rPr>
              <a:t>calls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by</a:t>
            </a:r>
            <a:r>
              <a:rPr lang="fi-FI" altLang="fi-FI" sz="800" dirty="0">
                <a:latin typeface="Courier New" panose="02070309020205020404" pitchFamily="49" charset="0"/>
              </a:rPr>
              <a:t> </a:t>
            </a:r>
            <a:r>
              <a:rPr lang="fi-FI" altLang="fi-FI" sz="800" dirty="0" err="1">
                <a:latin typeface="Courier New" panose="02070309020205020404" pitchFamily="49" charset="0"/>
              </a:rPr>
              <a:t>reference</a:t>
            </a:r>
            <a:endParaRPr lang="fi-FI" altLang="fi-FI" sz="8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displaySalary2(</a:t>
            </a:r>
            <a:r>
              <a:rPr lang="fi-FI" altLang="fi-FI" sz="800" dirty="0" err="1">
                <a:latin typeface="Courier New" panose="02070309020205020404" pitchFamily="49" charset="0"/>
              </a:rPr>
              <a:t>empPtr</a:t>
            </a:r>
            <a:r>
              <a:rPr lang="fi-FI" altLang="fi-FI" sz="8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8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</a:t>
            </a:r>
            <a:r>
              <a:rPr lang="fi-FI" altLang="fi-FI" sz="800" dirty="0" err="1">
                <a:latin typeface="Courier New" panose="02070309020205020404" pitchFamily="49" charset="0"/>
              </a:rPr>
              <a:t>displaySalary</a:t>
            </a:r>
            <a:r>
              <a:rPr lang="fi-FI" altLang="fi-FI" sz="800" dirty="0">
                <a:latin typeface="Courier New" panose="02070309020205020404" pitchFamily="49" charset="0"/>
              </a:rPr>
              <a:t>(</a:t>
            </a:r>
            <a:r>
              <a:rPr lang="fi-FI" altLang="fi-FI" sz="800" dirty="0" err="1">
                <a:latin typeface="Courier New" panose="02070309020205020404" pitchFamily="49" charset="0"/>
              </a:rPr>
              <a:t>inputEmpData</a:t>
            </a:r>
            <a:r>
              <a:rPr lang="fi-FI" altLang="fi-FI" sz="800" dirty="0">
                <a:latin typeface="Courier New" panose="02070309020205020404" pitchFamily="49" charset="0"/>
              </a:rPr>
              <a:t>());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8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for(</a:t>
            </a:r>
            <a:r>
              <a:rPr lang="fi-FI" altLang="fi-FI" sz="800" dirty="0" err="1">
                <a:latin typeface="Courier New" panose="02070309020205020404" pitchFamily="49" charset="0"/>
              </a:rPr>
              <a:t>int</a:t>
            </a:r>
            <a:r>
              <a:rPr lang="fi-FI" altLang="fi-FI" sz="800" dirty="0">
                <a:latin typeface="Courier New" panose="02070309020205020404" pitchFamily="49" charset="0"/>
              </a:rPr>
              <a:t> i = 0; i &lt; 5; i++) inputEmpData2(&amp;</a:t>
            </a:r>
            <a:r>
              <a:rPr lang="fi-FI" altLang="fi-FI" sz="800" dirty="0" err="1">
                <a:latin typeface="Courier New" panose="02070309020205020404" pitchFamily="49" charset="0"/>
              </a:rPr>
              <a:t>staff</a:t>
            </a:r>
            <a:r>
              <a:rPr lang="fi-FI" altLang="fi-FI" sz="800" dirty="0">
                <a:latin typeface="Courier New" panose="02070309020205020404" pitchFamily="49" charset="0"/>
              </a:rPr>
              <a:t>[i]);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8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 displaySalary2(</a:t>
            </a:r>
            <a:r>
              <a:rPr lang="fi-FI" altLang="fi-FI" sz="800" dirty="0" err="1">
                <a:latin typeface="Courier New" panose="02070309020205020404" pitchFamily="49" charset="0"/>
              </a:rPr>
              <a:t>findLargest</a:t>
            </a:r>
            <a:r>
              <a:rPr lang="fi-FI" altLang="fi-FI" sz="800" dirty="0">
                <a:latin typeface="Courier New" panose="02070309020205020404" pitchFamily="49" charset="0"/>
              </a:rPr>
              <a:t>(staff,5));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A5DB7F21-72C5-42D9-B8C6-621051BD8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364188"/>
            <a:ext cx="4648200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/* </a:t>
            </a:r>
            <a:r>
              <a:rPr lang="fi-FI" altLang="fi-FI" sz="900" dirty="0" err="1">
                <a:latin typeface="Courier New" panose="02070309020205020404" pitchFamily="49" charset="0"/>
              </a:rPr>
              <a:t>displaySalary</a:t>
            </a:r>
            <a:r>
              <a:rPr lang="fi-FI" altLang="fi-FI" sz="900" dirty="0">
                <a:latin typeface="Courier New" panose="02070309020205020404" pitchFamily="49" charset="0"/>
              </a:rPr>
              <a:t>:  </a:t>
            </a:r>
            <a:r>
              <a:rPr lang="fi-FI" altLang="fi-FI" sz="900" dirty="0" err="1">
                <a:latin typeface="Courier New" panose="02070309020205020404" pitchFamily="49" charset="0"/>
              </a:rPr>
              <a:t>Display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name</a:t>
            </a:r>
            <a:r>
              <a:rPr lang="fi-FI" altLang="fi-FI" sz="900" dirty="0">
                <a:latin typeface="Courier New" panose="02070309020205020404" pitchFamily="49" charset="0"/>
              </a:rPr>
              <a:t>, </a:t>
            </a:r>
            <a:r>
              <a:rPr lang="fi-FI" altLang="fi-FI" sz="900" dirty="0" err="1">
                <a:latin typeface="Courier New" panose="02070309020205020404" pitchFamily="49" charset="0"/>
              </a:rPr>
              <a:t>wage</a:t>
            </a:r>
            <a:r>
              <a:rPr lang="fi-FI" altLang="fi-FI" sz="900" dirty="0">
                <a:latin typeface="Courier New" panose="02070309020205020404" pitchFamily="49" charset="0"/>
              </a:rPr>
              <a:t> of 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w */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 err="1">
                <a:latin typeface="Courier New" panose="02070309020205020404" pitchFamily="49" charset="0"/>
              </a:rPr>
              <a:t>void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displaySalary</a:t>
            </a:r>
            <a:r>
              <a:rPr lang="fi-FI" altLang="fi-FI" sz="900" dirty="0">
                <a:latin typeface="Courier New" panose="02070309020205020404" pitchFamily="49" charset="0"/>
              </a:rPr>
              <a:t>(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w)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printf</a:t>
            </a:r>
            <a:r>
              <a:rPr lang="fi-FI" altLang="fi-FI" sz="900" dirty="0">
                <a:latin typeface="Courier New" panose="02070309020205020404" pitchFamily="49" charset="0"/>
              </a:rPr>
              <a:t>("%s </a:t>
            </a:r>
            <a:r>
              <a:rPr lang="fi-FI" altLang="fi-FI" sz="900" dirty="0" err="1">
                <a:latin typeface="Courier New" panose="02070309020205020404" pitchFamily="49" charset="0"/>
              </a:rPr>
              <a:t>makes</a:t>
            </a:r>
            <a:r>
              <a:rPr lang="fi-FI" altLang="fi-FI" sz="900" dirty="0">
                <a:latin typeface="Courier New" panose="02070309020205020404" pitchFamily="49" charset="0"/>
              </a:rPr>
              <a:t> %.2f/hr\n", w.name, </a:t>
            </a:r>
            <a:r>
              <a:rPr lang="fi-FI" altLang="fi-FI" sz="900" dirty="0" err="1">
                <a:latin typeface="Courier New" panose="02070309020205020404" pitchFamily="49" charset="0"/>
              </a:rPr>
              <a:t>w.wage_rate</a:t>
            </a:r>
            <a:r>
              <a:rPr lang="fi-FI" altLang="fi-FI" sz="900" dirty="0">
                <a:latin typeface="Courier New" panose="02070309020205020404" pitchFamily="49" charset="0"/>
              </a:rPr>
              <a:t>); 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9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/* displaySalary2:  </a:t>
            </a:r>
            <a:r>
              <a:rPr lang="fi-FI" altLang="fi-FI" sz="900" dirty="0" err="1">
                <a:latin typeface="Courier New" panose="02070309020205020404" pitchFamily="49" charset="0"/>
              </a:rPr>
              <a:t>Display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name</a:t>
            </a:r>
            <a:r>
              <a:rPr lang="fi-FI" altLang="fi-FI" sz="900" dirty="0">
                <a:latin typeface="Courier New" panose="02070309020205020404" pitchFamily="49" charset="0"/>
              </a:rPr>
              <a:t>, </a:t>
            </a:r>
            <a:r>
              <a:rPr lang="fi-FI" altLang="fi-FI" sz="900" dirty="0" err="1">
                <a:latin typeface="Courier New" panose="02070309020205020404" pitchFamily="49" charset="0"/>
              </a:rPr>
              <a:t>wage</a:t>
            </a:r>
            <a:r>
              <a:rPr lang="fi-FI" altLang="fi-FI" sz="900" dirty="0">
                <a:latin typeface="Courier New" panose="02070309020205020404" pitchFamily="49" charset="0"/>
              </a:rPr>
              <a:t> of 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at </a:t>
            </a:r>
            <a:r>
              <a:rPr lang="fi-FI" altLang="fi-FI" sz="900" dirty="0" err="1">
                <a:latin typeface="Courier New" panose="02070309020205020404" pitchFamily="49" charset="0"/>
              </a:rPr>
              <a:t>addr</a:t>
            </a:r>
            <a:r>
              <a:rPr lang="fi-FI" altLang="fi-FI" sz="900" dirty="0">
                <a:latin typeface="Courier New" panose="02070309020205020404" pitchFamily="49" charset="0"/>
              </a:rPr>
              <a:t> x */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 err="1">
                <a:latin typeface="Courier New" panose="02070309020205020404" pitchFamily="49" charset="0"/>
              </a:rPr>
              <a:t>void</a:t>
            </a:r>
            <a:r>
              <a:rPr lang="fi-FI" altLang="fi-FI" sz="900" dirty="0">
                <a:latin typeface="Courier New" panose="02070309020205020404" pitchFamily="49" charset="0"/>
              </a:rPr>
              <a:t> displaySalary2(</a:t>
            </a:r>
            <a:r>
              <a:rPr lang="fi-FI" altLang="fi-FI" sz="900" dirty="0" err="1">
                <a:latin typeface="Courier New" panose="02070309020205020404" pitchFamily="49" charset="0"/>
              </a:rPr>
              <a:t>const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*x)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printf</a:t>
            </a:r>
            <a:r>
              <a:rPr lang="fi-FI" altLang="fi-FI" sz="900" dirty="0">
                <a:latin typeface="Courier New" panose="02070309020205020404" pitchFamily="49" charset="0"/>
              </a:rPr>
              <a:t>("%s </a:t>
            </a:r>
            <a:r>
              <a:rPr lang="fi-FI" altLang="fi-FI" sz="900" dirty="0" err="1">
                <a:latin typeface="Courier New" panose="02070309020205020404" pitchFamily="49" charset="0"/>
              </a:rPr>
              <a:t>makes</a:t>
            </a:r>
            <a:r>
              <a:rPr lang="fi-FI" altLang="fi-FI" sz="900" dirty="0">
                <a:latin typeface="Courier New" panose="02070309020205020404" pitchFamily="49" charset="0"/>
              </a:rPr>
              <a:t> %.2f/hr\n", x-&gt;</a:t>
            </a:r>
            <a:r>
              <a:rPr lang="fi-FI" altLang="fi-FI" sz="900" dirty="0" err="1">
                <a:latin typeface="Courier New" panose="02070309020205020404" pitchFamily="49" charset="0"/>
              </a:rPr>
              <a:t>name</a:t>
            </a:r>
            <a:r>
              <a:rPr lang="fi-FI" altLang="fi-FI" sz="900" dirty="0">
                <a:latin typeface="Courier New" panose="02070309020205020404" pitchFamily="49" charset="0"/>
              </a:rPr>
              <a:t>, x-&gt;</a:t>
            </a:r>
            <a:r>
              <a:rPr lang="fi-FI" altLang="fi-FI" sz="900" dirty="0" err="1">
                <a:latin typeface="Courier New" panose="02070309020205020404" pitchFamily="49" charset="0"/>
              </a:rPr>
              <a:t>wage_rate</a:t>
            </a:r>
            <a:r>
              <a:rPr lang="fi-FI" altLang="fi-FI" sz="900" dirty="0">
                <a:latin typeface="Courier New" panose="02070309020205020404" pitchFamily="49" charset="0"/>
              </a:rPr>
              <a:t>); 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9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/* </a:t>
            </a:r>
            <a:r>
              <a:rPr lang="fi-FI" altLang="fi-FI" sz="900" dirty="0" err="1">
                <a:latin typeface="Courier New" panose="02070309020205020404" pitchFamily="49" charset="0"/>
              </a:rPr>
              <a:t>inputEmpData</a:t>
            </a:r>
            <a:r>
              <a:rPr lang="fi-FI" altLang="fi-FI" sz="900" dirty="0">
                <a:latin typeface="Courier New" panose="02070309020205020404" pitchFamily="49" charset="0"/>
              </a:rPr>
              <a:t>:  Return </a:t>
            </a:r>
            <a:r>
              <a:rPr lang="fi-FI" altLang="fi-FI" sz="900" dirty="0" err="1">
                <a:latin typeface="Courier New" panose="02070309020205020404" pitchFamily="49" charset="0"/>
              </a:rPr>
              <a:t>struct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with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new</a:t>
            </a:r>
            <a:r>
              <a:rPr lang="fi-FI" altLang="fi-FI" sz="900" dirty="0">
                <a:latin typeface="Courier New" panose="02070309020205020404" pitchFamily="49" charset="0"/>
              </a:rPr>
              <a:t> data */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inputEmpData</a:t>
            </a:r>
            <a:r>
              <a:rPr lang="fi-FI" altLang="fi-FI" sz="900" dirty="0">
                <a:latin typeface="Courier New" panose="02070309020205020404" pitchFamily="49" charset="0"/>
              </a:rPr>
              <a:t>(</a:t>
            </a:r>
            <a:r>
              <a:rPr lang="fi-FI" altLang="fi-FI" sz="900" dirty="0" err="1">
                <a:latin typeface="Courier New" panose="02070309020205020404" pitchFamily="49" charset="0"/>
              </a:rPr>
              <a:t>void</a:t>
            </a:r>
            <a:r>
              <a:rPr lang="fi-FI" altLang="fi-FI" sz="900" dirty="0">
                <a:latin typeface="Courier New" panose="02070309020205020404" pitchFamily="49" charset="0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y;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9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printf</a:t>
            </a:r>
            <a:r>
              <a:rPr lang="fi-FI" altLang="fi-FI" sz="900" dirty="0">
                <a:latin typeface="Courier New" panose="02070309020205020404" pitchFamily="49" charset="0"/>
              </a:rPr>
              <a:t>("\</a:t>
            </a:r>
            <a:r>
              <a:rPr lang="fi-FI" altLang="fi-FI" sz="900" dirty="0" err="1">
                <a:latin typeface="Courier New" panose="02070309020205020404" pitchFamily="49" charset="0"/>
              </a:rPr>
              <a:t>nEnter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number</a:t>
            </a:r>
            <a:r>
              <a:rPr lang="fi-FI" altLang="fi-FI" sz="900" dirty="0">
                <a:latin typeface="Courier New" panose="02070309020205020404" pitchFamily="49" charset="0"/>
              </a:rPr>
              <a:t>, </a:t>
            </a:r>
            <a:r>
              <a:rPr lang="fi-FI" altLang="fi-FI" sz="900" dirty="0" err="1">
                <a:latin typeface="Courier New" panose="02070309020205020404" pitchFamily="49" charset="0"/>
              </a:rPr>
              <a:t>name</a:t>
            </a:r>
            <a:r>
              <a:rPr lang="fi-FI" altLang="fi-FI" sz="900" dirty="0">
                <a:latin typeface="Courier New" panose="02070309020205020404" pitchFamily="49" charset="0"/>
              </a:rPr>
              <a:t>, </a:t>
            </a:r>
            <a:r>
              <a:rPr lang="fi-FI" altLang="fi-FI" sz="900" dirty="0" err="1">
                <a:latin typeface="Courier New" panose="02070309020205020404" pitchFamily="49" charset="0"/>
              </a:rPr>
              <a:t>wage</a:t>
            </a:r>
            <a:r>
              <a:rPr lang="fi-FI" altLang="fi-FI" sz="900" dirty="0">
                <a:latin typeface="Courier New" panose="02070309020205020404" pitchFamily="49" charset="0"/>
              </a:rPr>
              <a:t>: ");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scanf</a:t>
            </a:r>
            <a:r>
              <a:rPr lang="fi-FI" altLang="fi-FI" sz="900" dirty="0">
                <a:latin typeface="Courier New" panose="02070309020205020404" pitchFamily="49" charset="0"/>
              </a:rPr>
              <a:t>("%</a:t>
            </a:r>
            <a:r>
              <a:rPr lang="fi-FI" altLang="fi-FI" sz="900" dirty="0" err="1">
                <a:latin typeface="Courier New" panose="02070309020205020404" pitchFamily="49" charset="0"/>
              </a:rPr>
              <a:t>d%s%lf</a:t>
            </a:r>
            <a:r>
              <a:rPr lang="fi-FI" altLang="fi-FI" sz="900" dirty="0">
                <a:latin typeface="Courier New" panose="02070309020205020404" pitchFamily="49" charset="0"/>
              </a:rPr>
              <a:t>", &amp;y. 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employee_nr</a:t>
            </a:r>
            <a:r>
              <a:rPr lang="fi-FI" altLang="fi-FI" sz="900" dirty="0">
                <a:latin typeface="Courier New" panose="02070309020205020404" pitchFamily="49" charset="0"/>
              </a:rPr>
              <a:t>, y.name, &amp;</a:t>
            </a:r>
            <a:r>
              <a:rPr lang="fi-FI" altLang="fi-FI" sz="900" dirty="0" err="1">
                <a:latin typeface="Courier New" panose="02070309020205020404" pitchFamily="49" charset="0"/>
              </a:rPr>
              <a:t>y.wage_rate</a:t>
            </a:r>
            <a:r>
              <a:rPr lang="fi-FI" altLang="fi-FI" sz="9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return</a:t>
            </a:r>
            <a:r>
              <a:rPr lang="fi-FI" altLang="fi-FI" sz="900" dirty="0">
                <a:latin typeface="Courier New" panose="02070309020205020404" pitchFamily="49" charset="0"/>
              </a:rPr>
              <a:t> y;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/* inputEmpData2:  </a:t>
            </a:r>
            <a:r>
              <a:rPr lang="fi-FI" altLang="fi-FI" sz="900" dirty="0" err="1">
                <a:latin typeface="Courier New" panose="02070309020205020404" pitchFamily="49" charset="0"/>
              </a:rPr>
              <a:t>initalize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struct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with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new</a:t>
            </a:r>
            <a:r>
              <a:rPr lang="fi-FI" altLang="fi-FI" sz="900" dirty="0">
                <a:latin typeface="Courier New" panose="02070309020205020404" pitchFamily="49" charset="0"/>
              </a:rPr>
              <a:t> data */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 err="1">
                <a:latin typeface="Courier New" panose="02070309020205020404" pitchFamily="49" charset="0"/>
              </a:rPr>
              <a:t>void</a:t>
            </a:r>
            <a:r>
              <a:rPr lang="fi-FI" altLang="fi-FI" sz="900" dirty="0">
                <a:latin typeface="Courier New" panose="02070309020205020404" pitchFamily="49" charset="0"/>
              </a:rPr>
              <a:t> inputEmpData2(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*z)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printf</a:t>
            </a:r>
            <a:r>
              <a:rPr lang="fi-FI" altLang="fi-FI" sz="900" dirty="0">
                <a:latin typeface="Courier New" panose="02070309020205020404" pitchFamily="49" charset="0"/>
              </a:rPr>
              <a:t>("\</a:t>
            </a:r>
            <a:r>
              <a:rPr lang="fi-FI" altLang="fi-FI" sz="900" dirty="0" err="1">
                <a:latin typeface="Courier New" panose="02070309020205020404" pitchFamily="49" charset="0"/>
              </a:rPr>
              <a:t>nEnter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number</a:t>
            </a:r>
            <a:r>
              <a:rPr lang="fi-FI" altLang="fi-FI" sz="900" dirty="0">
                <a:latin typeface="Courier New" panose="02070309020205020404" pitchFamily="49" charset="0"/>
              </a:rPr>
              <a:t>, </a:t>
            </a:r>
            <a:r>
              <a:rPr lang="fi-FI" altLang="fi-FI" sz="900" dirty="0" err="1">
                <a:latin typeface="Courier New" panose="02070309020205020404" pitchFamily="49" charset="0"/>
              </a:rPr>
              <a:t>name</a:t>
            </a:r>
            <a:r>
              <a:rPr lang="fi-FI" altLang="fi-FI" sz="900" dirty="0">
                <a:latin typeface="Courier New" panose="02070309020205020404" pitchFamily="49" charset="0"/>
              </a:rPr>
              <a:t>, </a:t>
            </a:r>
            <a:r>
              <a:rPr lang="fi-FI" altLang="fi-FI" sz="900" dirty="0" err="1">
                <a:latin typeface="Courier New" panose="02070309020205020404" pitchFamily="49" charset="0"/>
              </a:rPr>
              <a:t>wage</a:t>
            </a:r>
            <a:r>
              <a:rPr lang="fi-FI" altLang="fi-FI" sz="900" dirty="0">
                <a:latin typeface="Courier New" panose="02070309020205020404" pitchFamily="49" charset="0"/>
              </a:rPr>
              <a:t>: ");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scanf</a:t>
            </a:r>
            <a:r>
              <a:rPr lang="fi-FI" altLang="fi-FI" sz="900" dirty="0">
                <a:latin typeface="Courier New" panose="02070309020205020404" pitchFamily="49" charset="0"/>
              </a:rPr>
              <a:t>("%</a:t>
            </a:r>
            <a:r>
              <a:rPr lang="fi-FI" altLang="fi-FI" sz="900" dirty="0" err="1">
                <a:latin typeface="Courier New" panose="02070309020205020404" pitchFamily="49" charset="0"/>
              </a:rPr>
              <a:t>d%s%lf</a:t>
            </a:r>
            <a:r>
              <a:rPr lang="fi-FI" altLang="fi-FI" sz="900" dirty="0">
                <a:latin typeface="Courier New" panose="02070309020205020404" pitchFamily="49" charset="0"/>
              </a:rPr>
              <a:t>", &amp;z-&gt;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employee_nr</a:t>
            </a:r>
            <a:r>
              <a:rPr lang="fi-FI" altLang="fi-FI" sz="900" dirty="0">
                <a:latin typeface="Courier New" panose="02070309020205020404" pitchFamily="49" charset="0"/>
              </a:rPr>
              <a:t>, z-&gt;</a:t>
            </a:r>
            <a:r>
              <a:rPr lang="fi-FI" altLang="fi-FI" sz="900" dirty="0" err="1">
                <a:latin typeface="Courier New" panose="02070309020205020404" pitchFamily="49" charset="0"/>
              </a:rPr>
              <a:t>name</a:t>
            </a:r>
            <a:r>
              <a:rPr lang="fi-FI" altLang="fi-FI" sz="900" dirty="0">
                <a:latin typeface="Courier New" panose="02070309020205020404" pitchFamily="49" charset="0"/>
              </a:rPr>
              <a:t>, &amp;z-&gt;</a:t>
            </a:r>
            <a:r>
              <a:rPr lang="fi-FI" altLang="fi-FI" sz="900" dirty="0" err="1">
                <a:latin typeface="Courier New" panose="02070309020205020404" pitchFamily="49" charset="0"/>
              </a:rPr>
              <a:t>wage_rate</a:t>
            </a:r>
            <a:r>
              <a:rPr lang="fi-FI" altLang="fi-FI" sz="9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9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/* Return </a:t>
            </a:r>
            <a:r>
              <a:rPr lang="fi-FI" altLang="fi-FI" sz="900" dirty="0" err="1">
                <a:latin typeface="Courier New" panose="02070309020205020404" pitchFamily="49" charset="0"/>
              </a:rPr>
              <a:t>pointer</a:t>
            </a:r>
            <a:r>
              <a:rPr lang="fi-FI" altLang="fi-FI" sz="900" dirty="0">
                <a:latin typeface="Courier New" panose="02070309020205020404" pitchFamily="49" charset="0"/>
              </a:rPr>
              <a:t> to person </a:t>
            </a:r>
            <a:r>
              <a:rPr lang="fi-FI" altLang="fi-FI" sz="900" dirty="0" err="1">
                <a:latin typeface="Courier New" panose="02070309020205020404" pitchFamily="49" charset="0"/>
              </a:rPr>
              <a:t>with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largest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salary</a:t>
            </a:r>
            <a:r>
              <a:rPr lang="fi-FI" altLang="fi-FI" sz="900" dirty="0">
                <a:latin typeface="Courier New" panose="02070309020205020404" pitchFamily="49" charset="0"/>
              </a:rPr>
              <a:t> */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*</a:t>
            </a:r>
            <a:r>
              <a:rPr lang="fi-FI" altLang="fi-FI" sz="900" dirty="0" err="1">
                <a:latin typeface="Courier New" panose="02070309020205020404" pitchFamily="49" charset="0"/>
              </a:rPr>
              <a:t>findLargest</a:t>
            </a:r>
            <a:r>
              <a:rPr lang="fi-FI" altLang="fi-FI" sz="900" dirty="0">
                <a:latin typeface="Courier New" panose="02070309020205020404" pitchFamily="49" charset="0"/>
              </a:rPr>
              <a:t>(</a:t>
            </a:r>
            <a:r>
              <a:rPr lang="fi-FI" altLang="fi-FI" sz="900" dirty="0" err="1">
                <a:latin typeface="Courier New" panose="02070309020205020404" pitchFamily="49" charset="0"/>
              </a:rPr>
              <a:t>const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*z, </a:t>
            </a:r>
            <a:r>
              <a:rPr lang="fi-FI" altLang="fi-FI" sz="900" dirty="0" err="1">
                <a:latin typeface="Courier New" panose="02070309020205020404" pitchFamily="49" charset="0"/>
              </a:rPr>
              <a:t>int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count</a:t>
            </a:r>
            <a:r>
              <a:rPr lang="fi-FI" altLang="fi-FI" sz="900" dirty="0">
                <a:latin typeface="Courier New" panose="02070309020205020404" pitchFamily="49" charset="0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employee</a:t>
            </a:r>
            <a:r>
              <a:rPr lang="fi-FI" altLang="fi-FI" sz="900" dirty="0">
                <a:latin typeface="Courier New" panose="02070309020205020404" pitchFamily="49" charset="0"/>
              </a:rPr>
              <a:t> *</a:t>
            </a:r>
            <a:r>
              <a:rPr lang="fi-FI" altLang="fi-FI" sz="900" dirty="0" err="1">
                <a:latin typeface="Courier New" panose="02070309020205020404" pitchFamily="49" charset="0"/>
              </a:rPr>
              <a:t>big</a:t>
            </a:r>
            <a:r>
              <a:rPr lang="fi-FI" altLang="fi-FI" sz="900" dirty="0">
                <a:latin typeface="Courier New" panose="02070309020205020404" pitchFamily="49" charset="0"/>
              </a:rPr>
              <a:t> = z;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for(</a:t>
            </a:r>
            <a:r>
              <a:rPr lang="fi-FI" altLang="fi-FI" sz="900" dirty="0" err="1">
                <a:latin typeface="Courier New" panose="02070309020205020404" pitchFamily="49" charset="0"/>
              </a:rPr>
              <a:t>int</a:t>
            </a:r>
            <a:r>
              <a:rPr lang="fi-FI" altLang="fi-FI" sz="900" dirty="0">
                <a:latin typeface="Courier New" panose="02070309020205020404" pitchFamily="49" charset="0"/>
              </a:rPr>
              <a:t> i = 1; i &lt; </a:t>
            </a:r>
            <a:r>
              <a:rPr lang="fi-FI" altLang="fi-FI" sz="900" dirty="0" err="1">
                <a:latin typeface="Courier New" panose="02070309020205020404" pitchFamily="49" charset="0"/>
              </a:rPr>
              <a:t>count</a:t>
            </a:r>
            <a:r>
              <a:rPr lang="fi-FI" altLang="fi-FI" sz="900" dirty="0">
                <a:latin typeface="Courier New" panose="02070309020205020404" pitchFamily="49" charset="0"/>
              </a:rPr>
              <a:t>; i++) 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    </a:t>
            </a:r>
            <a:r>
              <a:rPr lang="fi-FI" altLang="fi-FI" sz="900" dirty="0" err="1">
                <a:latin typeface="Courier New" panose="02070309020205020404" pitchFamily="49" charset="0"/>
              </a:rPr>
              <a:t>if</a:t>
            </a:r>
            <a:r>
              <a:rPr lang="fi-FI" altLang="fi-FI" sz="900" dirty="0">
                <a:latin typeface="Courier New" panose="02070309020205020404" pitchFamily="49" charset="0"/>
              </a:rPr>
              <a:t>(</a:t>
            </a:r>
            <a:r>
              <a:rPr lang="fi-FI" altLang="fi-FI" sz="900" dirty="0" err="1">
                <a:latin typeface="Courier New" panose="02070309020205020404" pitchFamily="49" charset="0"/>
              </a:rPr>
              <a:t>big</a:t>
            </a:r>
            <a:r>
              <a:rPr lang="fi-FI" altLang="fi-FI" sz="900" dirty="0">
                <a:latin typeface="Courier New" panose="02070309020205020404" pitchFamily="49" charset="0"/>
              </a:rPr>
              <a:t>-&gt;</a:t>
            </a:r>
            <a:r>
              <a:rPr lang="fi-FI" altLang="fi-FI" sz="900" dirty="0" err="1">
                <a:latin typeface="Courier New" panose="02070309020205020404" pitchFamily="49" charset="0"/>
              </a:rPr>
              <a:t>wage_rate</a:t>
            </a:r>
            <a:r>
              <a:rPr lang="fi-FI" altLang="fi-FI" sz="900" dirty="0">
                <a:latin typeface="Courier New" panose="02070309020205020404" pitchFamily="49" charset="0"/>
              </a:rPr>
              <a:t> &lt; z[i].</a:t>
            </a:r>
            <a:r>
              <a:rPr lang="fi-FI" altLang="fi-FI" sz="900" dirty="0" err="1">
                <a:latin typeface="Courier New" panose="02070309020205020404" pitchFamily="49" charset="0"/>
              </a:rPr>
              <a:t>wage_rate</a:t>
            </a:r>
            <a:r>
              <a:rPr lang="fi-FI" altLang="fi-FI" sz="900" dirty="0">
                <a:latin typeface="Courier New" panose="02070309020205020404" pitchFamily="49" charset="0"/>
              </a:rPr>
              <a:t>) </a:t>
            </a:r>
            <a:r>
              <a:rPr lang="fi-FI" altLang="fi-FI" sz="900" dirty="0" err="1">
                <a:latin typeface="Courier New" panose="02070309020205020404" pitchFamily="49" charset="0"/>
              </a:rPr>
              <a:t>big</a:t>
            </a:r>
            <a:r>
              <a:rPr lang="fi-FI" altLang="fi-FI" sz="900" dirty="0">
                <a:latin typeface="Courier New" panose="02070309020205020404" pitchFamily="49" charset="0"/>
              </a:rPr>
              <a:t> = &amp;z[i];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  </a:t>
            </a:r>
            <a:r>
              <a:rPr lang="fi-FI" altLang="fi-FI" sz="900" dirty="0" err="1">
                <a:latin typeface="Courier New" panose="02070309020205020404" pitchFamily="49" charset="0"/>
              </a:rPr>
              <a:t>return</a:t>
            </a:r>
            <a:r>
              <a:rPr lang="fi-FI" altLang="fi-FI" sz="900" dirty="0">
                <a:latin typeface="Courier New" panose="02070309020205020404" pitchFamily="49" charset="0"/>
              </a:rPr>
              <a:t> </a:t>
            </a:r>
            <a:r>
              <a:rPr lang="fi-FI" altLang="fi-FI" sz="900" dirty="0" err="1">
                <a:latin typeface="Courier New" panose="02070309020205020404" pitchFamily="49" charset="0"/>
              </a:rPr>
              <a:t>big</a:t>
            </a:r>
            <a:r>
              <a:rPr lang="fi-FI" altLang="fi-FI" sz="9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900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1FDF-8B2C-4FA8-8F62-307CA1E6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Incomplete</a:t>
            </a:r>
            <a:r>
              <a:rPr lang="fi-FI" dirty="0"/>
              <a:t> </a:t>
            </a:r>
            <a:r>
              <a:rPr lang="fi-FI" dirty="0" err="1"/>
              <a:t>structure</a:t>
            </a:r>
            <a:r>
              <a:rPr lang="fi-FI" dirty="0"/>
              <a:t> </a:t>
            </a:r>
            <a:r>
              <a:rPr lang="fi-FI" dirty="0" err="1"/>
              <a:t>types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FC87-40FB-426E-9165-68CC14C2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 </a:t>
            </a:r>
            <a:r>
              <a:rPr lang="fi-FI" dirty="0" err="1"/>
              <a:t>structure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fully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 </a:t>
            </a:r>
            <a:r>
              <a:rPr lang="fi-FI" dirty="0" err="1"/>
              <a:t>until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closing</a:t>
            </a:r>
            <a:r>
              <a:rPr lang="fi-FI" dirty="0"/>
              <a:t> </a:t>
            </a:r>
            <a:r>
              <a:rPr lang="fi-FI" dirty="0" err="1"/>
              <a:t>brace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cases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refer</a:t>
            </a:r>
            <a:r>
              <a:rPr lang="fi-FI" dirty="0"/>
              <a:t> to </a:t>
            </a:r>
            <a:r>
              <a:rPr lang="fi-FI" dirty="0" err="1"/>
              <a:t>incomplete</a:t>
            </a:r>
            <a:r>
              <a:rPr lang="fi-FI" dirty="0"/>
              <a:t> </a:t>
            </a:r>
            <a:r>
              <a:rPr lang="fi-FI" dirty="0" err="1"/>
              <a:t>structure</a:t>
            </a:r>
            <a:r>
              <a:rPr lang="fi-FI" dirty="0"/>
              <a:t> </a:t>
            </a:r>
            <a:r>
              <a:rPr lang="fi-FI" dirty="0" err="1"/>
              <a:t>type</a:t>
            </a:r>
            <a:endParaRPr lang="fi-FI" dirty="0"/>
          </a:p>
          <a:p>
            <a:pPr lvl="1"/>
            <a:r>
              <a:rPr lang="fi-FI" dirty="0" err="1"/>
              <a:t>Structure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a </a:t>
            </a:r>
            <a:r>
              <a:rPr lang="fi-FI" dirty="0" err="1"/>
              <a:t>pointer</a:t>
            </a:r>
            <a:r>
              <a:rPr lang="fi-FI" dirty="0"/>
              <a:t> to </a:t>
            </a: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type</a:t>
            </a:r>
            <a:endParaRPr lang="fi-FI" dirty="0"/>
          </a:p>
          <a:p>
            <a:pPr marL="762000" lvl="2" indent="0"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[16];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fi-FI" dirty="0"/>
              <a:t>A </a:t>
            </a:r>
            <a:r>
              <a:rPr lang="fi-FI" dirty="0" err="1"/>
              <a:t>circular</a:t>
            </a:r>
            <a:r>
              <a:rPr lang="fi-FI" dirty="0"/>
              <a:t> </a:t>
            </a:r>
            <a:r>
              <a:rPr lang="fi-FI" dirty="0" err="1"/>
              <a:t>reference</a:t>
            </a:r>
            <a:endParaRPr lang="fi-FI" dirty="0"/>
          </a:p>
          <a:p>
            <a:pPr marL="762000" lvl="2" indent="0"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B *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B 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A *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62000" lvl="2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5BEBE4B1-4B85-46D3-ABF4-3D8D8518156E}"/>
              </a:ext>
            </a:extLst>
          </p:cNvPr>
          <p:cNvSpPr/>
          <p:nvPr/>
        </p:nvSpPr>
        <p:spPr bwMode="auto">
          <a:xfrm>
            <a:off x="4211960" y="3645024"/>
            <a:ext cx="4824536" cy="2908176"/>
          </a:xfrm>
          <a:prstGeom prst="irregularSeal2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 </a:t>
            </a:r>
            <a:r>
              <a:rPr kumimoji="0" 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structure</a:t>
            </a:r>
            <a:r>
              <a:rPr kumimoji="0" 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tag</a:t>
            </a:r>
            <a:r>
              <a:rPr kumimoji="0" 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</a:t>
            </a:r>
            <a:r>
              <a:rPr kumimoji="0" 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always</a:t>
            </a:r>
            <a:r>
              <a:rPr kumimoji="0" 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required</a:t>
            </a:r>
            <a:r>
              <a:rPr kumimoji="0" 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with</a:t>
            </a:r>
            <a:r>
              <a:rPr kumimoji="0" 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incomplete</a:t>
            </a:r>
            <a:r>
              <a:rPr kumimoji="0" 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types</a:t>
            </a:r>
            <a:endParaRPr kumimoji="0" 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4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0D1B96B-D80E-476E-A807-3E82016AD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fi-FI"/>
              <a:t>Structures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9A80D9A-5F8B-4D6C-A306-C3766708B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i-FI"/>
              <a:t>Structures are derived data types: they are formed using data objects of other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i-FI"/>
              <a:t>A structure must be defined before a variable of that type can be declared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i-FI"/>
              <a:t>The syntax for structure definition is:</a:t>
            </a:r>
            <a:br>
              <a:rPr lang="en-US" altLang="fi-FI"/>
            </a:br>
            <a:r>
              <a:rPr lang="en-US" altLang="fi-FI"/>
              <a:t> </a:t>
            </a:r>
            <a:r>
              <a:rPr lang="en-US" altLang="fi-FI" sz="2000">
                <a:latin typeface="Courier New" panose="02070309020205020404" pitchFamily="49" charset="0"/>
              </a:rPr>
              <a:t>struct </a:t>
            </a:r>
            <a:r>
              <a:rPr lang="en-US" altLang="fi-FI" sz="2000" i="1">
                <a:latin typeface="Courier New" panose="02070309020205020404" pitchFamily="49" charset="0"/>
              </a:rPr>
              <a:t>structure_tag</a:t>
            </a:r>
            <a:r>
              <a:rPr lang="en-US" altLang="fi-FI" sz="2000">
                <a:latin typeface="Courier New" panose="02070309020205020404" pitchFamily="49" charset="0"/>
              </a:rPr>
              <a:t> {</a:t>
            </a:r>
            <a:br>
              <a:rPr lang="en-US" altLang="fi-FI" sz="2000">
                <a:latin typeface="Courier New" panose="02070309020205020404" pitchFamily="49" charset="0"/>
              </a:rPr>
            </a:br>
            <a:r>
              <a:rPr lang="en-US" altLang="fi-FI" sz="2000">
                <a:latin typeface="Courier New" panose="02070309020205020404" pitchFamily="49" charset="0"/>
              </a:rPr>
              <a:t>        data members</a:t>
            </a:r>
            <a:br>
              <a:rPr lang="en-US" altLang="fi-FI" sz="2000">
                <a:latin typeface="Courier New" panose="02070309020205020404" pitchFamily="49" charset="0"/>
              </a:rPr>
            </a:br>
            <a:r>
              <a:rPr lang="en-US" altLang="fi-FI" sz="2000">
                <a:latin typeface="Courier New" panose="02070309020205020404" pitchFamily="49" charset="0"/>
              </a:rPr>
              <a:t> };</a:t>
            </a:r>
          </a:p>
          <a:p>
            <a:pPr eaLnBrk="1" hangingPunct="1">
              <a:lnSpc>
                <a:spcPct val="90000"/>
              </a:lnSpc>
            </a:pPr>
            <a:r>
              <a:rPr lang="fi-FI" altLang="fi-FI"/>
              <a:t>Data members of a structure are declared like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4A8D0BD-3977-4DF2-AB19-30515A454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Structures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A3FC7CB-C187-46D3-991B-044CF900F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i-FI" dirty="0"/>
              <a:t>Let’s assume we are writing a payroll-related program</a:t>
            </a:r>
          </a:p>
          <a:p>
            <a:pPr lvl="1"/>
            <a:r>
              <a:rPr lang="en-US" altLang="fi-FI" dirty="0"/>
              <a:t>We will need an employee record for each employee that contains the data we need to process a payroll</a:t>
            </a:r>
          </a:p>
          <a:p>
            <a:pPr lvl="1"/>
            <a:r>
              <a:rPr lang="en-US" altLang="fi-FI" dirty="0"/>
              <a:t>For example we could define following structure to hold employee data</a:t>
            </a:r>
            <a:br>
              <a:rPr lang="en-US" altLang="fi-FI" dirty="0"/>
            </a:b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int    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</a:t>
            </a: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char    name[20];</a:t>
            </a:r>
            <a:b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double 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wage_rate</a:t>
            </a: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2"/>
            <a:endParaRPr lang="en-US" altLang="fi-F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8636E70-C2F9-4DD2-AF2A-495E8725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05D4D63-831F-45B1-9CC2-ABEB5C350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852936"/>
            <a:ext cx="8001000" cy="3624064"/>
          </a:xfrm>
        </p:spPr>
        <p:txBody>
          <a:bodyPr/>
          <a:lstStyle/>
          <a:p>
            <a:r>
              <a:rPr lang="fi-FI" altLang="fi-FI" dirty="0" err="1"/>
              <a:t>Above</a:t>
            </a:r>
            <a:r>
              <a:rPr lang="fi-FI" altLang="fi-FI" dirty="0"/>
              <a:t> is </a:t>
            </a:r>
            <a:r>
              <a:rPr lang="fi-FI" altLang="fi-FI" dirty="0" err="1"/>
              <a:t>structure</a:t>
            </a:r>
            <a:r>
              <a:rPr lang="fi-FI" altLang="fi-FI" dirty="0"/>
              <a:t> definition: </a:t>
            </a:r>
          </a:p>
          <a:p>
            <a:pPr lvl="1"/>
            <a:r>
              <a:rPr lang="fi-FI" altLang="fi-FI" dirty="0" err="1"/>
              <a:t>struct</a:t>
            </a:r>
            <a:r>
              <a:rPr lang="fi-FI" altLang="fi-FI" dirty="0"/>
              <a:t> is </a:t>
            </a:r>
            <a:r>
              <a:rPr lang="fi-FI" altLang="fi-FI" dirty="0" err="1"/>
              <a:t>keyword</a:t>
            </a:r>
            <a:r>
              <a:rPr lang="fi-FI" altLang="fi-FI" dirty="0"/>
              <a:t> </a:t>
            </a:r>
            <a:r>
              <a:rPr lang="fi-FI" altLang="fi-FI" dirty="0" err="1"/>
              <a:t>meaning</a:t>
            </a:r>
            <a:r>
              <a:rPr lang="fi-FI" altLang="fi-FI" dirty="0"/>
              <a:t> a </a:t>
            </a:r>
            <a:r>
              <a:rPr lang="fi-FI" altLang="fi-FI" dirty="0" err="1"/>
              <a:t>new</a:t>
            </a:r>
            <a:r>
              <a:rPr lang="fi-FI" altLang="fi-FI" dirty="0"/>
              <a:t> </a:t>
            </a:r>
            <a:r>
              <a:rPr lang="fi-FI" altLang="fi-FI" dirty="0" err="1"/>
              <a:t>type</a:t>
            </a:r>
            <a:r>
              <a:rPr lang="fi-FI" altLang="fi-FI" dirty="0"/>
              <a:t> is </a:t>
            </a:r>
            <a:r>
              <a:rPr lang="fi-FI" altLang="fi-FI" dirty="0" err="1"/>
              <a:t>being</a:t>
            </a:r>
            <a:r>
              <a:rPr lang="fi-FI" altLang="fi-FI" dirty="0"/>
              <a:t> </a:t>
            </a:r>
            <a:r>
              <a:rPr lang="fi-FI" altLang="fi-FI" dirty="0" err="1"/>
              <a:t>defined</a:t>
            </a:r>
            <a:r>
              <a:rPr lang="fi-FI" altLang="fi-FI" dirty="0"/>
              <a:t> </a:t>
            </a:r>
          </a:p>
          <a:p>
            <a:pPr lvl="1"/>
            <a:r>
              <a:rPr lang="fi-FI" altLang="fi-FI" dirty="0" err="1"/>
              <a:t>employeeRecord</a:t>
            </a:r>
            <a:r>
              <a:rPr lang="fi-FI" altLang="fi-FI" dirty="0"/>
              <a:t> is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tag</a:t>
            </a:r>
            <a:r>
              <a:rPr lang="fi-FI" altLang="fi-FI" dirty="0"/>
              <a:t>,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name</a:t>
            </a:r>
            <a:r>
              <a:rPr lang="fi-FI" altLang="fi-FI" dirty="0"/>
              <a:t> of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structure</a:t>
            </a:r>
            <a:r>
              <a:rPr lang="fi-FI" altLang="fi-FI" dirty="0"/>
              <a:t> definition </a:t>
            </a:r>
          </a:p>
          <a:p>
            <a:pPr lvl="1"/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name</a:t>
            </a:r>
            <a:r>
              <a:rPr lang="fi-FI" altLang="fi-FI" dirty="0"/>
              <a:t> of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new</a:t>
            </a:r>
            <a:r>
              <a:rPr lang="fi-FI" altLang="fi-FI" dirty="0"/>
              <a:t> data </a:t>
            </a:r>
            <a:r>
              <a:rPr lang="fi-FI" altLang="fi-FI" dirty="0" err="1"/>
              <a:t>type</a:t>
            </a:r>
            <a:r>
              <a:rPr lang="fi-FI" altLang="fi-FI" dirty="0"/>
              <a:t> is </a:t>
            </a:r>
            <a:r>
              <a:rPr lang="fi-FI" altLang="fi-FI" b="1" dirty="0" err="1"/>
              <a:t>struct</a:t>
            </a:r>
            <a:r>
              <a:rPr lang="fi-FI" altLang="fi-FI" b="1" dirty="0"/>
              <a:t> </a:t>
            </a:r>
            <a:r>
              <a:rPr lang="fi-FI" altLang="fi-FI" b="1" dirty="0" err="1"/>
              <a:t>employee_record</a:t>
            </a:r>
            <a:r>
              <a:rPr lang="fi-FI" altLang="fi-FI" b="1" dirty="0"/>
              <a:t>  </a:t>
            </a:r>
          </a:p>
          <a:p>
            <a:pPr lvl="1"/>
            <a:r>
              <a:rPr lang="fi-FI" altLang="fi-FI" dirty="0" err="1"/>
              <a:t>variables</a:t>
            </a:r>
            <a:r>
              <a:rPr lang="fi-FI" altLang="fi-FI" dirty="0"/>
              <a:t> </a:t>
            </a:r>
            <a:r>
              <a:rPr lang="fi-FI" altLang="fi-FI" dirty="0" err="1"/>
              <a:t>declared</a:t>
            </a:r>
            <a:r>
              <a:rPr lang="fi-FI" altLang="fi-FI" dirty="0"/>
              <a:t> </a:t>
            </a:r>
            <a:r>
              <a:rPr lang="fi-FI" altLang="fi-FI" dirty="0" err="1"/>
              <a:t>within</a:t>
            </a:r>
            <a:r>
              <a:rPr lang="fi-FI" altLang="fi-FI" dirty="0"/>
              <a:t> </a:t>
            </a:r>
            <a:r>
              <a:rPr lang="fi-FI" altLang="fi-FI" dirty="0" err="1"/>
              <a:t>braces</a:t>
            </a:r>
            <a:r>
              <a:rPr lang="fi-FI" altLang="fi-FI" dirty="0"/>
              <a:t> </a:t>
            </a:r>
            <a:r>
              <a:rPr lang="fi-FI" altLang="fi-FI" dirty="0" err="1"/>
              <a:t>are</a:t>
            </a:r>
            <a:r>
              <a:rPr lang="fi-FI" altLang="fi-FI" dirty="0"/>
              <a:t>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members</a:t>
            </a:r>
            <a:r>
              <a:rPr lang="fi-FI" altLang="fi-FI" dirty="0"/>
              <a:t> (</a:t>
            </a:r>
            <a:r>
              <a:rPr lang="fi-FI" altLang="fi-FI" dirty="0" err="1"/>
              <a:t>note</a:t>
            </a:r>
            <a:r>
              <a:rPr lang="fi-FI" altLang="fi-FI" dirty="0"/>
              <a:t> </a:t>
            </a:r>
            <a:r>
              <a:rPr lang="fi-FI" altLang="fi-FI" dirty="0" err="1"/>
              <a:t>different</a:t>
            </a:r>
            <a:r>
              <a:rPr lang="fi-FI" altLang="fi-FI" dirty="0"/>
              <a:t> </a:t>
            </a:r>
            <a:r>
              <a:rPr lang="fi-FI" altLang="fi-FI" dirty="0" err="1"/>
              <a:t>types</a:t>
            </a:r>
            <a:r>
              <a:rPr lang="fi-FI" altLang="fi-FI" dirty="0"/>
              <a:t>) </a:t>
            </a:r>
          </a:p>
          <a:p>
            <a:pPr lvl="1"/>
            <a:r>
              <a:rPr lang="fi-FI" altLang="fi-FI" dirty="0"/>
              <a:t>definition </a:t>
            </a:r>
            <a:r>
              <a:rPr lang="fi-FI" altLang="fi-FI" dirty="0" err="1"/>
              <a:t>ends</a:t>
            </a:r>
            <a:r>
              <a:rPr lang="fi-FI" altLang="fi-FI" dirty="0"/>
              <a:t> </a:t>
            </a:r>
            <a:r>
              <a:rPr lang="fi-FI" altLang="fi-FI" dirty="0" err="1"/>
              <a:t>with</a:t>
            </a:r>
            <a:r>
              <a:rPr lang="fi-FI" altLang="fi-FI" dirty="0"/>
              <a:t> a </a:t>
            </a:r>
            <a:r>
              <a:rPr lang="fi-FI" altLang="fi-FI" dirty="0" err="1"/>
              <a:t>closing</a:t>
            </a:r>
            <a:r>
              <a:rPr lang="fi-FI" altLang="fi-FI" dirty="0"/>
              <a:t> </a:t>
            </a:r>
            <a:r>
              <a:rPr lang="fi-FI" altLang="fi-FI" dirty="0" err="1"/>
              <a:t>brace</a:t>
            </a:r>
            <a:r>
              <a:rPr lang="fi-FI" altLang="fi-FI" dirty="0"/>
              <a:t> and </a:t>
            </a:r>
            <a:r>
              <a:rPr lang="fi-FI" altLang="fi-FI" dirty="0" err="1"/>
              <a:t>semicolon</a:t>
            </a:r>
            <a:r>
              <a:rPr lang="fi-FI" altLang="fi-FI" dirty="0"/>
              <a:t> </a:t>
            </a:r>
          </a:p>
          <a:p>
            <a:r>
              <a:rPr lang="fi-FI" altLang="fi-FI" dirty="0"/>
              <a:t>A definition </a:t>
            </a:r>
            <a:r>
              <a:rPr lang="fi-FI" altLang="fi-FI" dirty="0" err="1"/>
              <a:t>allocates</a:t>
            </a:r>
            <a:r>
              <a:rPr lang="fi-FI" altLang="fi-FI" dirty="0"/>
              <a:t> no </a:t>
            </a:r>
            <a:r>
              <a:rPr lang="fi-FI" altLang="fi-FI" dirty="0" err="1"/>
              <a:t>memory</a:t>
            </a:r>
            <a:r>
              <a:rPr lang="fi-FI" altLang="fi-FI" dirty="0"/>
              <a:t>, </a:t>
            </a:r>
            <a:r>
              <a:rPr lang="fi-FI" altLang="fi-FI" dirty="0" err="1"/>
              <a:t>only</a:t>
            </a:r>
            <a:r>
              <a:rPr lang="fi-FI" altLang="fi-FI" dirty="0"/>
              <a:t> </a:t>
            </a:r>
            <a:r>
              <a:rPr lang="fi-FI" altLang="fi-FI" dirty="0" err="1"/>
              <a:t>defines</a:t>
            </a:r>
            <a:r>
              <a:rPr lang="fi-FI" altLang="fi-FI" dirty="0"/>
              <a:t> an </a:t>
            </a:r>
            <a:r>
              <a:rPr lang="fi-FI" altLang="fi-FI" dirty="0" err="1"/>
              <a:t>what</a:t>
            </a:r>
            <a:r>
              <a:rPr lang="fi-FI" altLang="fi-FI" dirty="0"/>
              <a:t> an </a:t>
            </a:r>
            <a:r>
              <a:rPr lang="fi-FI" altLang="fi-FI" dirty="0" err="1"/>
              <a:t>employeeRecord</a:t>
            </a:r>
            <a:r>
              <a:rPr lang="fi-FI" altLang="fi-FI" dirty="0"/>
              <a:t>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will</a:t>
            </a:r>
            <a:r>
              <a:rPr lang="fi-FI" altLang="fi-FI" dirty="0"/>
              <a:t> look </a:t>
            </a:r>
            <a:r>
              <a:rPr lang="fi-FI" altLang="fi-FI" dirty="0" err="1"/>
              <a:t>like</a:t>
            </a:r>
            <a:r>
              <a:rPr lang="fi-FI" altLang="fi-FI" dirty="0"/>
              <a:t> 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E094E80F-0D39-467F-9E40-132B96165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28800"/>
            <a:ext cx="31918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400" dirty="0">
                <a:latin typeface="Courier New" panose="02070309020205020404" pitchFamily="49" charset="0"/>
              </a:rPr>
              <a:t> {</a:t>
            </a:r>
            <a:br>
              <a:rPr lang="en-US" altLang="fi-FI" sz="1400" dirty="0">
                <a:latin typeface="Courier New" panose="02070309020205020404" pitchFamily="49" charset="0"/>
              </a:rPr>
            </a:br>
            <a:r>
              <a:rPr lang="en-US" altLang="fi-FI" sz="1400" dirty="0">
                <a:latin typeface="Courier New" panose="02070309020205020404" pitchFamily="49" charset="0"/>
              </a:rPr>
              <a:t>    int     </a:t>
            </a:r>
            <a:r>
              <a:rPr lang="en-US" altLang="fi-FI" sz="1400" dirty="0" err="1">
                <a:latin typeface="Courier New" panose="02070309020205020404" pitchFamily="49" charset="0"/>
              </a:rPr>
              <a:t>employee_number</a:t>
            </a:r>
            <a:r>
              <a:rPr lang="en-US" altLang="fi-FI" sz="1400" dirty="0">
                <a:latin typeface="Courier New" panose="02070309020205020404" pitchFamily="49" charset="0"/>
              </a:rPr>
              <a:t>;</a:t>
            </a:r>
            <a:br>
              <a:rPr lang="en-US" altLang="fi-FI" sz="1400" dirty="0">
                <a:latin typeface="Courier New" panose="02070309020205020404" pitchFamily="49" charset="0"/>
              </a:rPr>
            </a:br>
            <a:r>
              <a:rPr lang="en-US" altLang="fi-FI" sz="1400" dirty="0">
                <a:latin typeface="Courier New" panose="02070309020205020404" pitchFamily="49" charset="0"/>
              </a:rPr>
              <a:t>    char    name[20];</a:t>
            </a:r>
            <a:br>
              <a:rPr lang="en-US" altLang="fi-FI" sz="1400" dirty="0">
                <a:latin typeface="Courier New" panose="02070309020205020404" pitchFamily="49" charset="0"/>
              </a:rPr>
            </a:br>
            <a:r>
              <a:rPr lang="en-US" altLang="fi-FI" sz="1400" dirty="0">
                <a:latin typeface="Courier New" panose="02070309020205020404" pitchFamily="49" charset="0"/>
              </a:rPr>
              <a:t>    double  </a:t>
            </a:r>
            <a:r>
              <a:rPr lang="en-US" altLang="fi-FI" sz="1400" dirty="0" err="1">
                <a:latin typeface="Courier New" panose="02070309020205020404" pitchFamily="49" charset="0"/>
              </a:rPr>
              <a:t>wage_rate</a:t>
            </a:r>
            <a:r>
              <a:rPr lang="en-US" altLang="fi-FI" sz="1400" dirty="0">
                <a:latin typeface="Courier New" panose="02070309020205020404" pitchFamily="49" charset="0"/>
              </a:rPr>
              <a:t>;</a:t>
            </a:r>
            <a:br>
              <a:rPr lang="en-US" altLang="fi-FI" sz="1400" dirty="0">
                <a:latin typeface="Courier New" panose="02070309020205020404" pitchFamily="49" charset="0"/>
              </a:rPr>
            </a:br>
            <a:r>
              <a:rPr lang="en-US" altLang="fi-FI" sz="1400" dirty="0">
                <a:latin typeface="Courier New" panose="02070309020205020404" pitchFamily="49" charset="0"/>
              </a:rPr>
              <a:t>};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B9C41A-5D95-4A00-B128-62B4032D9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Declaring struct variables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9C008F3-4B3B-469F-8B2A-C4FC9AFAB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 dirty="0" err="1"/>
              <a:t>Must</a:t>
            </a:r>
            <a:r>
              <a:rPr lang="fi-FI" altLang="fi-FI" dirty="0"/>
              <a:t> </a:t>
            </a:r>
            <a:r>
              <a:rPr lang="fi-FI" altLang="fi-FI" dirty="0" err="1"/>
              <a:t>use</a:t>
            </a:r>
            <a:r>
              <a:rPr lang="fi-FI" altLang="fi-FI" dirty="0"/>
              <a:t> </a:t>
            </a:r>
            <a:r>
              <a:rPr lang="fi-FI" altLang="fi-FI" dirty="0" err="1"/>
              <a:t>actual</a:t>
            </a:r>
            <a:r>
              <a:rPr lang="fi-FI" altLang="fi-FI" dirty="0"/>
              <a:t> </a:t>
            </a:r>
            <a:r>
              <a:rPr lang="fi-FI" altLang="fi-FI" dirty="0" err="1"/>
              <a:t>declaration</a:t>
            </a:r>
            <a:r>
              <a:rPr lang="fi-FI" altLang="fi-FI" dirty="0"/>
              <a:t> (</a:t>
            </a:r>
            <a:r>
              <a:rPr lang="fi-FI" altLang="fi-FI" dirty="0" err="1"/>
              <a:t>after</a:t>
            </a:r>
            <a:r>
              <a:rPr lang="fi-FI" altLang="fi-FI" dirty="0"/>
              <a:t> definition) to </a:t>
            </a:r>
            <a:r>
              <a:rPr lang="fi-FI" altLang="fi-FI" dirty="0" err="1"/>
              <a:t>allocate</a:t>
            </a:r>
            <a:r>
              <a:rPr lang="fi-FI" altLang="fi-FI" dirty="0"/>
              <a:t> </a:t>
            </a:r>
            <a:r>
              <a:rPr lang="fi-FI" altLang="fi-FI" dirty="0" err="1"/>
              <a:t>memory</a:t>
            </a:r>
            <a:r>
              <a:rPr lang="fi-FI" altLang="fi-FI" dirty="0"/>
              <a:t> to </a:t>
            </a:r>
            <a:r>
              <a:rPr lang="fi-FI" altLang="fi-FI" dirty="0" err="1"/>
              <a:t>variables</a:t>
            </a:r>
            <a:r>
              <a:rPr lang="fi-FI" altLang="fi-FI" dirty="0"/>
              <a:t>: </a:t>
            </a:r>
          </a:p>
          <a:p>
            <a:pPr marL="381000" lvl="1" indent="0">
              <a:buNone/>
            </a:pP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81000" lvl="1" indent="0">
              <a:buNone/>
            </a:pP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pPr marL="381000" lvl="1" indent="0">
              <a:buNone/>
            </a:pP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nextEmp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i-FI" altLang="fi-FI" b="1" dirty="0" err="1"/>
              <a:t>newEmp</a:t>
            </a:r>
            <a:r>
              <a:rPr lang="fi-FI" altLang="fi-FI" dirty="0"/>
              <a:t> is </a:t>
            </a:r>
            <a:r>
              <a:rPr lang="fi-FI" altLang="fi-FI" dirty="0" err="1"/>
              <a:t>variable</a:t>
            </a:r>
            <a:r>
              <a:rPr lang="fi-FI" altLang="fi-FI" dirty="0"/>
              <a:t> of </a:t>
            </a:r>
            <a:r>
              <a:rPr lang="fi-FI" altLang="fi-FI" dirty="0" err="1"/>
              <a:t>type</a:t>
            </a:r>
            <a:r>
              <a:rPr lang="fi-FI" altLang="fi-FI" dirty="0"/>
              <a:t> </a:t>
            </a:r>
            <a:r>
              <a:rPr lang="fi-FI" altLang="fi-FI" dirty="0" err="1"/>
              <a:t>employee_record</a:t>
            </a:r>
            <a:r>
              <a:rPr lang="fi-FI" altLang="fi-FI" dirty="0"/>
              <a:t> </a:t>
            </a:r>
          </a:p>
          <a:p>
            <a:pPr lvl="1"/>
            <a:r>
              <a:rPr lang="fi-FI" altLang="fi-FI" b="1" dirty="0" err="1"/>
              <a:t>employees</a:t>
            </a:r>
            <a:r>
              <a:rPr lang="fi-FI" altLang="fi-FI" dirty="0"/>
              <a:t> an </a:t>
            </a:r>
            <a:r>
              <a:rPr lang="fi-FI" altLang="fi-FI" dirty="0" err="1"/>
              <a:t>array</a:t>
            </a:r>
            <a:r>
              <a:rPr lang="fi-FI" altLang="fi-FI" dirty="0"/>
              <a:t> of 50 </a:t>
            </a:r>
            <a:r>
              <a:rPr lang="fi-FI" altLang="fi-FI" dirty="0" err="1"/>
              <a:t>employee_records</a:t>
            </a:r>
            <a:r>
              <a:rPr lang="fi-FI" altLang="fi-FI" dirty="0"/>
              <a:t> </a:t>
            </a:r>
          </a:p>
          <a:p>
            <a:pPr lvl="1"/>
            <a:r>
              <a:rPr lang="fi-FI" altLang="fi-FI" b="1" dirty="0" err="1"/>
              <a:t>nextEmp</a:t>
            </a:r>
            <a:r>
              <a:rPr lang="fi-FI" altLang="fi-FI" dirty="0"/>
              <a:t> is a </a:t>
            </a:r>
            <a:r>
              <a:rPr lang="fi-FI" altLang="fi-FI" dirty="0" err="1"/>
              <a:t>pointer</a:t>
            </a:r>
            <a:r>
              <a:rPr lang="fi-FI" altLang="fi-FI" dirty="0"/>
              <a:t> to a </a:t>
            </a:r>
            <a:r>
              <a:rPr lang="fi-FI" altLang="fi-FI" dirty="0" err="1"/>
              <a:t>employee_record</a:t>
            </a:r>
            <a:r>
              <a:rPr lang="fi-FI" altLang="fi-FI" dirty="0"/>
              <a:t> </a:t>
            </a:r>
            <a:r>
              <a:rPr lang="fi-FI" altLang="fi-FI" dirty="0" err="1"/>
              <a:t>variable</a:t>
            </a:r>
            <a:r>
              <a:rPr lang="fi-FI" altLang="fi-FI" dirty="0"/>
              <a:t> </a:t>
            </a:r>
          </a:p>
          <a:p>
            <a:r>
              <a:rPr lang="fi-FI" altLang="fi-FI" dirty="0" err="1"/>
              <a:t>You</a:t>
            </a:r>
            <a:r>
              <a:rPr lang="fi-FI" altLang="fi-FI" dirty="0"/>
              <a:t> </a:t>
            </a:r>
            <a:r>
              <a:rPr lang="fi-FI" altLang="fi-FI" dirty="0" err="1"/>
              <a:t>can</a:t>
            </a:r>
            <a:r>
              <a:rPr lang="fi-FI" altLang="fi-FI" dirty="0"/>
              <a:t> </a:t>
            </a:r>
            <a:r>
              <a:rPr lang="fi-FI" altLang="fi-FI" dirty="0" err="1"/>
              <a:t>also</a:t>
            </a:r>
            <a:r>
              <a:rPr lang="fi-FI" altLang="fi-FI" dirty="0"/>
              <a:t> </a:t>
            </a:r>
            <a:r>
              <a:rPr lang="fi-FI" altLang="fi-FI" dirty="0" err="1"/>
              <a:t>define</a:t>
            </a:r>
            <a:r>
              <a:rPr lang="fi-FI" altLang="fi-FI" dirty="0"/>
              <a:t> a </a:t>
            </a:r>
            <a:r>
              <a:rPr lang="fi-FI" altLang="fi-FI" dirty="0" err="1"/>
              <a:t>structure</a:t>
            </a:r>
            <a:r>
              <a:rPr lang="fi-FI" altLang="fi-FI" dirty="0"/>
              <a:t> and </a:t>
            </a:r>
            <a:r>
              <a:rPr lang="fi-FI" altLang="fi-FI" dirty="0" err="1"/>
              <a:t>declare</a:t>
            </a:r>
            <a:r>
              <a:rPr lang="fi-FI" altLang="fi-FI" dirty="0"/>
              <a:t> </a:t>
            </a:r>
            <a:r>
              <a:rPr lang="fi-FI" altLang="fi-FI" dirty="0" err="1"/>
              <a:t>variables</a:t>
            </a:r>
            <a:r>
              <a:rPr lang="fi-FI" altLang="fi-FI" dirty="0"/>
              <a:t> of </a:t>
            </a:r>
            <a:r>
              <a:rPr lang="fi-FI" altLang="fi-FI" dirty="0" err="1"/>
              <a:t>that</a:t>
            </a:r>
            <a:r>
              <a:rPr lang="fi-FI" altLang="fi-FI" dirty="0"/>
              <a:t>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type</a:t>
            </a:r>
            <a:r>
              <a:rPr lang="fi-FI" altLang="fi-FI" dirty="0"/>
              <a:t> in single </a:t>
            </a:r>
            <a:r>
              <a:rPr lang="fi-FI" altLang="fi-FI" dirty="0" err="1"/>
              <a:t>statement</a:t>
            </a:r>
            <a:r>
              <a:rPr lang="fi-FI" altLang="fi-FI" dirty="0"/>
              <a:t> (in </a:t>
            </a:r>
            <a:r>
              <a:rPr lang="fi-FI" altLang="fi-FI" dirty="0" err="1"/>
              <a:t>this</a:t>
            </a:r>
            <a:r>
              <a:rPr lang="fi-FI" altLang="fi-FI" dirty="0"/>
              <a:t> case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tag</a:t>
            </a:r>
            <a:r>
              <a:rPr lang="fi-FI" altLang="fi-FI" dirty="0"/>
              <a:t> is </a:t>
            </a:r>
            <a:r>
              <a:rPr lang="fi-FI" altLang="fi-FI" dirty="0" err="1"/>
              <a:t>optional</a:t>
            </a:r>
            <a:r>
              <a:rPr lang="fi-FI" altLang="fi-FI" dirty="0"/>
              <a:t>): </a:t>
            </a:r>
            <a:br>
              <a:rPr lang="fi-FI" altLang="fi-FI" dirty="0"/>
            </a:b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employee_nr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wage_rate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[50], *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nextEmp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96EE2EA-732F-454A-B8C1-E34B2DD39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fi-FI"/>
              <a:t>Accessing members of structures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5D62AF5-450C-4983-BC7F-0552B2A6F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altLang="fi-FI" dirty="0" err="1"/>
              <a:t>You</a:t>
            </a:r>
            <a:r>
              <a:rPr lang="fi-FI" altLang="fi-FI" dirty="0"/>
              <a:t> </a:t>
            </a:r>
            <a:r>
              <a:rPr lang="fi-FI" altLang="fi-FI" dirty="0" err="1"/>
              <a:t>can</a:t>
            </a:r>
            <a:r>
              <a:rPr lang="fi-FI" altLang="fi-FI" dirty="0"/>
              <a:t> </a:t>
            </a:r>
            <a:r>
              <a:rPr lang="fi-FI" altLang="fi-FI" dirty="0" err="1"/>
              <a:t>access</a:t>
            </a:r>
            <a:r>
              <a:rPr lang="fi-FI" altLang="fi-FI" dirty="0"/>
              <a:t> </a:t>
            </a:r>
            <a:r>
              <a:rPr lang="fi-FI" altLang="fi-FI" dirty="0" err="1"/>
              <a:t>individual</a:t>
            </a:r>
            <a:r>
              <a:rPr lang="fi-FI" altLang="fi-FI" dirty="0"/>
              <a:t> </a:t>
            </a:r>
            <a:r>
              <a:rPr lang="fi-FI" altLang="fi-FI" dirty="0" err="1"/>
              <a:t>members</a:t>
            </a:r>
            <a:r>
              <a:rPr lang="fi-FI" altLang="fi-FI" dirty="0"/>
              <a:t> of a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variable</a:t>
            </a:r>
            <a:r>
              <a:rPr lang="fi-FI" altLang="fi-FI" dirty="0"/>
              <a:t> </a:t>
            </a:r>
            <a:r>
              <a:rPr lang="fi-FI" altLang="fi-FI" dirty="0" err="1"/>
              <a:t>with</a:t>
            </a:r>
            <a:r>
              <a:rPr lang="fi-FI" altLang="fi-FI" dirty="0"/>
              <a:t>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name</a:t>
            </a:r>
            <a:r>
              <a:rPr lang="fi-FI" altLang="fi-FI" dirty="0"/>
              <a:t> of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variable</a:t>
            </a:r>
            <a:r>
              <a:rPr lang="fi-FI" altLang="fi-FI" dirty="0"/>
              <a:t> and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dot</a:t>
            </a:r>
            <a:r>
              <a:rPr lang="fi-FI" altLang="fi-FI" dirty="0"/>
              <a:t> </a:t>
            </a:r>
            <a:r>
              <a:rPr lang="fi-FI" altLang="fi-FI" dirty="0" err="1"/>
              <a:t>operator</a:t>
            </a:r>
            <a:r>
              <a:rPr lang="fi-FI" altLang="fi-FI" dirty="0"/>
              <a:t> (.)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fi-FI" altLang="fi-FI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fi-FI" altLang="fi-FI" dirty="0" err="1"/>
              <a:t>Syntax</a:t>
            </a:r>
            <a:r>
              <a:rPr lang="fi-FI" altLang="fi-FI" dirty="0"/>
              <a:t> is:</a:t>
            </a:r>
            <a:br>
              <a:rPr lang="fi-FI" altLang="fi-FI" dirty="0"/>
            </a:br>
            <a:r>
              <a:rPr lang="fi-FI" altLang="fi-FI" dirty="0"/>
              <a:t>    </a:t>
            </a:r>
            <a:r>
              <a:rPr lang="fi-FI" altLang="fi-FI" i="1" dirty="0" err="1"/>
              <a:t>structure_variable_name.member_name</a:t>
            </a:r>
            <a:endParaRPr lang="fi-FI" altLang="fi-FI" i="1" dirty="0"/>
          </a:p>
          <a:p>
            <a:pPr eaLnBrk="1" hangingPunct="1">
              <a:lnSpc>
                <a:spcPct val="90000"/>
              </a:lnSpc>
            </a:pPr>
            <a:endParaRPr lang="fi-FI" altLang="fi-FI" i="1" dirty="0"/>
          </a:p>
          <a:p>
            <a:pPr>
              <a:lnSpc>
                <a:spcPct val="90000"/>
              </a:lnSpc>
            </a:pPr>
            <a:r>
              <a:rPr lang="fi-FI" altLang="fi-FI" dirty="0"/>
              <a:t>For </a:t>
            </a:r>
            <a:r>
              <a:rPr lang="fi-FI" altLang="fi-FI" dirty="0" err="1"/>
              <a:t>example</a:t>
            </a:r>
            <a:r>
              <a:rPr lang="fi-FI" altLang="fi-FI" dirty="0"/>
              <a:t>:</a:t>
            </a:r>
            <a:br>
              <a:rPr lang="fi-FI" altLang="fi-FI" dirty="0"/>
            </a:b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sz="1800" dirty="0">
                <a:latin typeface="Courier New" panose="02070309020205020404" pitchFamily="49" charset="0"/>
              </a:rPr>
              <a:t>emp1;</a:t>
            </a:r>
            <a:br>
              <a:rPr lang="fi-FI" altLang="fi-FI" sz="1800" dirty="0">
                <a:latin typeface="Courier New" panose="02070309020205020404" pitchFamily="49" charset="0"/>
              </a:rPr>
            </a:br>
            <a:r>
              <a:rPr lang="fi-FI" altLang="fi-FI" sz="1800" dirty="0">
                <a:latin typeface="Courier New" panose="02070309020205020404" pitchFamily="49" charset="0"/>
              </a:rPr>
              <a:t>...</a:t>
            </a:r>
            <a:br>
              <a:rPr lang="fi-FI" altLang="fi-FI" sz="1800" dirty="0">
                <a:latin typeface="Courier New" panose="02070309020205020404" pitchFamily="49" charset="0"/>
              </a:rPr>
            </a:br>
            <a:r>
              <a:rPr lang="fi-FI" altLang="fi-FI" sz="18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800" dirty="0">
                <a:latin typeface="Courier New" panose="02070309020205020404" pitchFamily="49" charset="0"/>
              </a:rPr>
              <a:t> = emp1.wage_rate * </a:t>
            </a:r>
            <a:r>
              <a:rPr lang="fi-FI" altLang="fi-FI" sz="18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800" dirty="0">
                <a:latin typeface="Courier New" panose="02070309020205020404" pitchFamily="49" charset="0"/>
              </a:rPr>
              <a:t>;</a:t>
            </a:r>
            <a:br>
              <a:rPr lang="fi-FI" altLang="fi-FI" sz="1800" dirty="0">
                <a:latin typeface="Courier New" panose="02070309020205020404" pitchFamily="49" charset="0"/>
              </a:rPr>
            </a:br>
            <a:r>
              <a:rPr lang="fi-FI" altLang="fi-FI" sz="1800" dirty="0" err="1">
                <a:latin typeface="Courier New" panose="02070309020205020404" pitchFamily="49" charset="0"/>
              </a:rPr>
              <a:t>printf</a:t>
            </a:r>
            <a:r>
              <a:rPr lang="fi-FI" altLang="fi-FI" sz="1800" dirty="0">
                <a:latin typeface="Courier New" panose="02070309020205020404" pitchFamily="49" charset="0"/>
              </a:rPr>
              <a:t>("%s </a:t>
            </a:r>
            <a:r>
              <a:rPr lang="fi-FI" altLang="fi-FI" sz="1800" dirty="0" err="1">
                <a:latin typeface="Courier New" panose="02070309020205020404" pitchFamily="49" charset="0"/>
              </a:rPr>
              <a:t>earned</a:t>
            </a:r>
            <a:r>
              <a:rPr lang="fi-FI" altLang="fi-FI" sz="1800" dirty="0">
                <a:latin typeface="Courier New" panose="02070309020205020404" pitchFamily="49" charset="0"/>
              </a:rPr>
              <a:t> $.2f\n", emp1.name, </a:t>
            </a:r>
            <a:r>
              <a:rPr lang="fi-FI" altLang="fi-FI" sz="18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800" dirty="0">
                <a:latin typeface="Courier New" panose="02070309020205020404" pitchFamily="49" charset="0"/>
              </a:rPr>
              <a:t>);</a:t>
            </a:r>
            <a:br>
              <a:rPr lang="fi-FI" altLang="fi-FI" sz="1800" dirty="0">
                <a:latin typeface="Courier New" panose="02070309020205020404" pitchFamily="49" charset="0"/>
              </a:rPr>
            </a:br>
            <a:r>
              <a:rPr lang="fi-FI" altLang="fi-FI" sz="1800" dirty="0" err="1">
                <a:latin typeface="Courier New" panose="02070309020205020404" pitchFamily="49" charset="0"/>
              </a:rPr>
              <a:t>if</a:t>
            </a:r>
            <a:r>
              <a:rPr lang="fi-FI" altLang="fi-FI" sz="1800" dirty="0">
                <a:latin typeface="Courier New" panose="02070309020205020404" pitchFamily="49" charset="0"/>
              </a:rPr>
              <a:t> (emp1.employee_nr != emp2.employee_nr) ...</a:t>
            </a:r>
            <a:r>
              <a:rPr lang="fi-FI" altLang="fi-FI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0CD465-3FEB-4CB3-A586-B792E8C15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Accessing members of structures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44D7E44-BE7D-4322-8475-87EF87A4F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 dirty="0" err="1"/>
              <a:t>You</a:t>
            </a:r>
            <a:r>
              <a:rPr lang="fi-FI" altLang="fi-FI" dirty="0"/>
              <a:t> </a:t>
            </a:r>
            <a:r>
              <a:rPr lang="fi-FI" altLang="fi-FI" dirty="0" err="1"/>
              <a:t>can</a:t>
            </a:r>
            <a:r>
              <a:rPr lang="fi-FI" altLang="fi-FI" dirty="0"/>
              <a:t> </a:t>
            </a:r>
            <a:r>
              <a:rPr lang="fi-FI" altLang="fi-FI" dirty="0" err="1"/>
              <a:t>also</a:t>
            </a:r>
            <a:r>
              <a:rPr lang="fi-FI" altLang="fi-FI" dirty="0"/>
              <a:t> </a:t>
            </a:r>
            <a:r>
              <a:rPr lang="fi-FI" altLang="fi-FI" dirty="0" err="1"/>
              <a:t>access</a:t>
            </a:r>
            <a:r>
              <a:rPr lang="fi-FI" altLang="fi-FI" dirty="0"/>
              <a:t> a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member</a:t>
            </a:r>
            <a:r>
              <a:rPr lang="fi-FI" altLang="fi-FI" dirty="0"/>
              <a:t> </a:t>
            </a:r>
            <a:r>
              <a:rPr lang="fi-FI" altLang="fi-FI" dirty="0" err="1"/>
              <a:t>through</a:t>
            </a:r>
            <a:r>
              <a:rPr lang="fi-FI" altLang="fi-FI" dirty="0"/>
              <a:t>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address</a:t>
            </a:r>
            <a:r>
              <a:rPr lang="fi-FI" altLang="fi-FI" dirty="0"/>
              <a:t> of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using</a:t>
            </a:r>
            <a:r>
              <a:rPr lang="fi-FI" altLang="fi-FI" dirty="0"/>
              <a:t>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arrow</a:t>
            </a:r>
            <a:r>
              <a:rPr lang="fi-FI" altLang="fi-FI" dirty="0"/>
              <a:t> </a:t>
            </a:r>
            <a:r>
              <a:rPr lang="fi-FI" altLang="fi-FI" dirty="0" err="1"/>
              <a:t>operator</a:t>
            </a:r>
            <a:r>
              <a:rPr lang="fi-FI" altLang="fi-FI" dirty="0"/>
              <a:t> (-&gt;, </a:t>
            </a:r>
            <a:r>
              <a:rPr lang="fi-FI" altLang="fi-FI" dirty="0" err="1"/>
              <a:t>which</a:t>
            </a:r>
            <a:r>
              <a:rPr lang="fi-FI" altLang="fi-FI" dirty="0"/>
              <a:t> is </a:t>
            </a:r>
            <a:r>
              <a:rPr lang="fi-FI" altLang="fi-FI" dirty="0" err="1"/>
              <a:t>typed</a:t>
            </a:r>
            <a:r>
              <a:rPr lang="fi-FI" altLang="fi-FI" dirty="0"/>
              <a:t> </a:t>
            </a:r>
            <a:r>
              <a:rPr lang="fi-FI" altLang="fi-FI" dirty="0" err="1"/>
              <a:t>using</a:t>
            </a:r>
            <a:r>
              <a:rPr lang="fi-FI" altLang="fi-FI" dirty="0"/>
              <a:t> </a:t>
            </a:r>
            <a:r>
              <a:rPr lang="fi-FI" altLang="fi-FI" dirty="0" err="1"/>
              <a:t>hyphen</a:t>
            </a:r>
            <a:r>
              <a:rPr lang="fi-FI" altLang="fi-FI" dirty="0"/>
              <a:t> and </a:t>
            </a:r>
            <a:r>
              <a:rPr lang="fi-FI" altLang="fi-FI" dirty="0" err="1"/>
              <a:t>greater-than</a:t>
            </a:r>
            <a:r>
              <a:rPr lang="fi-FI" altLang="fi-FI" dirty="0"/>
              <a:t> </a:t>
            </a:r>
            <a:r>
              <a:rPr lang="fi-FI" altLang="fi-FI" dirty="0" err="1"/>
              <a:t>characters</a:t>
            </a:r>
            <a:r>
              <a:rPr lang="fi-FI" altLang="fi-FI" dirty="0"/>
              <a:t>); </a:t>
            </a:r>
          </a:p>
          <a:p>
            <a:r>
              <a:rPr lang="fi-FI" altLang="fi-FI" dirty="0" err="1"/>
              <a:t>Syntax</a:t>
            </a:r>
            <a:r>
              <a:rPr lang="fi-FI" altLang="fi-FI" dirty="0"/>
              <a:t> is: </a:t>
            </a:r>
          </a:p>
          <a:p>
            <a:pPr marL="381000" lvl="1" indent="0">
              <a:buNone/>
            </a:pPr>
            <a:r>
              <a:rPr lang="fi-FI" altLang="fi-FI" i="1" dirty="0" err="1"/>
              <a:t>structure_variable_address</a:t>
            </a:r>
            <a:r>
              <a:rPr lang="fi-FI" altLang="fi-FI" i="1" dirty="0"/>
              <a:t>-&gt;</a:t>
            </a:r>
            <a:r>
              <a:rPr lang="fi-FI" altLang="fi-FI" i="1" dirty="0" err="1"/>
              <a:t>member_name</a:t>
            </a:r>
            <a:br>
              <a:rPr lang="fi-FI" altLang="fi-FI" dirty="0"/>
            </a:br>
            <a:endParaRPr lang="fi-FI" altLang="fi-FI" dirty="0"/>
          </a:p>
          <a:p>
            <a:r>
              <a:rPr lang="fi-FI" altLang="fi-FI" dirty="0" err="1"/>
              <a:t>We</a:t>
            </a:r>
            <a:r>
              <a:rPr lang="fi-FI" altLang="fi-FI" dirty="0"/>
              <a:t> </a:t>
            </a:r>
            <a:r>
              <a:rPr lang="fi-FI" altLang="fi-FI" dirty="0" err="1"/>
              <a:t>can</a:t>
            </a:r>
            <a:r>
              <a:rPr lang="fi-FI" altLang="fi-FI" dirty="0"/>
              <a:t> </a:t>
            </a:r>
            <a:r>
              <a:rPr lang="fi-FI" altLang="fi-FI" dirty="0" err="1"/>
              <a:t>access</a:t>
            </a:r>
            <a:r>
              <a:rPr lang="fi-FI" altLang="fi-FI" dirty="0"/>
              <a:t> a </a:t>
            </a:r>
            <a:r>
              <a:rPr lang="fi-FI" altLang="fi-FI" dirty="0" err="1"/>
              <a:t>structure</a:t>
            </a:r>
            <a:r>
              <a:rPr lang="fi-FI" altLang="fi-FI" dirty="0"/>
              <a:t> </a:t>
            </a:r>
            <a:r>
              <a:rPr lang="fi-FI" altLang="fi-FI" dirty="0" err="1"/>
              <a:t>through</a:t>
            </a:r>
            <a:r>
              <a:rPr lang="fi-FI" altLang="fi-FI" dirty="0"/>
              <a:t> a </a:t>
            </a:r>
            <a:r>
              <a:rPr lang="fi-FI" altLang="fi-FI" dirty="0" err="1"/>
              <a:t>pointer</a:t>
            </a:r>
            <a:r>
              <a:rPr lang="fi-FI" altLang="fi-FI" dirty="0"/>
              <a:t> </a:t>
            </a:r>
            <a:r>
              <a:rPr lang="fi-FI" altLang="fi-FI" dirty="0" err="1"/>
              <a:t>variable</a:t>
            </a:r>
            <a:r>
              <a:rPr lang="fi-FI" altLang="fi-FI" dirty="0"/>
              <a:t>:</a:t>
            </a:r>
            <a:br>
              <a:rPr lang="fi-FI" altLang="fi-FI" dirty="0"/>
            </a:br>
            <a:br>
              <a:rPr lang="fi-FI" altLang="fi-FI" dirty="0"/>
            </a:b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emp1, *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empPtr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&amp;emp1;</a:t>
            </a:r>
            <a:b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weeklyGross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empPtr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wage_rate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$.2f\n", 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empPtr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weeklyGross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empPtr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i-FI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employee_nr</a:t>
            </a:r>
            <a:r>
              <a:rPr lang="fi-FI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123) ...</a:t>
            </a:r>
          </a:p>
          <a:p>
            <a:endParaRPr lang="fi-FI" altLang="fi-FI" dirty="0"/>
          </a:p>
          <a:p>
            <a:r>
              <a:rPr lang="fi-FI" altLang="fi-FI" dirty="0" err="1"/>
              <a:t>Both</a:t>
            </a:r>
            <a:r>
              <a:rPr lang="fi-FI" altLang="fi-FI" dirty="0"/>
              <a:t>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dot</a:t>
            </a:r>
            <a:r>
              <a:rPr lang="fi-FI" altLang="fi-FI" dirty="0"/>
              <a:t> and </a:t>
            </a:r>
            <a:r>
              <a:rPr lang="fi-FI" altLang="fi-FI" dirty="0" err="1"/>
              <a:t>arrow</a:t>
            </a:r>
            <a:r>
              <a:rPr lang="fi-FI" altLang="fi-FI" dirty="0"/>
              <a:t> </a:t>
            </a:r>
            <a:r>
              <a:rPr lang="fi-FI" altLang="fi-FI" dirty="0" err="1"/>
              <a:t>operator</a:t>
            </a:r>
            <a:r>
              <a:rPr lang="fi-FI" altLang="fi-FI" dirty="0"/>
              <a:t> </a:t>
            </a:r>
            <a:r>
              <a:rPr lang="fi-FI" altLang="fi-FI" dirty="0" err="1"/>
              <a:t>have</a:t>
            </a:r>
            <a:r>
              <a:rPr lang="fi-FI" altLang="fi-FI" dirty="0"/>
              <a:t> </a:t>
            </a:r>
            <a:r>
              <a:rPr lang="fi-FI" altLang="fi-FI" dirty="0" err="1"/>
              <a:t>very</a:t>
            </a:r>
            <a:r>
              <a:rPr lang="fi-FI" altLang="fi-FI" dirty="0"/>
              <a:t> </a:t>
            </a:r>
            <a:r>
              <a:rPr lang="fi-FI" altLang="fi-FI" dirty="0" err="1"/>
              <a:t>high</a:t>
            </a:r>
            <a:r>
              <a:rPr lang="fi-FI" altLang="fi-FI" dirty="0"/>
              <a:t> </a:t>
            </a:r>
            <a:r>
              <a:rPr lang="fi-FI" altLang="fi-FI" dirty="0" err="1"/>
              <a:t>precedence</a:t>
            </a:r>
            <a:endParaRPr lang="fi-FI" altLang="fi-FI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C90FC6-484D-4499-B06F-1D36C8934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fi-FI" dirty="0"/>
              <a:t>How to </a:t>
            </a:r>
            <a:r>
              <a:rPr lang="fi-FI" altLang="fi-FI" dirty="0" err="1"/>
              <a:t>initializing</a:t>
            </a:r>
            <a:r>
              <a:rPr lang="fi-FI" altLang="fi-FI" dirty="0"/>
              <a:t> a </a:t>
            </a:r>
            <a:r>
              <a:rPr lang="fi-FI" altLang="fi-FI" dirty="0" err="1"/>
              <a:t>structure</a:t>
            </a:r>
            <a:endParaRPr lang="fi-FI" altLang="fi-FI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8EF7246-224B-4F0E-85F2-132D206CA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altLang="fi-FI" dirty="0"/>
              <a:t>Can </a:t>
            </a:r>
            <a:r>
              <a:rPr lang="fi-FI" altLang="fi-FI" dirty="0" err="1"/>
              <a:t>be</a:t>
            </a:r>
            <a:r>
              <a:rPr lang="fi-FI" altLang="fi-FI" dirty="0"/>
              <a:t> </a:t>
            </a:r>
            <a:r>
              <a:rPr lang="fi-FI" altLang="fi-FI" dirty="0" err="1"/>
              <a:t>initialized</a:t>
            </a:r>
            <a:r>
              <a:rPr lang="fi-FI" altLang="fi-FI" dirty="0"/>
              <a:t> </a:t>
            </a:r>
            <a:r>
              <a:rPr lang="fi-FI" altLang="fi-FI" dirty="0" err="1"/>
              <a:t>using</a:t>
            </a:r>
            <a:r>
              <a:rPr lang="fi-FI" altLang="fi-FI" dirty="0"/>
              <a:t> </a:t>
            </a:r>
            <a:r>
              <a:rPr lang="fi-FI" altLang="fi-FI" i="1" dirty="0" err="1"/>
              <a:t>initializer</a:t>
            </a:r>
            <a:r>
              <a:rPr lang="fi-FI" altLang="fi-FI" i="1" dirty="0"/>
              <a:t> </a:t>
            </a:r>
            <a:r>
              <a:rPr lang="fi-FI" altLang="fi-FI" i="1" dirty="0" err="1"/>
              <a:t>lists</a:t>
            </a:r>
            <a:r>
              <a:rPr lang="fi-FI" altLang="fi-FI" i="1" dirty="0"/>
              <a:t> </a:t>
            </a:r>
            <a:r>
              <a:rPr lang="fi-FI" altLang="fi-FI" dirty="0"/>
              <a:t>as </a:t>
            </a:r>
            <a:r>
              <a:rPr lang="fi-FI" altLang="fi-FI" dirty="0" err="1"/>
              <a:t>with</a:t>
            </a:r>
            <a:r>
              <a:rPr lang="fi-FI" altLang="fi-FI" dirty="0"/>
              <a:t> </a:t>
            </a:r>
            <a:r>
              <a:rPr lang="fi-FI" altLang="fi-FI" dirty="0" err="1"/>
              <a:t>arrays</a:t>
            </a:r>
            <a:r>
              <a:rPr lang="fi-FI" altLang="fi-FI" dirty="0"/>
              <a:t>: </a:t>
            </a:r>
          </a:p>
          <a:p>
            <a:pPr lvl="1">
              <a:buNone/>
            </a:pP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sz="1600" dirty="0" err="1">
                <a:latin typeface="Courier New" panose="02070309020205020404" pitchFamily="49" charset="0"/>
              </a:rPr>
              <a:t>newEmp</a:t>
            </a:r>
            <a:r>
              <a:rPr lang="fi-FI" altLang="fi-FI" sz="1600" dirty="0">
                <a:latin typeface="Courier New" panose="02070309020205020404" pitchFamily="49" charset="0"/>
              </a:rPr>
              <a:t> = {123, "</a:t>
            </a:r>
            <a:r>
              <a:rPr lang="fi-FI" altLang="fi-FI" sz="1600" dirty="0" err="1">
                <a:latin typeface="Courier New" panose="02070309020205020404" pitchFamily="49" charset="0"/>
              </a:rPr>
              <a:t>Ed</a:t>
            </a:r>
            <a:r>
              <a:rPr lang="fi-FI" altLang="fi-FI" sz="1600" dirty="0">
                <a:latin typeface="Courier New" panose="02070309020205020404" pitchFamily="49" charset="0"/>
              </a:rPr>
              <a:t> Harris", 26.35};</a:t>
            </a:r>
          </a:p>
          <a:p>
            <a:pPr eaLnBrk="1" hangingPunct="1"/>
            <a:r>
              <a:rPr lang="fi-FI" altLang="fi-FI" dirty="0"/>
              <a:t>If </a:t>
            </a:r>
            <a:r>
              <a:rPr lang="fi-FI" altLang="fi-FI" dirty="0" err="1"/>
              <a:t>there</a:t>
            </a:r>
            <a:r>
              <a:rPr lang="fi-FI" altLang="fi-FI" dirty="0"/>
              <a:t> </a:t>
            </a:r>
            <a:r>
              <a:rPr lang="fi-FI" altLang="fi-FI" dirty="0" err="1"/>
              <a:t>are</a:t>
            </a:r>
            <a:r>
              <a:rPr lang="fi-FI" altLang="fi-FI" dirty="0"/>
              <a:t> </a:t>
            </a:r>
            <a:r>
              <a:rPr lang="fi-FI" altLang="fi-FI" dirty="0" err="1"/>
              <a:t>fewer</a:t>
            </a:r>
            <a:r>
              <a:rPr lang="fi-FI" altLang="fi-FI" dirty="0"/>
              <a:t> </a:t>
            </a:r>
            <a:r>
              <a:rPr lang="fi-FI" altLang="fi-FI" dirty="0" err="1"/>
              <a:t>items</a:t>
            </a:r>
            <a:r>
              <a:rPr lang="fi-FI" altLang="fi-FI" dirty="0"/>
              <a:t> in </a:t>
            </a:r>
            <a:r>
              <a:rPr lang="fi-FI" altLang="fi-FI" dirty="0" err="1"/>
              <a:t>list</a:t>
            </a:r>
            <a:r>
              <a:rPr lang="fi-FI" altLang="fi-FI" dirty="0"/>
              <a:t> </a:t>
            </a:r>
            <a:r>
              <a:rPr lang="fi-FI" altLang="fi-FI" dirty="0" err="1"/>
              <a:t>than</a:t>
            </a:r>
            <a:r>
              <a:rPr lang="fi-FI" altLang="fi-FI" dirty="0"/>
              <a:t> </a:t>
            </a:r>
            <a:r>
              <a:rPr lang="fi-FI" altLang="fi-FI" dirty="0" err="1"/>
              <a:t>members</a:t>
            </a:r>
            <a:r>
              <a:rPr lang="fi-FI" altLang="fi-FI" dirty="0"/>
              <a:t> in </a:t>
            </a:r>
            <a:r>
              <a:rPr lang="fi-FI" altLang="fi-FI" dirty="0" err="1"/>
              <a:t>structure</a:t>
            </a:r>
            <a:r>
              <a:rPr lang="fi-FI" altLang="fi-FI" dirty="0"/>
              <a:t>,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rest</a:t>
            </a:r>
            <a:r>
              <a:rPr lang="fi-FI" altLang="fi-FI" dirty="0"/>
              <a:t> </a:t>
            </a:r>
            <a:r>
              <a:rPr lang="fi-FI" altLang="fi-FI" dirty="0" err="1"/>
              <a:t>are</a:t>
            </a:r>
            <a:r>
              <a:rPr lang="fi-FI" altLang="fi-FI" dirty="0"/>
              <a:t> </a:t>
            </a:r>
            <a:r>
              <a:rPr lang="fi-FI" altLang="fi-FI" dirty="0" err="1"/>
              <a:t>initialized</a:t>
            </a:r>
            <a:r>
              <a:rPr lang="fi-FI" altLang="fi-FI" dirty="0"/>
              <a:t> to 0 (</a:t>
            </a:r>
            <a:r>
              <a:rPr lang="fi-FI" altLang="fi-FI" dirty="0" err="1"/>
              <a:t>or</a:t>
            </a:r>
            <a:r>
              <a:rPr lang="fi-FI" altLang="fi-FI" dirty="0"/>
              <a:t> NULL) – just </a:t>
            </a:r>
            <a:r>
              <a:rPr lang="fi-FI" altLang="fi-FI" dirty="0" err="1"/>
              <a:t>like</a:t>
            </a:r>
            <a:r>
              <a:rPr lang="fi-FI" altLang="fi-FI" dirty="0"/>
              <a:t> </a:t>
            </a:r>
            <a:r>
              <a:rPr lang="fi-FI" altLang="fi-FI" dirty="0" err="1"/>
              <a:t>arrays</a:t>
            </a:r>
            <a:r>
              <a:rPr lang="fi-FI" altLang="fi-FI" dirty="0"/>
              <a:t> </a:t>
            </a:r>
          </a:p>
          <a:p>
            <a:pPr eaLnBrk="1" hangingPunct="1"/>
            <a:r>
              <a:rPr lang="fi-FI" altLang="fi-FI" dirty="0" err="1"/>
              <a:t>Structures</a:t>
            </a:r>
            <a:r>
              <a:rPr lang="fi-FI" altLang="fi-FI" dirty="0"/>
              <a:t> </a:t>
            </a:r>
            <a:r>
              <a:rPr lang="fi-FI" altLang="fi-FI" dirty="0" err="1"/>
              <a:t>can</a:t>
            </a:r>
            <a:r>
              <a:rPr lang="fi-FI" altLang="fi-FI" dirty="0"/>
              <a:t> </a:t>
            </a:r>
            <a:r>
              <a:rPr lang="fi-FI" altLang="fi-FI" dirty="0" err="1"/>
              <a:t>also</a:t>
            </a:r>
            <a:r>
              <a:rPr lang="fi-FI" altLang="fi-FI" dirty="0"/>
              <a:t> </a:t>
            </a:r>
            <a:r>
              <a:rPr lang="fi-FI" altLang="fi-FI" dirty="0" err="1"/>
              <a:t>be</a:t>
            </a:r>
            <a:r>
              <a:rPr lang="fi-FI" altLang="fi-FI" dirty="0"/>
              <a:t> </a:t>
            </a:r>
            <a:r>
              <a:rPr lang="fi-FI" altLang="fi-FI" dirty="0" err="1"/>
              <a:t>initialized</a:t>
            </a:r>
            <a:r>
              <a:rPr lang="fi-FI" altLang="fi-FI" dirty="0"/>
              <a:t> </a:t>
            </a:r>
            <a:r>
              <a:rPr lang="fi-FI" altLang="fi-FI" dirty="0" err="1"/>
              <a:t>with</a:t>
            </a:r>
            <a:r>
              <a:rPr lang="fi-FI" altLang="fi-FI" dirty="0"/>
              <a:t> an </a:t>
            </a:r>
            <a:r>
              <a:rPr lang="fi-FI" altLang="fi-FI" dirty="0" err="1"/>
              <a:t>initializer</a:t>
            </a:r>
            <a:r>
              <a:rPr lang="fi-FI" altLang="fi-FI" dirty="0"/>
              <a:t> </a:t>
            </a:r>
            <a:r>
              <a:rPr lang="fi-FI" altLang="fi-FI" dirty="0" err="1"/>
              <a:t>with</a:t>
            </a:r>
            <a:r>
              <a:rPr lang="fi-FI" altLang="fi-FI" dirty="0"/>
              <a:t> </a:t>
            </a:r>
            <a:r>
              <a:rPr lang="fi-FI" altLang="fi-FI" b="1" dirty="0" err="1"/>
              <a:t>member</a:t>
            </a:r>
            <a:r>
              <a:rPr lang="fi-FI" altLang="fi-FI" b="1" dirty="0"/>
              <a:t> </a:t>
            </a:r>
            <a:r>
              <a:rPr lang="fi-FI" altLang="fi-FI" b="1" dirty="0" err="1"/>
              <a:t>designators</a:t>
            </a:r>
            <a:endParaRPr lang="fi-FI" altLang="fi-FI" b="1" dirty="0"/>
          </a:p>
          <a:p>
            <a:pPr eaLnBrk="1" hangingPunct="1"/>
            <a:r>
              <a:rPr lang="fi-FI" altLang="fi-FI" dirty="0" err="1"/>
              <a:t>Member</a:t>
            </a:r>
            <a:r>
              <a:rPr lang="fi-FI" altLang="fi-FI" dirty="0"/>
              <a:t> </a:t>
            </a:r>
            <a:r>
              <a:rPr lang="fi-FI" altLang="fi-FI" dirty="0" err="1"/>
              <a:t>designators</a:t>
            </a:r>
            <a:r>
              <a:rPr lang="fi-FI" altLang="fi-FI" dirty="0"/>
              <a:t> </a:t>
            </a:r>
            <a:r>
              <a:rPr lang="fi-FI" altLang="fi-FI" dirty="0" err="1"/>
              <a:t>are</a:t>
            </a:r>
            <a:r>
              <a:rPr lang="fi-FI" altLang="fi-FI" dirty="0"/>
              <a:t> </a:t>
            </a:r>
            <a:r>
              <a:rPr lang="fi-FI" altLang="fi-FI" dirty="0" err="1"/>
              <a:t>member</a:t>
            </a:r>
            <a:r>
              <a:rPr lang="fi-FI" altLang="fi-FI" dirty="0"/>
              <a:t> </a:t>
            </a:r>
            <a:r>
              <a:rPr lang="fi-FI" altLang="fi-FI" dirty="0" err="1"/>
              <a:t>names</a:t>
            </a:r>
            <a:r>
              <a:rPr lang="fi-FI" altLang="fi-FI" dirty="0"/>
              <a:t> </a:t>
            </a:r>
            <a:r>
              <a:rPr lang="fi-FI" altLang="fi-FI" dirty="0" err="1"/>
              <a:t>prefixed</a:t>
            </a:r>
            <a:r>
              <a:rPr lang="fi-FI" altLang="fi-FI" dirty="0"/>
              <a:t> </a:t>
            </a:r>
            <a:r>
              <a:rPr lang="fi-FI" altLang="fi-FI" dirty="0" err="1"/>
              <a:t>with</a:t>
            </a:r>
            <a:r>
              <a:rPr lang="fi-FI" altLang="fi-FI" dirty="0"/>
              <a:t> a </a:t>
            </a:r>
            <a:r>
              <a:rPr lang="fi-FI" altLang="fi-FI" dirty="0" err="1"/>
              <a:t>dot</a:t>
            </a:r>
            <a:endParaRPr lang="fi-FI" altLang="fi-FI" dirty="0"/>
          </a:p>
          <a:p>
            <a:pPr marL="381000" lvl="1" indent="0">
              <a:buNone/>
            </a:pP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</a:rPr>
              <a:t>newEmp</a:t>
            </a:r>
            <a:r>
              <a:rPr lang="fi-FI" altLang="fi-FI" dirty="0">
                <a:latin typeface="Courier New" panose="02070309020205020404" pitchFamily="49" charset="0"/>
              </a:rPr>
              <a:t> = {</a:t>
            </a:r>
            <a:br>
              <a:rPr lang="fi-FI" altLang="fi-FI" dirty="0">
                <a:latin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</a:rPr>
              <a:t>.</a:t>
            </a:r>
            <a:r>
              <a:rPr lang="fi-FI" altLang="fi-FI" dirty="0" err="1">
                <a:latin typeface="Courier New" panose="02070309020205020404" pitchFamily="49" charset="0"/>
              </a:rPr>
              <a:t>employee_nr</a:t>
            </a:r>
            <a:r>
              <a:rPr lang="fi-FI" altLang="fi-FI" dirty="0">
                <a:latin typeface="Courier New" panose="02070309020205020404" pitchFamily="49" charset="0"/>
              </a:rPr>
              <a:t> = 123, </a:t>
            </a:r>
            <a:br>
              <a:rPr lang="fi-FI" altLang="fi-FI" dirty="0">
                <a:latin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</a:rPr>
              <a:t>.</a:t>
            </a:r>
            <a:r>
              <a:rPr lang="fi-FI" altLang="fi-FI" dirty="0" err="1">
                <a:latin typeface="Courier New" panose="02070309020205020404" pitchFamily="49" charset="0"/>
              </a:rPr>
              <a:t>name</a:t>
            </a:r>
            <a:r>
              <a:rPr lang="fi-FI" altLang="fi-FI" dirty="0">
                <a:latin typeface="Courier New" panose="02070309020205020404" pitchFamily="49" charset="0"/>
              </a:rPr>
              <a:t> = "</a:t>
            </a:r>
            <a:r>
              <a:rPr lang="fi-FI" altLang="fi-FI" dirty="0" err="1">
                <a:latin typeface="Courier New" panose="02070309020205020404" pitchFamily="49" charset="0"/>
              </a:rPr>
              <a:t>Ed</a:t>
            </a:r>
            <a:r>
              <a:rPr lang="fi-FI" altLang="fi-FI" dirty="0">
                <a:latin typeface="Courier New" panose="02070309020205020404" pitchFamily="49" charset="0"/>
              </a:rPr>
              <a:t> Harris", </a:t>
            </a:r>
            <a:br>
              <a:rPr lang="fi-FI" altLang="fi-FI" dirty="0">
                <a:latin typeface="Courier New" panose="02070309020205020404" pitchFamily="49" charset="0"/>
              </a:rPr>
            </a:br>
            <a:r>
              <a:rPr lang="fi-FI" altLang="fi-FI" dirty="0">
                <a:latin typeface="Courier New" panose="02070309020205020404" pitchFamily="49" charset="0"/>
              </a:rPr>
              <a:t>.</a:t>
            </a:r>
            <a:r>
              <a:rPr lang="fi-FI" altLang="fi-FI" dirty="0" err="1">
                <a:latin typeface="Courier New" panose="02070309020205020404" pitchFamily="49" charset="0"/>
              </a:rPr>
              <a:t>wage_rate</a:t>
            </a:r>
            <a:r>
              <a:rPr lang="fi-FI" altLang="fi-FI" dirty="0">
                <a:latin typeface="Courier New" panose="02070309020205020404" pitchFamily="49" charset="0"/>
              </a:rPr>
              <a:t> = 26.35};</a:t>
            </a:r>
          </a:p>
          <a:p>
            <a:r>
              <a:rPr lang="fi-FI" altLang="fi-FI" dirty="0" err="1"/>
              <a:t>Initializations</a:t>
            </a:r>
            <a:r>
              <a:rPr lang="fi-FI" altLang="fi-FI" dirty="0"/>
              <a:t> </a:t>
            </a:r>
            <a:r>
              <a:rPr lang="fi-FI" altLang="fi-FI" dirty="0" err="1"/>
              <a:t>are</a:t>
            </a:r>
            <a:r>
              <a:rPr lang="fi-FI" altLang="fi-FI" dirty="0"/>
              <a:t> </a:t>
            </a:r>
            <a:r>
              <a:rPr lang="fi-FI" altLang="fi-FI" dirty="0" err="1"/>
              <a:t>processed</a:t>
            </a:r>
            <a:r>
              <a:rPr lang="fi-FI" altLang="fi-FI" dirty="0"/>
              <a:t> in </a:t>
            </a:r>
            <a:r>
              <a:rPr lang="fi-FI" altLang="fi-FI" dirty="0" err="1"/>
              <a:t>order</a:t>
            </a:r>
            <a:r>
              <a:rPr lang="fi-FI" altLang="fi-FI" dirty="0"/>
              <a:t> (</a:t>
            </a:r>
            <a:r>
              <a:rPr lang="fi-FI" altLang="fi-FI" dirty="0" err="1"/>
              <a:t>left</a:t>
            </a:r>
            <a:r>
              <a:rPr lang="fi-FI" altLang="fi-FI" dirty="0"/>
              <a:t> to </a:t>
            </a:r>
            <a:r>
              <a:rPr lang="fi-FI" altLang="fi-FI" dirty="0" err="1"/>
              <a:t>right</a:t>
            </a:r>
            <a:r>
              <a:rPr lang="fi-FI" altLang="fi-FI" dirty="0"/>
              <a:t>)</a:t>
            </a:r>
            <a:br>
              <a:rPr lang="fi-FI" altLang="fi-FI" dirty="0"/>
            </a:b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i-FI" altLang="fi-FI" dirty="0">
                <a:latin typeface="Courier New" panose="02070309020205020404" pitchFamily="49" charset="0"/>
              </a:rPr>
              <a:t>.</a:t>
            </a:r>
            <a:r>
              <a:rPr lang="fi-FI" altLang="fi-FI" dirty="0" err="1">
                <a:latin typeface="Courier New" panose="02070309020205020404" pitchFamily="49" charset="0"/>
              </a:rPr>
              <a:t>employee_nr</a:t>
            </a:r>
            <a:r>
              <a:rPr lang="fi-FI" altLang="fi-FI" dirty="0">
                <a:latin typeface="Courier New" panose="02070309020205020404" pitchFamily="49" charset="0"/>
              </a:rPr>
              <a:t> = 554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= ”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Ned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Stark</a:t>
            </a:r>
            <a:r>
              <a:rPr lang="fi-FI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”, 76.00 }</a:t>
            </a:r>
          </a:p>
          <a:p>
            <a:pPr lvl="1"/>
            <a:r>
              <a:rPr lang="fi-FI" altLang="fi-FI" dirty="0"/>
              <a:t>A </a:t>
            </a:r>
            <a:r>
              <a:rPr lang="fi-FI" altLang="fi-FI" dirty="0" err="1"/>
              <a:t>member</a:t>
            </a:r>
            <a:r>
              <a:rPr lang="fi-FI" altLang="fi-FI" dirty="0"/>
              <a:t> </a:t>
            </a:r>
            <a:r>
              <a:rPr lang="fi-FI" altLang="fi-FI" dirty="0" err="1"/>
              <a:t>with</a:t>
            </a:r>
            <a:r>
              <a:rPr lang="fi-FI" altLang="fi-FI" dirty="0"/>
              <a:t> no </a:t>
            </a:r>
            <a:r>
              <a:rPr lang="fi-FI" altLang="fi-FI" dirty="0" err="1"/>
              <a:t>initializer</a:t>
            </a:r>
            <a:r>
              <a:rPr lang="fi-FI" altLang="fi-FI" dirty="0"/>
              <a:t> is </a:t>
            </a:r>
            <a:r>
              <a:rPr lang="fi-FI" altLang="fi-FI" dirty="0" err="1"/>
              <a:t>associated</a:t>
            </a:r>
            <a:r>
              <a:rPr lang="fi-FI" altLang="fi-FI" dirty="0"/>
              <a:t> </a:t>
            </a:r>
            <a:r>
              <a:rPr lang="fi-FI" altLang="fi-FI" dirty="0" err="1"/>
              <a:t>with</a:t>
            </a:r>
            <a:r>
              <a:rPr lang="fi-FI" altLang="fi-FI" dirty="0"/>
              <a:t>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member</a:t>
            </a:r>
            <a:r>
              <a:rPr lang="fi-FI" altLang="fi-FI" dirty="0"/>
              <a:t> </a:t>
            </a:r>
            <a:r>
              <a:rPr lang="fi-FI" altLang="fi-FI" dirty="0" err="1"/>
              <a:t>that</a:t>
            </a:r>
            <a:r>
              <a:rPr lang="fi-FI" altLang="fi-FI" dirty="0"/>
              <a:t> </a:t>
            </a:r>
            <a:r>
              <a:rPr lang="fi-FI" altLang="fi-FI" dirty="0" err="1"/>
              <a:t>follows</a:t>
            </a:r>
            <a:r>
              <a:rPr lang="fi-FI" altLang="fi-FI" dirty="0"/>
              <a:t>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last</a:t>
            </a:r>
            <a:r>
              <a:rPr lang="fi-FI" altLang="fi-FI" dirty="0"/>
              <a:t> </a:t>
            </a:r>
            <a:r>
              <a:rPr lang="fi-FI" altLang="fi-FI" dirty="0" err="1"/>
              <a:t>member</a:t>
            </a:r>
            <a:r>
              <a:rPr lang="fi-FI" altLang="fi-FI" dirty="0"/>
              <a:t> </a:t>
            </a:r>
            <a:r>
              <a:rPr lang="fi-FI" altLang="fi-FI" dirty="0" err="1"/>
              <a:t>initialized</a:t>
            </a:r>
            <a:r>
              <a:rPr lang="fi-FI" altLang="fi-FI" dirty="0"/>
              <a:t> (</a:t>
            </a:r>
            <a:r>
              <a:rPr lang="fi-FI" altLang="fi-FI" dirty="0" err="1"/>
              <a:t>or</a:t>
            </a:r>
            <a:r>
              <a:rPr lang="fi-FI" altLang="fi-FI" dirty="0"/>
              <a:t>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first</a:t>
            </a:r>
            <a:r>
              <a:rPr lang="fi-FI" altLang="fi-FI" dirty="0"/>
              <a:t> </a:t>
            </a:r>
            <a:r>
              <a:rPr lang="fi-FI" altLang="fi-FI" dirty="0" err="1"/>
              <a:t>member</a:t>
            </a:r>
            <a:r>
              <a:rPr lang="fi-FI" altLang="fi-FI" dirty="0"/>
              <a:t> </a:t>
            </a:r>
            <a:r>
              <a:rPr lang="fi-FI" altLang="fi-FI" dirty="0" err="1"/>
              <a:t>if</a:t>
            </a:r>
            <a:r>
              <a:rPr lang="fi-FI" altLang="fi-FI" dirty="0"/>
              <a:t> it is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first</a:t>
            </a:r>
            <a:r>
              <a:rPr lang="fi-FI" altLang="fi-FI" dirty="0"/>
              <a:t> in </a:t>
            </a:r>
            <a:r>
              <a:rPr lang="fi-FI" altLang="fi-FI" dirty="0" err="1"/>
              <a:t>the</a:t>
            </a:r>
            <a:r>
              <a:rPr lang="fi-FI" altLang="fi-FI" dirty="0"/>
              <a:t> </a:t>
            </a:r>
            <a:r>
              <a:rPr lang="fi-FI" altLang="fi-FI" dirty="0" err="1"/>
              <a:t>list</a:t>
            </a:r>
            <a:r>
              <a:rPr lang="fi-FI" altLang="fi-FI" dirty="0"/>
              <a:t>)</a:t>
            </a:r>
          </a:p>
          <a:p>
            <a:pPr eaLnBrk="1" hangingPunct="1"/>
            <a:endParaRPr lang="fi-FI" altLang="fi-FI" dirty="0"/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ABE9FDB1-F835-4EC6-8615-FDC9024DA6A5}"/>
              </a:ext>
            </a:extLst>
          </p:cNvPr>
          <p:cNvSpPr/>
          <p:nvPr/>
        </p:nvSpPr>
        <p:spPr bwMode="auto">
          <a:xfrm>
            <a:off x="6588224" y="3933056"/>
            <a:ext cx="1584176" cy="648072"/>
          </a:xfrm>
          <a:prstGeom prst="borderCallout1">
            <a:avLst>
              <a:gd name="adj1" fmla="val 107659"/>
              <a:gd name="adj2" fmla="val 56109"/>
              <a:gd name="adj3" fmla="val 188846"/>
              <a:gd name="adj4" fmla="val 33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Initializes</a:t>
            </a:r>
            <a:r>
              <a:rPr kumimoji="0" 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wage_rate</a:t>
            </a:r>
            <a:endParaRPr kumimoji="0" 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15F2E814-EC45-466C-ABD8-222998AF9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fi-FI"/>
              <a:t>Example (dot operator)</a:t>
            </a:r>
          </a:p>
        </p:txBody>
      </p:sp>
      <p:sp>
        <p:nvSpPr>
          <p:cNvPr id="10243" name="Text Box 6">
            <a:extLst>
              <a:ext uri="{FF2B5EF4-FFF2-40B4-BE49-F238E27FC236}">
                <a16:creationId xmlns:a16="http://schemas.microsoft.com/office/drawing/2014/main" id="{2CF94ADA-13BE-41F4-80FF-146CC0F17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0675"/>
            <a:ext cx="823975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fi-FI" altLang="fi-FI" sz="1400" dirty="0">
                <a:latin typeface="Courier New" panose="02070309020205020404" pitchFamily="49" charset="0"/>
              </a:rPr>
              <a:t>{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int</a:t>
            </a:r>
            <a:r>
              <a:rPr lang="fi-FI" altLang="fi-FI" sz="1400" dirty="0">
                <a:latin typeface="Courier New" panose="02070309020205020404" pitchFamily="49" charset="0"/>
              </a:rPr>
              <a:t>      </a:t>
            </a:r>
            <a:r>
              <a:rPr lang="fi-FI" altLang="fi-FI" sz="1400" dirty="0" err="1">
                <a:latin typeface="Courier New" panose="02070309020205020404" pitchFamily="49" charset="0"/>
              </a:rPr>
              <a:t>employee_nr</a:t>
            </a:r>
            <a:r>
              <a:rPr lang="fi-FI" altLang="fi-FI" sz="14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char</a:t>
            </a:r>
            <a:r>
              <a:rPr lang="fi-FI" altLang="fi-FI" sz="1400" dirty="0">
                <a:latin typeface="Courier New" panose="02070309020205020404" pitchFamily="49" charset="0"/>
              </a:rPr>
              <a:t>     </a:t>
            </a:r>
            <a:r>
              <a:rPr lang="fi-FI" altLang="fi-FI" sz="1400" dirty="0" err="1">
                <a:latin typeface="Courier New" panose="02070309020205020404" pitchFamily="49" charset="0"/>
              </a:rPr>
              <a:t>name</a:t>
            </a:r>
            <a:r>
              <a:rPr lang="fi-FI" altLang="fi-FI" sz="1400" dirty="0">
                <a:latin typeface="Courier New" panose="02070309020205020404" pitchFamily="49" charset="0"/>
              </a:rPr>
              <a:t>[20];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double</a:t>
            </a: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wage_rate</a:t>
            </a:r>
            <a:r>
              <a:rPr lang="fi-FI" altLang="fi-FI" sz="14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};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4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 err="1">
                <a:latin typeface="Courier New" panose="02070309020205020404" pitchFamily="49" charset="0"/>
              </a:rPr>
              <a:t>int</a:t>
            </a:r>
            <a:r>
              <a:rPr lang="fi-FI" altLang="fi-FI" sz="1400" dirty="0">
                <a:latin typeface="Courier New" panose="02070309020205020404" pitchFamily="49" charset="0"/>
              </a:rPr>
              <a:t> main()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en-US" alt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employee_record</a:t>
            </a:r>
            <a:r>
              <a:rPr lang="en-US" alt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fi-FI" sz="1400" dirty="0">
                <a:latin typeface="Courier New" panose="02070309020205020404" pitchFamily="49" charset="0"/>
              </a:rPr>
              <a:t>emp1 = { 123, "</a:t>
            </a:r>
            <a:r>
              <a:rPr lang="fi-FI" altLang="fi-FI" sz="1400" dirty="0" err="1">
                <a:latin typeface="Courier New" panose="02070309020205020404" pitchFamily="49" charset="0"/>
              </a:rPr>
              <a:t>Ed</a:t>
            </a:r>
            <a:r>
              <a:rPr lang="fi-FI" altLang="fi-FI" sz="1400" dirty="0">
                <a:latin typeface="Courier New" panose="02070309020205020404" pitchFamily="49" charset="0"/>
              </a:rPr>
              <a:t> Harris", 26.35 };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double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, </a:t>
            </a:r>
            <a:r>
              <a:rPr lang="fi-FI" altLang="fi-FI" sz="14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400" dirty="0">
                <a:latin typeface="Courier New" panose="02070309020205020404" pitchFamily="49" charset="0"/>
              </a:rPr>
              <a:t>;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4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printf</a:t>
            </a:r>
            <a:r>
              <a:rPr lang="fi-FI" altLang="fi-FI" sz="1400" dirty="0">
                <a:latin typeface="Courier New" panose="02070309020205020404" pitchFamily="49" charset="0"/>
              </a:rPr>
              <a:t>("How </a:t>
            </a:r>
            <a:r>
              <a:rPr lang="fi-FI" altLang="fi-FI" sz="1400" dirty="0" err="1">
                <a:latin typeface="Courier New" panose="02070309020205020404" pitchFamily="49" charset="0"/>
              </a:rPr>
              <a:t>many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hours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did</a:t>
            </a:r>
            <a:r>
              <a:rPr lang="fi-FI" altLang="fi-FI" sz="1400" dirty="0">
                <a:latin typeface="Courier New" panose="02070309020205020404" pitchFamily="49" charset="0"/>
              </a:rPr>
              <a:t> %s </a:t>
            </a:r>
            <a:r>
              <a:rPr lang="fi-FI" altLang="fi-FI" sz="1400" dirty="0" err="1">
                <a:latin typeface="Courier New" panose="02070309020205020404" pitchFamily="49" charset="0"/>
              </a:rPr>
              <a:t>work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this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week</a:t>
            </a:r>
            <a:r>
              <a:rPr lang="fi-FI" altLang="fi-FI" sz="1400" dirty="0">
                <a:latin typeface="Courier New" panose="02070309020205020404" pitchFamily="49" charset="0"/>
              </a:rPr>
              <a:t>? ", emp1.name);    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scanf</a:t>
            </a:r>
            <a:r>
              <a:rPr lang="fi-FI" altLang="fi-FI" sz="1400" dirty="0">
                <a:latin typeface="Courier New" panose="02070309020205020404" pitchFamily="49" charset="0"/>
              </a:rPr>
              <a:t>("%</a:t>
            </a:r>
            <a:r>
              <a:rPr lang="fi-FI" altLang="fi-FI" sz="1400" dirty="0" err="1">
                <a:latin typeface="Courier New" panose="02070309020205020404" pitchFamily="49" charset="0"/>
              </a:rPr>
              <a:t>lf</a:t>
            </a:r>
            <a:r>
              <a:rPr lang="fi-FI" altLang="fi-FI" sz="1400" dirty="0">
                <a:latin typeface="Courier New" panose="02070309020205020404" pitchFamily="49" charset="0"/>
              </a:rPr>
              <a:t>", &amp;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);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400" dirty="0">
                <a:latin typeface="Courier New" panose="02070309020205020404" pitchFamily="49" charset="0"/>
              </a:rPr>
              <a:t> = emp1.wage_rate * 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if</a:t>
            </a:r>
            <a:r>
              <a:rPr lang="fi-FI" altLang="fi-FI" sz="1400" dirty="0">
                <a:latin typeface="Courier New" panose="02070309020205020404" pitchFamily="49" charset="0"/>
              </a:rPr>
              <a:t> (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 &gt; 35) {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   </a:t>
            </a:r>
            <a:r>
              <a:rPr lang="fi-FI" altLang="fi-FI" sz="14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400" dirty="0">
                <a:latin typeface="Courier New" panose="02070309020205020404" pitchFamily="49" charset="0"/>
              </a:rPr>
              <a:t> += 0.5 * (</a:t>
            </a:r>
            <a:r>
              <a:rPr lang="fi-FI" altLang="fi-FI" sz="1400" dirty="0" err="1">
                <a:latin typeface="Courier New" panose="02070309020205020404" pitchFamily="49" charset="0"/>
              </a:rPr>
              <a:t>hoursWorked</a:t>
            </a:r>
            <a:r>
              <a:rPr lang="fi-FI" altLang="fi-FI" sz="1400" dirty="0">
                <a:latin typeface="Courier New" panose="02070309020205020404" pitchFamily="49" charset="0"/>
              </a:rPr>
              <a:t> - 35);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printf</a:t>
            </a:r>
            <a:r>
              <a:rPr lang="fi-FI" altLang="fi-FI" sz="1400" dirty="0">
                <a:latin typeface="Courier New" panose="02070309020205020404" pitchFamily="49" charset="0"/>
              </a:rPr>
              <a:t>("\</a:t>
            </a:r>
            <a:r>
              <a:rPr lang="fi-FI" altLang="fi-FI" sz="1400" dirty="0" err="1">
                <a:latin typeface="Courier New" panose="02070309020205020404" pitchFamily="49" charset="0"/>
              </a:rPr>
              <a:t>n%s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earned</a:t>
            </a:r>
            <a:r>
              <a:rPr lang="fi-FI" altLang="fi-FI" sz="1400" dirty="0">
                <a:latin typeface="Courier New" panose="02070309020205020404" pitchFamily="49" charset="0"/>
              </a:rPr>
              <a:t> $%.2f </a:t>
            </a:r>
            <a:r>
              <a:rPr lang="fi-FI" altLang="fi-FI" sz="1400" dirty="0" err="1">
                <a:latin typeface="Courier New" panose="02070309020205020404" pitchFamily="49" charset="0"/>
              </a:rPr>
              <a:t>this</a:t>
            </a:r>
            <a:r>
              <a:rPr lang="fi-FI" altLang="fi-FI" sz="1400" dirty="0">
                <a:latin typeface="Courier New" panose="02070309020205020404" pitchFamily="49" charset="0"/>
              </a:rPr>
              <a:t> </a:t>
            </a:r>
            <a:r>
              <a:rPr lang="fi-FI" altLang="fi-FI" sz="1400" dirty="0" err="1">
                <a:latin typeface="Courier New" panose="02070309020205020404" pitchFamily="49" charset="0"/>
              </a:rPr>
              <a:t>week</a:t>
            </a:r>
            <a:r>
              <a:rPr lang="fi-FI" altLang="fi-FI" sz="1400" dirty="0">
                <a:latin typeface="Courier New" panose="02070309020205020404" pitchFamily="49" charset="0"/>
              </a:rPr>
              <a:t>.\n\n", emp1.name, </a:t>
            </a:r>
            <a:r>
              <a:rPr lang="fi-FI" altLang="fi-FI" sz="1400" dirty="0" err="1">
                <a:latin typeface="Courier New" panose="02070309020205020404" pitchFamily="49" charset="0"/>
              </a:rPr>
              <a:t>weeklyGross</a:t>
            </a:r>
            <a:r>
              <a:rPr lang="fi-FI" altLang="fi-FI" sz="1400" dirty="0">
                <a:latin typeface="Courier New" panose="02070309020205020404" pitchFamily="49" charset="0"/>
              </a:rPr>
              <a:t>);    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400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   </a:t>
            </a:r>
            <a:r>
              <a:rPr lang="fi-FI" altLang="fi-FI" sz="1400" dirty="0" err="1">
                <a:latin typeface="Courier New" panose="02070309020205020404" pitchFamily="49" charset="0"/>
              </a:rPr>
              <a:t>return</a:t>
            </a:r>
            <a:r>
              <a:rPr lang="fi-FI" altLang="fi-FI" sz="1400" dirty="0">
                <a:latin typeface="Courier New" panose="02070309020205020404" pitchFamily="49" charset="0"/>
              </a:rPr>
              <a:t> 0;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fi-FI" altLang="fi-FI" sz="1400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fi-FI" altLang="fi-FI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TOLPPnt">
  <a:themeElements>
    <a:clrScheme name="HTOLPPnt 1">
      <a:dk1>
        <a:srgbClr val="000000"/>
      </a:dk1>
      <a:lt1>
        <a:srgbClr val="FFFFFF"/>
      </a:lt1>
      <a:dk2>
        <a:srgbClr val="FF0000"/>
      </a:dk2>
      <a:lt2>
        <a:srgbClr val="979797"/>
      </a:lt2>
      <a:accent1>
        <a:srgbClr val="FFFF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8A00"/>
      </a:accent6>
      <a:hlink>
        <a:srgbClr val="0000CC"/>
      </a:hlink>
      <a:folHlink>
        <a:srgbClr val="CC00CC"/>
      </a:folHlink>
    </a:clrScheme>
    <a:fontScheme name="HTOLPP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7A5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7A5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TOLPPnt 1">
        <a:dk1>
          <a:srgbClr val="000000"/>
        </a:dk1>
        <a:lt1>
          <a:srgbClr val="FFFFFF"/>
        </a:lt1>
        <a:dk2>
          <a:srgbClr val="FF0000"/>
        </a:dk2>
        <a:lt2>
          <a:srgbClr val="979797"/>
        </a:lt2>
        <a:accent1>
          <a:srgbClr val="FFFF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A00"/>
        </a:accent6>
        <a:hlink>
          <a:srgbClr val="0000CC"/>
        </a:hlink>
        <a:folHlink>
          <a:srgbClr val="CC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CD63E0D-970E-4870-8723-7595B27C3D9F}" vid="{497A2BCF-FFC5-4C37-97A9-5DB913B1F6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FF0000"/>
      </a:dk2>
      <a:lt2>
        <a:srgbClr val="979797"/>
      </a:lt2>
      <a:accent1>
        <a:srgbClr val="FFFF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8A00"/>
      </a:accent6>
      <a:hlink>
        <a:srgbClr val="0000CC"/>
      </a:hlink>
      <a:folHlink>
        <a:srgbClr val="CC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C_programming</Template>
  <TotalTime>335</TotalTime>
  <Words>2374</Words>
  <Application>Microsoft Office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Times New Roman</vt:lpstr>
      <vt:lpstr>HTOLPPnt</vt:lpstr>
      <vt:lpstr>Structures</vt:lpstr>
      <vt:lpstr>Structures</vt:lpstr>
      <vt:lpstr>Structures</vt:lpstr>
      <vt:lpstr>Structures</vt:lpstr>
      <vt:lpstr>Declaring struct variables</vt:lpstr>
      <vt:lpstr>Accessing members of structures</vt:lpstr>
      <vt:lpstr>Accessing members of structures</vt:lpstr>
      <vt:lpstr>How to initializing a structure</vt:lpstr>
      <vt:lpstr>Example (dot operator)</vt:lpstr>
      <vt:lpstr>Example (arrow operator)</vt:lpstr>
      <vt:lpstr>Operations with structures</vt:lpstr>
      <vt:lpstr>Structures and functions</vt:lpstr>
      <vt:lpstr>Passing</vt:lpstr>
      <vt:lpstr>Returning</vt:lpstr>
      <vt:lpstr>Arrays of structures</vt:lpstr>
      <vt:lpstr>Initializing arrays of structures</vt:lpstr>
      <vt:lpstr>Typedef</vt:lpstr>
      <vt:lpstr>Example</vt:lpstr>
      <vt:lpstr>Incomplete structure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Keijo Länsikunnas</dc:creator>
  <cp:lastModifiedBy>Joseph Hotchkiss</cp:lastModifiedBy>
  <cp:revision>28</cp:revision>
  <cp:lastPrinted>2010-10-19T14:20:16Z</cp:lastPrinted>
  <dcterms:created xsi:type="dcterms:W3CDTF">2019-09-06T10:00:06Z</dcterms:created>
  <dcterms:modified xsi:type="dcterms:W3CDTF">2023-09-06T05:11:51Z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C:\Omat tiedostot\Esko\1StadiaDTPA\2002K\Luennot</vt:lpwstr>
  </property>
</Properties>
</file>