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9" r:id="rId2"/>
    <p:sldId id="280" r:id="rId3"/>
    <p:sldId id="281" r:id="rId4"/>
    <p:sldId id="282" r:id="rId5"/>
    <p:sldId id="283" r:id="rId6"/>
    <p:sldId id="284" r:id="rId7"/>
    <p:sldId id="285" r:id="rId8"/>
    <p:sldId id="289" r:id="rId9"/>
    <p:sldId id="288" r:id="rId10"/>
    <p:sldId id="287" r:id="rId11"/>
    <p:sldId id="286" r:id="rId12"/>
    <p:sldId id="290" r:id="rId13"/>
    <p:sldId id="291" r:id="rId14"/>
    <p:sldId id="292" r:id="rId15"/>
  </p:sldIdLst>
  <p:sldSz cx="9144000" cy="6858000" type="screen4x3"/>
  <p:notesSz cx="7102475" cy="10234613"/>
  <p:defaultTextStyle>
    <a:defPPr>
      <a:defRPr lang="en-GB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2B1E"/>
    <a:srgbClr val="CC0000"/>
    <a:srgbClr val="FF7F7F"/>
    <a:srgbClr val="FF7C80"/>
    <a:srgbClr val="FFDFB3"/>
    <a:srgbClr val="D52B00"/>
    <a:srgbClr val="CCFFCC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9" autoAdjust="0"/>
    <p:restoredTop sz="98362" autoAdjust="0"/>
  </p:normalViewPr>
  <p:slideViewPr>
    <p:cSldViewPr>
      <p:cViewPr varScale="1">
        <p:scale>
          <a:sx n="66" d="100"/>
          <a:sy n="66" d="100"/>
        </p:scale>
        <p:origin x="111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90" d="100"/>
          <a:sy n="90" d="100"/>
        </p:scale>
        <p:origin x="-3708" y="-72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7102475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38995" rIns="0" bIns="38995" numCol="1" anchor="t" anchorCtr="0" compatLnSpc="1">
            <a:prstTxWarp prst="textNoShape">
              <a:avLst/>
            </a:prstTxWarp>
          </a:bodyPr>
          <a:lstStyle>
            <a:lvl1pPr algn="l" defTabSz="990600">
              <a:tabLst>
                <a:tab pos="515938" algn="ctr"/>
                <a:tab pos="3714750" algn="ctr"/>
                <a:tab pos="7324725" algn="r"/>
              </a:tabLst>
              <a:defRPr sz="1900" b="1">
                <a:latin typeface="Arial" charset="0"/>
              </a:defRPr>
            </a:lvl1pPr>
          </a:lstStyle>
          <a:p>
            <a:pPr>
              <a:defRPr/>
            </a:pPr>
            <a:r>
              <a:rPr lang="en-GB"/>
              <a:t>	HTOL	Digitaalitekniikan perusteet	Luku 1  Sivu </a:t>
            </a:r>
            <a:fld id="{5DECDB63-1732-4AF1-A8DF-05D8C97A14EC}" type="slidenum">
              <a:rPr lang="en-GB"/>
              <a:pPr>
                <a:defRPr/>
              </a:pPr>
              <a:t>‹#›</a:t>
            </a:fld>
            <a:r>
              <a:rPr lang="en-GB"/>
              <a:t> ()</a:t>
            </a:r>
          </a:p>
          <a:p>
            <a:pPr>
              <a:defRPr/>
            </a:pPr>
            <a:r>
              <a:rPr lang="en-GB"/>
              <a:t>	1997-1998	Luentokalvot	20.7.1997 Fe</a:t>
            </a:r>
            <a:endParaRPr lang="en-GB" sz="1700"/>
          </a:p>
        </p:txBody>
      </p:sp>
      <p:sp>
        <p:nvSpPr>
          <p:cNvPr id="5123" name="Line 6"/>
          <p:cNvSpPr>
            <a:spLocks noChangeShapeType="1"/>
          </p:cNvSpPr>
          <p:nvPr/>
        </p:nvSpPr>
        <p:spPr bwMode="auto">
          <a:xfrm>
            <a:off x="0" y="596900"/>
            <a:ext cx="71024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132824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19113" y="804863"/>
            <a:ext cx="6043612" cy="4532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Line 9"/>
          <p:cNvSpPr>
            <a:spLocks noChangeShapeType="1"/>
          </p:cNvSpPr>
          <p:nvPr/>
        </p:nvSpPr>
        <p:spPr bwMode="auto">
          <a:xfrm>
            <a:off x="0" y="596900"/>
            <a:ext cx="71024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i-FI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3"/>
          </p:nvPr>
        </p:nvSpPr>
        <p:spPr>
          <a:xfrm>
            <a:off x="709613" y="5476875"/>
            <a:ext cx="5683250" cy="424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37453002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1905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3810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5715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7620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4848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9925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914400"/>
            <a:ext cx="200025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14400"/>
            <a:ext cx="584835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522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fi-FI"/>
              <a:t>Mikroprosessorit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61DCBB66-2718-4B51-BFA9-C265003ED4D4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45363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98FAD7-4458-4349-AC7C-60FD261294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1C68AC-F7D2-4CF2-BB8A-BED2F3C950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B1B437-531D-4AB9-94A0-74746B39D6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F45C3D-4290-4FA8-98DA-8C316C781EF2}" type="slidenum">
              <a:rPr lang="fi-FI" altLang="en-FI"/>
              <a:pPr/>
              <a:t>‹#›</a:t>
            </a:fld>
            <a:endParaRPr lang="fi-FI" altLang="en-FI"/>
          </a:p>
        </p:txBody>
      </p:sp>
    </p:spTree>
    <p:extLst>
      <p:ext uri="{BB962C8B-B14F-4D97-AF65-F5344CB8AC3E}">
        <p14:creationId xmlns:p14="http://schemas.microsoft.com/office/powerpoint/2010/main" val="736883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246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7505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924300" cy="4953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524000"/>
            <a:ext cx="3924300" cy="4953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056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980728"/>
            <a:ext cx="8003232" cy="43691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3568" y="1535113"/>
            <a:ext cx="3813820" cy="45372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3568" y="2174875"/>
            <a:ext cx="3813820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032" y="1535113"/>
            <a:ext cx="3826768" cy="45372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032" y="2174875"/>
            <a:ext cx="3826768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90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1538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684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623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228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14400"/>
            <a:ext cx="8001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i-FI"/>
              <a:t>Click to edit Master title style</a:t>
            </a:r>
            <a:endParaRPr lang="en-GB" altLang="fi-FI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001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i-FI"/>
              <a:t>Click to edit Master text styles (Arial 18 pt)</a:t>
            </a:r>
          </a:p>
          <a:p>
            <a:pPr lvl="1"/>
            <a:r>
              <a:rPr lang="en-GB" altLang="fi-FI"/>
              <a:t>Second level</a:t>
            </a:r>
          </a:p>
          <a:p>
            <a:pPr lvl="2"/>
            <a:r>
              <a:rPr lang="en-GB" altLang="fi-FI"/>
              <a:t>Third level</a:t>
            </a:r>
          </a:p>
          <a:p>
            <a:pPr lvl="3"/>
            <a:r>
              <a:rPr lang="en-GB" altLang="fi-FI"/>
              <a:t>Fourth level</a:t>
            </a:r>
          </a:p>
          <a:p>
            <a:pPr lvl="4"/>
            <a:r>
              <a:rPr lang="en-GB" altLang="fi-FI"/>
              <a:t>Fifth level</a:t>
            </a: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82800" rIns="0">
            <a:spAutoFit/>
          </a:bodyPr>
          <a:lstStyle>
            <a:lvl1pPr algn="l">
              <a:tabLst>
                <a:tab pos="765175" algn="ctr"/>
                <a:tab pos="4572000" algn="ctr"/>
                <a:tab pos="90487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765175" algn="ctr"/>
                <a:tab pos="4572000" algn="ctr"/>
                <a:tab pos="90487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765175" algn="ctr"/>
                <a:tab pos="4572000" algn="ctr"/>
                <a:tab pos="90487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765175" algn="ctr"/>
                <a:tab pos="4572000" algn="ctr"/>
                <a:tab pos="90487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765175" algn="ctr"/>
                <a:tab pos="4572000" algn="ctr"/>
                <a:tab pos="90487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65175" algn="ctr"/>
                <a:tab pos="4572000" algn="ctr"/>
                <a:tab pos="90487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65175" algn="ctr"/>
                <a:tab pos="4572000" algn="ctr"/>
                <a:tab pos="90487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65175" algn="ctr"/>
                <a:tab pos="4572000" algn="ctr"/>
                <a:tab pos="90487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65175" algn="ctr"/>
                <a:tab pos="4572000" algn="ctr"/>
                <a:tab pos="90487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GB" sz="1800" b="1" dirty="0">
                <a:latin typeface="Arial" charset="0"/>
              </a:rPr>
              <a:t>	</a:t>
            </a:r>
            <a:r>
              <a:rPr lang="en-GB" sz="1800" dirty="0">
                <a:latin typeface="Arial" charset="0"/>
              </a:rPr>
              <a:t>	</a:t>
            </a:r>
            <a:r>
              <a:rPr lang="en-GB" sz="1800" b="1" dirty="0">
                <a:latin typeface="Arial" charset="0"/>
              </a:rPr>
              <a:t>C/C++ Programming</a:t>
            </a:r>
            <a:r>
              <a:rPr lang="en-GB" sz="1800" dirty="0">
                <a:latin typeface="Arial" charset="0"/>
              </a:rPr>
              <a:t>	Ch 1  Page </a:t>
            </a:r>
            <a:fld id="{728E24B6-6EE9-496D-9C37-047264F3CA39}" type="slidenum">
              <a:rPr lang="en-GB" sz="1800" smtClean="0">
                <a:latin typeface="Arial" charset="0"/>
              </a:rPr>
              <a:pPr>
                <a:lnSpc>
                  <a:spcPct val="80000"/>
                </a:lnSpc>
                <a:defRPr/>
              </a:pPr>
              <a:t>‹#›</a:t>
            </a:fld>
            <a:r>
              <a:rPr lang="en-GB" sz="1800" dirty="0">
                <a:latin typeface="Arial" charset="0"/>
              </a:rPr>
              <a:t> (14)</a:t>
            </a:r>
          </a:p>
          <a:p>
            <a:pPr>
              <a:defRPr/>
            </a:pPr>
            <a:r>
              <a:rPr lang="en-GB" sz="1800" dirty="0">
                <a:latin typeface="Arial" charset="0"/>
              </a:rPr>
              <a:t>		Files (part 1)	21.8.2019 KRL</a:t>
            </a:r>
          </a:p>
        </p:txBody>
      </p:sp>
      <p:sp>
        <p:nvSpPr>
          <p:cNvPr id="1029" name="Line 20"/>
          <p:cNvSpPr>
            <a:spLocks noChangeShapeType="1"/>
          </p:cNvSpPr>
          <p:nvPr/>
        </p:nvSpPr>
        <p:spPr bwMode="auto">
          <a:xfrm>
            <a:off x="76200" y="609600"/>
            <a:ext cx="8991600" cy="0"/>
          </a:xfrm>
          <a:prstGeom prst="line">
            <a:avLst/>
          </a:prstGeom>
          <a:noFill/>
          <a:ln w="19050">
            <a:solidFill>
              <a:srgbClr val="D52B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i-FI"/>
          </a:p>
        </p:txBody>
      </p:sp>
      <p:pic>
        <p:nvPicPr>
          <p:cNvPr id="1030" name="Picture 22" descr="Metropolia_RGB_B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7475"/>
            <a:ext cx="18288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41" r:id="rId4"/>
    <p:sldLayoutId id="2147483942" r:id="rId5"/>
    <p:sldLayoutId id="2147483943" r:id="rId6"/>
    <p:sldLayoutId id="2147483944" r:id="rId7"/>
    <p:sldLayoutId id="2147483945" r:id="rId8"/>
    <p:sldLayoutId id="2147483946" r:id="rId9"/>
    <p:sldLayoutId id="2147483947" r:id="rId10"/>
    <p:sldLayoutId id="2147483948" r:id="rId11"/>
    <p:sldLayoutId id="2147483949" r:id="rId12"/>
    <p:sldLayoutId id="2147483950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D52B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D52B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D52B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D52B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D52B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D52B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D52B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D52B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D52B00"/>
          </a:solidFill>
          <a:latin typeface="Arial" charset="0"/>
        </a:defRPr>
      </a:lvl9pPr>
    </p:titleStyle>
    <p:bodyStyle>
      <a:lvl1pPr marL="190500" indent="-190500" algn="l" rtl="0" eaLnBrk="1" fontAlgn="base" hangingPunct="1">
        <a:spcBef>
          <a:spcPct val="20000"/>
        </a:spcBef>
        <a:spcAft>
          <a:spcPct val="0"/>
        </a:spcAft>
        <a:buSzPct val="120000"/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571500" indent="-190500" algn="l" rtl="0" eaLnBrk="1" fontAlgn="base" hangingPunct="1">
        <a:spcBef>
          <a:spcPct val="20000"/>
        </a:spcBef>
        <a:spcAft>
          <a:spcPct val="0"/>
        </a:spcAft>
        <a:buSzPct val="120000"/>
        <a:buChar char="•"/>
        <a:defRPr>
          <a:solidFill>
            <a:schemeClr val="tx1"/>
          </a:solidFill>
          <a:latin typeface="+mn-lt"/>
        </a:defRPr>
      </a:lvl2pPr>
      <a:lvl3pPr marL="952500" indent="-190500" algn="l" rtl="0" eaLnBrk="1" fontAlgn="base" hangingPunct="1">
        <a:spcBef>
          <a:spcPct val="20000"/>
        </a:spcBef>
        <a:spcAft>
          <a:spcPct val="0"/>
        </a:spcAft>
        <a:buSzPct val="120000"/>
        <a:buChar char="•"/>
        <a:defRPr>
          <a:solidFill>
            <a:schemeClr val="tx1"/>
          </a:solidFill>
          <a:latin typeface="+mn-lt"/>
        </a:defRPr>
      </a:lvl3pPr>
      <a:lvl4pPr marL="1333500" indent="-190500" algn="l" rtl="0" eaLnBrk="1" fontAlgn="base" hangingPunct="1">
        <a:spcBef>
          <a:spcPct val="20000"/>
        </a:spcBef>
        <a:spcAft>
          <a:spcPct val="0"/>
        </a:spcAft>
        <a:buSzPct val="120000"/>
        <a:buChar char="•"/>
        <a:defRPr>
          <a:solidFill>
            <a:schemeClr val="tx1"/>
          </a:solidFill>
          <a:latin typeface="+mn-lt"/>
        </a:defRPr>
      </a:lvl4pPr>
      <a:lvl5pPr marL="1714500" indent="-190500" algn="l" rtl="0" eaLnBrk="1" fontAlgn="base" hangingPunct="1">
        <a:spcBef>
          <a:spcPct val="20000"/>
        </a:spcBef>
        <a:spcAft>
          <a:spcPct val="0"/>
        </a:spcAft>
        <a:buSzPct val="120000"/>
        <a:buChar char="•"/>
        <a:defRPr>
          <a:solidFill>
            <a:schemeClr val="tx1"/>
          </a:solidFill>
          <a:latin typeface="+mn-lt"/>
        </a:defRPr>
      </a:lvl5pPr>
      <a:lvl6pPr marL="2171700" indent="-190500" algn="l" rtl="0" eaLnBrk="1" fontAlgn="base" hangingPunct="1">
        <a:spcBef>
          <a:spcPct val="20000"/>
        </a:spcBef>
        <a:spcAft>
          <a:spcPct val="0"/>
        </a:spcAft>
        <a:buSzPct val="120000"/>
        <a:buChar char="•"/>
        <a:defRPr>
          <a:solidFill>
            <a:schemeClr val="tx1"/>
          </a:solidFill>
          <a:latin typeface="+mn-lt"/>
        </a:defRPr>
      </a:lvl6pPr>
      <a:lvl7pPr marL="2628900" indent="-190500" algn="l" rtl="0" eaLnBrk="1" fontAlgn="base" hangingPunct="1">
        <a:spcBef>
          <a:spcPct val="20000"/>
        </a:spcBef>
        <a:spcAft>
          <a:spcPct val="0"/>
        </a:spcAft>
        <a:buSzPct val="120000"/>
        <a:buChar char="•"/>
        <a:defRPr>
          <a:solidFill>
            <a:schemeClr val="tx1"/>
          </a:solidFill>
          <a:latin typeface="+mn-lt"/>
        </a:defRPr>
      </a:lvl7pPr>
      <a:lvl8pPr marL="3086100" indent="-190500" algn="l" rtl="0" eaLnBrk="1" fontAlgn="base" hangingPunct="1">
        <a:spcBef>
          <a:spcPct val="20000"/>
        </a:spcBef>
        <a:spcAft>
          <a:spcPct val="0"/>
        </a:spcAft>
        <a:buSzPct val="120000"/>
        <a:buChar char="•"/>
        <a:defRPr>
          <a:solidFill>
            <a:schemeClr val="tx1"/>
          </a:solidFill>
          <a:latin typeface="+mn-lt"/>
        </a:defRPr>
      </a:lvl8pPr>
      <a:lvl9pPr marL="3543300" indent="-190500" algn="l" rtl="0" eaLnBrk="1" fontAlgn="base" hangingPunct="1">
        <a:spcBef>
          <a:spcPct val="20000"/>
        </a:spcBef>
        <a:spcAft>
          <a:spcPct val="0"/>
        </a:spcAft>
        <a:buSzPct val="120000"/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6338E74-E80F-4C95-986A-437DA5D6A5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en-FI"/>
              <a:t>Input and output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C13A788-412E-4EF1-BA26-8113A51300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FI"/>
              <a:t>Input and output are not part of the C language – all I/O requires a function call</a:t>
            </a:r>
          </a:p>
          <a:p>
            <a:r>
              <a:rPr lang="en-US" altLang="en-FI"/>
              <a:t>The C Standard Library includes several functions for I/O; programs that use only these functions will be portable among systems</a:t>
            </a:r>
          </a:p>
          <a:p>
            <a:r>
              <a:rPr lang="en-US" altLang="en-FI"/>
              <a:t>All I/O in C is done with streams – a text stream is handled as a sequence of bytes with embedded newline characters separating the text into lines</a:t>
            </a:r>
          </a:p>
          <a:p>
            <a:r>
              <a:rPr lang="en-US" altLang="en-FI"/>
              <a:t>Three streams are opened automatically and are always available for I/O operations: standard input (stdin), standard output (stdout), and standard error (stderr); the first is associated with the keyboard, the latter two with the monitor</a:t>
            </a:r>
          </a:p>
          <a:p>
            <a:r>
              <a:rPr lang="en-US" altLang="en-FI"/>
              <a:t>Other streams can be opened explicitly and associated with files or other devices</a:t>
            </a:r>
            <a:endParaRPr lang="fi-FI" altLang="en-FI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615E43D-C0CF-42D3-8F55-234418E75E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altLang="en-FI"/>
              <a:t>End of file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52E4D7AC-46C8-407C-AF9B-EF66C13EF4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FI" dirty="0"/>
              <a:t>When the end of file is reached you can not read more data</a:t>
            </a:r>
          </a:p>
          <a:p>
            <a:pPr lvl="1" eaLnBrk="1" hangingPunct="1"/>
            <a:r>
              <a:rPr lang="en-US" altLang="en-FI" dirty="0" err="1"/>
              <a:t>fgets</a:t>
            </a:r>
            <a:r>
              <a:rPr lang="en-US" altLang="en-FI" dirty="0"/>
              <a:t> will return NULL if it was unable to read no characters at all</a:t>
            </a:r>
          </a:p>
          <a:p>
            <a:pPr eaLnBrk="1" hangingPunct="1"/>
            <a:r>
              <a:rPr lang="en-US" altLang="en-FI" dirty="0"/>
              <a:t>Standard library has a function for checking if the end of file is encountered</a:t>
            </a:r>
            <a:br>
              <a:rPr lang="en-US" altLang="en-FI" dirty="0"/>
            </a:br>
            <a:r>
              <a:rPr lang="en-US" altLang="en-FI" sz="1800" b="1" dirty="0">
                <a:latin typeface="Courier New" panose="02070309020205020404" pitchFamily="49" charset="0"/>
              </a:rPr>
              <a:t>int </a:t>
            </a:r>
            <a:r>
              <a:rPr lang="en-US" altLang="en-FI" sz="1800" b="1" dirty="0" err="1">
                <a:latin typeface="Courier New" panose="02070309020205020404" pitchFamily="49" charset="0"/>
              </a:rPr>
              <a:t>feof</a:t>
            </a:r>
            <a:r>
              <a:rPr lang="en-US" altLang="en-FI" sz="1800" b="1" dirty="0">
                <a:latin typeface="Courier New" panose="02070309020205020404" pitchFamily="49" charset="0"/>
              </a:rPr>
              <a:t> ( FILE * stream );</a:t>
            </a:r>
          </a:p>
          <a:p>
            <a:pPr lvl="1" eaLnBrk="1" hangingPunct="1"/>
            <a:r>
              <a:rPr lang="en-US" altLang="en-FI" dirty="0" err="1"/>
              <a:t>feof</a:t>
            </a:r>
            <a:r>
              <a:rPr lang="en-US" altLang="en-FI" dirty="0"/>
              <a:t>() returns non-zero if end of file has been reached and zero otherwise </a:t>
            </a:r>
          </a:p>
          <a:p>
            <a:pPr lvl="1"/>
            <a:r>
              <a:rPr lang="en-US" altLang="en-FI" dirty="0"/>
              <a:t>Note that </a:t>
            </a:r>
            <a:r>
              <a:rPr lang="en-US" altLang="en-FI" dirty="0" err="1"/>
              <a:t>feof</a:t>
            </a:r>
            <a:r>
              <a:rPr lang="en-US" altLang="en-FI" dirty="0"/>
              <a:t>() returns non-zero only if you have tried to read past the end of file. If you have read data </a:t>
            </a:r>
            <a:r>
              <a:rPr lang="en-US" altLang="en-FI" dirty="0" err="1"/>
              <a:t>upto</a:t>
            </a:r>
            <a:r>
              <a:rPr lang="en-US" altLang="en-FI" dirty="0"/>
              <a:t> and including the last byte and your read has ended there then </a:t>
            </a:r>
            <a:r>
              <a:rPr lang="en-US" altLang="en-FI" dirty="0" err="1"/>
              <a:t>feof</a:t>
            </a:r>
            <a:r>
              <a:rPr lang="en-US" altLang="en-FI" dirty="0"/>
              <a:t> will tell you that you are not at then end of file!</a:t>
            </a:r>
          </a:p>
          <a:p>
            <a:pPr lvl="1" eaLnBrk="1" hangingPunct="1"/>
            <a:endParaRPr lang="fi-FI" altLang="en-FI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>
            <a:extLst>
              <a:ext uri="{FF2B5EF4-FFF2-40B4-BE49-F238E27FC236}">
                <a16:creationId xmlns:a16="http://schemas.microsoft.com/office/drawing/2014/main" id="{01D7491F-1A2A-4778-BE7F-0BFCF48182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altLang="en-FI" dirty="0" err="1"/>
              <a:t>Example</a:t>
            </a:r>
            <a:endParaRPr lang="fi-FI" altLang="en-FI" dirty="0"/>
          </a:p>
        </p:txBody>
      </p:sp>
      <p:sp>
        <p:nvSpPr>
          <p:cNvPr id="13315" name="Rectangle 5">
            <a:extLst>
              <a:ext uri="{FF2B5EF4-FFF2-40B4-BE49-F238E27FC236}">
                <a16:creationId xmlns:a16="http://schemas.microsoft.com/office/drawing/2014/main" id="{85EAA7A2-F588-4177-A5DB-E74E77FDA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52600"/>
            <a:ext cx="4724400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fi-FI" altLang="en-FI" sz="1000" dirty="0">
                <a:latin typeface="Courier New" panose="02070309020205020404" pitchFamily="49" charset="0"/>
              </a:rPr>
              <a:t>#</a:t>
            </a:r>
            <a:r>
              <a:rPr lang="fi-FI" altLang="en-FI" sz="1000" dirty="0" err="1">
                <a:latin typeface="Courier New" panose="02070309020205020404" pitchFamily="49" charset="0"/>
              </a:rPr>
              <a:t>include</a:t>
            </a:r>
            <a:r>
              <a:rPr lang="fi-FI" altLang="en-FI" sz="1000" dirty="0">
                <a:latin typeface="Courier New" panose="02070309020205020404" pitchFamily="49" charset="0"/>
              </a:rPr>
              <a:t> &lt;</a:t>
            </a:r>
            <a:r>
              <a:rPr lang="fi-FI" altLang="en-FI" sz="1000" dirty="0" err="1">
                <a:latin typeface="Courier New" panose="02070309020205020404" pitchFamily="49" charset="0"/>
              </a:rPr>
              <a:t>stdio.h</a:t>
            </a:r>
            <a:r>
              <a:rPr lang="fi-FI" altLang="en-FI" sz="1000" dirty="0">
                <a:latin typeface="Courier New" panose="02070309020205020404" pitchFamily="49" charset="0"/>
              </a:rPr>
              <a:t>&gt;</a:t>
            </a:r>
          </a:p>
          <a:p>
            <a:pPr algn="l" eaLnBrk="1" hangingPunct="1"/>
            <a:r>
              <a:rPr lang="fi-FI" altLang="en-FI" sz="1000" dirty="0">
                <a:latin typeface="Courier New" panose="02070309020205020404" pitchFamily="49" charset="0"/>
              </a:rPr>
              <a:t>#</a:t>
            </a:r>
            <a:r>
              <a:rPr lang="fi-FI" altLang="en-FI" sz="1000" dirty="0" err="1">
                <a:latin typeface="Courier New" panose="02070309020205020404" pitchFamily="49" charset="0"/>
              </a:rPr>
              <a:t>include</a:t>
            </a:r>
            <a:r>
              <a:rPr lang="fi-FI" altLang="en-FI" sz="1000" dirty="0">
                <a:latin typeface="Courier New" panose="02070309020205020404" pitchFamily="49" charset="0"/>
              </a:rPr>
              <a:t> &lt;</a:t>
            </a:r>
            <a:r>
              <a:rPr lang="fi-FI" altLang="en-FI" sz="1000" dirty="0" err="1">
                <a:latin typeface="Courier New" panose="02070309020205020404" pitchFamily="49" charset="0"/>
              </a:rPr>
              <a:t>stdlib.h</a:t>
            </a:r>
            <a:r>
              <a:rPr lang="fi-FI" altLang="en-FI" sz="1000" dirty="0">
                <a:latin typeface="Courier New" panose="02070309020205020404" pitchFamily="49" charset="0"/>
              </a:rPr>
              <a:t>&gt;</a:t>
            </a:r>
          </a:p>
          <a:p>
            <a:pPr algn="l" eaLnBrk="1" hangingPunct="1"/>
            <a:endParaRPr lang="fi-FI" altLang="en-FI" sz="1000" dirty="0">
              <a:latin typeface="Courier New" panose="02070309020205020404" pitchFamily="49" charset="0"/>
            </a:endParaRPr>
          </a:p>
          <a:p>
            <a:pPr algn="l" eaLnBrk="1" hangingPunct="1"/>
            <a:r>
              <a:rPr lang="fi-FI" altLang="en-FI" sz="1000" dirty="0">
                <a:latin typeface="Courier New" panose="02070309020205020404" pitchFamily="49" charset="0"/>
              </a:rPr>
              <a:t>#</a:t>
            </a:r>
            <a:r>
              <a:rPr lang="fi-FI" altLang="en-FI" sz="1000" dirty="0" err="1">
                <a:latin typeface="Courier New" panose="02070309020205020404" pitchFamily="49" charset="0"/>
              </a:rPr>
              <a:t>define</a:t>
            </a:r>
            <a:r>
              <a:rPr lang="fi-FI" altLang="en-FI" sz="1000" dirty="0">
                <a:latin typeface="Courier New" panose="02070309020205020404" pitchFamily="49" charset="0"/>
              </a:rPr>
              <a:t> LINESIZE 80</a:t>
            </a:r>
          </a:p>
          <a:p>
            <a:pPr algn="l" eaLnBrk="1" hangingPunct="1"/>
            <a:endParaRPr lang="fi-FI" altLang="en-FI" sz="1000" dirty="0">
              <a:latin typeface="Courier New" panose="02070309020205020404" pitchFamily="49" charset="0"/>
            </a:endParaRPr>
          </a:p>
          <a:p>
            <a:pPr algn="l" eaLnBrk="1" hangingPunct="1"/>
            <a:r>
              <a:rPr lang="fi-FI" altLang="en-FI" sz="1000" dirty="0" err="1">
                <a:latin typeface="Courier New" panose="02070309020205020404" pitchFamily="49" charset="0"/>
              </a:rPr>
              <a:t>int</a:t>
            </a:r>
            <a:r>
              <a:rPr lang="fi-FI" altLang="en-FI" sz="1000" dirty="0">
                <a:latin typeface="Courier New" panose="02070309020205020404" pitchFamily="49" charset="0"/>
              </a:rPr>
              <a:t> main()</a:t>
            </a:r>
          </a:p>
          <a:p>
            <a:pPr algn="l" eaLnBrk="1" hangingPunct="1"/>
            <a:r>
              <a:rPr lang="fi-FI" altLang="en-FI" sz="1000" dirty="0">
                <a:latin typeface="Courier New" panose="02070309020205020404" pitchFamily="49" charset="0"/>
              </a:rPr>
              <a:t>{</a:t>
            </a:r>
          </a:p>
          <a:p>
            <a:pPr algn="l" eaLnBrk="1" hangingPunct="1"/>
            <a:r>
              <a:rPr lang="fi-FI" altLang="en-FI" sz="1000" dirty="0">
                <a:latin typeface="Courier New" panose="02070309020205020404" pitchFamily="49" charset="0"/>
              </a:rPr>
              <a:t>    FILE *</a:t>
            </a:r>
            <a:r>
              <a:rPr lang="fi-FI" altLang="en-FI" sz="1000" dirty="0" err="1">
                <a:latin typeface="Courier New" panose="02070309020205020404" pitchFamily="49" charset="0"/>
              </a:rPr>
              <a:t>my_file</a:t>
            </a:r>
            <a:r>
              <a:rPr lang="fi-FI" altLang="en-FI" sz="1000" dirty="0">
                <a:latin typeface="Courier New" panose="02070309020205020404" pitchFamily="49" charset="0"/>
              </a:rPr>
              <a:t>;</a:t>
            </a:r>
          </a:p>
          <a:p>
            <a:pPr algn="l" eaLnBrk="1" hangingPunct="1"/>
            <a:r>
              <a:rPr lang="fi-FI" altLang="en-FI" sz="1000" dirty="0">
                <a:latin typeface="Courier New" panose="02070309020205020404" pitchFamily="49" charset="0"/>
              </a:rPr>
              <a:t>    </a:t>
            </a:r>
            <a:r>
              <a:rPr lang="fi-FI" altLang="en-FI" sz="1000" dirty="0" err="1">
                <a:latin typeface="Courier New" panose="02070309020205020404" pitchFamily="49" charset="0"/>
              </a:rPr>
              <a:t>char</a:t>
            </a:r>
            <a:r>
              <a:rPr lang="fi-FI" altLang="en-FI" sz="1000" dirty="0">
                <a:latin typeface="Courier New" panose="02070309020205020404" pitchFamily="49" charset="0"/>
              </a:rPr>
              <a:t> </a:t>
            </a:r>
            <a:r>
              <a:rPr lang="fi-FI" altLang="en-FI" sz="1000" dirty="0" err="1">
                <a:latin typeface="Courier New" panose="02070309020205020404" pitchFamily="49" charset="0"/>
              </a:rPr>
              <a:t>line</a:t>
            </a:r>
            <a:r>
              <a:rPr lang="fi-FI" altLang="en-FI" sz="1000" dirty="0">
                <a:latin typeface="Courier New" panose="02070309020205020404" pitchFamily="49" charset="0"/>
              </a:rPr>
              <a:t>[LINESIZE];</a:t>
            </a:r>
          </a:p>
          <a:p>
            <a:pPr algn="l" eaLnBrk="1" hangingPunct="1"/>
            <a:r>
              <a:rPr lang="fi-FI" altLang="en-FI" sz="1000" dirty="0">
                <a:latin typeface="Courier New" panose="02070309020205020404" pitchFamily="49" charset="0"/>
              </a:rPr>
              <a:t>    </a:t>
            </a:r>
            <a:r>
              <a:rPr lang="fi-FI" altLang="en-FI" sz="1000" dirty="0" err="1">
                <a:latin typeface="Courier New" panose="02070309020205020404" pitchFamily="49" charset="0"/>
              </a:rPr>
              <a:t>int</a:t>
            </a:r>
            <a:r>
              <a:rPr lang="fi-FI" altLang="en-FI" sz="1000" dirty="0">
                <a:latin typeface="Courier New" panose="02070309020205020404" pitchFamily="49" charset="0"/>
              </a:rPr>
              <a:t> </a:t>
            </a:r>
            <a:r>
              <a:rPr lang="fi-FI" altLang="en-FI" sz="1000" dirty="0" err="1">
                <a:latin typeface="Courier New" panose="02070309020205020404" pitchFamily="49" charset="0"/>
              </a:rPr>
              <a:t>lc</a:t>
            </a:r>
            <a:r>
              <a:rPr lang="fi-FI" altLang="en-FI" sz="1000" dirty="0">
                <a:latin typeface="Courier New" panose="02070309020205020404" pitchFamily="49" charset="0"/>
              </a:rPr>
              <a:t> = 0;</a:t>
            </a:r>
          </a:p>
          <a:p>
            <a:pPr algn="l" eaLnBrk="1" hangingPunct="1"/>
            <a:endParaRPr lang="fi-FI" altLang="en-FI" sz="1000" dirty="0">
              <a:latin typeface="Courier New" panose="02070309020205020404" pitchFamily="49" charset="0"/>
            </a:endParaRPr>
          </a:p>
          <a:p>
            <a:pPr algn="l" eaLnBrk="1" hangingPunct="1"/>
            <a:r>
              <a:rPr lang="fi-FI" altLang="en-FI" sz="1000" dirty="0">
                <a:latin typeface="Courier New" panose="02070309020205020404" pitchFamily="49" charset="0"/>
              </a:rPr>
              <a:t>    </a:t>
            </a:r>
            <a:r>
              <a:rPr lang="fi-FI" altLang="en-FI" sz="1000" dirty="0" err="1">
                <a:latin typeface="Courier New" panose="02070309020205020404" pitchFamily="49" charset="0"/>
              </a:rPr>
              <a:t>my_file</a:t>
            </a:r>
            <a:r>
              <a:rPr lang="fi-FI" altLang="en-FI" sz="1000" dirty="0">
                <a:latin typeface="Courier New" panose="02070309020205020404" pitchFamily="49" charset="0"/>
              </a:rPr>
              <a:t> = </a:t>
            </a:r>
            <a:r>
              <a:rPr lang="fi-FI" altLang="en-FI" sz="1000" dirty="0" err="1">
                <a:latin typeface="Courier New" panose="02070309020205020404" pitchFamily="49" charset="0"/>
              </a:rPr>
              <a:t>fopen</a:t>
            </a:r>
            <a:r>
              <a:rPr lang="fi-FI" altLang="en-FI" sz="1000" dirty="0">
                <a:latin typeface="Courier New" panose="02070309020205020404" pitchFamily="49" charset="0"/>
              </a:rPr>
              <a:t>("hello.txt", "r");</a:t>
            </a:r>
          </a:p>
          <a:p>
            <a:pPr algn="l" eaLnBrk="1" hangingPunct="1"/>
            <a:endParaRPr lang="fi-FI" altLang="en-FI" sz="1000" dirty="0">
              <a:latin typeface="Courier New" panose="02070309020205020404" pitchFamily="49" charset="0"/>
            </a:endParaRPr>
          </a:p>
          <a:p>
            <a:pPr algn="l" eaLnBrk="1" hangingPunct="1"/>
            <a:r>
              <a:rPr lang="fi-FI" altLang="en-FI" sz="1000" dirty="0">
                <a:latin typeface="Courier New" panose="02070309020205020404" pitchFamily="49" charset="0"/>
              </a:rPr>
              <a:t>    </a:t>
            </a:r>
            <a:r>
              <a:rPr lang="fi-FI" altLang="en-FI" sz="1000" dirty="0" err="1">
                <a:latin typeface="Courier New" panose="02070309020205020404" pitchFamily="49" charset="0"/>
              </a:rPr>
              <a:t>if</a:t>
            </a:r>
            <a:r>
              <a:rPr lang="fi-FI" altLang="en-FI" sz="1000" dirty="0">
                <a:latin typeface="Courier New" panose="02070309020205020404" pitchFamily="49" charset="0"/>
              </a:rPr>
              <a:t>(</a:t>
            </a:r>
            <a:r>
              <a:rPr lang="fi-FI" altLang="en-FI" sz="1000" dirty="0" err="1">
                <a:latin typeface="Courier New" panose="02070309020205020404" pitchFamily="49" charset="0"/>
              </a:rPr>
              <a:t>my_file</a:t>
            </a:r>
            <a:r>
              <a:rPr lang="fi-FI" altLang="en-FI" sz="1000" dirty="0">
                <a:latin typeface="Courier New" panose="02070309020205020404" pitchFamily="49" charset="0"/>
              </a:rPr>
              <a:t> == NULL) {</a:t>
            </a:r>
          </a:p>
          <a:p>
            <a:pPr algn="l" eaLnBrk="1" hangingPunct="1"/>
            <a:r>
              <a:rPr lang="fi-FI" altLang="en-FI" sz="1000" dirty="0">
                <a:latin typeface="Courier New" panose="02070309020205020404" pitchFamily="49" charset="0"/>
              </a:rPr>
              <a:t>        </a:t>
            </a:r>
            <a:r>
              <a:rPr lang="fi-FI" altLang="en-FI" sz="1000" dirty="0" err="1">
                <a:latin typeface="Courier New" panose="02070309020205020404" pitchFamily="49" charset="0"/>
              </a:rPr>
              <a:t>printf</a:t>
            </a:r>
            <a:r>
              <a:rPr lang="fi-FI" altLang="en-FI" sz="1000" dirty="0">
                <a:latin typeface="Courier New" panose="02070309020205020404" pitchFamily="49" charset="0"/>
              </a:rPr>
              <a:t>("</a:t>
            </a:r>
            <a:r>
              <a:rPr lang="fi-FI" altLang="en-FI" sz="1000" dirty="0" err="1">
                <a:latin typeface="Courier New" panose="02070309020205020404" pitchFamily="49" charset="0"/>
              </a:rPr>
              <a:t>Unable</a:t>
            </a:r>
            <a:r>
              <a:rPr lang="fi-FI" altLang="en-FI" sz="1000" dirty="0">
                <a:latin typeface="Courier New" panose="02070309020205020404" pitchFamily="49" charset="0"/>
              </a:rPr>
              <a:t> to open </a:t>
            </a:r>
            <a:r>
              <a:rPr lang="fi-FI" altLang="en-FI" sz="1000" dirty="0" err="1">
                <a:latin typeface="Courier New" panose="02070309020205020404" pitchFamily="49" charset="0"/>
              </a:rPr>
              <a:t>the</a:t>
            </a:r>
            <a:r>
              <a:rPr lang="fi-FI" altLang="en-FI" sz="1000" dirty="0">
                <a:latin typeface="Courier New" panose="02070309020205020404" pitchFamily="49" charset="0"/>
              </a:rPr>
              <a:t> </a:t>
            </a:r>
            <a:r>
              <a:rPr lang="fi-FI" altLang="en-FI" sz="1000" dirty="0" err="1">
                <a:latin typeface="Courier New" panose="02070309020205020404" pitchFamily="49" charset="0"/>
              </a:rPr>
              <a:t>file</a:t>
            </a:r>
            <a:r>
              <a:rPr lang="fi-FI" altLang="en-FI" sz="1000" dirty="0">
                <a:latin typeface="Courier New" panose="02070309020205020404" pitchFamily="49" charset="0"/>
              </a:rPr>
              <a:t>");</a:t>
            </a:r>
          </a:p>
          <a:p>
            <a:pPr algn="l" eaLnBrk="1" hangingPunct="1"/>
            <a:r>
              <a:rPr lang="fi-FI" altLang="en-FI" sz="1000" dirty="0">
                <a:latin typeface="Courier New" panose="02070309020205020404" pitchFamily="49" charset="0"/>
              </a:rPr>
              <a:t>    }</a:t>
            </a:r>
          </a:p>
          <a:p>
            <a:pPr algn="l" eaLnBrk="1" hangingPunct="1"/>
            <a:r>
              <a:rPr lang="fi-FI" altLang="en-FI" sz="1000" dirty="0">
                <a:latin typeface="Courier New" panose="02070309020205020404" pitchFamily="49" charset="0"/>
              </a:rPr>
              <a:t>    </a:t>
            </a:r>
            <a:r>
              <a:rPr lang="fi-FI" altLang="en-FI" sz="1000" dirty="0" err="1">
                <a:latin typeface="Courier New" panose="02070309020205020404" pitchFamily="49" charset="0"/>
              </a:rPr>
              <a:t>else</a:t>
            </a:r>
            <a:r>
              <a:rPr lang="fi-FI" altLang="en-FI" sz="1000" dirty="0">
                <a:latin typeface="Courier New" panose="02070309020205020404" pitchFamily="49" charset="0"/>
              </a:rPr>
              <a:t> {</a:t>
            </a:r>
          </a:p>
          <a:p>
            <a:pPr algn="l" eaLnBrk="1" hangingPunct="1"/>
            <a:r>
              <a:rPr lang="fi-FI" altLang="en-FI" sz="1000" dirty="0">
                <a:latin typeface="Courier New" panose="02070309020205020404" pitchFamily="49" charset="0"/>
              </a:rPr>
              <a:t>        </a:t>
            </a:r>
            <a:r>
              <a:rPr lang="fi-FI" altLang="en-FI" sz="1000" dirty="0" err="1">
                <a:latin typeface="Courier New" panose="02070309020205020404" pitchFamily="49" charset="0"/>
              </a:rPr>
              <a:t>printf</a:t>
            </a:r>
            <a:r>
              <a:rPr lang="fi-FI" altLang="en-FI" sz="1000" dirty="0">
                <a:latin typeface="Courier New" panose="02070309020205020404" pitchFamily="49" charset="0"/>
              </a:rPr>
              <a:t>("</a:t>
            </a:r>
            <a:r>
              <a:rPr lang="fi-FI" altLang="en-FI" sz="1000" dirty="0" err="1">
                <a:latin typeface="Courier New" panose="02070309020205020404" pitchFamily="49" charset="0"/>
              </a:rPr>
              <a:t>The</a:t>
            </a:r>
            <a:r>
              <a:rPr lang="fi-FI" altLang="en-FI" sz="1000" dirty="0">
                <a:latin typeface="Courier New" panose="02070309020205020404" pitchFamily="49" charset="0"/>
              </a:rPr>
              <a:t> </a:t>
            </a:r>
            <a:r>
              <a:rPr lang="fi-FI" altLang="en-FI" sz="1000" dirty="0" err="1">
                <a:latin typeface="Courier New" panose="02070309020205020404" pitchFamily="49" charset="0"/>
              </a:rPr>
              <a:t>following</a:t>
            </a:r>
            <a:r>
              <a:rPr lang="fi-FI" altLang="en-FI" sz="1000" dirty="0">
                <a:latin typeface="Courier New" panose="02070309020205020404" pitchFamily="49" charset="0"/>
              </a:rPr>
              <a:t> </a:t>
            </a:r>
            <a:r>
              <a:rPr lang="fi-FI" altLang="en-FI" sz="1000" dirty="0" err="1">
                <a:latin typeface="Courier New" panose="02070309020205020404" pitchFamily="49" charset="0"/>
              </a:rPr>
              <a:t>was</a:t>
            </a:r>
            <a:r>
              <a:rPr lang="fi-FI" altLang="en-FI" sz="1000" dirty="0">
                <a:latin typeface="Courier New" panose="02070309020205020404" pitchFamily="49" charset="0"/>
              </a:rPr>
              <a:t> </a:t>
            </a:r>
            <a:r>
              <a:rPr lang="fi-FI" altLang="en-FI" sz="1000" dirty="0" err="1">
                <a:latin typeface="Courier New" panose="02070309020205020404" pitchFamily="49" charset="0"/>
              </a:rPr>
              <a:t>read</a:t>
            </a:r>
            <a:r>
              <a:rPr lang="fi-FI" altLang="en-FI" sz="1000" dirty="0">
                <a:latin typeface="Courier New" panose="02070309020205020404" pitchFamily="49" charset="0"/>
              </a:rPr>
              <a:t> </a:t>
            </a:r>
            <a:r>
              <a:rPr lang="fi-FI" altLang="en-FI" sz="1000" dirty="0" err="1">
                <a:latin typeface="Courier New" panose="02070309020205020404" pitchFamily="49" charset="0"/>
              </a:rPr>
              <a:t>from</a:t>
            </a:r>
            <a:r>
              <a:rPr lang="fi-FI" altLang="en-FI" sz="1000" dirty="0">
                <a:latin typeface="Courier New" panose="02070309020205020404" pitchFamily="49" charset="0"/>
              </a:rPr>
              <a:t> a </a:t>
            </a:r>
            <a:r>
              <a:rPr lang="fi-FI" altLang="en-FI" sz="1000" dirty="0" err="1">
                <a:latin typeface="Courier New" panose="02070309020205020404" pitchFamily="49" charset="0"/>
              </a:rPr>
              <a:t>file</a:t>
            </a:r>
            <a:r>
              <a:rPr lang="fi-FI" altLang="en-FI" sz="1000" dirty="0">
                <a:latin typeface="Courier New" panose="02070309020205020404" pitchFamily="49" charset="0"/>
              </a:rPr>
              <a:t>\n");</a:t>
            </a:r>
          </a:p>
          <a:p>
            <a:pPr algn="l" eaLnBrk="1" hangingPunct="1"/>
            <a:r>
              <a:rPr lang="fi-FI" altLang="en-FI" sz="1000" dirty="0">
                <a:latin typeface="Courier New" panose="02070309020205020404" pitchFamily="49" charset="0"/>
              </a:rPr>
              <a:t>        </a:t>
            </a:r>
            <a:r>
              <a:rPr lang="fi-FI" altLang="en-FI" sz="1000" dirty="0" err="1">
                <a:latin typeface="Courier New" panose="02070309020205020404" pitchFamily="49" charset="0"/>
              </a:rPr>
              <a:t>while</a:t>
            </a:r>
            <a:r>
              <a:rPr lang="fi-FI" altLang="en-FI" sz="1000" dirty="0">
                <a:latin typeface="Courier New" panose="02070309020205020404" pitchFamily="49" charset="0"/>
              </a:rPr>
              <a:t>(!</a:t>
            </a:r>
            <a:r>
              <a:rPr lang="fi-FI" altLang="en-FI" sz="1000" dirty="0" err="1">
                <a:latin typeface="Courier New" panose="02070309020205020404" pitchFamily="49" charset="0"/>
              </a:rPr>
              <a:t>feof</a:t>
            </a:r>
            <a:r>
              <a:rPr lang="fi-FI" altLang="en-FI" sz="1000" dirty="0">
                <a:latin typeface="Courier New" panose="02070309020205020404" pitchFamily="49" charset="0"/>
              </a:rPr>
              <a:t>(</a:t>
            </a:r>
            <a:r>
              <a:rPr lang="fi-FI" altLang="en-FI" sz="1000" dirty="0" err="1">
                <a:latin typeface="Courier New" panose="02070309020205020404" pitchFamily="49" charset="0"/>
              </a:rPr>
              <a:t>my_file</a:t>
            </a:r>
            <a:r>
              <a:rPr lang="fi-FI" altLang="en-FI" sz="1000" dirty="0">
                <a:latin typeface="Courier New" panose="02070309020205020404" pitchFamily="49" charset="0"/>
              </a:rPr>
              <a:t>)) {</a:t>
            </a:r>
          </a:p>
          <a:p>
            <a:pPr algn="l" eaLnBrk="1" hangingPunct="1"/>
            <a:r>
              <a:rPr lang="fi-FI" altLang="en-FI" sz="1000" dirty="0">
                <a:latin typeface="Courier New" panose="02070309020205020404" pitchFamily="49" charset="0"/>
              </a:rPr>
              <a:t>            </a:t>
            </a:r>
            <a:r>
              <a:rPr lang="fi-FI" altLang="en-FI" sz="1000" dirty="0" err="1">
                <a:latin typeface="Courier New" panose="02070309020205020404" pitchFamily="49" charset="0"/>
              </a:rPr>
              <a:t>if</a:t>
            </a:r>
            <a:r>
              <a:rPr lang="fi-FI" altLang="en-FI" sz="1000" dirty="0">
                <a:latin typeface="Courier New" panose="02070309020205020404" pitchFamily="49" charset="0"/>
              </a:rPr>
              <a:t>(</a:t>
            </a:r>
            <a:r>
              <a:rPr lang="fi-FI" altLang="en-FI" sz="1000" dirty="0" err="1">
                <a:latin typeface="Courier New" panose="02070309020205020404" pitchFamily="49" charset="0"/>
              </a:rPr>
              <a:t>fgets</a:t>
            </a:r>
            <a:r>
              <a:rPr lang="fi-FI" altLang="en-FI" sz="1000" dirty="0">
                <a:latin typeface="Courier New" panose="02070309020205020404" pitchFamily="49" charset="0"/>
              </a:rPr>
              <a:t>(</a:t>
            </a:r>
            <a:r>
              <a:rPr lang="fi-FI" altLang="en-FI" sz="1000" dirty="0" err="1">
                <a:latin typeface="Courier New" panose="02070309020205020404" pitchFamily="49" charset="0"/>
              </a:rPr>
              <a:t>line</a:t>
            </a:r>
            <a:r>
              <a:rPr lang="fi-FI" altLang="en-FI" sz="1000" dirty="0">
                <a:latin typeface="Courier New" panose="02070309020205020404" pitchFamily="49" charset="0"/>
              </a:rPr>
              <a:t>, LINESIZE, </a:t>
            </a:r>
            <a:r>
              <a:rPr lang="fi-FI" altLang="en-FI" sz="1000" dirty="0" err="1">
                <a:latin typeface="Courier New" panose="02070309020205020404" pitchFamily="49" charset="0"/>
              </a:rPr>
              <a:t>my_file</a:t>
            </a:r>
            <a:r>
              <a:rPr lang="fi-FI" altLang="en-FI" sz="1000" dirty="0">
                <a:latin typeface="Courier New" panose="02070309020205020404" pitchFamily="49" charset="0"/>
              </a:rPr>
              <a:t>) != NULL) {</a:t>
            </a:r>
          </a:p>
          <a:p>
            <a:pPr algn="l" eaLnBrk="1" hangingPunct="1"/>
            <a:r>
              <a:rPr lang="fi-FI" altLang="en-FI" sz="1000" dirty="0">
                <a:latin typeface="Courier New" panose="02070309020205020404" pitchFamily="49" charset="0"/>
              </a:rPr>
              <a:t>                </a:t>
            </a:r>
            <a:r>
              <a:rPr lang="fi-FI" altLang="en-FI" sz="1000" dirty="0" err="1">
                <a:latin typeface="Courier New" panose="02070309020205020404" pitchFamily="49" charset="0"/>
              </a:rPr>
              <a:t>lc</a:t>
            </a:r>
            <a:r>
              <a:rPr lang="fi-FI" altLang="en-FI" sz="1000" dirty="0">
                <a:latin typeface="Courier New" panose="02070309020205020404" pitchFamily="49" charset="0"/>
              </a:rPr>
              <a:t>++;</a:t>
            </a:r>
          </a:p>
          <a:p>
            <a:pPr algn="l" eaLnBrk="1" hangingPunct="1"/>
            <a:r>
              <a:rPr lang="fi-FI" altLang="en-FI" sz="1000" dirty="0">
                <a:latin typeface="Courier New" panose="02070309020205020404" pitchFamily="49" charset="0"/>
              </a:rPr>
              <a:t>                </a:t>
            </a:r>
            <a:r>
              <a:rPr lang="fi-FI" altLang="en-FI" sz="1000" dirty="0" err="1">
                <a:latin typeface="Courier New" panose="02070309020205020404" pitchFamily="49" charset="0"/>
              </a:rPr>
              <a:t>printf</a:t>
            </a:r>
            <a:r>
              <a:rPr lang="fi-FI" altLang="en-FI" sz="1000" dirty="0">
                <a:latin typeface="Courier New" panose="02070309020205020404" pitchFamily="49" charset="0"/>
              </a:rPr>
              <a:t>("%2d: %s", </a:t>
            </a:r>
            <a:r>
              <a:rPr lang="fi-FI" altLang="en-FI" sz="1000" dirty="0" err="1">
                <a:latin typeface="Courier New" panose="02070309020205020404" pitchFamily="49" charset="0"/>
              </a:rPr>
              <a:t>lc</a:t>
            </a:r>
            <a:r>
              <a:rPr lang="fi-FI" altLang="en-FI" sz="1000" dirty="0">
                <a:latin typeface="Courier New" panose="02070309020205020404" pitchFamily="49" charset="0"/>
              </a:rPr>
              <a:t>, </a:t>
            </a:r>
            <a:r>
              <a:rPr lang="fi-FI" altLang="en-FI" sz="1000" dirty="0" err="1">
                <a:latin typeface="Courier New" panose="02070309020205020404" pitchFamily="49" charset="0"/>
              </a:rPr>
              <a:t>line</a:t>
            </a:r>
            <a:r>
              <a:rPr lang="fi-FI" altLang="en-FI" sz="1000" dirty="0">
                <a:latin typeface="Courier New" panose="02070309020205020404" pitchFamily="49" charset="0"/>
              </a:rPr>
              <a:t>);</a:t>
            </a:r>
          </a:p>
          <a:p>
            <a:pPr algn="l" eaLnBrk="1" hangingPunct="1"/>
            <a:r>
              <a:rPr lang="fi-FI" altLang="en-FI" sz="1000" dirty="0">
                <a:latin typeface="Courier New" panose="02070309020205020404" pitchFamily="49" charset="0"/>
              </a:rPr>
              <a:t>            }</a:t>
            </a:r>
          </a:p>
          <a:p>
            <a:pPr algn="l" eaLnBrk="1" hangingPunct="1"/>
            <a:r>
              <a:rPr lang="fi-FI" altLang="en-FI" sz="1000" dirty="0">
                <a:latin typeface="Courier New" panose="02070309020205020404" pitchFamily="49" charset="0"/>
              </a:rPr>
              <a:t>        }</a:t>
            </a:r>
          </a:p>
          <a:p>
            <a:pPr algn="l" eaLnBrk="1" hangingPunct="1"/>
            <a:r>
              <a:rPr lang="fi-FI" altLang="en-FI" sz="1000" dirty="0">
                <a:latin typeface="Courier New" panose="02070309020205020404" pitchFamily="49" charset="0"/>
              </a:rPr>
              <a:t>        </a:t>
            </a:r>
            <a:r>
              <a:rPr lang="fi-FI" altLang="en-FI" sz="1000" dirty="0" err="1">
                <a:latin typeface="Courier New" panose="02070309020205020404" pitchFamily="49" charset="0"/>
              </a:rPr>
              <a:t>fclose</a:t>
            </a:r>
            <a:r>
              <a:rPr lang="fi-FI" altLang="en-FI" sz="1000" dirty="0">
                <a:latin typeface="Courier New" panose="02070309020205020404" pitchFamily="49" charset="0"/>
              </a:rPr>
              <a:t>(</a:t>
            </a:r>
            <a:r>
              <a:rPr lang="fi-FI" altLang="en-FI" sz="1000" dirty="0" err="1">
                <a:latin typeface="Courier New" panose="02070309020205020404" pitchFamily="49" charset="0"/>
              </a:rPr>
              <a:t>my_file</a:t>
            </a:r>
            <a:r>
              <a:rPr lang="fi-FI" altLang="en-FI" sz="1000" dirty="0">
                <a:latin typeface="Courier New" panose="02070309020205020404" pitchFamily="49" charset="0"/>
              </a:rPr>
              <a:t>);</a:t>
            </a:r>
          </a:p>
          <a:p>
            <a:pPr algn="l" eaLnBrk="1" hangingPunct="1"/>
            <a:r>
              <a:rPr lang="fi-FI" altLang="en-FI" sz="1000" dirty="0">
                <a:latin typeface="Courier New" panose="02070309020205020404" pitchFamily="49" charset="0"/>
              </a:rPr>
              <a:t>    }</a:t>
            </a:r>
          </a:p>
          <a:p>
            <a:pPr algn="l" eaLnBrk="1" hangingPunct="1"/>
            <a:endParaRPr lang="fi-FI" altLang="en-FI" sz="1000" dirty="0">
              <a:latin typeface="Courier New" panose="02070309020205020404" pitchFamily="49" charset="0"/>
            </a:endParaRPr>
          </a:p>
          <a:p>
            <a:pPr algn="l" eaLnBrk="1" hangingPunct="1"/>
            <a:r>
              <a:rPr lang="fi-FI" altLang="en-FI" sz="1000" dirty="0">
                <a:latin typeface="Courier New" panose="02070309020205020404" pitchFamily="49" charset="0"/>
              </a:rPr>
              <a:t>    </a:t>
            </a:r>
            <a:r>
              <a:rPr lang="fi-FI" altLang="en-FI" sz="1000" dirty="0" err="1">
                <a:latin typeface="Courier New" panose="02070309020205020404" pitchFamily="49" charset="0"/>
              </a:rPr>
              <a:t>return</a:t>
            </a:r>
            <a:r>
              <a:rPr lang="fi-FI" altLang="en-FI" sz="1000" dirty="0">
                <a:latin typeface="Courier New" panose="02070309020205020404" pitchFamily="49" charset="0"/>
              </a:rPr>
              <a:t> 0;</a:t>
            </a:r>
          </a:p>
          <a:p>
            <a:pPr algn="l" eaLnBrk="1" hangingPunct="1"/>
            <a:r>
              <a:rPr lang="fi-FI" altLang="en-FI" sz="10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3316" name="Rectangle 6">
            <a:extLst>
              <a:ext uri="{FF2B5EF4-FFF2-40B4-BE49-F238E27FC236}">
                <a16:creationId xmlns:a16="http://schemas.microsoft.com/office/drawing/2014/main" id="{05FB5AF8-22B4-4298-B49F-267F0EB6E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971800"/>
            <a:ext cx="3886200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FI" sz="1600" dirty="0"/>
              <a:t>Output of this program:</a:t>
            </a:r>
          </a:p>
          <a:p>
            <a:pPr algn="l" eaLnBrk="1" hangingPunct="1"/>
            <a:r>
              <a:rPr lang="en-US" altLang="en-FI" sz="1200" dirty="0">
                <a:latin typeface="Courier New" panose="02070309020205020404" pitchFamily="49" charset="0"/>
              </a:rPr>
              <a:t>The following was read from a file</a:t>
            </a:r>
          </a:p>
          <a:p>
            <a:pPr algn="l" eaLnBrk="1" hangingPunct="1"/>
            <a:r>
              <a:rPr lang="en-US" altLang="en-FI" sz="1200" dirty="0">
                <a:latin typeface="Courier New" panose="02070309020205020404" pitchFamily="49" charset="0"/>
              </a:rPr>
              <a:t> 1: This is a test.</a:t>
            </a:r>
          </a:p>
          <a:p>
            <a:pPr algn="l" eaLnBrk="1" hangingPunct="1"/>
            <a:r>
              <a:rPr lang="en-US" altLang="en-FI" sz="1200" dirty="0">
                <a:latin typeface="Courier New" panose="02070309020205020404" pitchFamily="49" charset="0"/>
              </a:rPr>
              <a:t> 2: I wrote these lines in a text file.</a:t>
            </a:r>
          </a:p>
          <a:p>
            <a:pPr algn="l" eaLnBrk="1" hangingPunct="1"/>
            <a:r>
              <a:rPr lang="en-US" altLang="en-FI" sz="1200" dirty="0">
                <a:latin typeface="Courier New" panose="02070309020205020404" pitchFamily="49" charset="0"/>
              </a:rPr>
              <a:t> 3: To be or not to be</a:t>
            </a:r>
          </a:p>
          <a:p>
            <a:pPr algn="l" eaLnBrk="1" hangingPunct="1"/>
            <a:r>
              <a:rPr lang="en-US" altLang="en-FI" sz="1200" dirty="0">
                <a:latin typeface="Courier New" panose="02070309020205020404" pitchFamily="49" charset="0"/>
              </a:rPr>
              <a:t> 4: - that is a question.</a:t>
            </a:r>
          </a:p>
        </p:txBody>
      </p:sp>
      <p:sp>
        <p:nvSpPr>
          <p:cNvPr id="13317" name="Rectangle 7">
            <a:extLst>
              <a:ext uri="{FF2B5EF4-FFF2-40B4-BE49-F238E27FC236}">
                <a16:creationId xmlns:a16="http://schemas.microsoft.com/office/drawing/2014/main" id="{1DBCBD9E-70C1-41E7-A777-6C55816C7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676400"/>
            <a:ext cx="2895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FI" sz="1600" dirty="0"/>
              <a:t>Content of hello.txt:</a:t>
            </a:r>
          </a:p>
          <a:p>
            <a:pPr algn="l" eaLnBrk="1" hangingPunct="1"/>
            <a:r>
              <a:rPr lang="en-US" altLang="en-FI" sz="1000" dirty="0">
                <a:solidFill>
                  <a:srgbClr val="0000FF"/>
                </a:solidFill>
                <a:latin typeface="Courier New" panose="02070309020205020404" pitchFamily="49" charset="0"/>
              </a:rPr>
              <a:t>This is a test.</a:t>
            </a:r>
          </a:p>
          <a:p>
            <a:pPr algn="l" eaLnBrk="1" hangingPunct="1"/>
            <a:r>
              <a:rPr lang="en-US" altLang="en-FI" sz="1000" dirty="0">
                <a:solidFill>
                  <a:srgbClr val="0000FF"/>
                </a:solidFill>
                <a:latin typeface="Courier New" panose="02070309020205020404" pitchFamily="49" charset="0"/>
              </a:rPr>
              <a:t>I wrote these lines in a text file.</a:t>
            </a:r>
          </a:p>
          <a:p>
            <a:pPr algn="l" eaLnBrk="1" hangingPunct="1"/>
            <a:r>
              <a:rPr lang="en-US" altLang="en-FI" sz="1000" dirty="0">
                <a:solidFill>
                  <a:srgbClr val="0000FF"/>
                </a:solidFill>
                <a:latin typeface="Courier New" panose="02070309020205020404" pitchFamily="49" charset="0"/>
              </a:rPr>
              <a:t>To be or not to be</a:t>
            </a:r>
          </a:p>
          <a:p>
            <a:pPr algn="l" eaLnBrk="1" hangingPunct="1"/>
            <a:r>
              <a:rPr lang="en-US" altLang="en-FI" sz="1000" dirty="0">
                <a:solidFill>
                  <a:srgbClr val="0000FF"/>
                </a:solidFill>
                <a:latin typeface="Courier New" panose="02070309020205020404" pitchFamily="49" charset="0"/>
              </a:rPr>
              <a:t>- that is a question.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498259D3-078A-4BB7-875D-EB277B9FAB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fi-FI" altLang="en-FI" dirty="0" err="1"/>
              <a:t>Example</a:t>
            </a:r>
            <a:endParaRPr lang="fi-FI" altLang="en-FI" dirty="0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91E72BA4-3874-4F1C-88DC-215ABE7D3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066800"/>
            <a:ext cx="5257800" cy="542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fi-FI" altLang="en-FI" sz="1000" dirty="0">
                <a:latin typeface="Courier New" panose="02070309020205020404" pitchFamily="49" charset="0"/>
              </a:rPr>
              <a:t>#</a:t>
            </a:r>
            <a:r>
              <a:rPr lang="fi-FI" altLang="en-FI" sz="1000" dirty="0" err="1">
                <a:latin typeface="Courier New" panose="02070309020205020404" pitchFamily="49" charset="0"/>
              </a:rPr>
              <a:t>include</a:t>
            </a:r>
            <a:r>
              <a:rPr lang="fi-FI" altLang="en-FI" sz="1000" dirty="0">
                <a:latin typeface="Courier New" panose="02070309020205020404" pitchFamily="49" charset="0"/>
              </a:rPr>
              <a:t> &lt;</a:t>
            </a:r>
            <a:r>
              <a:rPr lang="fi-FI" altLang="en-FI" sz="1000" dirty="0" err="1">
                <a:latin typeface="Courier New" panose="02070309020205020404" pitchFamily="49" charset="0"/>
              </a:rPr>
              <a:t>stdio.h</a:t>
            </a:r>
            <a:r>
              <a:rPr lang="fi-FI" altLang="en-FI" sz="1000" dirty="0">
                <a:latin typeface="Courier New" panose="02070309020205020404" pitchFamily="49" charset="0"/>
              </a:rPr>
              <a:t>&gt;</a:t>
            </a:r>
          </a:p>
          <a:p>
            <a:pPr algn="l" eaLnBrk="1" hangingPunct="1"/>
            <a:r>
              <a:rPr lang="fi-FI" altLang="en-FI" sz="1000" dirty="0">
                <a:latin typeface="Courier New" panose="02070309020205020404" pitchFamily="49" charset="0"/>
              </a:rPr>
              <a:t>#</a:t>
            </a:r>
            <a:r>
              <a:rPr lang="fi-FI" altLang="en-FI" sz="1000" dirty="0" err="1">
                <a:latin typeface="Courier New" panose="02070309020205020404" pitchFamily="49" charset="0"/>
              </a:rPr>
              <a:t>include</a:t>
            </a:r>
            <a:r>
              <a:rPr lang="fi-FI" altLang="en-FI" sz="1000" dirty="0">
                <a:latin typeface="Courier New" panose="02070309020205020404" pitchFamily="49" charset="0"/>
              </a:rPr>
              <a:t> &lt;</a:t>
            </a:r>
            <a:r>
              <a:rPr lang="fi-FI" altLang="en-FI" sz="1000" dirty="0" err="1">
                <a:latin typeface="Courier New" panose="02070309020205020404" pitchFamily="49" charset="0"/>
              </a:rPr>
              <a:t>stdlib.h</a:t>
            </a:r>
            <a:r>
              <a:rPr lang="fi-FI" altLang="en-FI" sz="1000" dirty="0">
                <a:latin typeface="Courier New" panose="02070309020205020404" pitchFamily="49" charset="0"/>
              </a:rPr>
              <a:t>&gt;</a:t>
            </a:r>
          </a:p>
          <a:p>
            <a:pPr algn="l" eaLnBrk="1" hangingPunct="1"/>
            <a:endParaRPr lang="fi-FI" altLang="en-FI" sz="1000" dirty="0">
              <a:latin typeface="Courier New" panose="02070309020205020404" pitchFamily="49" charset="0"/>
            </a:endParaRPr>
          </a:p>
          <a:p>
            <a:pPr algn="l" eaLnBrk="1" hangingPunct="1"/>
            <a:r>
              <a:rPr lang="fi-FI" altLang="en-FI" sz="1000" dirty="0">
                <a:latin typeface="Courier New" panose="02070309020205020404" pitchFamily="49" charset="0"/>
              </a:rPr>
              <a:t>#</a:t>
            </a:r>
            <a:r>
              <a:rPr lang="fi-FI" altLang="en-FI" sz="1000" dirty="0" err="1">
                <a:latin typeface="Courier New" panose="02070309020205020404" pitchFamily="49" charset="0"/>
              </a:rPr>
              <a:t>define</a:t>
            </a:r>
            <a:r>
              <a:rPr lang="fi-FI" altLang="en-FI" sz="1000" dirty="0">
                <a:latin typeface="Courier New" panose="02070309020205020404" pitchFamily="49" charset="0"/>
              </a:rPr>
              <a:t> LINESIZE    80</a:t>
            </a:r>
          </a:p>
          <a:p>
            <a:pPr algn="l" eaLnBrk="1" hangingPunct="1"/>
            <a:r>
              <a:rPr lang="fi-FI" altLang="en-FI" sz="1000" dirty="0">
                <a:latin typeface="Courier New" panose="02070309020205020404" pitchFamily="49" charset="0"/>
              </a:rPr>
              <a:t>#</a:t>
            </a:r>
            <a:r>
              <a:rPr lang="fi-FI" altLang="en-FI" sz="1000" dirty="0" err="1">
                <a:latin typeface="Courier New" panose="02070309020205020404" pitchFamily="49" charset="0"/>
              </a:rPr>
              <a:t>define</a:t>
            </a:r>
            <a:r>
              <a:rPr lang="fi-FI" altLang="en-FI" sz="1000" dirty="0">
                <a:latin typeface="Courier New" panose="02070309020205020404" pitchFamily="49" charset="0"/>
              </a:rPr>
              <a:t> LINECOUNT  20</a:t>
            </a:r>
          </a:p>
          <a:p>
            <a:pPr algn="l" eaLnBrk="1" hangingPunct="1"/>
            <a:r>
              <a:rPr lang="fi-FI" altLang="en-FI" sz="1000" dirty="0">
                <a:latin typeface="Courier New" panose="02070309020205020404" pitchFamily="49" charset="0"/>
              </a:rPr>
              <a:t>#</a:t>
            </a:r>
            <a:r>
              <a:rPr lang="fi-FI" altLang="en-FI" sz="1000" dirty="0" err="1">
                <a:latin typeface="Courier New" panose="02070309020205020404" pitchFamily="49" charset="0"/>
              </a:rPr>
              <a:t>define</a:t>
            </a:r>
            <a:r>
              <a:rPr lang="fi-FI" altLang="en-FI" sz="1000" dirty="0">
                <a:latin typeface="Courier New" panose="02070309020205020404" pitchFamily="49" charset="0"/>
              </a:rPr>
              <a:t> MY_FILENAME "hello.txt"</a:t>
            </a:r>
          </a:p>
          <a:p>
            <a:pPr algn="l" eaLnBrk="1" hangingPunct="1"/>
            <a:endParaRPr lang="fi-FI" altLang="en-FI" sz="1000" dirty="0">
              <a:latin typeface="Courier New" panose="02070309020205020404" pitchFamily="49" charset="0"/>
            </a:endParaRPr>
          </a:p>
          <a:p>
            <a:pPr algn="l" eaLnBrk="1" hangingPunct="1"/>
            <a:r>
              <a:rPr lang="fi-FI" altLang="en-FI" sz="1000" dirty="0" err="1">
                <a:latin typeface="Courier New" panose="02070309020205020404" pitchFamily="49" charset="0"/>
              </a:rPr>
              <a:t>int</a:t>
            </a:r>
            <a:r>
              <a:rPr lang="fi-FI" altLang="en-FI" sz="1000" dirty="0">
                <a:latin typeface="Courier New" panose="02070309020205020404" pitchFamily="49" charset="0"/>
              </a:rPr>
              <a:t> main()</a:t>
            </a:r>
          </a:p>
          <a:p>
            <a:pPr algn="l" eaLnBrk="1" hangingPunct="1"/>
            <a:r>
              <a:rPr lang="fi-FI" altLang="en-FI" sz="1000" dirty="0">
                <a:latin typeface="Courier New" panose="02070309020205020404" pitchFamily="49" charset="0"/>
              </a:rPr>
              <a:t>{</a:t>
            </a:r>
          </a:p>
          <a:p>
            <a:pPr algn="l" eaLnBrk="1" hangingPunct="1"/>
            <a:r>
              <a:rPr lang="fi-FI" altLang="en-FI" sz="1000" dirty="0">
                <a:latin typeface="Courier New" panose="02070309020205020404" pitchFamily="49" charset="0"/>
              </a:rPr>
              <a:t>    FILE *</a:t>
            </a:r>
            <a:r>
              <a:rPr lang="fi-FI" altLang="en-FI" sz="1000" dirty="0" err="1">
                <a:latin typeface="Courier New" panose="02070309020205020404" pitchFamily="49" charset="0"/>
              </a:rPr>
              <a:t>my_file</a:t>
            </a:r>
            <a:r>
              <a:rPr lang="fi-FI" altLang="en-FI" sz="1000" dirty="0">
                <a:latin typeface="Courier New" panose="02070309020205020404" pitchFamily="49" charset="0"/>
              </a:rPr>
              <a:t>;</a:t>
            </a:r>
          </a:p>
          <a:p>
            <a:pPr algn="l" eaLnBrk="1" hangingPunct="1"/>
            <a:r>
              <a:rPr lang="fi-FI" altLang="en-FI" sz="1000" dirty="0">
                <a:latin typeface="Courier New" panose="02070309020205020404" pitchFamily="49" charset="0"/>
              </a:rPr>
              <a:t>    </a:t>
            </a:r>
            <a:r>
              <a:rPr lang="fi-FI" altLang="en-FI" sz="1000" dirty="0" err="1">
                <a:latin typeface="Courier New" panose="02070309020205020404" pitchFamily="49" charset="0"/>
              </a:rPr>
              <a:t>char</a:t>
            </a:r>
            <a:r>
              <a:rPr lang="fi-FI" altLang="en-FI" sz="1000" dirty="0">
                <a:latin typeface="Courier New" panose="02070309020205020404" pitchFamily="49" charset="0"/>
              </a:rPr>
              <a:t> </a:t>
            </a:r>
            <a:r>
              <a:rPr lang="fi-FI" altLang="en-FI" sz="1000" dirty="0" err="1">
                <a:latin typeface="Courier New" panose="02070309020205020404" pitchFamily="49" charset="0"/>
              </a:rPr>
              <a:t>lines</a:t>
            </a:r>
            <a:r>
              <a:rPr lang="fi-FI" altLang="en-FI" sz="1000" dirty="0">
                <a:latin typeface="Courier New" panose="02070309020205020404" pitchFamily="49" charset="0"/>
              </a:rPr>
              <a:t>[LINECOUNT][LINESIZE];</a:t>
            </a:r>
          </a:p>
          <a:p>
            <a:pPr algn="l" eaLnBrk="1" hangingPunct="1"/>
            <a:r>
              <a:rPr lang="fi-FI" altLang="en-FI" sz="1000" dirty="0">
                <a:latin typeface="Courier New" panose="02070309020205020404" pitchFamily="49" charset="0"/>
              </a:rPr>
              <a:t>    </a:t>
            </a:r>
            <a:r>
              <a:rPr lang="fi-FI" altLang="en-FI" sz="1000" dirty="0" err="1">
                <a:latin typeface="Courier New" panose="02070309020205020404" pitchFamily="49" charset="0"/>
              </a:rPr>
              <a:t>int</a:t>
            </a:r>
            <a:r>
              <a:rPr lang="fi-FI" altLang="en-FI" sz="1000" dirty="0">
                <a:latin typeface="Courier New" panose="02070309020205020404" pitchFamily="49" charset="0"/>
              </a:rPr>
              <a:t> </a:t>
            </a:r>
            <a:r>
              <a:rPr lang="fi-FI" altLang="en-FI" sz="1000" dirty="0" err="1">
                <a:latin typeface="Courier New" panose="02070309020205020404" pitchFamily="49" charset="0"/>
              </a:rPr>
              <a:t>lc</a:t>
            </a:r>
            <a:r>
              <a:rPr lang="fi-FI" altLang="en-FI" sz="1000" dirty="0">
                <a:latin typeface="Courier New" panose="02070309020205020404" pitchFamily="49" charset="0"/>
              </a:rPr>
              <a:t> = 0;</a:t>
            </a:r>
          </a:p>
          <a:p>
            <a:pPr algn="l" eaLnBrk="1" hangingPunct="1"/>
            <a:r>
              <a:rPr lang="fi-FI" altLang="en-FI" sz="1000" dirty="0">
                <a:latin typeface="Courier New" panose="02070309020205020404" pitchFamily="49" charset="0"/>
              </a:rPr>
              <a:t>    </a:t>
            </a:r>
            <a:r>
              <a:rPr lang="fi-FI" altLang="en-FI" sz="1000" dirty="0" err="1">
                <a:latin typeface="Courier New" panose="02070309020205020404" pitchFamily="49" charset="0"/>
              </a:rPr>
              <a:t>int</a:t>
            </a:r>
            <a:r>
              <a:rPr lang="fi-FI" altLang="en-FI" sz="1000" dirty="0">
                <a:latin typeface="Courier New" panose="02070309020205020404" pitchFamily="49" charset="0"/>
              </a:rPr>
              <a:t> i;</a:t>
            </a:r>
          </a:p>
          <a:p>
            <a:pPr algn="l" eaLnBrk="1" hangingPunct="1"/>
            <a:endParaRPr lang="fi-FI" altLang="en-FI" sz="1000" dirty="0">
              <a:latin typeface="Courier New" panose="02070309020205020404" pitchFamily="49" charset="0"/>
            </a:endParaRPr>
          </a:p>
          <a:p>
            <a:pPr algn="l" eaLnBrk="1" hangingPunct="1"/>
            <a:r>
              <a:rPr lang="fi-FI" altLang="en-FI" sz="1000" dirty="0">
                <a:latin typeface="Courier New" panose="02070309020205020404" pitchFamily="49" charset="0"/>
              </a:rPr>
              <a:t>    </a:t>
            </a:r>
            <a:r>
              <a:rPr lang="fi-FI" altLang="en-FI" sz="1000" dirty="0" err="1">
                <a:latin typeface="Courier New" panose="02070309020205020404" pitchFamily="49" charset="0"/>
              </a:rPr>
              <a:t>my_file</a:t>
            </a:r>
            <a:r>
              <a:rPr lang="fi-FI" altLang="en-FI" sz="1000" dirty="0">
                <a:latin typeface="Courier New" panose="02070309020205020404" pitchFamily="49" charset="0"/>
              </a:rPr>
              <a:t> = </a:t>
            </a:r>
            <a:r>
              <a:rPr lang="fi-FI" altLang="en-FI" sz="1000" dirty="0" err="1">
                <a:latin typeface="Courier New" panose="02070309020205020404" pitchFamily="49" charset="0"/>
              </a:rPr>
              <a:t>fopen</a:t>
            </a:r>
            <a:r>
              <a:rPr lang="fi-FI" altLang="en-FI" sz="1000" dirty="0">
                <a:latin typeface="Courier New" panose="02070309020205020404" pitchFamily="49" charset="0"/>
              </a:rPr>
              <a:t>(MY_FILENAME, "r");</a:t>
            </a:r>
          </a:p>
          <a:p>
            <a:pPr algn="l" eaLnBrk="1" hangingPunct="1"/>
            <a:endParaRPr lang="fi-FI" altLang="en-FI" sz="1000" dirty="0">
              <a:latin typeface="Courier New" panose="02070309020205020404" pitchFamily="49" charset="0"/>
            </a:endParaRPr>
          </a:p>
          <a:p>
            <a:pPr algn="l" eaLnBrk="1" hangingPunct="1"/>
            <a:r>
              <a:rPr lang="fi-FI" altLang="en-FI" sz="1000" dirty="0">
                <a:latin typeface="Courier New" panose="02070309020205020404" pitchFamily="49" charset="0"/>
              </a:rPr>
              <a:t>    </a:t>
            </a:r>
            <a:r>
              <a:rPr lang="fi-FI" altLang="en-FI" sz="1000" dirty="0" err="1">
                <a:latin typeface="Courier New" panose="02070309020205020404" pitchFamily="49" charset="0"/>
              </a:rPr>
              <a:t>if</a:t>
            </a:r>
            <a:r>
              <a:rPr lang="fi-FI" altLang="en-FI" sz="1000" dirty="0">
                <a:latin typeface="Courier New" panose="02070309020205020404" pitchFamily="49" charset="0"/>
              </a:rPr>
              <a:t>(</a:t>
            </a:r>
            <a:r>
              <a:rPr lang="fi-FI" altLang="en-FI" sz="1000" dirty="0" err="1">
                <a:latin typeface="Courier New" panose="02070309020205020404" pitchFamily="49" charset="0"/>
              </a:rPr>
              <a:t>my_file</a:t>
            </a:r>
            <a:r>
              <a:rPr lang="fi-FI" altLang="en-FI" sz="1000" dirty="0">
                <a:latin typeface="Courier New" panose="02070309020205020404" pitchFamily="49" charset="0"/>
              </a:rPr>
              <a:t> == NULL) {</a:t>
            </a:r>
          </a:p>
          <a:p>
            <a:pPr algn="l" eaLnBrk="1" hangingPunct="1"/>
            <a:r>
              <a:rPr lang="fi-FI" altLang="en-FI" sz="1000" dirty="0">
                <a:latin typeface="Courier New" panose="02070309020205020404" pitchFamily="49" charset="0"/>
              </a:rPr>
              <a:t>        </a:t>
            </a:r>
            <a:r>
              <a:rPr lang="fi-FI" altLang="en-FI" sz="1000" dirty="0" err="1">
                <a:latin typeface="Courier New" panose="02070309020205020404" pitchFamily="49" charset="0"/>
              </a:rPr>
              <a:t>printf</a:t>
            </a:r>
            <a:r>
              <a:rPr lang="fi-FI" altLang="en-FI" sz="1000" dirty="0">
                <a:latin typeface="Courier New" panose="02070309020205020404" pitchFamily="49" charset="0"/>
              </a:rPr>
              <a:t>("</a:t>
            </a:r>
            <a:r>
              <a:rPr lang="fi-FI" altLang="en-FI" sz="1000" dirty="0" err="1">
                <a:latin typeface="Courier New" panose="02070309020205020404" pitchFamily="49" charset="0"/>
              </a:rPr>
              <a:t>Unable</a:t>
            </a:r>
            <a:r>
              <a:rPr lang="fi-FI" altLang="en-FI" sz="1000" dirty="0">
                <a:latin typeface="Courier New" panose="02070309020205020404" pitchFamily="49" charset="0"/>
              </a:rPr>
              <a:t> to open %s\n”, MY_FILENAME);</a:t>
            </a:r>
          </a:p>
          <a:p>
            <a:pPr algn="l" eaLnBrk="1" hangingPunct="1"/>
            <a:r>
              <a:rPr lang="fi-FI" altLang="en-FI" sz="1000" dirty="0">
                <a:latin typeface="Courier New" panose="02070309020205020404" pitchFamily="49" charset="0"/>
              </a:rPr>
              <a:t>    }</a:t>
            </a:r>
          </a:p>
          <a:p>
            <a:pPr algn="l" eaLnBrk="1" hangingPunct="1"/>
            <a:r>
              <a:rPr lang="fi-FI" altLang="en-FI" sz="1000" dirty="0">
                <a:latin typeface="Courier New" panose="02070309020205020404" pitchFamily="49" charset="0"/>
              </a:rPr>
              <a:t>    </a:t>
            </a:r>
            <a:r>
              <a:rPr lang="fi-FI" altLang="en-FI" sz="1000" dirty="0" err="1">
                <a:latin typeface="Courier New" panose="02070309020205020404" pitchFamily="49" charset="0"/>
              </a:rPr>
              <a:t>else</a:t>
            </a:r>
            <a:r>
              <a:rPr lang="fi-FI" altLang="en-FI" sz="1000" dirty="0">
                <a:latin typeface="Courier New" panose="02070309020205020404" pitchFamily="49" charset="0"/>
              </a:rPr>
              <a:t> {</a:t>
            </a:r>
          </a:p>
          <a:p>
            <a:pPr algn="l" eaLnBrk="1" hangingPunct="1"/>
            <a:r>
              <a:rPr lang="fi-FI" altLang="en-FI" sz="1000" dirty="0">
                <a:latin typeface="Courier New" panose="02070309020205020404" pitchFamily="49" charset="0"/>
              </a:rPr>
              <a:t>        </a:t>
            </a:r>
            <a:r>
              <a:rPr lang="fi-FI" altLang="en-FI" sz="1000" dirty="0" err="1">
                <a:latin typeface="Courier New" panose="02070309020205020404" pitchFamily="49" charset="0"/>
              </a:rPr>
              <a:t>printf</a:t>
            </a:r>
            <a:r>
              <a:rPr lang="fi-FI" altLang="en-FI" sz="1000" dirty="0">
                <a:latin typeface="Courier New" panose="02070309020205020404" pitchFamily="49" charset="0"/>
              </a:rPr>
              <a:t>("Reading </a:t>
            </a:r>
            <a:r>
              <a:rPr lang="fi-FI" altLang="en-FI" sz="1000" dirty="0" err="1">
                <a:latin typeface="Courier New" panose="02070309020205020404" pitchFamily="49" charset="0"/>
              </a:rPr>
              <a:t>from</a:t>
            </a:r>
            <a:r>
              <a:rPr lang="fi-FI" altLang="en-FI" sz="1000" dirty="0">
                <a:latin typeface="Courier New" panose="02070309020205020404" pitchFamily="49" charset="0"/>
              </a:rPr>
              <a:t> %s...\n”, MY_FILENAME);</a:t>
            </a:r>
          </a:p>
          <a:p>
            <a:pPr algn="l" eaLnBrk="1" hangingPunct="1"/>
            <a:r>
              <a:rPr lang="fi-FI" altLang="en-FI" sz="1000" dirty="0">
                <a:latin typeface="Courier New" panose="02070309020205020404" pitchFamily="49" charset="0"/>
              </a:rPr>
              <a:t>        </a:t>
            </a:r>
            <a:r>
              <a:rPr lang="fi-FI" altLang="en-FI" sz="1000" dirty="0" err="1">
                <a:latin typeface="Courier New" panose="02070309020205020404" pitchFamily="49" charset="0"/>
              </a:rPr>
              <a:t>while</a:t>
            </a:r>
            <a:r>
              <a:rPr lang="fi-FI" altLang="en-FI" sz="1000" dirty="0">
                <a:latin typeface="Courier New" panose="02070309020205020404" pitchFamily="49" charset="0"/>
              </a:rPr>
              <a:t>(</a:t>
            </a:r>
            <a:r>
              <a:rPr lang="fi-FI" altLang="en-FI" sz="1000" dirty="0" err="1">
                <a:latin typeface="Courier New" panose="02070309020205020404" pitchFamily="49" charset="0"/>
              </a:rPr>
              <a:t>lc</a:t>
            </a:r>
            <a:r>
              <a:rPr lang="fi-FI" altLang="en-FI" sz="1000" dirty="0">
                <a:latin typeface="Courier New" panose="02070309020205020404" pitchFamily="49" charset="0"/>
              </a:rPr>
              <a:t> &lt; LINECOUNT &amp;&amp; !</a:t>
            </a:r>
            <a:r>
              <a:rPr lang="fi-FI" altLang="en-FI" sz="1000" dirty="0" err="1">
                <a:latin typeface="Courier New" panose="02070309020205020404" pitchFamily="49" charset="0"/>
              </a:rPr>
              <a:t>feof</a:t>
            </a:r>
            <a:r>
              <a:rPr lang="fi-FI" altLang="en-FI" sz="1000" dirty="0">
                <a:latin typeface="Courier New" panose="02070309020205020404" pitchFamily="49" charset="0"/>
              </a:rPr>
              <a:t>(</a:t>
            </a:r>
            <a:r>
              <a:rPr lang="fi-FI" altLang="en-FI" sz="1000" dirty="0" err="1">
                <a:latin typeface="Courier New" panose="02070309020205020404" pitchFamily="49" charset="0"/>
              </a:rPr>
              <a:t>my_file</a:t>
            </a:r>
            <a:r>
              <a:rPr lang="fi-FI" altLang="en-FI" sz="1000" dirty="0">
                <a:latin typeface="Courier New" panose="02070309020205020404" pitchFamily="49" charset="0"/>
              </a:rPr>
              <a:t>)) {</a:t>
            </a:r>
          </a:p>
          <a:p>
            <a:pPr algn="l" eaLnBrk="1" hangingPunct="1"/>
            <a:r>
              <a:rPr lang="fi-FI" altLang="en-FI" sz="1000" dirty="0">
                <a:latin typeface="Courier New" panose="02070309020205020404" pitchFamily="49" charset="0"/>
              </a:rPr>
              <a:t>            </a:t>
            </a:r>
            <a:r>
              <a:rPr lang="fi-FI" altLang="en-FI" sz="1000" dirty="0" err="1">
                <a:latin typeface="Courier New" panose="02070309020205020404" pitchFamily="49" charset="0"/>
              </a:rPr>
              <a:t>if</a:t>
            </a:r>
            <a:r>
              <a:rPr lang="fi-FI" altLang="en-FI" sz="1000" dirty="0">
                <a:latin typeface="Courier New" panose="02070309020205020404" pitchFamily="49" charset="0"/>
              </a:rPr>
              <a:t>(</a:t>
            </a:r>
            <a:r>
              <a:rPr lang="fi-FI" altLang="en-FI" sz="1000" dirty="0" err="1">
                <a:latin typeface="Courier New" panose="02070309020205020404" pitchFamily="49" charset="0"/>
              </a:rPr>
              <a:t>fgets</a:t>
            </a:r>
            <a:r>
              <a:rPr lang="fi-FI" altLang="en-FI" sz="1000" dirty="0">
                <a:latin typeface="Courier New" panose="02070309020205020404" pitchFamily="49" charset="0"/>
              </a:rPr>
              <a:t>(</a:t>
            </a:r>
            <a:r>
              <a:rPr lang="fi-FI" altLang="en-FI" sz="1000" dirty="0" err="1">
                <a:latin typeface="Courier New" panose="02070309020205020404" pitchFamily="49" charset="0"/>
              </a:rPr>
              <a:t>lines</a:t>
            </a:r>
            <a:r>
              <a:rPr lang="fi-FI" altLang="en-FI" sz="1000" dirty="0">
                <a:latin typeface="Courier New" panose="02070309020205020404" pitchFamily="49" charset="0"/>
              </a:rPr>
              <a:t>[</a:t>
            </a:r>
            <a:r>
              <a:rPr lang="fi-FI" altLang="en-FI" sz="1000" dirty="0" err="1">
                <a:latin typeface="Courier New" panose="02070309020205020404" pitchFamily="49" charset="0"/>
              </a:rPr>
              <a:t>lc</a:t>
            </a:r>
            <a:r>
              <a:rPr lang="fi-FI" altLang="en-FI" sz="1000" dirty="0">
                <a:latin typeface="Courier New" panose="02070309020205020404" pitchFamily="49" charset="0"/>
              </a:rPr>
              <a:t>], LINESIZE, </a:t>
            </a:r>
            <a:r>
              <a:rPr lang="fi-FI" altLang="en-FI" sz="1000" dirty="0" err="1">
                <a:latin typeface="Courier New" panose="02070309020205020404" pitchFamily="49" charset="0"/>
              </a:rPr>
              <a:t>my_file</a:t>
            </a:r>
            <a:r>
              <a:rPr lang="fi-FI" altLang="en-FI" sz="1000" dirty="0">
                <a:latin typeface="Courier New" panose="02070309020205020404" pitchFamily="49" charset="0"/>
              </a:rPr>
              <a:t>) != NULL) {</a:t>
            </a:r>
          </a:p>
          <a:p>
            <a:pPr algn="l" eaLnBrk="1" hangingPunct="1"/>
            <a:r>
              <a:rPr lang="fi-FI" altLang="en-FI" sz="1000" dirty="0">
                <a:latin typeface="Courier New" panose="02070309020205020404" pitchFamily="49" charset="0"/>
              </a:rPr>
              <a:t>                </a:t>
            </a:r>
            <a:r>
              <a:rPr lang="fi-FI" altLang="en-FI" sz="1000" dirty="0" err="1">
                <a:latin typeface="Courier New" panose="02070309020205020404" pitchFamily="49" charset="0"/>
              </a:rPr>
              <a:t>lc</a:t>
            </a:r>
            <a:r>
              <a:rPr lang="fi-FI" altLang="en-FI" sz="1000" dirty="0">
                <a:latin typeface="Courier New" panose="02070309020205020404" pitchFamily="49" charset="0"/>
              </a:rPr>
              <a:t>++;</a:t>
            </a:r>
          </a:p>
          <a:p>
            <a:pPr algn="l" eaLnBrk="1" hangingPunct="1"/>
            <a:r>
              <a:rPr lang="fi-FI" altLang="en-FI" sz="1000" dirty="0">
                <a:latin typeface="Courier New" panose="02070309020205020404" pitchFamily="49" charset="0"/>
              </a:rPr>
              <a:t>            }</a:t>
            </a:r>
          </a:p>
          <a:p>
            <a:pPr algn="l" eaLnBrk="1" hangingPunct="1"/>
            <a:r>
              <a:rPr lang="fi-FI" altLang="en-FI" sz="1000" dirty="0">
                <a:latin typeface="Courier New" panose="02070309020205020404" pitchFamily="49" charset="0"/>
              </a:rPr>
              <a:t>        }</a:t>
            </a:r>
          </a:p>
          <a:p>
            <a:pPr algn="l" eaLnBrk="1" hangingPunct="1"/>
            <a:r>
              <a:rPr lang="fi-FI" altLang="en-FI" sz="1000" dirty="0">
                <a:latin typeface="Courier New" panose="02070309020205020404" pitchFamily="49" charset="0"/>
              </a:rPr>
              <a:t>        </a:t>
            </a:r>
            <a:r>
              <a:rPr lang="fi-FI" altLang="en-FI" sz="1000" dirty="0" err="1">
                <a:latin typeface="Courier New" panose="02070309020205020404" pitchFamily="49" charset="0"/>
              </a:rPr>
              <a:t>printf</a:t>
            </a:r>
            <a:r>
              <a:rPr lang="fi-FI" altLang="en-FI" sz="1000" dirty="0">
                <a:latin typeface="Courier New" panose="02070309020205020404" pitchFamily="49" charset="0"/>
              </a:rPr>
              <a:t>("Read %d </a:t>
            </a:r>
            <a:r>
              <a:rPr lang="fi-FI" altLang="en-FI" sz="1000" dirty="0" err="1">
                <a:latin typeface="Courier New" panose="02070309020205020404" pitchFamily="49" charset="0"/>
              </a:rPr>
              <a:t>lines</a:t>
            </a:r>
            <a:r>
              <a:rPr lang="fi-FI" altLang="en-FI" sz="1000" dirty="0">
                <a:latin typeface="Courier New" panose="02070309020205020404" pitchFamily="49" charset="0"/>
              </a:rPr>
              <a:t> </a:t>
            </a:r>
            <a:r>
              <a:rPr lang="fi-FI" altLang="en-FI" sz="1000" dirty="0" err="1">
                <a:latin typeface="Courier New" panose="02070309020205020404" pitchFamily="49" charset="0"/>
              </a:rPr>
              <a:t>from</a:t>
            </a:r>
            <a:r>
              <a:rPr lang="fi-FI" altLang="en-FI" sz="1000" dirty="0">
                <a:latin typeface="Courier New" panose="02070309020205020404" pitchFamily="49" charset="0"/>
              </a:rPr>
              <a:t> %s\n", </a:t>
            </a:r>
            <a:r>
              <a:rPr lang="fi-FI" altLang="en-FI" sz="1000" dirty="0" err="1">
                <a:latin typeface="Courier New" panose="02070309020205020404" pitchFamily="49" charset="0"/>
              </a:rPr>
              <a:t>lc</a:t>
            </a:r>
            <a:r>
              <a:rPr lang="fi-FI" altLang="en-FI" sz="1000" dirty="0">
                <a:latin typeface="Courier New" panose="02070309020205020404" pitchFamily="49" charset="0"/>
              </a:rPr>
              <a:t>, MY_FILENAME);</a:t>
            </a:r>
          </a:p>
          <a:p>
            <a:pPr algn="l" eaLnBrk="1" hangingPunct="1"/>
            <a:r>
              <a:rPr lang="fi-FI" altLang="en-FI" sz="1000" dirty="0">
                <a:latin typeface="Courier New" panose="02070309020205020404" pitchFamily="49" charset="0"/>
              </a:rPr>
              <a:t>        </a:t>
            </a:r>
            <a:r>
              <a:rPr lang="fi-FI" altLang="en-FI" sz="1000" dirty="0" err="1">
                <a:latin typeface="Courier New" panose="02070309020205020404" pitchFamily="49" charset="0"/>
              </a:rPr>
              <a:t>fclose</a:t>
            </a:r>
            <a:r>
              <a:rPr lang="fi-FI" altLang="en-FI" sz="1000" dirty="0">
                <a:latin typeface="Courier New" panose="02070309020205020404" pitchFamily="49" charset="0"/>
              </a:rPr>
              <a:t>(</a:t>
            </a:r>
            <a:r>
              <a:rPr lang="fi-FI" altLang="en-FI" sz="1000" dirty="0" err="1">
                <a:latin typeface="Courier New" panose="02070309020205020404" pitchFamily="49" charset="0"/>
              </a:rPr>
              <a:t>my_file</a:t>
            </a:r>
            <a:r>
              <a:rPr lang="fi-FI" altLang="en-FI" sz="1000" dirty="0">
                <a:latin typeface="Courier New" panose="02070309020205020404" pitchFamily="49" charset="0"/>
              </a:rPr>
              <a:t>);</a:t>
            </a:r>
          </a:p>
          <a:p>
            <a:pPr algn="l" eaLnBrk="1" hangingPunct="1"/>
            <a:r>
              <a:rPr lang="fi-FI" altLang="en-FI" sz="1000" dirty="0">
                <a:latin typeface="Courier New" panose="02070309020205020404" pitchFamily="49" charset="0"/>
              </a:rPr>
              <a:t>    }</a:t>
            </a:r>
          </a:p>
          <a:p>
            <a:pPr algn="l" eaLnBrk="1" hangingPunct="1"/>
            <a:r>
              <a:rPr lang="fi-FI" altLang="en-FI" sz="1000" dirty="0">
                <a:latin typeface="Courier New" panose="02070309020205020404" pitchFamily="49" charset="0"/>
              </a:rPr>
              <a:t>    for(i = 0; i &lt; </a:t>
            </a:r>
            <a:r>
              <a:rPr lang="fi-FI" altLang="en-FI" sz="1000" dirty="0" err="1">
                <a:latin typeface="Courier New" panose="02070309020205020404" pitchFamily="49" charset="0"/>
              </a:rPr>
              <a:t>lc</a:t>
            </a:r>
            <a:r>
              <a:rPr lang="fi-FI" altLang="en-FI" sz="1000" dirty="0">
                <a:latin typeface="Courier New" panose="02070309020205020404" pitchFamily="49" charset="0"/>
              </a:rPr>
              <a:t>; i++) {</a:t>
            </a:r>
          </a:p>
          <a:p>
            <a:pPr algn="l" eaLnBrk="1" hangingPunct="1"/>
            <a:r>
              <a:rPr lang="fi-FI" altLang="en-FI" sz="1000" dirty="0">
                <a:latin typeface="Courier New" panose="02070309020205020404" pitchFamily="49" charset="0"/>
              </a:rPr>
              <a:t>        </a:t>
            </a:r>
            <a:r>
              <a:rPr lang="fi-FI" altLang="en-FI" sz="1000" dirty="0" err="1">
                <a:latin typeface="Courier New" panose="02070309020205020404" pitchFamily="49" charset="0"/>
              </a:rPr>
              <a:t>printf</a:t>
            </a:r>
            <a:r>
              <a:rPr lang="fi-FI" altLang="en-FI" sz="1000" dirty="0">
                <a:latin typeface="Courier New" panose="02070309020205020404" pitchFamily="49" charset="0"/>
              </a:rPr>
              <a:t>("Line %d: %s", i, </a:t>
            </a:r>
            <a:r>
              <a:rPr lang="fi-FI" altLang="en-FI" sz="1000" dirty="0" err="1">
                <a:latin typeface="Courier New" panose="02070309020205020404" pitchFamily="49" charset="0"/>
              </a:rPr>
              <a:t>lines</a:t>
            </a:r>
            <a:r>
              <a:rPr lang="fi-FI" altLang="en-FI" sz="1000" dirty="0">
                <a:latin typeface="Courier New" panose="02070309020205020404" pitchFamily="49" charset="0"/>
              </a:rPr>
              <a:t>[i]);</a:t>
            </a:r>
          </a:p>
          <a:p>
            <a:pPr algn="l" eaLnBrk="1" hangingPunct="1"/>
            <a:r>
              <a:rPr lang="fi-FI" altLang="en-FI" sz="1000" dirty="0">
                <a:latin typeface="Courier New" panose="02070309020205020404" pitchFamily="49" charset="0"/>
              </a:rPr>
              <a:t>    }</a:t>
            </a:r>
          </a:p>
          <a:p>
            <a:pPr algn="l" eaLnBrk="1" hangingPunct="1"/>
            <a:endParaRPr lang="fi-FI" altLang="en-FI" sz="1000" dirty="0">
              <a:latin typeface="Courier New" panose="02070309020205020404" pitchFamily="49" charset="0"/>
            </a:endParaRPr>
          </a:p>
          <a:p>
            <a:pPr algn="l" eaLnBrk="1" hangingPunct="1"/>
            <a:r>
              <a:rPr lang="fi-FI" altLang="en-FI" sz="1000" dirty="0">
                <a:latin typeface="Courier New" panose="02070309020205020404" pitchFamily="49" charset="0"/>
              </a:rPr>
              <a:t>    </a:t>
            </a:r>
            <a:r>
              <a:rPr lang="fi-FI" altLang="en-FI" sz="1000" dirty="0" err="1">
                <a:latin typeface="Courier New" panose="02070309020205020404" pitchFamily="49" charset="0"/>
              </a:rPr>
              <a:t>return</a:t>
            </a:r>
            <a:r>
              <a:rPr lang="fi-FI" altLang="en-FI" sz="1000" dirty="0">
                <a:latin typeface="Courier New" panose="02070309020205020404" pitchFamily="49" charset="0"/>
              </a:rPr>
              <a:t> 0;</a:t>
            </a:r>
          </a:p>
          <a:p>
            <a:pPr algn="l" eaLnBrk="1" hangingPunct="1"/>
            <a:r>
              <a:rPr lang="fi-FI" altLang="en-FI" sz="10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4C6004E5-12D6-41BE-BF69-CD29322D1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590800"/>
            <a:ext cx="42672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FI" sz="1600" dirty="0"/>
              <a:t>Output of this program:</a:t>
            </a:r>
          </a:p>
          <a:p>
            <a:pPr algn="l" eaLnBrk="1" hangingPunct="1"/>
            <a:r>
              <a:rPr lang="en-US" altLang="en-FI" sz="1200" dirty="0">
                <a:latin typeface="Courier New" panose="02070309020205020404" pitchFamily="49" charset="0"/>
              </a:rPr>
              <a:t>Reading from hello.txt...</a:t>
            </a:r>
          </a:p>
          <a:p>
            <a:pPr algn="l" eaLnBrk="1" hangingPunct="1"/>
            <a:r>
              <a:rPr lang="en-US" altLang="en-FI" sz="1200" dirty="0">
                <a:latin typeface="Courier New" panose="02070309020205020404" pitchFamily="49" charset="0"/>
              </a:rPr>
              <a:t>Read 4 lines from hello.txt</a:t>
            </a:r>
          </a:p>
          <a:p>
            <a:pPr algn="l" eaLnBrk="1" hangingPunct="1"/>
            <a:r>
              <a:rPr lang="en-US" altLang="en-FI" sz="1200" dirty="0">
                <a:latin typeface="Courier New" panose="02070309020205020404" pitchFamily="49" charset="0"/>
              </a:rPr>
              <a:t>Line 0: This is a test.</a:t>
            </a:r>
          </a:p>
          <a:p>
            <a:pPr algn="l" eaLnBrk="1" hangingPunct="1"/>
            <a:r>
              <a:rPr lang="en-US" altLang="en-FI" sz="1200" dirty="0">
                <a:latin typeface="Courier New" panose="02070309020205020404" pitchFamily="49" charset="0"/>
              </a:rPr>
              <a:t>Line 1: I wrote these lines in a text file.</a:t>
            </a:r>
          </a:p>
          <a:p>
            <a:pPr algn="l" eaLnBrk="1" hangingPunct="1"/>
            <a:r>
              <a:rPr lang="en-US" altLang="en-FI" sz="1200" dirty="0">
                <a:latin typeface="Courier New" panose="02070309020205020404" pitchFamily="49" charset="0"/>
              </a:rPr>
              <a:t>Line 2: To be or not to be</a:t>
            </a:r>
          </a:p>
          <a:p>
            <a:pPr algn="l" eaLnBrk="1" hangingPunct="1"/>
            <a:r>
              <a:rPr lang="en-US" altLang="en-FI" sz="1200" dirty="0">
                <a:latin typeface="Courier New" panose="02070309020205020404" pitchFamily="49" charset="0"/>
              </a:rPr>
              <a:t>Line 3: - that is a question.</a:t>
            </a:r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4D261504-9E76-4CEC-86F6-44622F125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295400"/>
            <a:ext cx="31797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FI" sz="1600" dirty="0"/>
              <a:t>Content of hello.txt:</a:t>
            </a:r>
          </a:p>
          <a:p>
            <a:pPr algn="l" eaLnBrk="1" hangingPunct="1"/>
            <a:r>
              <a:rPr lang="en-US" altLang="en-FI" sz="1000" dirty="0">
                <a:solidFill>
                  <a:srgbClr val="0000FF"/>
                </a:solidFill>
                <a:latin typeface="Courier New" panose="02070309020205020404" pitchFamily="49" charset="0"/>
              </a:rPr>
              <a:t>This is a test.</a:t>
            </a:r>
          </a:p>
          <a:p>
            <a:pPr algn="l" eaLnBrk="1" hangingPunct="1"/>
            <a:r>
              <a:rPr lang="en-US" altLang="en-FI" sz="1000" dirty="0">
                <a:solidFill>
                  <a:srgbClr val="0000FF"/>
                </a:solidFill>
                <a:latin typeface="Courier New" panose="02070309020205020404" pitchFamily="49" charset="0"/>
              </a:rPr>
              <a:t>I wrote these lines in a text file.</a:t>
            </a:r>
          </a:p>
          <a:p>
            <a:pPr algn="l" eaLnBrk="1" hangingPunct="1"/>
            <a:r>
              <a:rPr lang="en-US" altLang="en-FI" sz="1000" dirty="0">
                <a:solidFill>
                  <a:srgbClr val="0000FF"/>
                </a:solidFill>
                <a:latin typeface="Courier New" panose="02070309020205020404" pitchFamily="49" charset="0"/>
              </a:rPr>
              <a:t>To be or not to be</a:t>
            </a:r>
          </a:p>
          <a:p>
            <a:pPr algn="l" eaLnBrk="1" hangingPunct="1"/>
            <a:r>
              <a:rPr lang="en-US" altLang="en-FI" sz="1000" dirty="0">
                <a:solidFill>
                  <a:srgbClr val="0000FF"/>
                </a:solidFill>
                <a:latin typeface="Courier New" panose="02070309020205020404" pitchFamily="49" charset="0"/>
              </a:rPr>
              <a:t>- that is a question.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062B0FA-A04F-4890-8778-F9CF08323F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fi-FI" altLang="en-FI" dirty="0" err="1"/>
              <a:t>Example</a:t>
            </a:r>
            <a:endParaRPr lang="fi-FI" altLang="en-FI" dirty="0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78ABEE44-398C-42F7-BFDF-87FD70AA9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09600"/>
            <a:ext cx="8610600" cy="588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FI" sz="1000" dirty="0">
                <a:latin typeface="Courier New" panose="02070309020205020404" pitchFamily="49" charset="0"/>
              </a:rPr>
              <a:t>#include &lt;</a:t>
            </a:r>
            <a:r>
              <a:rPr lang="en-US" altLang="en-FI" sz="1000" dirty="0" err="1">
                <a:latin typeface="Courier New" panose="02070309020205020404" pitchFamily="49" charset="0"/>
              </a:rPr>
              <a:t>stdio.h</a:t>
            </a:r>
            <a:r>
              <a:rPr lang="en-US" altLang="en-FI" sz="1000" dirty="0">
                <a:latin typeface="Courier New" panose="02070309020205020404" pitchFamily="49" charset="0"/>
              </a:rPr>
              <a:t>&gt;</a:t>
            </a:r>
          </a:p>
          <a:p>
            <a:pPr algn="l" eaLnBrk="1" hangingPunct="1"/>
            <a:r>
              <a:rPr lang="en-US" altLang="en-FI" sz="1000" dirty="0">
                <a:latin typeface="Courier New" panose="02070309020205020404" pitchFamily="49" charset="0"/>
              </a:rPr>
              <a:t>#include &lt;</a:t>
            </a:r>
            <a:r>
              <a:rPr lang="en-US" altLang="en-FI" sz="1000" dirty="0" err="1">
                <a:latin typeface="Courier New" panose="02070309020205020404" pitchFamily="49" charset="0"/>
              </a:rPr>
              <a:t>stdlib.h</a:t>
            </a:r>
            <a:r>
              <a:rPr lang="en-US" altLang="en-FI" sz="1000" dirty="0">
                <a:latin typeface="Courier New" panose="02070309020205020404" pitchFamily="49" charset="0"/>
              </a:rPr>
              <a:t>&gt;</a:t>
            </a:r>
          </a:p>
          <a:p>
            <a:pPr algn="l" eaLnBrk="1" hangingPunct="1"/>
            <a:endParaRPr lang="en-US" altLang="en-FI" sz="1000" dirty="0">
              <a:latin typeface="Courier New" panose="02070309020205020404" pitchFamily="49" charset="0"/>
            </a:endParaRPr>
          </a:p>
          <a:p>
            <a:pPr algn="l" eaLnBrk="1" hangingPunct="1"/>
            <a:r>
              <a:rPr lang="en-US" altLang="en-FI" sz="1000" dirty="0">
                <a:latin typeface="Courier New" panose="02070309020205020404" pitchFamily="49" charset="0"/>
              </a:rPr>
              <a:t>#define LINESIZE    80</a:t>
            </a:r>
          </a:p>
          <a:p>
            <a:pPr algn="l" eaLnBrk="1" hangingPunct="1"/>
            <a:r>
              <a:rPr lang="en-US" altLang="en-FI" sz="1000" dirty="0">
                <a:latin typeface="Courier New" panose="02070309020205020404" pitchFamily="49" charset="0"/>
              </a:rPr>
              <a:t>#define MY_FILENAME "hello.txt"</a:t>
            </a:r>
          </a:p>
          <a:p>
            <a:pPr algn="l" eaLnBrk="1" hangingPunct="1"/>
            <a:r>
              <a:rPr lang="en-US" altLang="en-FI" sz="1000" dirty="0">
                <a:latin typeface="Courier New" panose="02070309020205020404" pitchFamily="49" charset="0"/>
              </a:rPr>
              <a:t>#define OUT_FILENAME "output.txt"</a:t>
            </a:r>
          </a:p>
          <a:p>
            <a:pPr algn="l" eaLnBrk="1" hangingPunct="1"/>
            <a:endParaRPr lang="en-US" altLang="en-FI" sz="1000" dirty="0">
              <a:latin typeface="Courier New" panose="02070309020205020404" pitchFamily="49" charset="0"/>
            </a:endParaRPr>
          </a:p>
          <a:p>
            <a:pPr algn="l" eaLnBrk="1" hangingPunct="1"/>
            <a:r>
              <a:rPr lang="en-US" altLang="en-FI" sz="1000" dirty="0">
                <a:latin typeface="Courier New" panose="02070309020205020404" pitchFamily="49" charset="0"/>
              </a:rPr>
              <a:t>int main()</a:t>
            </a:r>
          </a:p>
          <a:p>
            <a:pPr algn="l" eaLnBrk="1" hangingPunct="1"/>
            <a:r>
              <a:rPr lang="en-US" altLang="en-FI" sz="1000" dirty="0">
                <a:latin typeface="Courier New" panose="02070309020205020404" pitchFamily="49" charset="0"/>
              </a:rPr>
              <a:t>{</a:t>
            </a:r>
          </a:p>
          <a:p>
            <a:pPr algn="l" eaLnBrk="1" hangingPunct="1"/>
            <a:r>
              <a:rPr lang="en-US" altLang="en-FI" sz="1000" dirty="0">
                <a:latin typeface="Courier New" panose="02070309020205020404" pitchFamily="49" charset="0"/>
              </a:rPr>
              <a:t>    FILE *</a:t>
            </a:r>
            <a:r>
              <a:rPr lang="en-US" altLang="en-FI" sz="1000" dirty="0" err="1">
                <a:latin typeface="Courier New" panose="02070309020205020404" pitchFamily="49" charset="0"/>
              </a:rPr>
              <a:t>my_file</a:t>
            </a:r>
            <a:r>
              <a:rPr lang="en-US" altLang="en-FI" sz="1000" dirty="0">
                <a:latin typeface="Courier New" panose="02070309020205020404" pitchFamily="49" charset="0"/>
              </a:rPr>
              <a:t>;</a:t>
            </a:r>
          </a:p>
          <a:p>
            <a:pPr algn="l" eaLnBrk="1" hangingPunct="1"/>
            <a:r>
              <a:rPr lang="en-US" altLang="en-FI" sz="1000" dirty="0">
                <a:latin typeface="Courier New" panose="02070309020205020404" pitchFamily="49" charset="0"/>
              </a:rPr>
              <a:t>    FILE *</a:t>
            </a:r>
            <a:r>
              <a:rPr lang="en-US" altLang="en-FI" sz="1000" dirty="0" err="1">
                <a:latin typeface="Courier New" panose="02070309020205020404" pitchFamily="49" charset="0"/>
              </a:rPr>
              <a:t>out_file</a:t>
            </a:r>
            <a:r>
              <a:rPr lang="en-US" altLang="en-FI" sz="1000" dirty="0">
                <a:latin typeface="Courier New" panose="02070309020205020404" pitchFamily="49" charset="0"/>
              </a:rPr>
              <a:t>;</a:t>
            </a:r>
          </a:p>
          <a:p>
            <a:pPr algn="l" eaLnBrk="1" hangingPunct="1"/>
            <a:r>
              <a:rPr lang="en-US" altLang="en-FI" sz="1000" dirty="0">
                <a:latin typeface="Courier New" panose="02070309020205020404" pitchFamily="49" charset="0"/>
              </a:rPr>
              <a:t>    char line[LINESIZE];</a:t>
            </a:r>
          </a:p>
          <a:p>
            <a:pPr algn="l" eaLnBrk="1" hangingPunct="1"/>
            <a:r>
              <a:rPr lang="en-US" altLang="en-FI" sz="1000" dirty="0">
                <a:latin typeface="Courier New" panose="02070309020205020404" pitchFamily="49" charset="0"/>
              </a:rPr>
              <a:t>    int </a:t>
            </a:r>
            <a:r>
              <a:rPr lang="en-US" altLang="en-FI" sz="1000" dirty="0" err="1">
                <a:latin typeface="Courier New" panose="02070309020205020404" pitchFamily="49" charset="0"/>
              </a:rPr>
              <a:t>lc</a:t>
            </a:r>
            <a:r>
              <a:rPr lang="en-US" altLang="en-FI" sz="1000" dirty="0">
                <a:latin typeface="Courier New" panose="02070309020205020404" pitchFamily="49" charset="0"/>
              </a:rPr>
              <a:t> = 0;</a:t>
            </a:r>
          </a:p>
          <a:p>
            <a:pPr algn="l" eaLnBrk="1" hangingPunct="1"/>
            <a:endParaRPr lang="en-US" altLang="en-FI" sz="1000" dirty="0">
              <a:latin typeface="Courier New" panose="02070309020205020404" pitchFamily="49" charset="0"/>
            </a:endParaRPr>
          </a:p>
          <a:p>
            <a:pPr algn="l" eaLnBrk="1" hangingPunct="1"/>
            <a:r>
              <a:rPr lang="en-US" altLang="en-FI" sz="1000" dirty="0">
                <a:latin typeface="Courier New" panose="02070309020205020404" pitchFamily="49" charset="0"/>
              </a:rPr>
              <a:t>    </a:t>
            </a:r>
            <a:r>
              <a:rPr lang="en-US" altLang="en-FI" sz="1000" dirty="0" err="1">
                <a:latin typeface="Courier New" panose="02070309020205020404" pitchFamily="49" charset="0"/>
              </a:rPr>
              <a:t>my_file</a:t>
            </a:r>
            <a:r>
              <a:rPr lang="en-US" altLang="en-FI" sz="1000" dirty="0">
                <a:latin typeface="Courier New" panose="02070309020205020404" pitchFamily="49" charset="0"/>
              </a:rPr>
              <a:t> = </a:t>
            </a:r>
            <a:r>
              <a:rPr lang="en-US" altLang="en-FI" sz="1000" dirty="0" err="1">
                <a:latin typeface="Courier New" panose="02070309020205020404" pitchFamily="49" charset="0"/>
              </a:rPr>
              <a:t>fopen</a:t>
            </a:r>
            <a:r>
              <a:rPr lang="en-US" altLang="en-FI" sz="1000" dirty="0">
                <a:latin typeface="Courier New" panose="02070309020205020404" pitchFamily="49" charset="0"/>
              </a:rPr>
              <a:t>(MY_FILENAME, "r");</a:t>
            </a:r>
          </a:p>
          <a:p>
            <a:pPr algn="l" eaLnBrk="1" hangingPunct="1"/>
            <a:r>
              <a:rPr lang="en-US" altLang="en-FI" sz="1000" dirty="0">
                <a:latin typeface="Courier New" panose="02070309020205020404" pitchFamily="49" charset="0"/>
              </a:rPr>
              <a:t>    </a:t>
            </a:r>
            <a:r>
              <a:rPr lang="en-US" altLang="en-FI" sz="1000" dirty="0" err="1">
                <a:latin typeface="Courier New" panose="02070309020205020404" pitchFamily="49" charset="0"/>
              </a:rPr>
              <a:t>out_file</a:t>
            </a:r>
            <a:r>
              <a:rPr lang="en-US" altLang="en-FI" sz="1000" dirty="0">
                <a:latin typeface="Courier New" panose="02070309020205020404" pitchFamily="49" charset="0"/>
              </a:rPr>
              <a:t> = </a:t>
            </a:r>
            <a:r>
              <a:rPr lang="en-US" altLang="en-FI" sz="1000" dirty="0" err="1">
                <a:latin typeface="Courier New" panose="02070309020205020404" pitchFamily="49" charset="0"/>
              </a:rPr>
              <a:t>fopen</a:t>
            </a:r>
            <a:r>
              <a:rPr lang="en-US" altLang="en-FI" sz="1000" dirty="0">
                <a:latin typeface="Courier New" panose="02070309020205020404" pitchFamily="49" charset="0"/>
              </a:rPr>
              <a:t>(OUT_FILENAME, "w");</a:t>
            </a:r>
          </a:p>
          <a:p>
            <a:pPr algn="l" eaLnBrk="1" hangingPunct="1"/>
            <a:endParaRPr lang="en-US" altLang="en-FI" sz="1000" dirty="0">
              <a:latin typeface="Courier New" panose="02070309020205020404" pitchFamily="49" charset="0"/>
            </a:endParaRPr>
          </a:p>
          <a:p>
            <a:pPr algn="l" eaLnBrk="1" hangingPunct="1"/>
            <a:r>
              <a:rPr lang="en-US" altLang="en-FI" sz="1000" dirty="0">
                <a:latin typeface="Courier New" panose="02070309020205020404" pitchFamily="49" charset="0"/>
              </a:rPr>
              <a:t>    if(</a:t>
            </a:r>
            <a:r>
              <a:rPr lang="en-US" altLang="en-FI" sz="1000" dirty="0" err="1">
                <a:latin typeface="Courier New" panose="02070309020205020404" pitchFamily="49" charset="0"/>
              </a:rPr>
              <a:t>my_file</a:t>
            </a:r>
            <a:r>
              <a:rPr lang="en-US" altLang="en-FI" sz="1000" dirty="0">
                <a:latin typeface="Courier New" panose="02070309020205020404" pitchFamily="49" charset="0"/>
              </a:rPr>
              <a:t> == NULL) {</a:t>
            </a:r>
          </a:p>
          <a:p>
            <a:pPr algn="l" eaLnBrk="1" hangingPunct="1"/>
            <a:r>
              <a:rPr lang="en-US" altLang="en-FI" sz="1000" dirty="0">
                <a:latin typeface="Courier New" panose="02070309020205020404" pitchFamily="49" charset="0"/>
              </a:rPr>
              <a:t>        </a:t>
            </a:r>
            <a:r>
              <a:rPr lang="en-US" altLang="en-FI" sz="1000" dirty="0" err="1">
                <a:latin typeface="Courier New" panose="02070309020205020404" pitchFamily="49" charset="0"/>
              </a:rPr>
              <a:t>printf</a:t>
            </a:r>
            <a:r>
              <a:rPr lang="en-US" altLang="en-FI" sz="1000" dirty="0">
                <a:latin typeface="Courier New" panose="02070309020205020404" pitchFamily="49" charset="0"/>
              </a:rPr>
              <a:t>("Unable to open %s\n", MY_FILENAME);</a:t>
            </a:r>
          </a:p>
          <a:p>
            <a:pPr algn="l" eaLnBrk="1" hangingPunct="1"/>
            <a:r>
              <a:rPr lang="en-US" altLang="en-FI" sz="1000" dirty="0">
                <a:latin typeface="Courier New" panose="02070309020205020404" pitchFamily="49" charset="0"/>
              </a:rPr>
              <a:t>    }</a:t>
            </a:r>
          </a:p>
          <a:p>
            <a:pPr algn="l" eaLnBrk="1" hangingPunct="1"/>
            <a:r>
              <a:rPr lang="en-US" altLang="en-FI" sz="1000" dirty="0">
                <a:latin typeface="Courier New" panose="02070309020205020404" pitchFamily="49" charset="0"/>
              </a:rPr>
              <a:t>    else if(</a:t>
            </a:r>
            <a:r>
              <a:rPr lang="en-US" altLang="en-FI" sz="1000" dirty="0" err="1">
                <a:latin typeface="Courier New" panose="02070309020205020404" pitchFamily="49" charset="0"/>
              </a:rPr>
              <a:t>out_file</a:t>
            </a:r>
            <a:r>
              <a:rPr lang="en-US" altLang="en-FI" sz="1000" dirty="0">
                <a:latin typeface="Courier New" panose="02070309020205020404" pitchFamily="49" charset="0"/>
              </a:rPr>
              <a:t> == NULL) {</a:t>
            </a:r>
          </a:p>
          <a:p>
            <a:pPr algn="l" eaLnBrk="1" hangingPunct="1"/>
            <a:r>
              <a:rPr lang="en-US" altLang="en-FI" sz="1000" dirty="0">
                <a:latin typeface="Courier New" panose="02070309020205020404" pitchFamily="49" charset="0"/>
              </a:rPr>
              <a:t>        </a:t>
            </a:r>
            <a:r>
              <a:rPr lang="en-US" altLang="en-FI" sz="1000" dirty="0" err="1">
                <a:latin typeface="Courier New" panose="02070309020205020404" pitchFamily="49" charset="0"/>
              </a:rPr>
              <a:t>printf</a:t>
            </a:r>
            <a:r>
              <a:rPr lang="en-US" altLang="en-FI" sz="1000" dirty="0">
                <a:latin typeface="Courier New" panose="02070309020205020404" pitchFamily="49" charset="0"/>
              </a:rPr>
              <a:t>("Unable to open %s\n", OUT_FILENAME);</a:t>
            </a:r>
          </a:p>
          <a:p>
            <a:pPr algn="l" eaLnBrk="1" hangingPunct="1"/>
            <a:r>
              <a:rPr lang="en-US" altLang="en-FI" sz="1000" dirty="0">
                <a:latin typeface="Courier New" panose="02070309020205020404" pitchFamily="49" charset="0"/>
              </a:rPr>
              <a:t>    }</a:t>
            </a:r>
          </a:p>
          <a:p>
            <a:pPr algn="l" eaLnBrk="1" hangingPunct="1"/>
            <a:r>
              <a:rPr lang="en-US" altLang="en-FI" sz="1000" dirty="0">
                <a:latin typeface="Courier New" panose="02070309020205020404" pitchFamily="49" charset="0"/>
              </a:rPr>
              <a:t>    else {</a:t>
            </a:r>
          </a:p>
          <a:p>
            <a:pPr algn="l" eaLnBrk="1" hangingPunct="1"/>
            <a:r>
              <a:rPr lang="en-US" altLang="en-FI" sz="1000" dirty="0">
                <a:latin typeface="Courier New" panose="02070309020205020404" pitchFamily="49" charset="0"/>
              </a:rPr>
              <a:t>        </a:t>
            </a:r>
            <a:r>
              <a:rPr lang="en-US" altLang="en-FI" sz="1000" dirty="0" err="1">
                <a:latin typeface="Courier New" panose="02070309020205020404" pitchFamily="49" charset="0"/>
              </a:rPr>
              <a:t>printf</a:t>
            </a:r>
            <a:r>
              <a:rPr lang="en-US" altLang="en-FI" sz="1000" dirty="0">
                <a:latin typeface="Courier New" panose="02070309020205020404" pitchFamily="49" charset="0"/>
              </a:rPr>
              <a:t>("Reading from %s...\n", MY_FILENAME);</a:t>
            </a:r>
          </a:p>
          <a:p>
            <a:pPr algn="l" eaLnBrk="1" hangingPunct="1"/>
            <a:r>
              <a:rPr lang="en-US" altLang="en-FI" sz="1000" dirty="0">
                <a:latin typeface="Courier New" panose="02070309020205020404" pitchFamily="49" charset="0"/>
              </a:rPr>
              <a:t>        while(!</a:t>
            </a:r>
            <a:r>
              <a:rPr lang="en-US" altLang="en-FI" sz="1000" dirty="0" err="1">
                <a:latin typeface="Courier New" panose="02070309020205020404" pitchFamily="49" charset="0"/>
              </a:rPr>
              <a:t>feof</a:t>
            </a:r>
            <a:r>
              <a:rPr lang="en-US" altLang="en-FI" sz="1000" dirty="0">
                <a:latin typeface="Courier New" panose="02070309020205020404" pitchFamily="49" charset="0"/>
              </a:rPr>
              <a:t>(</a:t>
            </a:r>
            <a:r>
              <a:rPr lang="en-US" altLang="en-FI" sz="1000" dirty="0" err="1">
                <a:latin typeface="Courier New" panose="02070309020205020404" pitchFamily="49" charset="0"/>
              </a:rPr>
              <a:t>my_file</a:t>
            </a:r>
            <a:r>
              <a:rPr lang="en-US" altLang="en-FI" sz="1000" dirty="0">
                <a:latin typeface="Courier New" panose="02070309020205020404" pitchFamily="49" charset="0"/>
              </a:rPr>
              <a:t>)) {</a:t>
            </a:r>
          </a:p>
          <a:p>
            <a:pPr algn="l" eaLnBrk="1" hangingPunct="1"/>
            <a:r>
              <a:rPr lang="en-US" altLang="en-FI" sz="1000" dirty="0">
                <a:latin typeface="Courier New" panose="02070309020205020404" pitchFamily="49" charset="0"/>
              </a:rPr>
              <a:t>            if(</a:t>
            </a:r>
            <a:r>
              <a:rPr lang="en-US" altLang="en-FI" sz="1000" dirty="0" err="1">
                <a:latin typeface="Courier New" panose="02070309020205020404" pitchFamily="49" charset="0"/>
              </a:rPr>
              <a:t>fgets</a:t>
            </a:r>
            <a:r>
              <a:rPr lang="en-US" altLang="en-FI" sz="1000" dirty="0">
                <a:latin typeface="Courier New" panose="02070309020205020404" pitchFamily="49" charset="0"/>
              </a:rPr>
              <a:t>(line, LINESIZE, </a:t>
            </a:r>
            <a:r>
              <a:rPr lang="en-US" altLang="en-FI" sz="1000" dirty="0" err="1">
                <a:latin typeface="Courier New" panose="02070309020205020404" pitchFamily="49" charset="0"/>
              </a:rPr>
              <a:t>my_file</a:t>
            </a:r>
            <a:r>
              <a:rPr lang="en-US" altLang="en-FI" sz="1000" dirty="0">
                <a:latin typeface="Courier New" panose="02070309020205020404" pitchFamily="49" charset="0"/>
              </a:rPr>
              <a:t>) != NULL) {</a:t>
            </a:r>
          </a:p>
          <a:p>
            <a:pPr algn="l" eaLnBrk="1" hangingPunct="1"/>
            <a:r>
              <a:rPr lang="en-US" altLang="en-FI" sz="1000" dirty="0">
                <a:latin typeface="Courier New" panose="02070309020205020404" pitchFamily="49" charset="0"/>
              </a:rPr>
              <a:t>                </a:t>
            </a:r>
            <a:r>
              <a:rPr lang="en-US" altLang="en-FI" sz="1000" dirty="0" err="1">
                <a:latin typeface="Courier New" panose="02070309020205020404" pitchFamily="49" charset="0"/>
              </a:rPr>
              <a:t>lc</a:t>
            </a:r>
            <a:r>
              <a:rPr lang="en-US" altLang="en-FI" sz="1000" dirty="0">
                <a:latin typeface="Courier New" panose="02070309020205020404" pitchFamily="49" charset="0"/>
              </a:rPr>
              <a:t>++;</a:t>
            </a:r>
          </a:p>
          <a:p>
            <a:pPr algn="l" eaLnBrk="1" hangingPunct="1"/>
            <a:r>
              <a:rPr lang="en-US" altLang="en-FI" sz="1000" dirty="0">
                <a:latin typeface="Courier New" panose="02070309020205020404" pitchFamily="49" charset="0"/>
              </a:rPr>
              <a:t>                </a:t>
            </a:r>
            <a:r>
              <a:rPr lang="en-US" altLang="en-FI" sz="1000" dirty="0" err="1">
                <a:latin typeface="Courier New" panose="02070309020205020404" pitchFamily="49" charset="0"/>
              </a:rPr>
              <a:t>fputs</a:t>
            </a:r>
            <a:r>
              <a:rPr lang="en-US" altLang="en-FI" sz="1000" dirty="0">
                <a:latin typeface="Courier New" panose="02070309020205020404" pitchFamily="49" charset="0"/>
              </a:rPr>
              <a:t>(line, </a:t>
            </a:r>
            <a:r>
              <a:rPr lang="en-US" altLang="en-FI" sz="1000" dirty="0" err="1">
                <a:latin typeface="Courier New" panose="02070309020205020404" pitchFamily="49" charset="0"/>
              </a:rPr>
              <a:t>out_file</a:t>
            </a:r>
            <a:r>
              <a:rPr lang="en-US" altLang="en-FI" sz="1000" dirty="0">
                <a:latin typeface="Courier New" panose="02070309020205020404" pitchFamily="49" charset="0"/>
              </a:rPr>
              <a:t>);</a:t>
            </a:r>
          </a:p>
          <a:p>
            <a:pPr algn="l" eaLnBrk="1" hangingPunct="1"/>
            <a:r>
              <a:rPr lang="en-US" altLang="en-FI" sz="1000" dirty="0">
                <a:latin typeface="Courier New" panose="02070309020205020404" pitchFamily="49" charset="0"/>
              </a:rPr>
              <a:t>            }</a:t>
            </a:r>
          </a:p>
          <a:p>
            <a:pPr algn="l" eaLnBrk="1" hangingPunct="1"/>
            <a:r>
              <a:rPr lang="en-US" altLang="en-FI" sz="1000" dirty="0">
                <a:latin typeface="Courier New" panose="02070309020205020404" pitchFamily="49" charset="0"/>
              </a:rPr>
              <a:t>        }</a:t>
            </a:r>
          </a:p>
          <a:p>
            <a:pPr algn="l" eaLnBrk="1" hangingPunct="1"/>
            <a:r>
              <a:rPr lang="en-US" altLang="en-FI" sz="1000" dirty="0">
                <a:latin typeface="Courier New" panose="02070309020205020404" pitchFamily="49" charset="0"/>
              </a:rPr>
              <a:t>        </a:t>
            </a:r>
            <a:r>
              <a:rPr lang="en-US" altLang="en-FI" sz="1000" dirty="0" err="1">
                <a:latin typeface="Courier New" panose="02070309020205020404" pitchFamily="49" charset="0"/>
              </a:rPr>
              <a:t>fprintf</a:t>
            </a:r>
            <a:r>
              <a:rPr lang="en-US" altLang="en-FI" sz="1000" dirty="0">
                <a:latin typeface="Courier New" panose="02070309020205020404" pitchFamily="49" charset="0"/>
              </a:rPr>
              <a:t>(</a:t>
            </a:r>
            <a:r>
              <a:rPr lang="en-US" altLang="en-FI" sz="1000" dirty="0" err="1">
                <a:latin typeface="Courier New" panose="02070309020205020404" pitchFamily="49" charset="0"/>
              </a:rPr>
              <a:t>out_file</a:t>
            </a:r>
            <a:r>
              <a:rPr lang="en-US" altLang="en-FI" sz="1000" dirty="0">
                <a:latin typeface="Courier New" panose="02070309020205020404" pitchFamily="49" charset="0"/>
              </a:rPr>
              <a:t>, "Read %d lines from %s and wrote them to %s\n", </a:t>
            </a:r>
            <a:r>
              <a:rPr lang="en-US" altLang="en-FI" sz="1000" dirty="0" err="1">
                <a:latin typeface="Courier New" panose="02070309020205020404" pitchFamily="49" charset="0"/>
              </a:rPr>
              <a:t>lc</a:t>
            </a:r>
            <a:r>
              <a:rPr lang="en-US" altLang="en-FI" sz="1000" dirty="0">
                <a:latin typeface="Courier New" panose="02070309020205020404" pitchFamily="49" charset="0"/>
              </a:rPr>
              <a:t>, MY_FILENAME, OUT_FILENAME);</a:t>
            </a:r>
          </a:p>
          <a:p>
            <a:pPr algn="l" eaLnBrk="1" hangingPunct="1"/>
            <a:r>
              <a:rPr lang="en-US" altLang="en-FI" sz="1000" dirty="0">
                <a:latin typeface="Courier New" panose="02070309020205020404" pitchFamily="49" charset="0"/>
              </a:rPr>
              <a:t>        </a:t>
            </a:r>
            <a:r>
              <a:rPr lang="en-US" altLang="en-FI" sz="1000" dirty="0" err="1">
                <a:latin typeface="Courier New" panose="02070309020205020404" pitchFamily="49" charset="0"/>
              </a:rPr>
              <a:t>fclose</a:t>
            </a:r>
            <a:r>
              <a:rPr lang="en-US" altLang="en-FI" sz="1000" dirty="0">
                <a:latin typeface="Courier New" panose="02070309020205020404" pitchFamily="49" charset="0"/>
              </a:rPr>
              <a:t>(</a:t>
            </a:r>
            <a:r>
              <a:rPr lang="en-US" altLang="en-FI" sz="1000" dirty="0" err="1">
                <a:latin typeface="Courier New" panose="02070309020205020404" pitchFamily="49" charset="0"/>
              </a:rPr>
              <a:t>my_file</a:t>
            </a:r>
            <a:r>
              <a:rPr lang="en-US" altLang="en-FI" sz="1000" dirty="0">
                <a:latin typeface="Courier New" panose="02070309020205020404" pitchFamily="49" charset="0"/>
              </a:rPr>
              <a:t>);</a:t>
            </a:r>
          </a:p>
          <a:p>
            <a:pPr algn="l" eaLnBrk="1" hangingPunct="1"/>
            <a:r>
              <a:rPr lang="en-US" altLang="en-FI" sz="1000" dirty="0">
                <a:latin typeface="Courier New" panose="02070309020205020404" pitchFamily="49" charset="0"/>
              </a:rPr>
              <a:t>        </a:t>
            </a:r>
            <a:r>
              <a:rPr lang="en-US" altLang="en-FI" sz="1000" dirty="0" err="1">
                <a:latin typeface="Courier New" panose="02070309020205020404" pitchFamily="49" charset="0"/>
              </a:rPr>
              <a:t>fclose</a:t>
            </a:r>
            <a:r>
              <a:rPr lang="en-US" altLang="en-FI" sz="1000" dirty="0">
                <a:latin typeface="Courier New" panose="02070309020205020404" pitchFamily="49" charset="0"/>
              </a:rPr>
              <a:t>(</a:t>
            </a:r>
            <a:r>
              <a:rPr lang="en-US" altLang="en-FI" sz="1000" dirty="0" err="1">
                <a:latin typeface="Courier New" panose="02070309020205020404" pitchFamily="49" charset="0"/>
              </a:rPr>
              <a:t>out_file</a:t>
            </a:r>
            <a:r>
              <a:rPr lang="en-US" altLang="en-FI" sz="1000" dirty="0">
                <a:latin typeface="Courier New" panose="02070309020205020404" pitchFamily="49" charset="0"/>
              </a:rPr>
              <a:t>);</a:t>
            </a:r>
          </a:p>
          <a:p>
            <a:pPr algn="l" eaLnBrk="1" hangingPunct="1"/>
            <a:r>
              <a:rPr lang="en-US" altLang="en-FI" sz="1000" dirty="0">
                <a:latin typeface="Courier New" panose="02070309020205020404" pitchFamily="49" charset="0"/>
              </a:rPr>
              <a:t>    }</a:t>
            </a:r>
          </a:p>
          <a:p>
            <a:pPr algn="l" eaLnBrk="1" hangingPunct="1"/>
            <a:endParaRPr lang="en-US" altLang="en-FI" sz="1000" dirty="0">
              <a:latin typeface="Courier New" panose="02070309020205020404" pitchFamily="49" charset="0"/>
            </a:endParaRPr>
          </a:p>
          <a:p>
            <a:pPr algn="l" eaLnBrk="1" hangingPunct="1"/>
            <a:r>
              <a:rPr lang="en-US" altLang="en-FI" sz="1000" dirty="0">
                <a:latin typeface="Courier New" panose="02070309020205020404" pitchFamily="49" charset="0"/>
              </a:rPr>
              <a:t>    return 0;</a:t>
            </a:r>
          </a:p>
          <a:p>
            <a:pPr algn="l" eaLnBrk="1" hangingPunct="1"/>
            <a:r>
              <a:rPr lang="en-US" altLang="en-FI" sz="10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DF540F0B-7C54-4BEF-BB3E-60A805FAD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590800"/>
            <a:ext cx="4572000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FI" sz="1600" dirty="0"/>
              <a:t>Output.txt at the end of this program:</a:t>
            </a:r>
          </a:p>
          <a:p>
            <a:pPr algn="l" eaLnBrk="1" hangingPunct="1"/>
            <a:r>
              <a:rPr lang="en-US" altLang="en-FI" sz="1000" dirty="0">
                <a:solidFill>
                  <a:srgbClr val="0000FF"/>
                </a:solidFill>
                <a:latin typeface="Courier New" panose="02070309020205020404" pitchFamily="49" charset="0"/>
              </a:rPr>
              <a:t>This is a test.</a:t>
            </a:r>
          </a:p>
          <a:p>
            <a:pPr algn="l" eaLnBrk="1" hangingPunct="1"/>
            <a:r>
              <a:rPr lang="en-US" altLang="en-FI" sz="1000" dirty="0">
                <a:solidFill>
                  <a:srgbClr val="0000FF"/>
                </a:solidFill>
                <a:latin typeface="Courier New" panose="02070309020205020404" pitchFamily="49" charset="0"/>
              </a:rPr>
              <a:t>I wrote these lines in a text file.</a:t>
            </a:r>
          </a:p>
          <a:p>
            <a:pPr algn="l" eaLnBrk="1" hangingPunct="1"/>
            <a:r>
              <a:rPr lang="en-US" altLang="en-FI" sz="1000" dirty="0">
                <a:solidFill>
                  <a:srgbClr val="0000FF"/>
                </a:solidFill>
                <a:latin typeface="Courier New" panose="02070309020205020404" pitchFamily="49" charset="0"/>
              </a:rPr>
              <a:t>To be or not to be</a:t>
            </a:r>
          </a:p>
          <a:p>
            <a:pPr algn="l" eaLnBrk="1" hangingPunct="1"/>
            <a:r>
              <a:rPr lang="en-US" altLang="en-FI" sz="1000" dirty="0">
                <a:solidFill>
                  <a:srgbClr val="0000FF"/>
                </a:solidFill>
                <a:latin typeface="Courier New" panose="02070309020205020404" pitchFamily="49" charset="0"/>
              </a:rPr>
              <a:t>- that is a question.</a:t>
            </a:r>
          </a:p>
          <a:p>
            <a:pPr algn="l" eaLnBrk="1" hangingPunct="1"/>
            <a:r>
              <a:rPr lang="en-US" altLang="en-FI" sz="1000" dirty="0">
                <a:solidFill>
                  <a:srgbClr val="0000FF"/>
                </a:solidFill>
                <a:latin typeface="Courier New" panose="02070309020205020404" pitchFamily="49" charset="0"/>
              </a:rPr>
              <a:t>Read 4 lines from hello.txt and wrote them to output.txt</a:t>
            </a:r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DEAB31C1-BB01-4424-ADFE-B26794C40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295400"/>
            <a:ext cx="31797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FI" sz="1600" dirty="0"/>
              <a:t>Content of hello.txt:</a:t>
            </a:r>
          </a:p>
          <a:p>
            <a:pPr algn="l" eaLnBrk="1" hangingPunct="1"/>
            <a:r>
              <a:rPr lang="en-US" altLang="en-FI" sz="1000" dirty="0">
                <a:solidFill>
                  <a:srgbClr val="0000FF"/>
                </a:solidFill>
                <a:latin typeface="Courier New" panose="02070309020205020404" pitchFamily="49" charset="0"/>
              </a:rPr>
              <a:t>This is a test.</a:t>
            </a:r>
          </a:p>
          <a:p>
            <a:pPr algn="l" eaLnBrk="1" hangingPunct="1"/>
            <a:r>
              <a:rPr lang="en-US" altLang="en-FI" sz="1000" dirty="0">
                <a:solidFill>
                  <a:srgbClr val="0000FF"/>
                </a:solidFill>
                <a:latin typeface="Courier New" panose="02070309020205020404" pitchFamily="49" charset="0"/>
              </a:rPr>
              <a:t>I wrote these lines in a text file.</a:t>
            </a:r>
          </a:p>
          <a:p>
            <a:pPr algn="l" eaLnBrk="1" hangingPunct="1"/>
            <a:r>
              <a:rPr lang="en-US" altLang="en-FI" sz="1000" dirty="0">
                <a:solidFill>
                  <a:srgbClr val="0000FF"/>
                </a:solidFill>
                <a:latin typeface="Courier New" panose="02070309020205020404" pitchFamily="49" charset="0"/>
              </a:rPr>
              <a:t>To be or not to be</a:t>
            </a:r>
          </a:p>
          <a:p>
            <a:pPr algn="l" eaLnBrk="1" hangingPunct="1"/>
            <a:r>
              <a:rPr lang="en-US" altLang="en-FI" sz="1000" dirty="0">
                <a:solidFill>
                  <a:srgbClr val="0000FF"/>
                </a:solidFill>
                <a:latin typeface="Courier New" panose="02070309020205020404" pitchFamily="49" charset="0"/>
              </a:rPr>
              <a:t>- that is a question.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>
            <a:extLst>
              <a:ext uri="{FF2B5EF4-FFF2-40B4-BE49-F238E27FC236}">
                <a16:creationId xmlns:a16="http://schemas.microsoft.com/office/drawing/2014/main" id="{659CF777-A9C4-4F95-A7A9-12F6A2915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28600"/>
            <a:ext cx="8458200" cy="618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FI" sz="1000" dirty="0">
                <a:latin typeface="Courier New" panose="02070309020205020404" pitchFamily="49" charset="0"/>
              </a:rPr>
              <a:t>#include &lt;</a:t>
            </a:r>
            <a:r>
              <a:rPr lang="en-US" altLang="en-FI" sz="1000" dirty="0" err="1">
                <a:latin typeface="Courier New" panose="02070309020205020404" pitchFamily="49" charset="0"/>
              </a:rPr>
              <a:t>stdio.h</a:t>
            </a:r>
            <a:r>
              <a:rPr lang="en-US" altLang="en-FI" sz="1000" dirty="0">
                <a:latin typeface="Courier New" panose="02070309020205020404" pitchFamily="49" charset="0"/>
              </a:rPr>
              <a:t>&gt;</a:t>
            </a:r>
          </a:p>
          <a:p>
            <a:pPr algn="l" eaLnBrk="1" hangingPunct="1"/>
            <a:r>
              <a:rPr lang="en-US" altLang="en-FI" sz="1000" dirty="0">
                <a:latin typeface="Courier New" panose="02070309020205020404" pitchFamily="49" charset="0"/>
              </a:rPr>
              <a:t>#include &lt;</a:t>
            </a:r>
            <a:r>
              <a:rPr lang="en-US" altLang="en-FI" sz="1000" dirty="0" err="1">
                <a:latin typeface="Courier New" panose="02070309020205020404" pitchFamily="49" charset="0"/>
              </a:rPr>
              <a:t>stdlib.h</a:t>
            </a:r>
            <a:r>
              <a:rPr lang="en-US" altLang="en-FI" sz="1000" dirty="0">
                <a:latin typeface="Courier New" panose="02070309020205020404" pitchFamily="49" charset="0"/>
              </a:rPr>
              <a:t>&gt;</a:t>
            </a:r>
          </a:p>
          <a:p>
            <a:pPr algn="l" eaLnBrk="1" hangingPunct="1"/>
            <a:endParaRPr lang="en-US" altLang="en-FI" sz="1000" dirty="0">
              <a:latin typeface="Courier New" panose="02070309020205020404" pitchFamily="49" charset="0"/>
            </a:endParaRPr>
          </a:p>
          <a:p>
            <a:pPr algn="l" eaLnBrk="1" hangingPunct="1"/>
            <a:r>
              <a:rPr lang="en-US" altLang="en-FI" sz="1000" dirty="0">
                <a:latin typeface="Courier New" panose="02070309020205020404" pitchFamily="49" charset="0"/>
              </a:rPr>
              <a:t>#define MY_FILENAME "numbers.txt"</a:t>
            </a:r>
          </a:p>
          <a:p>
            <a:pPr algn="l" eaLnBrk="1" hangingPunct="1"/>
            <a:r>
              <a:rPr lang="en-US" altLang="en-FI" sz="1000" dirty="0">
                <a:latin typeface="Courier New" panose="02070309020205020404" pitchFamily="49" charset="0"/>
              </a:rPr>
              <a:t>#define LINESIZE 80</a:t>
            </a:r>
          </a:p>
          <a:p>
            <a:pPr algn="l" eaLnBrk="1" hangingPunct="1"/>
            <a:endParaRPr lang="en-US" altLang="en-FI" sz="1000" dirty="0">
              <a:latin typeface="Courier New" panose="02070309020205020404" pitchFamily="49" charset="0"/>
            </a:endParaRPr>
          </a:p>
          <a:p>
            <a:pPr algn="l" eaLnBrk="1" hangingPunct="1"/>
            <a:r>
              <a:rPr lang="en-US" altLang="en-FI" sz="1000" dirty="0">
                <a:latin typeface="Courier New" panose="02070309020205020404" pitchFamily="49" charset="0"/>
              </a:rPr>
              <a:t>int main()</a:t>
            </a:r>
          </a:p>
          <a:p>
            <a:pPr algn="l" eaLnBrk="1" hangingPunct="1"/>
            <a:r>
              <a:rPr lang="en-US" altLang="en-FI" sz="1000" dirty="0">
                <a:latin typeface="Courier New" panose="02070309020205020404" pitchFamily="49" charset="0"/>
              </a:rPr>
              <a:t>{</a:t>
            </a:r>
          </a:p>
          <a:p>
            <a:pPr algn="l" eaLnBrk="1" hangingPunct="1"/>
            <a:r>
              <a:rPr lang="en-US" altLang="en-FI" sz="1000" dirty="0">
                <a:latin typeface="Courier New" panose="02070309020205020404" pitchFamily="49" charset="0"/>
              </a:rPr>
              <a:t>    FILE *</a:t>
            </a:r>
            <a:r>
              <a:rPr lang="en-US" altLang="en-FI" sz="1000" dirty="0" err="1">
                <a:latin typeface="Courier New" panose="02070309020205020404" pitchFamily="49" charset="0"/>
              </a:rPr>
              <a:t>my_file</a:t>
            </a:r>
            <a:r>
              <a:rPr lang="en-US" altLang="en-FI" sz="1000" dirty="0">
                <a:latin typeface="Courier New" panose="02070309020205020404" pitchFamily="49" charset="0"/>
              </a:rPr>
              <a:t>;</a:t>
            </a:r>
          </a:p>
          <a:p>
            <a:pPr algn="l" eaLnBrk="1" hangingPunct="1"/>
            <a:r>
              <a:rPr lang="en-US" altLang="en-FI" sz="1000" dirty="0">
                <a:latin typeface="Courier New" panose="02070309020205020404" pitchFamily="49" charset="0"/>
              </a:rPr>
              <a:t>    char line[LINESIZE];</a:t>
            </a:r>
          </a:p>
          <a:p>
            <a:pPr algn="l" eaLnBrk="1" hangingPunct="1"/>
            <a:r>
              <a:rPr lang="en-US" altLang="en-FI" sz="1000" dirty="0">
                <a:latin typeface="Courier New" panose="02070309020205020404" pitchFamily="49" charset="0"/>
              </a:rPr>
              <a:t>    int count = 0;</a:t>
            </a:r>
          </a:p>
          <a:p>
            <a:pPr algn="l" eaLnBrk="1" hangingPunct="1"/>
            <a:r>
              <a:rPr lang="en-US" altLang="en-FI" sz="1000" dirty="0">
                <a:latin typeface="Courier New" panose="02070309020205020404" pitchFamily="49" charset="0"/>
              </a:rPr>
              <a:t>    int value = 0;</a:t>
            </a:r>
          </a:p>
          <a:p>
            <a:pPr algn="l" eaLnBrk="1" hangingPunct="1"/>
            <a:r>
              <a:rPr lang="en-US" altLang="en-FI" sz="1000" dirty="0">
                <a:latin typeface="Courier New" panose="02070309020205020404" pitchFamily="49" charset="0"/>
              </a:rPr>
              <a:t>    double sum = 0;</a:t>
            </a:r>
          </a:p>
          <a:p>
            <a:pPr algn="l" eaLnBrk="1" hangingPunct="1"/>
            <a:endParaRPr lang="en-US" altLang="en-FI" sz="1000" dirty="0">
              <a:latin typeface="Courier New" panose="02070309020205020404" pitchFamily="49" charset="0"/>
            </a:endParaRPr>
          </a:p>
          <a:p>
            <a:pPr algn="l" eaLnBrk="1" hangingPunct="1"/>
            <a:r>
              <a:rPr lang="en-US" altLang="en-FI" sz="1000" dirty="0">
                <a:latin typeface="Courier New" panose="02070309020205020404" pitchFamily="49" charset="0"/>
              </a:rPr>
              <a:t>    </a:t>
            </a:r>
            <a:r>
              <a:rPr lang="en-US" altLang="en-FI" sz="1000" dirty="0" err="1">
                <a:latin typeface="Courier New" panose="02070309020205020404" pitchFamily="49" charset="0"/>
              </a:rPr>
              <a:t>my_file</a:t>
            </a:r>
            <a:r>
              <a:rPr lang="en-US" altLang="en-FI" sz="1000" dirty="0">
                <a:latin typeface="Courier New" panose="02070309020205020404" pitchFamily="49" charset="0"/>
              </a:rPr>
              <a:t> = </a:t>
            </a:r>
            <a:r>
              <a:rPr lang="en-US" altLang="en-FI" sz="1000" dirty="0" err="1">
                <a:latin typeface="Courier New" panose="02070309020205020404" pitchFamily="49" charset="0"/>
              </a:rPr>
              <a:t>fopen</a:t>
            </a:r>
            <a:r>
              <a:rPr lang="en-US" altLang="en-FI" sz="1000" dirty="0">
                <a:latin typeface="Courier New" panose="02070309020205020404" pitchFamily="49" charset="0"/>
              </a:rPr>
              <a:t>(MY_FILENAME, "r");</a:t>
            </a:r>
          </a:p>
          <a:p>
            <a:pPr algn="l" eaLnBrk="1" hangingPunct="1"/>
            <a:endParaRPr lang="en-US" altLang="en-FI" sz="1000" dirty="0">
              <a:latin typeface="Courier New" panose="02070309020205020404" pitchFamily="49" charset="0"/>
            </a:endParaRPr>
          </a:p>
          <a:p>
            <a:pPr algn="l" eaLnBrk="1" hangingPunct="1"/>
            <a:r>
              <a:rPr lang="en-US" altLang="en-FI" sz="1000" dirty="0">
                <a:latin typeface="Courier New" panose="02070309020205020404" pitchFamily="49" charset="0"/>
              </a:rPr>
              <a:t>    if (</a:t>
            </a:r>
            <a:r>
              <a:rPr lang="en-US" altLang="en-FI" sz="1000" dirty="0" err="1">
                <a:latin typeface="Courier New" panose="02070309020205020404" pitchFamily="49" charset="0"/>
              </a:rPr>
              <a:t>my_file</a:t>
            </a:r>
            <a:r>
              <a:rPr lang="en-US" altLang="en-FI" sz="1000" dirty="0">
                <a:latin typeface="Courier New" panose="02070309020205020404" pitchFamily="49" charset="0"/>
              </a:rPr>
              <a:t> == NULL) {</a:t>
            </a:r>
          </a:p>
          <a:p>
            <a:pPr algn="l" eaLnBrk="1" hangingPunct="1"/>
            <a:r>
              <a:rPr lang="en-US" altLang="en-FI" sz="1000" dirty="0">
                <a:latin typeface="Courier New" panose="02070309020205020404" pitchFamily="49" charset="0"/>
              </a:rPr>
              <a:t>        </a:t>
            </a:r>
            <a:r>
              <a:rPr lang="en-US" altLang="en-FI" sz="1000" dirty="0" err="1">
                <a:latin typeface="Courier New" panose="02070309020205020404" pitchFamily="49" charset="0"/>
              </a:rPr>
              <a:t>printf</a:t>
            </a:r>
            <a:r>
              <a:rPr lang="en-US" altLang="en-FI" sz="1000" dirty="0">
                <a:latin typeface="Courier New" panose="02070309020205020404" pitchFamily="49" charset="0"/>
              </a:rPr>
              <a:t>("Unable to open %s\n", MY_FILENAME);</a:t>
            </a:r>
          </a:p>
          <a:p>
            <a:pPr algn="l" eaLnBrk="1" hangingPunct="1"/>
            <a:r>
              <a:rPr lang="en-US" altLang="en-FI" sz="1000" dirty="0">
                <a:latin typeface="Courier New" panose="02070309020205020404" pitchFamily="49" charset="0"/>
              </a:rPr>
              <a:t>    }</a:t>
            </a:r>
          </a:p>
          <a:p>
            <a:pPr algn="l" eaLnBrk="1" hangingPunct="1"/>
            <a:r>
              <a:rPr lang="en-US" altLang="en-FI" sz="1000" dirty="0">
                <a:latin typeface="Courier New" panose="02070309020205020404" pitchFamily="49" charset="0"/>
              </a:rPr>
              <a:t>    else</a:t>
            </a:r>
          </a:p>
          <a:p>
            <a:pPr algn="l" eaLnBrk="1" hangingPunct="1"/>
            <a:r>
              <a:rPr lang="en-US" altLang="en-FI" sz="1000" dirty="0">
                <a:latin typeface="Courier New" panose="02070309020205020404" pitchFamily="49" charset="0"/>
              </a:rPr>
              <a:t>    {</a:t>
            </a:r>
          </a:p>
          <a:p>
            <a:pPr algn="l" eaLnBrk="1" hangingPunct="1"/>
            <a:r>
              <a:rPr lang="en-US" altLang="en-FI" sz="1000" dirty="0">
                <a:latin typeface="Courier New" panose="02070309020205020404" pitchFamily="49" charset="0"/>
              </a:rPr>
              <a:t>        </a:t>
            </a:r>
            <a:r>
              <a:rPr lang="en-US" altLang="en-FI" sz="1000" dirty="0" err="1">
                <a:latin typeface="Courier New" panose="02070309020205020404" pitchFamily="49" charset="0"/>
              </a:rPr>
              <a:t>printf</a:t>
            </a:r>
            <a:r>
              <a:rPr lang="en-US" altLang="en-FI" sz="1000" dirty="0">
                <a:latin typeface="Courier New" panose="02070309020205020404" pitchFamily="49" charset="0"/>
              </a:rPr>
              <a:t>("Reading numbers from %s...\n", MY_FILENAME);</a:t>
            </a:r>
          </a:p>
          <a:p>
            <a:pPr algn="l" eaLnBrk="1" hangingPunct="1"/>
            <a:r>
              <a:rPr lang="en-US" altLang="en-FI" sz="1000" dirty="0">
                <a:latin typeface="Courier New" panose="02070309020205020404" pitchFamily="49" charset="0"/>
              </a:rPr>
              <a:t>        while (!</a:t>
            </a:r>
            <a:r>
              <a:rPr lang="en-US" altLang="en-FI" sz="1000" dirty="0" err="1">
                <a:latin typeface="Courier New" panose="02070309020205020404" pitchFamily="49" charset="0"/>
              </a:rPr>
              <a:t>feof</a:t>
            </a:r>
            <a:r>
              <a:rPr lang="en-US" altLang="en-FI" sz="1000" dirty="0">
                <a:latin typeface="Courier New" panose="02070309020205020404" pitchFamily="49" charset="0"/>
              </a:rPr>
              <a:t>(</a:t>
            </a:r>
            <a:r>
              <a:rPr lang="en-US" altLang="en-FI" sz="1000" dirty="0" err="1">
                <a:latin typeface="Courier New" panose="02070309020205020404" pitchFamily="49" charset="0"/>
              </a:rPr>
              <a:t>my_file</a:t>
            </a:r>
            <a:r>
              <a:rPr lang="en-US" altLang="en-FI" sz="1000" dirty="0">
                <a:latin typeface="Courier New" panose="02070309020205020404" pitchFamily="49" charset="0"/>
              </a:rPr>
              <a:t>)) {</a:t>
            </a:r>
          </a:p>
          <a:p>
            <a:pPr algn="l" eaLnBrk="1" hangingPunct="1"/>
            <a:r>
              <a:rPr lang="en-US" altLang="en-FI" sz="1000" dirty="0">
                <a:latin typeface="Courier New" panose="02070309020205020404" pitchFamily="49" charset="0"/>
              </a:rPr>
              <a:t>            if (</a:t>
            </a:r>
            <a:r>
              <a:rPr lang="en-US" altLang="en-FI" sz="1000" dirty="0" err="1">
                <a:latin typeface="Courier New" panose="02070309020205020404" pitchFamily="49" charset="0"/>
              </a:rPr>
              <a:t>fgets</a:t>
            </a:r>
            <a:r>
              <a:rPr lang="en-US" altLang="en-FI" sz="1000" dirty="0">
                <a:latin typeface="Courier New" panose="02070309020205020404" pitchFamily="49" charset="0"/>
              </a:rPr>
              <a:t>(line, LINESIZE, </a:t>
            </a:r>
            <a:r>
              <a:rPr lang="en-US" altLang="en-FI" sz="1000" dirty="0" err="1">
                <a:latin typeface="Courier New" panose="02070309020205020404" pitchFamily="49" charset="0"/>
              </a:rPr>
              <a:t>my_file</a:t>
            </a:r>
            <a:r>
              <a:rPr lang="en-US" altLang="en-FI" sz="1000" dirty="0">
                <a:latin typeface="Courier New" panose="02070309020205020404" pitchFamily="49" charset="0"/>
              </a:rPr>
              <a:t>) != NULL) {</a:t>
            </a:r>
          </a:p>
          <a:p>
            <a:pPr algn="l" eaLnBrk="1" hangingPunct="1"/>
            <a:r>
              <a:rPr lang="en-US" altLang="en-FI" sz="1000" dirty="0">
                <a:latin typeface="Courier New" panose="02070309020205020404" pitchFamily="49" charset="0"/>
              </a:rPr>
              <a:t>                if (</a:t>
            </a:r>
            <a:r>
              <a:rPr lang="en-US" altLang="en-FI" sz="1000" dirty="0" err="1">
                <a:latin typeface="Courier New" panose="02070309020205020404" pitchFamily="49" charset="0"/>
              </a:rPr>
              <a:t>sscanf</a:t>
            </a:r>
            <a:r>
              <a:rPr lang="en-US" altLang="en-FI" sz="1000" dirty="0">
                <a:latin typeface="Courier New" panose="02070309020205020404" pitchFamily="49" charset="0"/>
              </a:rPr>
              <a:t>(line, "%d", &amp;value) == 1) {</a:t>
            </a:r>
          </a:p>
          <a:p>
            <a:pPr algn="l" eaLnBrk="1" hangingPunct="1"/>
            <a:r>
              <a:rPr lang="en-US" altLang="en-FI" sz="1000" dirty="0">
                <a:latin typeface="Courier New" panose="02070309020205020404" pitchFamily="49" charset="0"/>
              </a:rPr>
              <a:t>                    sum = sum + value;</a:t>
            </a:r>
          </a:p>
          <a:p>
            <a:pPr algn="l" eaLnBrk="1" hangingPunct="1"/>
            <a:r>
              <a:rPr lang="en-US" altLang="en-FI" sz="1000" dirty="0">
                <a:latin typeface="Courier New" panose="02070309020205020404" pitchFamily="49" charset="0"/>
              </a:rPr>
              <a:t>                    count++;</a:t>
            </a:r>
          </a:p>
          <a:p>
            <a:pPr algn="l" eaLnBrk="1" hangingPunct="1"/>
            <a:r>
              <a:rPr lang="en-US" altLang="en-FI" sz="1000" dirty="0">
                <a:latin typeface="Courier New" panose="02070309020205020404" pitchFamily="49" charset="0"/>
              </a:rPr>
              <a:t>                    </a:t>
            </a:r>
            <a:r>
              <a:rPr lang="en-US" altLang="en-FI" sz="1000" dirty="0" err="1">
                <a:latin typeface="Courier New" panose="02070309020205020404" pitchFamily="49" charset="0"/>
              </a:rPr>
              <a:t>printf</a:t>
            </a:r>
            <a:r>
              <a:rPr lang="en-US" altLang="en-FI" sz="1000" dirty="0">
                <a:latin typeface="Courier New" panose="02070309020205020404" pitchFamily="49" charset="0"/>
              </a:rPr>
              <a:t>("Read %d\n", value);</a:t>
            </a:r>
          </a:p>
          <a:p>
            <a:pPr algn="l" eaLnBrk="1" hangingPunct="1"/>
            <a:r>
              <a:rPr lang="en-US" altLang="en-FI" sz="1000" dirty="0">
                <a:latin typeface="Courier New" panose="02070309020205020404" pitchFamily="49" charset="0"/>
              </a:rPr>
              <a:t>                }</a:t>
            </a:r>
          </a:p>
          <a:p>
            <a:pPr algn="l" eaLnBrk="1" hangingPunct="1"/>
            <a:r>
              <a:rPr lang="en-US" altLang="en-FI" sz="1000" dirty="0">
                <a:latin typeface="Courier New" panose="02070309020205020404" pitchFamily="49" charset="0"/>
              </a:rPr>
              <a:t>                else {</a:t>
            </a:r>
          </a:p>
          <a:p>
            <a:pPr algn="l" eaLnBrk="1" hangingPunct="1"/>
            <a:r>
              <a:rPr lang="en-US" altLang="en-FI" sz="1000" dirty="0">
                <a:latin typeface="Courier New" panose="02070309020205020404" pitchFamily="49" charset="0"/>
              </a:rPr>
              <a:t>                    </a:t>
            </a:r>
            <a:r>
              <a:rPr lang="en-US" altLang="en-FI" sz="1000" dirty="0" err="1">
                <a:latin typeface="Courier New" panose="02070309020205020404" pitchFamily="49" charset="0"/>
              </a:rPr>
              <a:t>printf</a:t>
            </a:r>
            <a:r>
              <a:rPr lang="en-US" altLang="en-FI" sz="1000" dirty="0">
                <a:latin typeface="Courier New" panose="02070309020205020404" pitchFamily="49" charset="0"/>
              </a:rPr>
              <a:t>("Invalid line\n");</a:t>
            </a:r>
          </a:p>
          <a:p>
            <a:pPr algn="l" eaLnBrk="1" hangingPunct="1"/>
            <a:r>
              <a:rPr lang="en-US" altLang="en-FI" sz="1000" dirty="0">
                <a:latin typeface="Courier New" panose="02070309020205020404" pitchFamily="49" charset="0"/>
              </a:rPr>
              <a:t>                }</a:t>
            </a:r>
          </a:p>
          <a:p>
            <a:pPr algn="l" eaLnBrk="1" hangingPunct="1"/>
            <a:r>
              <a:rPr lang="en-US" altLang="en-FI" sz="1000" dirty="0">
                <a:latin typeface="Courier New" panose="02070309020205020404" pitchFamily="49" charset="0"/>
              </a:rPr>
              <a:t>            }</a:t>
            </a:r>
          </a:p>
          <a:p>
            <a:pPr algn="l" eaLnBrk="1" hangingPunct="1"/>
            <a:r>
              <a:rPr lang="en-US" altLang="en-FI" sz="1000" dirty="0">
                <a:latin typeface="Courier New" panose="02070309020205020404" pitchFamily="49" charset="0"/>
              </a:rPr>
              <a:t>        }</a:t>
            </a:r>
          </a:p>
          <a:p>
            <a:pPr algn="l" eaLnBrk="1" hangingPunct="1"/>
            <a:r>
              <a:rPr lang="en-US" altLang="en-FI" sz="1000" dirty="0">
                <a:latin typeface="Courier New" panose="02070309020205020404" pitchFamily="49" charset="0"/>
              </a:rPr>
              <a:t>        </a:t>
            </a:r>
            <a:r>
              <a:rPr lang="en-US" altLang="en-FI" sz="1000" dirty="0" err="1">
                <a:latin typeface="Courier New" panose="02070309020205020404" pitchFamily="49" charset="0"/>
              </a:rPr>
              <a:t>fclose</a:t>
            </a:r>
            <a:r>
              <a:rPr lang="en-US" altLang="en-FI" sz="1000" dirty="0">
                <a:latin typeface="Courier New" panose="02070309020205020404" pitchFamily="49" charset="0"/>
              </a:rPr>
              <a:t>(</a:t>
            </a:r>
            <a:r>
              <a:rPr lang="en-US" altLang="en-FI" sz="1000" dirty="0" err="1">
                <a:latin typeface="Courier New" panose="02070309020205020404" pitchFamily="49" charset="0"/>
              </a:rPr>
              <a:t>my_file</a:t>
            </a:r>
            <a:r>
              <a:rPr lang="en-US" altLang="en-FI" sz="1000" dirty="0">
                <a:latin typeface="Courier New" panose="02070309020205020404" pitchFamily="49" charset="0"/>
              </a:rPr>
              <a:t>);</a:t>
            </a:r>
          </a:p>
          <a:p>
            <a:pPr algn="l" eaLnBrk="1" hangingPunct="1"/>
            <a:r>
              <a:rPr lang="en-US" altLang="en-FI" sz="1000" dirty="0">
                <a:latin typeface="Courier New" panose="02070309020205020404" pitchFamily="49" charset="0"/>
              </a:rPr>
              <a:t>        </a:t>
            </a:r>
            <a:r>
              <a:rPr lang="en-US" altLang="en-FI" sz="1000" dirty="0" err="1">
                <a:latin typeface="Courier New" panose="02070309020205020404" pitchFamily="49" charset="0"/>
              </a:rPr>
              <a:t>printf</a:t>
            </a:r>
            <a:r>
              <a:rPr lang="en-US" altLang="en-FI" sz="1000" dirty="0">
                <a:latin typeface="Courier New" panose="02070309020205020404" pitchFamily="49" charset="0"/>
              </a:rPr>
              <a:t>("Average of %d numbers from %s is %f\n", count, MY_FILENAME, sum/count);</a:t>
            </a:r>
          </a:p>
          <a:p>
            <a:pPr algn="l" eaLnBrk="1" hangingPunct="1"/>
            <a:r>
              <a:rPr lang="en-US" altLang="en-FI" sz="1000" dirty="0">
                <a:latin typeface="Courier New" panose="02070309020205020404" pitchFamily="49" charset="0"/>
              </a:rPr>
              <a:t>    }</a:t>
            </a:r>
          </a:p>
          <a:p>
            <a:pPr algn="l" eaLnBrk="1" hangingPunct="1"/>
            <a:endParaRPr lang="en-US" altLang="en-FI" sz="1000" dirty="0">
              <a:latin typeface="Courier New" panose="02070309020205020404" pitchFamily="49" charset="0"/>
            </a:endParaRPr>
          </a:p>
          <a:p>
            <a:pPr algn="l" eaLnBrk="1" hangingPunct="1"/>
            <a:r>
              <a:rPr lang="en-US" altLang="en-FI" sz="1000" dirty="0">
                <a:latin typeface="Courier New" panose="02070309020205020404" pitchFamily="49" charset="0"/>
              </a:rPr>
              <a:t>    return 0;</a:t>
            </a:r>
          </a:p>
          <a:p>
            <a:pPr algn="l" eaLnBrk="1" hangingPunct="1"/>
            <a:r>
              <a:rPr lang="en-US" altLang="en-FI" sz="10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6387" name="Text Box 6">
            <a:extLst>
              <a:ext uri="{FF2B5EF4-FFF2-40B4-BE49-F238E27FC236}">
                <a16:creationId xmlns:a16="http://schemas.microsoft.com/office/drawing/2014/main" id="{700D0DAF-87B9-4554-BFF1-914F9B3C7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819400"/>
            <a:ext cx="1295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i-FI" altLang="en-FI" sz="1200"/>
              <a:t>Read one line</a:t>
            </a:r>
          </a:p>
        </p:txBody>
      </p:sp>
      <p:sp>
        <p:nvSpPr>
          <p:cNvPr id="16388" name="Line 7">
            <a:extLst>
              <a:ext uri="{FF2B5EF4-FFF2-40B4-BE49-F238E27FC236}">
                <a16:creationId xmlns:a16="http://schemas.microsoft.com/office/drawing/2014/main" id="{2122EB4C-552D-4850-9B47-3482774121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3048000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FI"/>
          </a:p>
        </p:txBody>
      </p:sp>
      <p:sp>
        <p:nvSpPr>
          <p:cNvPr id="16389" name="Text Box 8">
            <a:extLst>
              <a:ext uri="{FF2B5EF4-FFF2-40B4-BE49-F238E27FC236}">
                <a16:creationId xmlns:a16="http://schemas.microsoft.com/office/drawing/2014/main" id="{7807AB2F-BE1C-4FC4-ACF5-3A0421161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810000"/>
            <a:ext cx="1981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i-FI" altLang="en-FI" sz="1200"/>
              <a:t>Read one integer from file</a:t>
            </a:r>
          </a:p>
        </p:txBody>
      </p:sp>
      <p:sp>
        <p:nvSpPr>
          <p:cNvPr id="16390" name="Line 9">
            <a:extLst>
              <a:ext uri="{FF2B5EF4-FFF2-40B4-BE49-F238E27FC236}">
                <a16:creationId xmlns:a16="http://schemas.microsoft.com/office/drawing/2014/main" id="{1B658B1E-0538-404D-9A70-58B5D67463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400" y="3962400"/>
            <a:ext cx="1828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FI"/>
          </a:p>
        </p:txBody>
      </p:sp>
      <p:sp>
        <p:nvSpPr>
          <p:cNvPr id="16391" name="Rectangle 10">
            <a:extLst>
              <a:ext uri="{FF2B5EF4-FFF2-40B4-BE49-F238E27FC236}">
                <a16:creationId xmlns:a16="http://schemas.microsoft.com/office/drawing/2014/main" id="{DAADAF77-5FB7-43A8-8561-1CD4CA5D06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fi-FI" altLang="en-FI" dirty="0" err="1"/>
              <a:t>Example</a:t>
            </a:r>
            <a:endParaRPr lang="fi-FI" altLang="en-FI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97C9E4E-521A-4BED-AFAD-5B1FFB119F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en-FI"/>
              <a:t>Input and output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2EFD4CE-664D-4C3D-A1F1-F58F550CEE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altLang="en-FI" dirty="0"/>
              <a:t>To </a:t>
            </a:r>
            <a:r>
              <a:rPr lang="fi-FI" altLang="en-FI" dirty="0" err="1"/>
              <a:t>use</a:t>
            </a:r>
            <a:r>
              <a:rPr lang="fi-FI" altLang="en-FI" dirty="0"/>
              <a:t> </a:t>
            </a:r>
            <a:r>
              <a:rPr lang="fi-FI" altLang="en-FI" dirty="0" err="1"/>
              <a:t>any</a:t>
            </a:r>
            <a:r>
              <a:rPr lang="fi-FI" altLang="en-FI" dirty="0"/>
              <a:t> input </a:t>
            </a:r>
            <a:r>
              <a:rPr lang="fi-FI" altLang="en-FI" dirty="0" err="1"/>
              <a:t>or</a:t>
            </a:r>
            <a:r>
              <a:rPr lang="fi-FI" altLang="en-FI" dirty="0"/>
              <a:t> output </a:t>
            </a:r>
            <a:r>
              <a:rPr lang="fi-FI" altLang="en-FI" dirty="0" err="1"/>
              <a:t>functions</a:t>
            </a:r>
            <a:r>
              <a:rPr lang="fi-FI" altLang="en-FI" dirty="0"/>
              <a:t> </a:t>
            </a:r>
            <a:r>
              <a:rPr lang="fi-FI" altLang="en-FI" dirty="0" err="1"/>
              <a:t>you</a:t>
            </a:r>
            <a:r>
              <a:rPr lang="fi-FI" altLang="en-FI" dirty="0"/>
              <a:t> </a:t>
            </a:r>
            <a:r>
              <a:rPr lang="fi-FI" altLang="en-FI" dirty="0" err="1"/>
              <a:t>must</a:t>
            </a:r>
            <a:r>
              <a:rPr lang="fi-FI" altLang="en-FI" dirty="0"/>
              <a:t> </a:t>
            </a:r>
            <a:r>
              <a:rPr lang="fi-FI" altLang="en-FI" dirty="0" err="1"/>
              <a:t>first</a:t>
            </a:r>
            <a:r>
              <a:rPr lang="fi-FI" altLang="en-FI" dirty="0"/>
              <a:t> import </a:t>
            </a:r>
            <a:r>
              <a:rPr lang="fi-FI" altLang="en-FI" dirty="0" err="1"/>
              <a:t>their</a:t>
            </a:r>
            <a:r>
              <a:rPr lang="fi-FI" altLang="en-FI" dirty="0"/>
              <a:t> </a:t>
            </a:r>
            <a:r>
              <a:rPr lang="fi-FI" altLang="en-FI" dirty="0" err="1"/>
              <a:t>declarations</a:t>
            </a:r>
            <a:r>
              <a:rPr lang="fi-FI" altLang="en-FI" dirty="0"/>
              <a:t> (and </a:t>
            </a:r>
            <a:r>
              <a:rPr lang="fi-FI" altLang="en-FI" dirty="0" err="1"/>
              <a:t>other</a:t>
            </a:r>
            <a:r>
              <a:rPr lang="fi-FI" altLang="en-FI" dirty="0"/>
              <a:t> </a:t>
            </a:r>
            <a:r>
              <a:rPr lang="fi-FI" altLang="en-FI" dirty="0" err="1"/>
              <a:t>important</a:t>
            </a:r>
            <a:r>
              <a:rPr lang="fi-FI" altLang="en-FI" dirty="0"/>
              <a:t> </a:t>
            </a:r>
            <a:r>
              <a:rPr lang="fi-FI" altLang="en-FI" dirty="0" err="1"/>
              <a:t>stuff</a:t>
            </a:r>
            <a:r>
              <a:rPr lang="fi-FI" altLang="en-FI" dirty="0"/>
              <a:t>) </a:t>
            </a:r>
            <a:r>
              <a:rPr lang="fi-FI" altLang="en-FI" dirty="0" err="1"/>
              <a:t>from</a:t>
            </a:r>
            <a:r>
              <a:rPr lang="fi-FI" altLang="en-FI" dirty="0"/>
              <a:t> </a:t>
            </a:r>
            <a:r>
              <a:rPr lang="fi-FI" altLang="en-FI" dirty="0" err="1"/>
              <a:t>stdio.h</a:t>
            </a:r>
            <a:br>
              <a:rPr lang="fi-FI" altLang="en-FI" dirty="0"/>
            </a:br>
            <a:r>
              <a:rPr lang="fi-FI" altLang="en-FI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fi-FI" altLang="en-FI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fi-FI" altLang="en-FI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fi-FI" altLang="en-FI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fi-FI" altLang="en-FI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fi-FI" altLang="en-FI" dirty="0" err="1"/>
              <a:t>Printf</a:t>
            </a:r>
            <a:r>
              <a:rPr lang="fi-FI" altLang="en-FI" dirty="0"/>
              <a:t> and </a:t>
            </a:r>
            <a:r>
              <a:rPr lang="fi-FI" altLang="en-FI" dirty="0" err="1"/>
              <a:t>scanf</a:t>
            </a:r>
            <a:r>
              <a:rPr lang="fi-FI" altLang="en-FI" dirty="0"/>
              <a:t> </a:t>
            </a:r>
            <a:r>
              <a:rPr lang="fi-FI" altLang="en-FI" dirty="0" err="1"/>
              <a:t>functions</a:t>
            </a:r>
            <a:r>
              <a:rPr lang="fi-FI" altLang="en-FI" dirty="0"/>
              <a:t> </a:t>
            </a:r>
            <a:r>
              <a:rPr lang="fi-FI" altLang="en-FI" dirty="0" err="1"/>
              <a:t>access</a:t>
            </a:r>
            <a:r>
              <a:rPr lang="fi-FI" altLang="en-FI" dirty="0"/>
              <a:t> </a:t>
            </a:r>
            <a:r>
              <a:rPr lang="fi-FI" altLang="en-FI" dirty="0" err="1"/>
              <a:t>standard</a:t>
            </a:r>
            <a:r>
              <a:rPr lang="fi-FI" altLang="en-FI" dirty="0"/>
              <a:t> output and input</a:t>
            </a:r>
          </a:p>
          <a:p>
            <a:pPr lvl="1"/>
            <a:r>
              <a:rPr lang="fi-FI" altLang="en-FI" dirty="0" err="1"/>
              <a:t>Printf</a:t>
            </a:r>
            <a:r>
              <a:rPr lang="fi-FI" altLang="en-FI" dirty="0"/>
              <a:t> </a:t>
            </a:r>
            <a:r>
              <a:rPr lang="fi-FI" altLang="en-FI" dirty="0" err="1"/>
              <a:t>uses</a:t>
            </a:r>
            <a:r>
              <a:rPr lang="fi-FI" altLang="en-FI" dirty="0"/>
              <a:t> </a:t>
            </a:r>
            <a:r>
              <a:rPr lang="fi-FI" altLang="en-FI" dirty="0" err="1"/>
              <a:t>standard</a:t>
            </a:r>
            <a:r>
              <a:rPr lang="fi-FI" altLang="en-FI" dirty="0"/>
              <a:t> output</a:t>
            </a:r>
          </a:p>
          <a:p>
            <a:pPr lvl="1"/>
            <a:r>
              <a:rPr lang="fi-FI" altLang="en-FI" dirty="0" err="1"/>
              <a:t>Scanf</a:t>
            </a:r>
            <a:r>
              <a:rPr lang="fi-FI" altLang="en-FI" dirty="0"/>
              <a:t> </a:t>
            </a:r>
            <a:r>
              <a:rPr lang="fi-FI" altLang="en-FI" dirty="0" err="1"/>
              <a:t>uses</a:t>
            </a:r>
            <a:r>
              <a:rPr lang="fi-FI" altLang="en-FI" dirty="0"/>
              <a:t> </a:t>
            </a:r>
            <a:r>
              <a:rPr lang="fi-FI" altLang="en-FI" dirty="0" err="1"/>
              <a:t>standard</a:t>
            </a:r>
            <a:r>
              <a:rPr lang="fi-FI" altLang="en-FI" dirty="0"/>
              <a:t> input</a:t>
            </a:r>
          </a:p>
          <a:p>
            <a:r>
              <a:rPr lang="en-US" altLang="en-FI" dirty="0"/>
              <a:t>There are functions to read and write single characters</a:t>
            </a:r>
          </a:p>
          <a:p>
            <a:pPr lvl="1"/>
            <a:r>
              <a:rPr lang="en-US" altLang="en-FI" dirty="0"/>
              <a:t>int </a:t>
            </a:r>
            <a:r>
              <a:rPr lang="en-US" altLang="en-FI" dirty="0" err="1"/>
              <a:t>getchar</a:t>
            </a:r>
            <a:r>
              <a:rPr lang="en-US" altLang="en-FI" dirty="0"/>
              <a:t>() for reading a single character</a:t>
            </a:r>
          </a:p>
          <a:p>
            <a:pPr lvl="1"/>
            <a:r>
              <a:rPr lang="en-US" altLang="en-FI" dirty="0"/>
              <a:t>int </a:t>
            </a:r>
            <a:r>
              <a:rPr lang="en-US" altLang="en-FI" dirty="0" err="1"/>
              <a:t>putchar</a:t>
            </a:r>
            <a:r>
              <a:rPr lang="en-US" altLang="en-FI" dirty="0"/>
              <a:t>(int) for writing a single character</a:t>
            </a:r>
          </a:p>
          <a:p>
            <a:r>
              <a:rPr lang="en-US" altLang="en-FI" dirty="0"/>
              <a:t>Standard input and output is buffered</a:t>
            </a:r>
          </a:p>
          <a:p>
            <a:pPr lvl="1"/>
            <a:r>
              <a:rPr lang="en-US" altLang="en-FI" dirty="0"/>
              <a:t>This is most obvious with keyboard input, which is not made available to the program until the newline character is detected (= enter is pressed)</a:t>
            </a:r>
            <a:endParaRPr lang="fi-FI" altLang="en-FI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DDFC880-9268-49B9-A76D-BCEEDD2B01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en-FI"/>
              <a:t>Files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B33B161-C3D2-42C4-A782-7EFA75E6C6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altLang="en-FI" dirty="0"/>
              <a:t>In addition to </a:t>
            </a:r>
            <a:r>
              <a:rPr lang="fi-FI" altLang="en-FI" dirty="0" err="1"/>
              <a:t>streams</a:t>
            </a:r>
            <a:r>
              <a:rPr lang="fi-FI" altLang="en-FI" dirty="0"/>
              <a:t> </a:t>
            </a:r>
            <a:r>
              <a:rPr lang="fi-FI" altLang="en-FI" dirty="0" err="1"/>
              <a:t>that</a:t>
            </a:r>
            <a:r>
              <a:rPr lang="fi-FI" altLang="en-FI" dirty="0"/>
              <a:t> </a:t>
            </a:r>
            <a:r>
              <a:rPr lang="fi-FI" altLang="en-FI" dirty="0" err="1"/>
              <a:t>are</a:t>
            </a:r>
            <a:r>
              <a:rPr lang="fi-FI" altLang="en-FI" dirty="0"/>
              <a:t> </a:t>
            </a:r>
            <a:r>
              <a:rPr lang="fi-FI" altLang="en-FI" dirty="0" err="1"/>
              <a:t>opened</a:t>
            </a:r>
            <a:r>
              <a:rPr lang="fi-FI" altLang="en-FI" dirty="0"/>
              <a:t> </a:t>
            </a:r>
            <a:r>
              <a:rPr lang="fi-FI" altLang="en-FI" dirty="0" err="1"/>
              <a:t>by</a:t>
            </a:r>
            <a:r>
              <a:rPr lang="fi-FI" altLang="en-FI" dirty="0"/>
              <a:t> </a:t>
            </a:r>
            <a:r>
              <a:rPr lang="fi-FI" altLang="en-FI" dirty="0" err="1"/>
              <a:t>default</a:t>
            </a:r>
            <a:r>
              <a:rPr lang="fi-FI" altLang="en-FI" dirty="0"/>
              <a:t> (</a:t>
            </a:r>
            <a:r>
              <a:rPr lang="fi-FI" altLang="en-FI" dirty="0" err="1"/>
              <a:t>stdin</a:t>
            </a:r>
            <a:r>
              <a:rPr lang="fi-FI" altLang="en-FI" dirty="0"/>
              <a:t>, </a:t>
            </a:r>
            <a:r>
              <a:rPr lang="fi-FI" altLang="en-FI" dirty="0" err="1"/>
              <a:t>stdout</a:t>
            </a:r>
            <a:r>
              <a:rPr lang="fi-FI" altLang="en-FI" dirty="0"/>
              <a:t>, </a:t>
            </a:r>
            <a:r>
              <a:rPr lang="fi-FI" altLang="en-FI" dirty="0" err="1"/>
              <a:t>stderr</a:t>
            </a:r>
            <a:r>
              <a:rPr lang="fi-FI" altLang="en-FI" dirty="0"/>
              <a:t>) </a:t>
            </a:r>
            <a:r>
              <a:rPr lang="fi-FI" altLang="en-FI" dirty="0" err="1"/>
              <a:t>user</a:t>
            </a:r>
            <a:r>
              <a:rPr lang="fi-FI" altLang="en-FI" dirty="0"/>
              <a:t> </a:t>
            </a:r>
            <a:r>
              <a:rPr lang="fi-FI" altLang="en-FI" dirty="0" err="1"/>
              <a:t>can</a:t>
            </a:r>
            <a:r>
              <a:rPr lang="fi-FI" altLang="en-FI" dirty="0"/>
              <a:t> open </a:t>
            </a:r>
            <a:r>
              <a:rPr lang="fi-FI" altLang="en-FI" dirty="0" err="1"/>
              <a:t>new</a:t>
            </a:r>
            <a:r>
              <a:rPr lang="fi-FI" altLang="en-FI" dirty="0"/>
              <a:t> </a:t>
            </a:r>
            <a:r>
              <a:rPr lang="fi-FI" altLang="en-FI" dirty="0" err="1"/>
              <a:t>streams</a:t>
            </a:r>
            <a:endParaRPr lang="fi-FI" altLang="en-FI" dirty="0"/>
          </a:p>
          <a:p>
            <a:r>
              <a:rPr lang="fi-FI" altLang="en-FI" dirty="0" err="1"/>
              <a:t>Streams</a:t>
            </a:r>
            <a:r>
              <a:rPr lang="fi-FI" altLang="en-FI" dirty="0"/>
              <a:t> </a:t>
            </a:r>
            <a:r>
              <a:rPr lang="fi-FI" altLang="en-FI" dirty="0" err="1"/>
              <a:t>are</a:t>
            </a:r>
            <a:r>
              <a:rPr lang="fi-FI" altLang="en-FI" dirty="0"/>
              <a:t> </a:t>
            </a:r>
            <a:r>
              <a:rPr lang="fi-FI" altLang="en-FI" dirty="0" err="1"/>
              <a:t>opened</a:t>
            </a:r>
            <a:r>
              <a:rPr lang="fi-FI" altLang="en-FI" dirty="0"/>
              <a:t> </a:t>
            </a:r>
            <a:r>
              <a:rPr lang="fi-FI" altLang="en-FI" dirty="0" err="1"/>
              <a:t>using</a:t>
            </a:r>
            <a:r>
              <a:rPr lang="fi-FI" altLang="en-FI" dirty="0"/>
              <a:t> </a:t>
            </a:r>
            <a:r>
              <a:rPr lang="fi-FI" altLang="en-FI" dirty="0" err="1"/>
              <a:t>fopen</a:t>
            </a:r>
            <a:r>
              <a:rPr lang="fi-FI" altLang="en-FI" dirty="0"/>
              <a:t>()</a:t>
            </a:r>
            <a:br>
              <a:rPr lang="fi-FI" altLang="en-FI" dirty="0"/>
            </a:br>
            <a:r>
              <a:rPr lang="fi-FI" altLang="en-FI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 * </a:t>
            </a:r>
            <a:r>
              <a:rPr lang="fi-FI" altLang="en-FI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fi-FI" altLang="en-FI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fi-FI" altLang="en-FI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i-FI" altLang="en-FI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altLang="en-FI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fi-FI" altLang="en-FI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fi-FI" altLang="en-FI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fi-FI" altLang="en-FI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i-FI" altLang="en-FI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i-FI" altLang="en-FI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altLang="en-FI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fi-FI" altLang="en-FI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fi-FI" altLang="en-FI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r>
              <a:rPr lang="fi-FI" altLang="en-FI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endParaRPr lang="fi-FI" altLang="en-FI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i-FI" altLang="en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fi-FI" altLang="en-FI" dirty="0"/>
              <a:t> is a </a:t>
            </a:r>
            <a:r>
              <a:rPr lang="fi-FI" altLang="en-FI" dirty="0" err="1"/>
              <a:t>string</a:t>
            </a:r>
            <a:r>
              <a:rPr lang="fi-FI" altLang="en-FI" dirty="0"/>
              <a:t> </a:t>
            </a:r>
            <a:r>
              <a:rPr lang="fi-FI" altLang="en-FI" dirty="0" err="1"/>
              <a:t>containing</a:t>
            </a:r>
            <a:r>
              <a:rPr lang="fi-FI" altLang="en-FI" dirty="0"/>
              <a:t> </a:t>
            </a:r>
            <a:r>
              <a:rPr lang="fi-FI" altLang="en-FI" dirty="0" err="1"/>
              <a:t>the</a:t>
            </a:r>
            <a:r>
              <a:rPr lang="fi-FI" altLang="en-FI" dirty="0"/>
              <a:t> </a:t>
            </a:r>
            <a:r>
              <a:rPr lang="fi-FI" altLang="en-FI" dirty="0" err="1"/>
              <a:t>name</a:t>
            </a:r>
            <a:r>
              <a:rPr lang="fi-FI" altLang="en-FI" dirty="0"/>
              <a:t> of </a:t>
            </a:r>
            <a:r>
              <a:rPr lang="fi-FI" altLang="en-FI" dirty="0" err="1"/>
              <a:t>the</a:t>
            </a:r>
            <a:r>
              <a:rPr lang="fi-FI" altLang="en-FI" dirty="0"/>
              <a:t> </a:t>
            </a:r>
            <a:r>
              <a:rPr lang="fi-FI" altLang="en-FI" dirty="0" err="1"/>
              <a:t>file</a:t>
            </a:r>
            <a:r>
              <a:rPr lang="fi-FI" altLang="en-FI" dirty="0"/>
              <a:t> to </a:t>
            </a:r>
            <a:r>
              <a:rPr lang="fi-FI" altLang="en-FI" dirty="0" err="1"/>
              <a:t>be</a:t>
            </a:r>
            <a:r>
              <a:rPr lang="fi-FI" altLang="en-FI" dirty="0"/>
              <a:t> </a:t>
            </a:r>
            <a:r>
              <a:rPr lang="fi-FI" altLang="en-FI" dirty="0" err="1"/>
              <a:t>opened</a:t>
            </a:r>
            <a:r>
              <a:rPr lang="fi-FI" altLang="en-FI" dirty="0"/>
              <a:t> in </a:t>
            </a:r>
            <a:r>
              <a:rPr lang="fi-FI" altLang="en-FI" dirty="0" err="1"/>
              <a:t>the</a:t>
            </a:r>
            <a:r>
              <a:rPr lang="fi-FI" altLang="en-FI" dirty="0"/>
              <a:t> </a:t>
            </a:r>
            <a:r>
              <a:rPr lang="fi-FI" altLang="en-FI" dirty="0" err="1"/>
              <a:t>format</a:t>
            </a:r>
            <a:r>
              <a:rPr lang="fi-FI" altLang="en-FI" dirty="0"/>
              <a:t> </a:t>
            </a:r>
            <a:r>
              <a:rPr lang="fi-FI" altLang="en-FI" dirty="0" err="1"/>
              <a:t>recognised</a:t>
            </a:r>
            <a:r>
              <a:rPr lang="fi-FI" altLang="en-FI" dirty="0"/>
              <a:t> </a:t>
            </a:r>
            <a:r>
              <a:rPr lang="fi-FI" altLang="en-FI" dirty="0" err="1"/>
              <a:t>by</a:t>
            </a:r>
            <a:r>
              <a:rPr lang="fi-FI" altLang="en-FI" dirty="0"/>
              <a:t> </a:t>
            </a:r>
            <a:r>
              <a:rPr lang="fi-FI" altLang="en-FI" dirty="0" err="1"/>
              <a:t>the</a:t>
            </a:r>
            <a:r>
              <a:rPr lang="fi-FI" altLang="en-FI" dirty="0"/>
              <a:t> </a:t>
            </a:r>
            <a:r>
              <a:rPr lang="fi-FI" altLang="en-FI" dirty="0" err="1"/>
              <a:t>environment</a:t>
            </a:r>
            <a:endParaRPr lang="fi-FI" altLang="en-FI" dirty="0"/>
          </a:p>
          <a:p>
            <a:pPr lvl="2"/>
            <a:r>
              <a:rPr lang="fi-FI" altLang="en-FI" dirty="0"/>
              <a:t>For </a:t>
            </a:r>
            <a:r>
              <a:rPr lang="fi-FI" altLang="en-FI" dirty="0" err="1"/>
              <a:t>Example</a:t>
            </a:r>
            <a:r>
              <a:rPr lang="fi-FI" altLang="en-FI" dirty="0"/>
              <a:t> Windows and Linux </a:t>
            </a:r>
            <a:r>
              <a:rPr lang="fi-FI" altLang="en-FI" dirty="0" err="1"/>
              <a:t>have</a:t>
            </a:r>
            <a:r>
              <a:rPr lang="fi-FI" altLang="en-FI" dirty="0"/>
              <a:t> a </a:t>
            </a:r>
            <a:r>
              <a:rPr lang="fi-FI" altLang="en-FI" dirty="0" err="1"/>
              <a:t>different</a:t>
            </a:r>
            <a:r>
              <a:rPr lang="fi-FI" altLang="en-FI" dirty="0"/>
              <a:t> </a:t>
            </a:r>
            <a:r>
              <a:rPr lang="fi-FI" altLang="en-FI" dirty="0" err="1"/>
              <a:t>format</a:t>
            </a:r>
            <a:r>
              <a:rPr lang="fi-FI" altLang="en-FI" dirty="0"/>
              <a:t> for </a:t>
            </a:r>
            <a:r>
              <a:rPr lang="fi-FI" altLang="en-FI" dirty="0" err="1"/>
              <a:t>file</a:t>
            </a:r>
            <a:r>
              <a:rPr lang="fi-FI" altLang="en-FI" dirty="0"/>
              <a:t> </a:t>
            </a:r>
            <a:r>
              <a:rPr lang="fi-FI" altLang="en-FI" dirty="0" err="1"/>
              <a:t>names</a:t>
            </a:r>
            <a:endParaRPr lang="fi-FI" altLang="en-FI" dirty="0"/>
          </a:p>
          <a:p>
            <a:pPr lvl="1"/>
            <a:r>
              <a:rPr lang="fi-FI" altLang="en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r>
              <a:rPr lang="fi-FI" altLang="en-FI" dirty="0"/>
              <a:t> </a:t>
            </a:r>
            <a:r>
              <a:rPr lang="fi-FI" altLang="en-FI" dirty="0" err="1"/>
              <a:t>indicates</a:t>
            </a:r>
            <a:r>
              <a:rPr lang="fi-FI" altLang="en-FI" dirty="0"/>
              <a:t> </a:t>
            </a:r>
            <a:r>
              <a:rPr lang="fi-FI" altLang="en-FI" dirty="0" err="1"/>
              <a:t>how</a:t>
            </a:r>
            <a:r>
              <a:rPr lang="fi-FI" altLang="en-FI" dirty="0"/>
              <a:t> </a:t>
            </a:r>
            <a:r>
              <a:rPr lang="fi-FI" altLang="en-FI" dirty="0" err="1"/>
              <a:t>the</a:t>
            </a:r>
            <a:r>
              <a:rPr lang="fi-FI" altLang="en-FI" dirty="0"/>
              <a:t> </a:t>
            </a:r>
            <a:r>
              <a:rPr lang="fi-FI" altLang="en-FI" dirty="0" err="1"/>
              <a:t>file</a:t>
            </a:r>
            <a:r>
              <a:rPr lang="fi-FI" altLang="en-FI" dirty="0"/>
              <a:t> is to </a:t>
            </a:r>
            <a:r>
              <a:rPr lang="fi-FI" altLang="en-FI" dirty="0" err="1"/>
              <a:t>be</a:t>
            </a:r>
            <a:r>
              <a:rPr lang="fi-FI" altLang="en-FI" dirty="0"/>
              <a:t> </a:t>
            </a:r>
            <a:r>
              <a:rPr lang="fi-FI" altLang="en-FI" dirty="0" err="1"/>
              <a:t>used</a:t>
            </a:r>
            <a:endParaRPr lang="fi-FI" altLang="en-FI" dirty="0"/>
          </a:p>
          <a:p>
            <a:pPr lvl="1"/>
            <a:r>
              <a:rPr lang="fi-FI" altLang="en-FI" dirty="0" err="1"/>
              <a:t>Both</a:t>
            </a:r>
            <a:r>
              <a:rPr lang="fi-FI" altLang="en-FI" dirty="0"/>
              <a:t> </a:t>
            </a:r>
            <a:r>
              <a:rPr lang="fi-FI" altLang="en-FI" dirty="0" err="1"/>
              <a:t>filename</a:t>
            </a:r>
            <a:r>
              <a:rPr lang="fi-FI" altLang="en-FI" dirty="0"/>
              <a:t> and </a:t>
            </a:r>
            <a:r>
              <a:rPr lang="fi-FI" altLang="en-FI" dirty="0" err="1"/>
              <a:t>mode</a:t>
            </a:r>
            <a:r>
              <a:rPr lang="fi-FI" altLang="en-FI" dirty="0"/>
              <a:t> </a:t>
            </a:r>
            <a:r>
              <a:rPr lang="fi-FI" altLang="en-FI" dirty="0" err="1"/>
              <a:t>are</a:t>
            </a:r>
            <a:r>
              <a:rPr lang="fi-FI" altLang="en-FI" dirty="0"/>
              <a:t> </a:t>
            </a:r>
            <a:r>
              <a:rPr lang="fi-FI" altLang="en-FI" dirty="0" err="1"/>
              <a:t>strings</a:t>
            </a:r>
            <a:endParaRPr lang="fi-FI" altLang="en-FI" dirty="0"/>
          </a:p>
          <a:p>
            <a:pPr lvl="2"/>
            <a:r>
              <a:rPr lang="fi-FI" altLang="en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i-FI" altLang="en-FI" dirty="0"/>
              <a:t> </a:t>
            </a:r>
            <a:r>
              <a:rPr lang="fi-FI" altLang="en-FI" dirty="0" err="1"/>
              <a:t>indicates</a:t>
            </a:r>
            <a:r>
              <a:rPr lang="fi-FI" altLang="en-FI" dirty="0"/>
              <a:t> </a:t>
            </a:r>
            <a:r>
              <a:rPr lang="fi-FI" altLang="en-FI" dirty="0" err="1"/>
              <a:t>that</a:t>
            </a:r>
            <a:r>
              <a:rPr lang="fi-FI" altLang="en-FI" dirty="0"/>
              <a:t> </a:t>
            </a:r>
            <a:r>
              <a:rPr lang="fi-FI" altLang="en-FI" dirty="0" err="1"/>
              <a:t>function</a:t>
            </a:r>
            <a:r>
              <a:rPr lang="fi-FI" altLang="en-FI" dirty="0"/>
              <a:t> </a:t>
            </a:r>
            <a:r>
              <a:rPr lang="fi-FI" altLang="en-FI" dirty="0" err="1"/>
              <a:t>will</a:t>
            </a:r>
            <a:r>
              <a:rPr lang="fi-FI" altLang="en-FI" dirty="0"/>
              <a:t> </a:t>
            </a:r>
            <a:r>
              <a:rPr lang="fi-FI" altLang="en-FI" dirty="0" err="1"/>
              <a:t>not</a:t>
            </a:r>
            <a:r>
              <a:rPr lang="fi-FI" altLang="en-FI" dirty="0"/>
              <a:t> </a:t>
            </a:r>
            <a:r>
              <a:rPr lang="fi-FI" altLang="en-FI" dirty="0" err="1"/>
              <a:t>modify</a:t>
            </a:r>
            <a:r>
              <a:rPr lang="fi-FI" altLang="en-FI" dirty="0"/>
              <a:t> </a:t>
            </a:r>
            <a:r>
              <a:rPr lang="fi-FI" altLang="en-FI" dirty="0" err="1"/>
              <a:t>the</a:t>
            </a:r>
            <a:r>
              <a:rPr lang="fi-FI" altLang="en-FI" dirty="0"/>
              <a:t> </a:t>
            </a:r>
            <a:r>
              <a:rPr lang="fi-FI" altLang="en-FI" dirty="0" err="1"/>
              <a:t>passed</a:t>
            </a:r>
            <a:r>
              <a:rPr lang="fi-FI" altLang="en-FI" dirty="0"/>
              <a:t> </a:t>
            </a:r>
            <a:r>
              <a:rPr lang="fi-FI" altLang="en-FI" dirty="0" err="1"/>
              <a:t>strings</a:t>
            </a:r>
            <a:r>
              <a:rPr lang="fi-FI" altLang="en-FI" dirty="0"/>
              <a:t> </a:t>
            </a:r>
            <a:r>
              <a:rPr lang="fi-FI" altLang="en-FI" dirty="0" err="1"/>
              <a:t>so</a:t>
            </a:r>
            <a:r>
              <a:rPr lang="fi-FI" altLang="en-FI" dirty="0"/>
              <a:t> </a:t>
            </a:r>
            <a:r>
              <a:rPr lang="fi-FI" altLang="en-FI" dirty="0" err="1"/>
              <a:t>you</a:t>
            </a:r>
            <a:r>
              <a:rPr lang="fi-FI" altLang="en-FI" dirty="0"/>
              <a:t> </a:t>
            </a:r>
            <a:r>
              <a:rPr lang="fi-FI" altLang="en-FI" dirty="0" err="1"/>
              <a:t>can</a:t>
            </a:r>
            <a:r>
              <a:rPr lang="fi-FI" altLang="en-FI" dirty="0"/>
              <a:t> </a:t>
            </a:r>
            <a:r>
              <a:rPr lang="fi-FI" altLang="en-FI" dirty="0" err="1"/>
              <a:t>safely</a:t>
            </a:r>
            <a:r>
              <a:rPr lang="fi-FI" altLang="en-FI" dirty="0"/>
              <a:t> </a:t>
            </a:r>
            <a:r>
              <a:rPr lang="fi-FI" altLang="en-FI" dirty="0" err="1"/>
              <a:t>use</a:t>
            </a:r>
            <a:r>
              <a:rPr lang="fi-FI" altLang="en-FI" dirty="0"/>
              <a:t> </a:t>
            </a:r>
            <a:r>
              <a:rPr lang="fi-FI" altLang="en-FI" dirty="0" err="1"/>
              <a:t>string</a:t>
            </a:r>
            <a:r>
              <a:rPr lang="fi-FI" altLang="en-FI" dirty="0"/>
              <a:t> </a:t>
            </a:r>
            <a:r>
              <a:rPr lang="fi-FI" altLang="en-FI" dirty="0" err="1"/>
              <a:t>literals</a:t>
            </a:r>
            <a:r>
              <a:rPr lang="fi-FI" altLang="en-FI" dirty="0"/>
              <a:t> as </a:t>
            </a:r>
            <a:r>
              <a:rPr lang="fi-FI" altLang="en-FI" dirty="0" err="1"/>
              <a:t>argument</a:t>
            </a:r>
            <a:endParaRPr lang="fi-FI" altLang="en-FI" dirty="0"/>
          </a:p>
          <a:p>
            <a:pPr lvl="1"/>
            <a:r>
              <a:rPr lang="fi-FI" altLang="en-FI" dirty="0" err="1"/>
              <a:t>fopen</a:t>
            </a:r>
            <a:r>
              <a:rPr lang="fi-FI" altLang="en-FI" dirty="0"/>
              <a:t> </a:t>
            </a:r>
            <a:r>
              <a:rPr lang="fi-FI" altLang="en-FI" dirty="0" err="1"/>
              <a:t>returns</a:t>
            </a:r>
            <a:r>
              <a:rPr lang="fi-FI" altLang="en-FI" dirty="0"/>
              <a:t> a </a:t>
            </a:r>
            <a:r>
              <a:rPr lang="fi-FI" altLang="en-FI" dirty="0" err="1"/>
              <a:t>pointer</a:t>
            </a:r>
            <a:r>
              <a:rPr lang="fi-FI" altLang="en-FI" dirty="0"/>
              <a:t> to </a:t>
            </a:r>
            <a:r>
              <a:rPr lang="fi-FI" altLang="en-FI" dirty="0" err="1"/>
              <a:t>the</a:t>
            </a:r>
            <a:r>
              <a:rPr lang="fi-FI" altLang="en-FI" dirty="0"/>
              <a:t> </a:t>
            </a:r>
            <a:r>
              <a:rPr lang="fi-FI" altLang="en-FI" dirty="0" err="1"/>
              <a:t>file</a:t>
            </a:r>
            <a:r>
              <a:rPr lang="fi-FI" altLang="en-FI" dirty="0"/>
              <a:t> </a:t>
            </a:r>
            <a:r>
              <a:rPr lang="fi-FI" altLang="en-FI" dirty="0" err="1"/>
              <a:t>opened</a:t>
            </a:r>
            <a:r>
              <a:rPr lang="fi-FI" altLang="en-FI" dirty="0"/>
              <a:t> </a:t>
            </a:r>
            <a:r>
              <a:rPr lang="fi-FI" altLang="en-FI" dirty="0" err="1"/>
              <a:t>or</a:t>
            </a:r>
            <a:r>
              <a:rPr lang="fi-FI" altLang="en-FI" dirty="0"/>
              <a:t> NULL </a:t>
            </a:r>
            <a:r>
              <a:rPr lang="fi-FI" altLang="en-FI" dirty="0" err="1"/>
              <a:t>if</a:t>
            </a:r>
            <a:r>
              <a:rPr lang="fi-FI" altLang="en-FI" dirty="0"/>
              <a:t> an </a:t>
            </a:r>
            <a:r>
              <a:rPr lang="fi-FI" altLang="en-FI" dirty="0" err="1"/>
              <a:t>error</a:t>
            </a:r>
            <a:r>
              <a:rPr lang="fi-FI" altLang="en-FI" dirty="0"/>
              <a:t> </a:t>
            </a:r>
            <a:r>
              <a:rPr lang="fi-FI" altLang="en-FI" dirty="0" err="1"/>
              <a:t>occurred</a:t>
            </a:r>
            <a:endParaRPr lang="fi-FI" altLang="en-FI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AF5396B-6A2C-4366-8372-65E2A40F8E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08720"/>
            <a:ext cx="8229600" cy="508918"/>
          </a:xfrm>
        </p:spPr>
        <p:txBody>
          <a:bodyPr/>
          <a:lstStyle/>
          <a:p>
            <a:r>
              <a:rPr lang="fi-FI" altLang="en-FI"/>
              <a:t>Files</a:t>
            </a:r>
          </a:p>
        </p:txBody>
      </p:sp>
      <p:graphicFrame>
        <p:nvGraphicFramePr>
          <p:cNvPr id="147505" name="Group 49">
            <a:extLst>
              <a:ext uri="{FF2B5EF4-FFF2-40B4-BE49-F238E27FC236}">
                <a16:creationId xmlns:a16="http://schemas.microsoft.com/office/drawing/2014/main" id="{BB128E8B-42F7-4CAE-ADB5-CB4BB634D594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8229600" cy="3124201"/>
        </p:xfrm>
        <a:graphic>
          <a:graphicData uri="http://schemas.openxmlformats.org/drawingml/2006/table">
            <a:tbl>
              <a:tblPr/>
              <a:tblGrid>
                <a:gridCol w="95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1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1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Usage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Implementation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5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If file exists the 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filename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is opened for input from the first character in the file; if the file does not exist, fopen returns NULL</a:t>
                      </a:r>
                      <a:endParaRPr kumimoji="0" lang="fi-FI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3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If the file exists, it is truncated; if it does not exist, it is created; 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filename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is opened for output at the beginning of the file</a:t>
                      </a:r>
                      <a:endParaRPr kumimoji="0" lang="fi-FI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3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If the file exists, it is opened; if it does not exist, it is created; 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filename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is opened for output at the the end of the file</a:t>
                      </a:r>
                      <a:endParaRPr kumimoji="0" lang="fi-FI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169" name="Rectangle 48">
            <a:extLst>
              <a:ext uri="{FF2B5EF4-FFF2-40B4-BE49-F238E27FC236}">
                <a16:creationId xmlns:a16="http://schemas.microsoft.com/office/drawing/2014/main" id="{30BD819F-0A04-4ADD-BBCF-C62F2968383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176"/>
            <a:ext cx="8229600" cy="1112987"/>
          </a:xfrm>
        </p:spPr>
        <p:txBody>
          <a:bodyPr/>
          <a:lstStyle/>
          <a:p>
            <a:r>
              <a:rPr lang="fi-FI" altLang="en-FI" dirty="0"/>
              <a:t>A plus </a:t>
            </a:r>
            <a:r>
              <a:rPr lang="fi-FI" altLang="en-FI" dirty="0" err="1"/>
              <a:t>symbol</a:t>
            </a:r>
            <a:r>
              <a:rPr lang="fi-FI" altLang="en-FI" dirty="0"/>
              <a:t> (+) </a:t>
            </a:r>
            <a:r>
              <a:rPr lang="fi-FI" altLang="en-FI" dirty="0" err="1"/>
              <a:t>can</a:t>
            </a:r>
            <a:r>
              <a:rPr lang="fi-FI" altLang="en-FI" dirty="0"/>
              <a:t> </a:t>
            </a:r>
            <a:r>
              <a:rPr lang="fi-FI" altLang="en-FI" dirty="0" err="1"/>
              <a:t>be</a:t>
            </a:r>
            <a:r>
              <a:rPr lang="fi-FI" altLang="en-FI" dirty="0"/>
              <a:t> </a:t>
            </a:r>
            <a:r>
              <a:rPr lang="fi-FI" altLang="en-FI" dirty="0" err="1"/>
              <a:t>added</a:t>
            </a:r>
            <a:r>
              <a:rPr lang="fi-FI" altLang="en-FI" dirty="0"/>
              <a:t> to </a:t>
            </a:r>
            <a:r>
              <a:rPr lang="fi-FI" altLang="en-FI" dirty="0" err="1"/>
              <a:t>any</a:t>
            </a:r>
            <a:r>
              <a:rPr lang="fi-FI" altLang="en-FI" dirty="0"/>
              <a:t> of </a:t>
            </a:r>
            <a:r>
              <a:rPr lang="fi-FI" altLang="en-FI" dirty="0" err="1"/>
              <a:t>the</a:t>
            </a:r>
            <a:r>
              <a:rPr lang="fi-FI" altLang="en-FI" dirty="0"/>
              <a:t> </a:t>
            </a:r>
            <a:r>
              <a:rPr lang="fi-FI" altLang="en-FI" dirty="0" err="1"/>
              <a:t>above</a:t>
            </a:r>
            <a:r>
              <a:rPr lang="fi-FI" altLang="en-FI" dirty="0"/>
              <a:t> to </a:t>
            </a:r>
            <a:r>
              <a:rPr lang="fi-FI" altLang="en-FI" dirty="0" err="1"/>
              <a:t>indicate</a:t>
            </a:r>
            <a:r>
              <a:rPr lang="fi-FI" altLang="en-FI" dirty="0"/>
              <a:t> </a:t>
            </a:r>
            <a:r>
              <a:rPr lang="fi-FI" altLang="en-FI" dirty="0" err="1"/>
              <a:t>that</a:t>
            </a:r>
            <a:r>
              <a:rPr lang="fi-FI" altLang="en-FI" dirty="0"/>
              <a:t> </a:t>
            </a:r>
            <a:r>
              <a:rPr lang="fi-FI" altLang="en-FI" dirty="0" err="1"/>
              <a:t>the</a:t>
            </a:r>
            <a:r>
              <a:rPr lang="fi-FI" altLang="en-FI" dirty="0"/>
              <a:t> </a:t>
            </a:r>
            <a:r>
              <a:rPr lang="fi-FI" altLang="en-FI" dirty="0" err="1"/>
              <a:t>file</a:t>
            </a:r>
            <a:r>
              <a:rPr lang="fi-FI" altLang="en-FI" dirty="0"/>
              <a:t> </a:t>
            </a:r>
            <a:r>
              <a:rPr lang="fi-FI" altLang="en-FI" dirty="0" err="1"/>
              <a:t>should</a:t>
            </a:r>
            <a:r>
              <a:rPr lang="fi-FI" altLang="en-FI" dirty="0"/>
              <a:t> </a:t>
            </a:r>
            <a:r>
              <a:rPr lang="fi-FI" altLang="en-FI" dirty="0" err="1"/>
              <a:t>be</a:t>
            </a:r>
            <a:r>
              <a:rPr lang="fi-FI" altLang="en-FI" dirty="0"/>
              <a:t> </a:t>
            </a:r>
            <a:r>
              <a:rPr lang="fi-FI" altLang="en-FI" dirty="0" err="1"/>
              <a:t>opened</a:t>
            </a:r>
            <a:r>
              <a:rPr lang="fi-FI" altLang="en-FI" dirty="0"/>
              <a:t> for </a:t>
            </a:r>
            <a:r>
              <a:rPr lang="fi-FI" altLang="en-FI" dirty="0" err="1"/>
              <a:t>update</a:t>
            </a:r>
            <a:r>
              <a:rPr lang="fi-FI" altLang="en-FI" dirty="0"/>
              <a:t> (</a:t>
            </a:r>
            <a:r>
              <a:rPr lang="fi-FI" altLang="en-FI" dirty="0" err="1"/>
              <a:t>both</a:t>
            </a:r>
            <a:r>
              <a:rPr lang="fi-FI" altLang="en-FI" dirty="0"/>
              <a:t> input and output)</a:t>
            </a:r>
          </a:p>
          <a:p>
            <a:endParaRPr lang="fi-FI" altLang="en-FI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9ECA869-F2C5-4130-953A-3C64A42433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altLang="en-FI"/>
              <a:t>How to open a file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EF23E222-CA44-40F0-89C8-EAB34AE7E3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FI"/>
              <a:t>Declare a pointer to a FILE structure (defined in &lt;stdio.h&gt;)</a:t>
            </a:r>
          </a:p>
          <a:p>
            <a:pPr eaLnBrk="1" hangingPunct="1"/>
            <a:r>
              <a:rPr lang="en-US" altLang="en-FI"/>
              <a:t>Call fopen, assigning the returned value to the FILE pointer</a:t>
            </a:r>
          </a:p>
          <a:p>
            <a:pPr eaLnBrk="1" hangingPunct="1"/>
            <a:r>
              <a:rPr lang="en-US" altLang="en-FI"/>
              <a:t>Check if pointer is NULL</a:t>
            </a:r>
          </a:p>
          <a:p>
            <a:pPr lvl="1" eaLnBrk="1" hangingPunct="1"/>
            <a:r>
              <a:rPr lang="en-US" altLang="en-FI"/>
              <a:t>NULL means that file was not opened so you can not access the file</a:t>
            </a:r>
          </a:p>
          <a:p>
            <a:pPr lvl="1" eaLnBrk="1" hangingPunct="1"/>
            <a:r>
              <a:rPr lang="en-US" altLang="en-FI"/>
              <a:t>Not NULL means that you can access the file</a:t>
            </a:r>
          </a:p>
          <a:p>
            <a:pPr eaLnBrk="1" hangingPunct="1"/>
            <a:endParaRPr lang="en-US" altLang="en-FI"/>
          </a:p>
          <a:p>
            <a:pPr eaLnBrk="1" hangingPunct="1"/>
            <a:endParaRPr lang="fi-FI" altLang="en-FI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8FD63B4D-BCDC-4BE1-9E45-7BC3DA0F28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altLang="en-FI"/>
              <a:t>Example</a:t>
            </a:r>
          </a:p>
        </p:txBody>
      </p:sp>
      <p:sp>
        <p:nvSpPr>
          <p:cNvPr id="8195" name="Rectangle 4">
            <a:extLst>
              <a:ext uri="{FF2B5EF4-FFF2-40B4-BE49-F238E27FC236}">
                <a16:creationId xmlns:a16="http://schemas.microsoft.com/office/drawing/2014/main" id="{AA992312-FC46-4CD2-A7B1-E8BC0963D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295400"/>
            <a:ext cx="5410200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FI" sz="1600" dirty="0">
                <a:latin typeface="Courier New" panose="02070309020205020404" pitchFamily="49" charset="0"/>
              </a:rPr>
              <a:t>#include &lt;</a:t>
            </a:r>
            <a:r>
              <a:rPr lang="en-US" altLang="en-FI" sz="1600" dirty="0" err="1">
                <a:latin typeface="Courier New" panose="02070309020205020404" pitchFamily="49" charset="0"/>
              </a:rPr>
              <a:t>stdio.h</a:t>
            </a:r>
            <a:r>
              <a:rPr lang="en-US" altLang="en-FI" sz="1600" dirty="0">
                <a:latin typeface="Courier New" panose="02070309020205020404" pitchFamily="49" charset="0"/>
              </a:rPr>
              <a:t>&gt;</a:t>
            </a:r>
          </a:p>
          <a:p>
            <a:pPr algn="l" eaLnBrk="1" hangingPunct="1"/>
            <a:r>
              <a:rPr lang="en-US" altLang="en-FI" sz="1600" dirty="0">
                <a:latin typeface="Courier New" panose="02070309020205020404" pitchFamily="49" charset="0"/>
              </a:rPr>
              <a:t>#include &lt;</a:t>
            </a:r>
            <a:r>
              <a:rPr lang="en-US" altLang="en-FI" sz="1600" dirty="0" err="1">
                <a:latin typeface="Courier New" panose="02070309020205020404" pitchFamily="49" charset="0"/>
              </a:rPr>
              <a:t>stdlib.h</a:t>
            </a:r>
            <a:r>
              <a:rPr lang="en-US" altLang="en-FI" sz="1600" dirty="0">
                <a:latin typeface="Courier New" panose="02070309020205020404" pitchFamily="49" charset="0"/>
              </a:rPr>
              <a:t>&gt;</a:t>
            </a:r>
          </a:p>
          <a:p>
            <a:pPr algn="l" eaLnBrk="1" hangingPunct="1"/>
            <a:endParaRPr lang="en-US" altLang="en-FI" sz="1600" dirty="0">
              <a:latin typeface="Courier New" panose="02070309020205020404" pitchFamily="49" charset="0"/>
            </a:endParaRPr>
          </a:p>
          <a:p>
            <a:pPr algn="l" eaLnBrk="1" hangingPunct="1"/>
            <a:r>
              <a:rPr lang="en-US" altLang="en-FI" sz="1600" dirty="0">
                <a:latin typeface="Courier New" panose="02070309020205020404" pitchFamily="49" charset="0"/>
              </a:rPr>
              <a:t>int main()</a:t>
            </a:r>
          </a:p>
          <a:p>
            <a:pPr algn="l" eaLnBrk="1" hangingPunct="1"/>
            <a:r>
              <a:rPr lang="en-US" altLang="en-FI" sz="1600" dirty="0">
                <a:latin typeface="Courier New" panose="02070309020205020404" pitchFamily="49" charset="0"/>
              </a:rPr>
              <a:t>{</a:t>
            </a:r>
          </a:p>
          <a:p>
            <a:pPr algn="l" eaLnBrk="1" hangingPunct="1"/>
            <a:r>
              <a:rPr lang="en-US" altLang="en-FI" sz="1600" dirty="0">
                <a:latin typeface="Courier New" panose="02070309020205020404" pitchFamily="49" charset="0"/>
              </a:rPr>
              <a:t>    FILE *</a:t>
            </a:r>
            <a:r>
              <a:rPr lang="en-US" altLang="en-FI" sz="1600" dirty="0" err="1">
                <a:latin typeface="Courier New" panose="02070309020205020404" pitchFamily="49" charset="0"/>
              </a:rPr>
              <a:t>my_file</a:t>
            </a:r>
            <a:r>
              <a:rPr lang="en-US" altLang="en-FI" sz="1600" dirty="0">
                <a:latin typeface="Courier New" panose="02070309020205020404" pitchFamily="49" charset="0"/>
              </a:rPr>
              <a:t>;</a:t>
            </a:r>
          </a:p>
          <a:p>
            <a:pPr algn="l" eaLnBrk="1" hangingPunct="1"/>
            <a:r>
              <a:rPr lang="en-US" altLang="en-FI" sz="1600" dirty="0">
                <a:latin typeface="Courier New" panose="02070309020205020404" pitchFamily="49" charset="0"/>
              </a:rPr>
              <a:t>    </a:t>
            </a:r>
          </a:p>
          <a:p>
            <a:pPr algn="l" eaLnBrk="1" hangingPunct="1"/>
            <a:r>
              <a:rPr lang="en-US" altLang="en-FI" sz="1600" dirty="0">
                <a:latin typeface="Courier New" panose="02070309020205020404" pitchFamily="49" charset="0"/>
              </a:rPr>
              <a:t>    </a:t>
            </a:r>
            <a:r>
              <a:rPr lang="en-US" altLang="en-FI" sz="1600" dirty="0" err="1">
                <a:latin typeface="Courier New" panose="02070309020205020404" pitchFamily="49" charset="0"/>
              </a:rPr>
              <a:t>my_file</a:t>
            </a:r>
            <a:r>
              <a:rPr lang="en-US" altLang="en-FI" sz="1600" dirty="0">
                <a:latin typeface="Courier New" panose="02070309020205020404" pitchFamily="49" charset="0"/>
              </a:rPr>
              <a:t> = </a:t>
            </a:r>
            <a:r>
              <a:rPr lang="en-US" altLang="en-FI" sz="1600" dirty="0" err="1">
                <a:latin typeface="Courier New" panose="02070309020205020404" pitchFamily="49" charset="0"/>
              </a:rPr>
              <a:t>fopen</a:t>
            </a:r>
            <a:r>
              <a:rPr lang="en-US" altLang="en-FI" sz="1600" dirty="0">
                <a:latin typeface="Courier New" panose="02070309020205020404" pitchFamily="49" charset="0"/>
              </a:rPr>
              <a:t>("hello.txt", "r");</a:t>
            </a:r>
          </a:p>
          <a:p>
            <a:pPr algn="l" eaLnBrk="1" hangingPunct="1"/>
            <a:r>
              <a:rPr lang="en-US" altLang="en-FI" sz="1600" dirty="0">
                <a:latin typeface="Courier New" panose="02070309020205020404" pitchFamily="49" charset="0"/>
              </a:rPr>
              <a:t>    </a:t>
            </a:r>
          </a:p>
          <a:p>
            <a:pPr algn="l" eaLnBrk="1" hangingPunct="1"/>
            <a:r>
              <a:rPr lang="en-US" altLang="en-FI" sz="1600" dirty="0">
                <a:latin typeface="Courier New" panose="02070309020205020404" pitchFamily="49" charset="0"/>
              </a:rPr>
              <a:t>    if(</a:t>
            </a:r>
            <a:r>
              <a:rPr lang="en-US" altLang="en-FI" sz="1600" dirty="0" err="1">
                <a:latin typeface="Courier New" panose="02070309020205020404" pitchFamily="49" charset="0"/>
              </a:rPr>
              <a:t>my_file</a:t>
            </a:r>
            <a:r>
              <a:rPr lang="en-US" altLang="en-FI" sz="1600" dirty="0">
                <a:latin typeface="Courier New" panose="02070309020205020404" pitchFamily="49" charset="0"/>
              </a:rPr>
              <a:t> == NULL) {</a:t>
            </a:r>
          </a:p>
          <a:p>
            <a:pPr algn="l" eaLnBrk="1" hangingPunct="1"/>
            <a:r>
              <a:rPr lang="en-US" altLang="en-FI" sz="1600" dirty="0">
                <a:latin typeface="Courier New" panose="02070309020205020404" pitchFamily="49" charset="0"/>
              </a:rPr>
              <a:t>        /* file was not opened */</a:t>
            </a:r>
          </a:p>
          <a:p>
            <a:pPr algn="l" eaLnBrk="1" hangingPunct="1"/>
            <a:r>
              <a:rPr lang="en-US" altLang="en-FI" sz="1600" dirty="0">
                <a:latin typeface="Courier New" panose="02070309020205020404" pitchFamily="49" charset="0"/>
              </a:rPr>
              <a:t>    }</a:t>
            </a:r>
          </a:p>
          <a:p>
            <a:pPr algn="l" eaLnBrk="1" hangingPunct="1"/>
            <a:r>
              <a:rPr lang="en-US" altLang="en-FI" sz="1600" dirty="0">
                <a:latin typeface="Courier New" panose="02070309020205020404" pitchFamily="49" charset="0"/>
              </a:rPr>
              <a:t>    else {</a:t>
            </a:r>
          </a:p>
          <a:p>
            <a:pPr algn="l" eaLnBrk="1" hangingPunct="1"/>
            <a:r>
              <a:rPr lang="en-US" altLang="en-FI" sz="1600" dirty="0">
                <a:latin typeface="Courier New" panose="02070309020205020404" pitchFamily="49" charset="0"/>
              </a:rPr>
              <a:t>        /* file was successfully opened */</a:t>
            </a:r>
          </a:p>
          <a:p>
            <a:pPr algn="l" eaLnBrk="1" hangingPunct="1"/>
            <a:r>
              <a:rPr lang="en-US" altLang="en-FI" sz="1600" dirty="0">
                <a:latin typeface="Courier New" panose="02070309020205020404" pitchFamily="49" charset="0"/>
              </a:rPr>
              <a:t>    }</a:t>
            </a:r>
          </a:p>
          <a:p>
            <a:pPr algn="l" eaLnBrk="1" hangingPunct="1"/>
            <a:endParaRPr lang="en-US" altLang="en-FI" sz="1600" dirty="0">
              <a:latin typeface="Courier New" panose="02070309020205020404" pitchFamily="49" charset="0"/>
            </a:endParaRPr>
          </a:p>
          <a:p>
            <a:pPr algn="l" eaLnBrk="1" hangingPunct="1"/>
            <a:r>
              <a:rPr lang="en-US" altLang="en-FI" sz="1600" dirty="0">
                <a:latin typeface="Courier New" panose="02070309020205020404" pitchFamily="49" charset="0"/>
              </a:rPr>
              <a:t>    return 0;</a:t>
            </a:r>
          </a:p>
          <a:p>
            <a:pPr algn="l" eaLnBrk="1" hangingPunct="1"/>
            <a:r>
              <a:rPr lang="en-US" altLang="en-FI" sz="16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196" name="Line 5">
            <a:extLst>
              <a:ext uri="{FF2B5EF4-FFF2-40B4-BE49-F238E27FC236}">
                <a16:creationId xmlns:a16="http://schemas.microsoft.com/office/drawing/2014/main" id="{714BA658-A925-45A4-9AF8-25859ED695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17526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FI"/>
          </a:p>
        </p:txBody>
      </p:sp>
      <p:sp>
        <p:nvSpPr>
          <p:cNvPr id="8197" name="Text Box 6">
            <a:extLst>
              <a:ext uri="{FF2B5EF4-FFF2-40B4-BE49-F238E27FC236}">
                <a16:creationId xmlns:a16="http://schemas.microsoft.com/office/drawing/2014/main" id="{C042B07D-E897-4138-A6E0-D6142B81A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1371600"/>
            <a:ext cx="1600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i-FI" altLang="en-FI"/>
              <a:t>Declare a pointer to file</a:t>
            </a:r>
          </a:p>
        </p:txBody>
      </p:sp>
      <p:sp>
        <p:nvSpPr>
          <p:cNvPr id="8198" name="Text Box 7">
            <a:extLst>
              <a:ext uri="{FF2B5EF4-FFF2-40B4-BE49-F238E27FC236}">
                <a16:creationId xmlns:a16="http://schemas.microsoft.com/office/drawing/2014/main" id="{02911836-D148-45D6-9A35-C667EB057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057400"/>
            <a:ext cx="1600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i-FI" altLang="en-FI"/>
              <a:t>Name of the file to open</a:t>
            </a:r>
          </a:p>
        </p:txBody>
      </p:sp>
      <p:sp>
        <p:nvSpPr>
          <p:cNvPr id="8199" name="Line 8">
            <a:extLst>
              <a:ext uri="{FF2B5EF4-FFF2-40B4-BE49-F238E27FC236}">
                <a16:creationId xmlns:a16="http://schemas.microsoft.com/office/drawing/2014/main" id="{C35F1360-E134-4D1D-8563-ED61ECCC15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25908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FI"/>
          </a:p>
        </p:txBody>
      </p:sp>
      <p:sp>
        <p:nvSpPr>
          <p:cNvPr id="8200" name="Text Box 9">
            <a:extLst>
              <a:ext uri="{FF2B5EF4-FFF2-40B4-BE49-F238E27FC236}">
                <a16:creationId xmlns:a16="http://schemas.microsoft.com/office/drawing/2014/main" id="{CD128C11-9C32-4AB3-A07F-DC52A3AF9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1219200"/>
            <a:ext cx="1600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i-FI" altLang="en-FI"/>
              <a:t>Mode: </a:t>
            </a:r>
            <a:br>
              <a:rPr lang="fi-FI" altLang="en-FI"/>
            </a:br>
            <a:r>
              <a:rPr lang="fi-FI" altLang="en-FI"/>
              <a:t>Open an existing file</a:t>
            </a:r>
          </a:p>
        </p:txBody>
      </p:sp>
      <p:sp>
        <p:nvSpPr>
          <p:cNvPr id="8201" name="Line 10">
            <a:extLst>
              <a:ext uri="{FF2B5EF4-FFF2-40B4-BE49-F238E27FC236}">
                <a16:creationId xmlns:a16="http://schemas.microsoft.com/office/drawing/2014/main" id="{13C52129-7BBC-43BC-876A-C1BE51DB71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9200" y="2057400"/>
            <a:ext cx="1524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FI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BE17723C-6BCA-4ADF-8D33-95B2D5FE5C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en-FI"/>
              <a:t>Using files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A69DC67-1AF7-40B7-86A3-1B909924F5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altLang="en-FI" dirty="0"/>
              <a:t>Standard </a:t>
            </a:r>
            <a:r>
              <a:rPr lang="fi-FI" altLang="en-FI" dirty="0" err="1"/>
              <a:t>library</a:t>
            </a:r>
            <a:r>
              <a:rPr lang="fi-FI" altLang="en-FI" dirty="0"/>
              <a:t> </a:t>
            </a:r>
            <a:r>
              <a:rPr lang="fi-FI" altLang="en-FI" dirty="0" err="1"/>
              <a:t>provides</a:t>
            </a:r>
            <a:r>
              <a:rPr lang="fi-FI" altLang="en-FI" dirty="0"/>
              <a:t> </a:t>
            </a:r>
            <a:r>
              <a:rPr lang="fi-FI" altLang="en-FI" dirty="0" err="1"/>
              <a:t>functions</a:t>
            </a:r>
            <a:r>
              <a:rPr lang="fi-FI" altLang="en-FI" dirty="0"/>
              <a:t> </a:t>
            </a:r>
            <a:r>
              <a:rPr lang="fi-FI" altLang="en-FI" dirty="0" err="1"/>
              <a:t>which</a:t>
            </a:r>
            <a:r>
              <a:rPr lang="fi-FI" altLang="en-FI" dirty="0"/>
              <a:t> </a:t>
            </a:r>
            <a:r>
              <a:rPr lang="fi-FI" altLang="en-FI" dirty="0" err="1"/>
              <a:t>have</a:t>
            </a:r>
            <a:r>
              <a:rPr lang="fi-FI" altLang="en-FI" dirty="0"/>
              <a:t> </a:t>
            </a:r>
            <a:r>
              <a:rPr lang="fi-FI" altLang="en-FI" dirty="0" err="1"/>
              <a:t>the</a:t>
            </a:r>
            <a:r>
              <a:rPr lang="fi-FI" altLang="en-FI" dirty="0"/>
              <a:t> </a:t>
            </a:r>
            <a:r>
              <a:rPr lang="fi-FI" altLang="en-FI" dirty="0" err="1"/>
              <a:t>exactly</a:t>
            </a:r>
            <a:r>
              <a:rPr lang="fi-FI" altLang="en-FI" dirty="0"/>
              <a:t> </a:t>
            </a:r>
            <a:r>
              <a:rPr lang="fi-FI" altLang="en-FI" dirty="0" err="1"/>
              <a:t>the</a:t>
            </a:r>
            <a:r>
              <a:rPr lang="fi-FI" altLang="en-FI" dirty="0"/>
              <a:t> </a:t>
            </a:r>
            <a:r>
              <a:rPr lang="fi-FI" altLang="en-FI" dirty="0" err="1"/>
              <a:t>same</a:t>
            </a:r>
            <a:r>
              <a:rPr lang="fi-FI" altLang="en-FI" dirty="0"/>
              <a:t> </a:t>
            </a:r>
            <a:r>
              <a:rPr lang="fi-FI" altLang="en-FI" dirty="0" err="1"/>
              <a:t>functionality</a:t>
            </a:r>
            <a:r>
              <a:rPr lang="fi-FI" altLang="en-FI" dirty="0"/>
              <a:t> as </a:t>
            </a:r>
            <a:r>
              <a:rPr lang="fi-FI" altLang="en-FI" dirty="0" err="1"/>
              <a:t>their</a:t>
            </a:r>
            <a:r>
              <a:rPr lang="fi-FI" altLang="en-FI" dirty="0"/>
              <a:t> </a:t>
            </a:r>
            <a:r>
              <a:rPr lang="fi-FI" altLang="en-FI" dirty="0" err="1"/>
              <a:t>standard</a:t>
            </a:r>
            <a:r>
              <a:rPr lang="fi-FI" altLang="en-FI" dirty="0"/>
              <a:t> input/output </a:t>
            </a:r>
            <a:r>
              <a:rPr lang="fi-FI" altLang="en-FI" dirty="0" err="1"/>
              <a:t>counterparts</a:t>
            </a:r>
            <a:br>
              <a:rPr lang="fi-FI" altLang="en-FI" dirty="0"/>
            </a:br>
            <a:r>
              <a:rPr lang="fi-FI" altLang="en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i-FI" altLang="en-FI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altLang="en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fscanf</a:t>
            </a:r>
            <a:r>
              <a:rPr lang="fi-FI" altLang="en-FI" dirty="0">
                <a:latin typeface="Courier New" panose="02070309020205020404" pitchFamily="49" charset="0"/>
                <a:cs typeface="Courier New" panose="02070309020205020404" pitchFamily="49" charset="0"/>
              </a:rPr>
              <a:t>(FILE *</a:t>
            </a:r>
            <a:r>
              <a:rPr lang="fi-FI" altLang="en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streamName</a:t>
            </a:r>
            <a:r>
              <a:rPr lang="fi-FI" altLang="en-FI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i-FI" altLang="en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fi-FI" altLang="en-FI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fi-FI" altLang="en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fi-FI" altLang="en-FI" dirty="0">
                <a:latin typeface="Courier New" panose="02070309020205020404" pitchFamily="49" charset="0"/>
                <a:cs typeface="Courier New" panose="02070309020205020404" pitchFamily="49" charset="0"/>
              </a:rPr>
              <a:t>, ...);</a:t>
            </a:r>
            <a:br>
              <a:rPr lang="fi-FI" altLang="en-FI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i-FI" altLang="en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i-FI" altLang="en-FI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altLang="en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fi-FI" altLang="en-FI" dirty="0">
                <a:latin typeface="Courier New" panose="02070309020205020404" pitchFamily="49" charset="0"/>
                <a:cs typeface="Courier New" panose="02070309020205020404" pitchFamily="49" charset="0"/>
              </a:rPr>
              <a:t>(FILE *</a:t>
            </a:r>
            <a:r>
              <a:rPr lang="fi-FI" altLang="en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streamName</a:t>
            </a:r>
            <a:r>
              <a:rPr lang="fi-FI" altLang="en-FI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i-FI" altLang="en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fi-FI" altLang="en-FI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fi-FI" altLang="en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fi-FI" altLang="en-FI" dirty="0">
                <a:latin typeface="Courier New" panose="02070309020205020404" pitchFamily="49" charset="0"/>
                <a:cs typeface="Courier New" panose="02070309020205020404" pitchFamily="49" charset="0"/>
              </a:rPr>
              <a:t>, ...);</a:t>
            </a:r>
            <a:br>
              <a:rPr lang="fi-FI" altLang="en-FI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i-FI" altLang="en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i-FI" altLang="en-FI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altLang="en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</a:t>
            </a:r>
            <a:r>
              <a:rPr lang="fi-FI" altLang="en-FI" dirty="0">
                <a:latin typeface="Courier New" panose="02070309020205020404" pitchFamily="49" charset="0"/>
                <a:cs typeface="Courier New" panose="02070309020205020404" pitchFamily="49" charset="0"/>
              </a:rPr>
              <a:t>(FILE *</a:t>
            </a:r>
            <a:r>
              <a:rPr lang="fi-FI" altLang="en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streamName</a:t>
            </a:r>
            <a:r>
              <a:rPr lang="fi-FI" altLang="en-FI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fi-FI" altLang="en-FI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i-FI" altLang="en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i-FI" altLang="en-FI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altLang="en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putc</a:t>
            </a:r>
            <a:r>
              <a:rPr lang="fi-FI" altLang="en-FI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i-FI" altLang="en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i-FI" altLang="en-FI" dirty="0">
                <a:latin typeface="Courier New" panose="02070309020205020404" pitchFamily="49" charset="0"/>
                <a:cs typeface="Courier New" panose="02070309020205020404" pitchFamily="49" charset="0"/>
              </a:rPr>
              <a:t> c, FILE *</a:t>
            </a:r>
            <a:r>
              <a:rPr lang="fi-FI" altLang="en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streamName</a:t>
            </a:r>
            <a:r>
              <a:rPr lang="fi-FI" altLang="en-FI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fi-FI" altLang="en-FI" dirty="0" err="1"/>
              <a:t>Notice</a:t>
            </a:r>
            <a:r>
              <a:rPr lang="fi-FI" altLang="en-FI" dirty="0"/>
              <a:t> </a:t>
            </a:r>
            <a:r>
              <a:rPr lang="fi-FI" altLang="en-FI" dirty="0" err="1"/>
              <a:t>that</a:t>
            </a:r>
            <a:r>
              <a:rPr lang="fi-FI" altLang="en-FI" dirty="0"/>
              <a:t> </a:t>
            </a:r>
            <a:r>
              <a:rPr lang="fi-FI" altLang="en-FI" dirty="0" err="1"/>
              <a:t>the</a:t>
            </a:r>
            <a:r>
              <a:rPr lang="fi-FI" altLang="en-FI" dirty="0"/>
              <a:t> </a:t>
            </a:r>
            <a:r>
              <a:rPr lang="fi-FI" altLang="en-FI" dirty="0" err="1"/>
              <a:t>only</a:t>
            </a:r>
            <a:r>
              <a:rPr lang="fi-FI" altLang="en-FI" dirty="0"/>
              <a:t> </a:t>
            </a:r>
            <a:r>
              <a:rPr lang="fi-FI" altLang="en-FI" dirty="0" err="1"/>
              <a:t>difference</a:t>
            </a:r>
            <a:r>
              <a:rPr lang="fi-FI" altLang="en-FI" dirty="0"/>
              <a:t> to </a:t>
            </a:r>
            <a:r>
              <a:rPr lang="fi-FI" altLang="en-FI" dirty="0" err="1"/>
              <a:t>previously</a:t>
            </a:r>
            <a:r>
              <a:rPr lang="fi-FI" altLang="en-FI" dirty="0"/>
              <a:t> </a:t>
            </a:r>
            <a:r>
              <a:rPr lang="fi-FI" altLang="en-FI" dirty="0" err="1"/>
              <a:t>used</a:t>
            </a:r>
            <a:r>
              <a:rPr lang="fi-FI" altLang="en-FI" dirty="0"/>
              <a:t> </a:t>
            </a:r>
            <a:r>
              <a:rPr lang="fi-FI" altLang="en-FI" dirty="0" err="1"/>
              <a:t>versions</a:t>
            </a:r>
            <a:r>
              <a:rPr lang="fi-FI" altLang="en-FI" dirty="0"/>
              <a:t> (</a:t>
            </a:r>
            <a:r>
              <a:rPr lang="fi-FI" altLang="en-FI" dirty="0" err="1"/>
              <a:t>scanf</a:t>
            </a:r>
            <a:r>
              <a:rPr lang="fi-FI" altLang="en-FI" dirty="0"/>
              <a:t>, </a:t>
            </a:r>
            <a:r>
              <a:rPr lang="fi-FI" altLang="en-FI" dirty="0" err="1"/>
              <a:t>printf</a:t>
            </a:r>
            <a:r>
              <a:rPr lang="fi-FI" altLang="en-FI" dirty="0"/>
              <a:t>, …) is </a:t>
            </a:r>
            <a:r>
              <a:rPr lang="fi-FI" altLang="en-FI" dirty="0" err="1"/>
              <a:t>the</a:t>
            </a:r>
            <a:r>
              <a:rPr lang="fi-FI" altLang="en-FI" dirty="0"/>
              <a:t> extra </a:t>
            </a:r>
            <a:r>
              <a:rPr lang="fi-FI" altLang="en-FI" dirty="0" err="1"/>
              <a:t>parameter</a:t>
            </a:r>
            <a:r>
              <a:rPr lang="fi-FI" altLang="en-FI" dirty="0"/>
              <a:t> </a:t>
            </a:r>
            <a:r>
              <a:rPr lang="fi-FI" altLang="en-FI" dirty="0" err="1"/>
              <a:t>which</a:t>
            </a:r>
            <a:r>
              <a:rPr lang="fi-FI" altLang="en-FI" dirty="0"/>
              <a:t> </a:t>
            </a:r>
            <a:r>
              <a:rPr lang="fi-FI" altLang="en-FI" dirty="0" err="1"/>
              <a:t>specifies</a:t>
            </a:r>
            <a:r>
              <a:rPr lang="fi-FI" altLang="en-FI" dirty="0"/>
              <a:t> </a:t>
            </a:r>
            <a:r>
              <a:rPr lang="fi-FI" altLang="en-FI" dirty="0" err="1"/>
              <a:t>the</a:t>
            </a:r>
            <a:r>
              <a:rPr lang="fi-FI" altLang="en-FI" dirty="0"/>
              <a:t> </a:t>
            </a:r>
            <a:r>
              <a:rPr lang="fi-FI" altLang="en-FI" dirty="0" err="1"/>
              <a:t>file</a:t>
            </a:r>
            <a:r>
              <a:rPr lang="fi-FI" altLang="en-FI" dirty="0"/>
              <a:t> to </a:t>
            </a:r>
            <a:r>
              <a:rPr lang="fi-FI" altLang="en-FI" dirty="0" err="1"/>
              <a:t>use</a:t>
            </a:r>
            <a:endParaRPr lang="fi-FI" altLang="en-FI" dirty="0"/>
          </a:p>
          <a:p>
            <a:r>
              <a:rPr lang="fi-FI" altLang="en-FI" dirty="0" err="1"/>
              <a:t>Once</a:t>
            </a:r>
            <a:r>
              <a:rPr lang="fi-FI" altLang="en-FI" dirty="0"/>
              <a:t> </a:t>
            </a:r>
            <a:r>
              <a:rPr lang="fi-FI" altLang="en-FI" dirty="0" err="1"/>
              <a:t>you</a:t>
            </a:r>
            <a:r>
              <a:rPr lang="fi-FI" altLang="en-FI" dirty="0"/>
              <a:t> </a:t>
            </a:r>
            <a:r>
              <a:rPr lang="fi-FI" altLang="en-FI" dirty="0" err="1"/>
              <a:t>are</a:t>
            </a:r>
            <a:r>
              <a:rPr lang="fi-FI" altLang="en-FI" dirty="0"/>
              <a:t> </a:t>
            </a:r>
            <a:r>
              <a:rPr lang="fi-FI" altLang="en-FI" dirty="0" err="1"/>
              <a:t>done</a:t>
            </a:r>
            <a:r>
              <a:rPr lang="fi-FI" altLang="en-FI" dirty="0"/>
              <a:t> </a:t>
            </a:r>
            <a:r>
              <a:rPr lang="fi-FI" altLang="en-FI" dirty="0" err="1"/>
              <a:t>with</a:t>
            </a:r>
            <a:r>
              <a:rPr lang="fi-FI" altLang="en-FI" dirty="0"/>
              <a:t> </a:t>
            </a:r>
            <a:r>
              <a:rPr lang="fi-FI" altLang="en-FI" dirty="0" err="1"/>
              <a:t>the</a:t>
            </a:r>
            <a:r>
              <a:rPr lang="fi-FI" altLang="en-FI" dirty="0"/>
              <a:t> </a:t>
            </a:r>
            <a:r>
              <a:rPr lang="fi-FI" altLang="en-FI" dirty="0" err="1"/>
              <a:t>file</a:t>
            </a:r>
            <a:r>
              <a:rPr lang="fi-FI" altLang="en-FI" dirty="0"/>
              <a:t> </a:t>
            </a:r>
            <a:r>
              <a:rPr lang="fi-FI" altLang="en-FI" dirty="0" err="1"/>
              <a:t>close</a:t>
            </a:r>
            <a:r>
              <a:rPr lang="fi-FI" altLang="en-FI" dirty="0"/>
              <a:t> </a:t>
            </a:r>
            <a:r>
              <a:rPr lang="fi-FI" altLang="en-FI" dirty="0" err="1"/>
              <a:t>the</a:t>
            </a:r>
            <a:r>
              <a:rPr lang="fi-FI" altLang="en-FI" dirty="0"/>
              <a:t> </a:t>
            </a:r>
            <a:r>
              <a:rPr lang="fi-FI" altLang="en-FI" dirty="0" err="1"/>
              <a:t>file</a:t>
            </a:r>
            <a:r>
              <a:rPr lang="fi-FI" altLang="en-FI" dirty="0"/>
              <a:t> </a:t>
            </a:r>
            <a:r>
              <a:rPr lang="fi-FI" altLang="en-FI" dirty="0" err="1"/>
              <a:t>with</a:t>
            </a:r>
            <a:r>
              <a:rPr lang="fi-FI" altLang="en-FI" dirty="0"/>
              <a:t> </a:t>
            </a:r>
            <a:r>
              <a:rPr lang="fi-FI" altLang="en-FI" dirty="0" err="1"/>
              <a:t>fclose</a:t>
            </a:r>
            <a:r>
              <a:rPr lang="fi-FI" altLang="en-FI" dirty="0"/>
              <a:t>()</a:t>
            </a:r>
            <a:br>
              <a:rPr lang="fi-FI" altLang="en-FI" dirty="0"/>
            </a:br>
            <a:r>
              <a:rPr lang="fi-FI" altLang="en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i-FI" altLang="en-FI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altLang="en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fi-FI" altLang="en-FI" dirty="0">
                <a:latin typeface="Courier New" panose="02070309020205020404" pitchFamily="49" charset="0"/>
                <a:cs typeface="Courier New" panose="02070309020205020404" pitchFamily="49" charset="0"/>
              </a:rPr>
              <a:t> ( FILE * </a:t>
            </a:r>
            <a:r>
              <a:rPr lang="fi-FI" altLang="en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fi-FI" altLang="en-FI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endParaRPr lang="fi-FI" altLang="en-FI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DC439569-5F83-447B-B5F8-55DD5C0F44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altLang="en-FI"/>
              <a:t>Using files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FAF813EF-637B-40AA-B50C-65D34AA11A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FI"/>
              <a:t>int fputs ( const char * str, FILE * stream );</a:t>
            </a:r>
          </a:p>
          <a:p>
            <a:pPr lvl="1" eaLnBrk="1" hangingPunct="1"/>
            <a:r>
              <a:rPr lang="fi-FI" altLang="en-FI"/>
              <a:t>Writes a string to a file</a:t>
            </a:r>
          </a:p>
          <a:p>
            <a:pPr lvl="1" eaLnBrk="1" hangingPunct="1"/>
            <a:r>
              <a:rPr lang="fi-FI" altLang="en-FI"/>
              <a:t>Pass the pointer you got from fopen to write to file (or stdout to write to display)</a:t>
            </a:r>
          </a:p>
          <a:p>
            <a:pPr lvl="1" eaLnBrk="1" hangingPunct="1"/>
            <a:r>
              <a:rPr lang="fi-FI" altLang="en-FI"/>
              <a:t>If you need formatting use fprintf</a:t>
            </a:r>
          </a:p>
          <a:p>
            <a:pPr eaLnBrk="1" hangingPunct="1"/>
            <a:endParaRPr lang="fi-FI" altLang="en-FI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7D46ACE7-63D6-4224-AB3F-A1D952842F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en-FI"/>
              <a:t>Using files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1BC31B7-B0AE-498F-98D8-64437CA52C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altLang="en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fi-FI" altLang="en-FI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fi-FI" altLang="en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fi-FI" altLang="en-FI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fi-FI" altLang="en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fi-FI" altLang="en-FI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fi-FI" altLang="en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fi-FI" altLang="en-FI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i-FI" altLang="en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i-FI" altLang="en-FI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altLang="en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fi-FI" altLang="en-FI" dirty="0">
                <a:latin typeface="Courier New" panose="02070309020205020404" pitchFamily="49" charset="0"/>
                <a:cs typeface="Courier New" panose="02070309020205020404" pitchFamily="49" charset="0"/>
              </a:rPr>
              <a:t>, FILE * </a:t>
            </a:r>
            <a:r>
              <a:rPr lang="fi-FI" altLang="en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fi-FI" altLang="en-FI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lvl="1"/>
            <a:r>
              <a:rPr lang="fi-FI" altLang="en-FI" dirty="0" err="1"/>
              <a:t>First</a:t>
            </a:r>
            <a:r>
              <a:rPr lang="fi-FI" altLang="en-FI" dirty="0"/>
              <a:t> </a:t>
            </a:r>
            <a:r>
              <a:rPr lang="fi-FI" altLang="en-FI" dirty="0" err="1"/>
              <a:t>parameter</a:t>
            </a:r>
            <a:r>
              <a:rPr lang="fi-FI" altLang="en-FI" dirty="0"/>
              <a:t> is </a:t>
            </a:r>
            <a:r>
              <a:rPr lang="fi-FI" altLang="en-FI" dirty="0" err="1"/>
              <a:t>pointer</a:t>
            </a:r>
            <a:r>
              <a:rPr lang="fi-FI" altLang="en-FI" dirty="0"/>
              <a:t> to a </a:t>
            </a:r>
            <a:r>
              <a:rPr lang="fi-FI" altLang="en-FI" dirty="0" err="1"/>
              <a:t>string</a:t>
            </a:r>
            <a:r>
              <a:rPr lang="fi-FI" altLang="en-FI" dirty="0"/>
              <a:t> </a:t>
            </a:r>
            <a:r>
              <a:rPr lang="fi-FI" altLang="en-FI" dirty="0" err="1"/>
              <a:t>where</a:t>
            </a:r>
            <a:r>
              <a:rPr lang="fi-FI" altLang="en-FI" dirty="0"/>
              <a:t> </a:t>
            </a:r>
            <a:r>
              <a:rPr lang="fi-FI" altLang="en-FI" dirty="0" err="1"/>
              <a:t>the</a:t>
            </a:r>
            <a:r>
              <a:rPr lang="fi-FI" altLang="en-FI" dirty="0"/>
              <a:t> </a:t>
            </a:r>
            <a:r>
              <a:rPr lang="fi-FI" altLang="en-FI" dirty="0" err="1"/>
              <a:t>read</a:t>
            </a:r>
            <a:r>
              <a:rPr lang="fi-FI" altLang="en-FI" dirty="0"/>
              <a:t> </a:t>
            </a:r>
            <a:r>
              <a:rPr lang="fi-FI" altLang="en-FI" dirty="0" err="1"/>
              <a:t>string</a:t>
            </a:r>
            <a:r>
              <a:rPr lang="fi-FI" altLang="en-FI" dirty="0"/>
              <a:t> is to </a:t>
            </a:r>
            <a:r>
              <a:rPr lang="fi-FI" altLang="en-FI" dirty="0" err="1"/>
              <a:t>be</a:t>
            </a:r>
            <a:r>
              <a:rPr lang="fi-FI" altLang="en-FI" dirty="0"/>
              <a:t> </a:t>
            </a:r>
            <a:r>
              <a:rPr lang="fi-FI" altLang="en-FI" dirty="0" err="1"/>
              <a:t>stored</a:t>
            </a:r>
            <a:endParaRPr lang="fi-FI" altLang="en-FI" dirty="0"/>
          </a:p>
          <a:p>
            <a:pPr lvl="1"/>
            <a:r>
              <a:rPr lang="fi-FI" altLang="en-FI" dirty="0"/>
              <a:t>Second </a:t>
            </a:r>
            <a:r>
              <a:rPr lang="fi-FI" altLang="en-FI" dirty="0" err="1"/>
              <a:t>parameter</a:t>
            </a:r>
            <a:r>
              <a:rPr lang="fi-FI" altLang="en-FI" dirty="0"/>
              <a:t> is </a:t>
            </a:r>
            <a:r>
              <a:rPr lang="fi-FI" altLang="en-FI" dirty="0" err="1"/>
              <a:t>the</a:t>
            </a:r>
            <a:r>
              <a:rPr lang="fi-FI" altLang="en-FI" dirty="0"/>
              <a:t> </a:t>
            </a:r>
            <a:r>
              <a:rPr lang="fi-FI" altLang="en-FI" dirty="0" err="1"/>
              <a:t>maximum</a:t>
            </a:r>
            <a:r>
              <a:rPr lang="fi-FI" altLang="en-FI" dirty="0"/>
              <a:t> </a:t>
            </a:r>
            <a:r>
              <a:rPr lang="fi-FI" altLang="en-FI" dirty="0" err="1"/>
              <a:t>length</a:t>
            </a:r>
            <a:r>
              <a:rPr lang="fi-FI" altLang="en-FI" dirty="0"/>
              <a:t> of </a:t>
            </a:r>
            <a:r>
              <a:rPr lang="fi-FI" altLang="en-FI" dirty="0" err="1"/>
              <a:t>string</a:t>
            </a:r>
            <a:r>
              <a:rPr lang="fi-FI" altLang="en-FI" dirty="0"/>
              <a:t> (</a:t>
            </a:r>
            <a:r>
              <a:rPr lang="fi-FI" altLang="en-FI" dirty="0" err="1"/>
              <a:t>including</a:t>
            </a:r>
            <a:r>
              <a:rPr lang="fi-FI" altLang="en-FI" dirty="0"/>
              <a:t> </a:t>
            </a:r>
            <a:r>
              <a:rPr lang="fi-FI" altLang="en-FI" dirty="0" err="1"/>
              <a:t>the</a:t>
            </a:r>
            <a:r>
              <a:rPr lang="fi-FI" altLang="en-FI" dirty="0"/>
              <a:t> </a:t>
            </a:r>
            <a:r>
              <a:rPr lang="fi-FI" altLang="en-FI" dirty="0" err="1"/>
              <a:t>terminating</a:t>
            </a:r>
            <a:r>
              <a:rPr lang="fi-FI" altLang="en-FI" dirty="0"/>
              <a:t> </a:t>
            </a:r>
            <a:r>
              <a:rPr lang="fi-FI" altLang="en-FI" dirty="0" err="1"/>
              <a:t>null</a:t>
            </a:r>
            <a:r>
              <a:rPr lang="fi-FI" altLang="en-FI" dirty="0"/>
              <a:t>)</a:t>
            </a:r>
          </a:p>
          <a:p>
            <a:pPr lvl="1"/>
            <a:r>
              <a:rPr lang="fi-FI" altLang="en-FI" dirty="0"/>
              <a:t>Third </a:t>
            </a:r>
            <a:r>
              <a:rPr lang="fi-FI" altLang="en-FI" dirty="0" err="1"/>
              <a:t>parameter</a:t>
            </a:r>
            <a:r>
              <a:rPr lang="fi-FI" altLang="en-FI" dirty="0"/>
              <a:t> </a:t>
            </a:r>
            <a:r>
              <a:rPr lang="fi-FI" altLang="en-FI" dirty="0" err="1"/>
              <a:t>specifies</a:t>
            </a:r>
            <a:r>
              <a:rPr lang="fi-FI" altLang="en-FI" dirty="0"/>
              <a:t> </a:t>
            </a:r>
            <a:r>
              <a:rPr lang="fi-FI" altLang="en-FI" dirty="0" err="1"/>
              <a:t>file</a:t>
            </a:r>
            <a:r>
              <a:rPr lang="fi-FI" altLang="en-FI" dirty="0"/>
              <a:t> to </a:t>
            </a:r>
            <a:r>
              <a:rPr lang="fi-FI" altLang="en-FI" dirty="0" err="1"/>
              <a:t>read</a:t>
            </a:r>
            <a:r>
              <a:rPr lang="fi-FI" altLang="en-FI" dirty="0"/>
              <a:t> </a:t>
            </a:r>
            <a:r>
              <a:rPr lang="fi-FI" altLang="en-FI" dirty="0" err="1"/>
              <a:t>from</a:t>
            </a:r>
            <a:endParaRPr lang="fi-FI" altLang="en-FI" dirty="0"/>
          </a:p>
          <a:p>
            <a:pPr lvl="2"/>
            <a:r>
              <a:rPr lang="fi-FI" altLang="en-FI" dirty="0" err="1"/>
              <a:t>Pass</a:t>
            </a:r>
            <a:r>
              <a:rPr lang="fi-FI" altLang="en-FI" dirty="0"/>
              <a:t> </a:t>
            </a:r>
            <a:r>
              <a:rPr lang="fi-FI" altLang="en-FI" dirty="0" err="1"/>
              <a:t>the</a:t>
            </a:r>
            <a:r>
              <a:rPr lang="fi-FI" altLang="en-FI" dirty="0"/>
              <a:t> </a:t>
            </a:r>
            <a:r>
              <a:rPr lang="fi-FI" altLang="en-FI" dirty="0" err="1"/>
              <a:t>pointer</a:t>
            </a:r>
            <a:r>
              <a:rPr lang="fi-FI" altLang="en-FI" dirty="0"/>
              <a:t> </a:t>
            </a:r>
            <a:r>
              <a:rPr lang="fi-FI" altLang="en-FI" dirty="0" err="1"/>
              <a:t>you</a:t>
            </a:r>
            <a:r>
              <a:rPr lang="fi-FI" altLang="en-FI" dirty="0"/>
              <a:t> got </a:t>
            </a:r>
            <a:r>
              <a:rPr lang="fi-FI" altLang="en-FI" dirty="0" err="1"/>
              <a:t>from</a:t>
            </a:r>
            <a:r>
              <a:rPr lang="fi-FI" altLang="en-FI" dirty="0"/>
              <a:t> </a:t>
            </a:r>
            <a:r>
              <a:rPr lang="fi-FI" altLang="en-FI" dirty="0" err="1"/>
              <a:t>fopen</a:t>
            </a:r>
            <a:r>
              <a:rPr lang="fi-FI" altLang="en-FI" dirty="0"/>
              <a:t> to </a:t>
            </a:r>
            <a:r>
              <a:rPr lang="fi-FI" altLang="en-FI" dirty="0" err="1"/>
              <a:t>read</a:t>
            </a:r>
            <a:r>
              <a:rPr lang="fi-FI" altLang="en-FI" dirty="0"/>
              <a:t> </a:t>
            </a:r>
            <a:r>
              <a:rPr lang="fi-FI" altLang="en-FI" dirty="0" err="1"/>
              <a:t>from</a:t>
            </a:r>
            <a:r>
              <a:rPr lang="fi-FI" altLang="en-FI" dirty="0"/>
              <a:t> </a:t>
            </a:r>
            <a:r>
              <a:rPr lang="fi-FI" altLang="en-FI" dirty="0" err="1"/>
              <a:t>file</a:t>
            </a:r>
            <a:r>
              <a:rPr lang="fi-FI" altLang="en-FI" dirty="0"/>
              <a:t> (</a:t>
            </a:r>
            <a:r>
              <a:rPr lang="fi-FI" altLang="en-FI" dirty="0" err="1"/>
              <a:t>or</a:t>
            </a:r>
            <a:r>
              <a:rPr lang="fi-FI" altLang="en-FI" dirty="0"/>
              <a:t> </a:t>
            </a:r>
            <a:r>
              <a:rPr lang="fi-FI" altLang="en-FI" dirty="0" err="1"/>
              <a:t>stdin</a:t>
            </a:r>
            <a:r>
              <a:rPr lang="fi-FI" altLang="en-FI" dirty="0"/>
              <a:t> to </a:t>
            </a:r>
            <a:r>
              <a:rPr lang="fi-FI" altLang="en-FI" dirty="0" err="1"/>
              <a:t>read</a:t>
            </a:r>
            <a:r>
              <a:rPr lang="fi-FI" altLang="en-FI" dirty="0"/>
              <a:t> </a:t>
            </a:r>
            <a:r>
              <a:rPr lang="fi-FI" altLang="en-FI" dirty="0" err="1"/>
              <a:t>from</a:t>
            </a:r>
            <a:r>
              <a:rPr lang="fi-FI" altLang="en-FI" dirty="0"/>
              <a:t> </a:t>
            </a:r>
            <a:r>
              <a:rPr lang="fi-FI" altLang="en-FI" dirty="0" err="1"/>
              <a:t>keyboard</a:t>
            </a:r>
            <a:r>
              <a:rPr lang="fi-FI" altLang="en-FI" dirty="0"/>
              <a:t>)</a:t>
            </a:r>
          </a:p>
          <a:p>
            <a:pPr lvl="1"/>
            <a:r>
              <a:rPr lang="fi-FI" altLang="en-FI" dirty="0" err="1"/>
              <a:t>Returns</a:t>
            </a:r>
            <a:r>
              <a:rPr lang="fi-FI" altLang="en-FI" dirty="0"/>
              <a:t> </a:t>
            </a:r>
            <a:r>
              <a:rPr lang="fi-FI" altLang="en-FI" dirty="0" err="1"/>
              <a:t>same</a:t>
            </a:r>
            <a:r>
              <a:rPr lang="fi-FI" altLang="en-FI" dirty="0"/>
              <a:t> </a:t>
            </a:r>
            <a:r>
              <a:rPr lang="fi-FI" altLang="en-FI" dirty="0" err="1"/>
              <a:t>pointer</a:t>
            </a:r>
            <a:r>
              <a:rPr lang="fi-FI" altLang="en-FI" dirty="0"/>
              <a:t> </a:t>
            </a:r>
            <a:r>
              <a:rPr lang="fi-FI" altLang="en-FI" dirty="0" err="1"/>
              <a:t>that</a:t>
            </a:r>
            <a:r>
              <a:rPr lang="fi-FI" altLang="en-FI" dirty="0"/>
              <a:t> </a:t>
            </a:r>
            <a:r>
              <a:rPr lang="fi-FI" altLang="en-FI" dirty="0" err="1"/>
              <a:t>was</a:t>
            </a:r>
            <a:r>
              <a:rPr lang="fi-FI" altLang="en-FI" dirty="0"/>
              <a:t> </a:t>
            </a:r>
            <a:r>
              <a:rPr lang="fi-FI" altLang="en-FI" dirty="0" err="1"/>
              <a:t>passed</a:t>
            </a:r>
            <a:r>
              <a:rPr lang="fi-FI" altLang="en-FI" dirty="0"/>
              <a:t> as </a:t>
            </a:r>
            <a:r>
              <a:rPr lang="fi-FI" altLang="en-FI" dirty="0" err="1"/>
              <a:t>first</a:t>
            </a:r>
            <a:r>
              <a:rPr lang="fi-FI" altLang="en-FI" dirty="0"/>
              <a:t> </a:t>
            </a:r>
            <a:r>
              <a:rPr lang="fi-FI" altLang="en-FI" dirty="0" err="1"/>
              <a:t>parameter</a:t>
            </a:r>
            <a:r>
              <a:rPr lang="fi-FI" altLang="en-FI" dirty="0"/>
              <a:t>  </a:t>
            </a:r>
            <a:r>
              <a:rPr lang="fi-FI" altLang="en-FI" dirty="0" err="1"/>
              <a:t>or</a:t>
            </a:r>
            <a:r>
              <a:rPr lang="fi-FI" altLang="en-FI" dirty="0"/>
              <a:t> NULL </a:t>
            </a:r>
            <a:r>
              <a:rPr lang="fi-FI" altLang="en-FI" dirty="0" err="1"/>
              <a:t>if</a:t>
            </a:r>
            <a:r>
              <a:rPr lang="fi-FI" altLang="en-FI" dirty="0"/>
              <a:t> an </a:t>
            </a:r>
            <a:r>
              <a:rPr lang="fi-FI" altLang="en-FI" dirty="0" err="1"/>
              <a:t>error</a:t>
            </a:r>
            <a:r>
              <a:rPr lang="fi-FI" altLang="en-FI" dirty="0"/>
              <a:t> </a:t>
            </a:r>
            <a:r>
              <a:rPr lang="fi-FI" altLang="en-FI" dirty="0" err="1"/>
              <a:t>occurs</a:t>
            </a:r>
            <a:endParaRPr lang="fi-FI" altLang="en-FI" dirty="0"/>
          </a:p>
          <a:p>
            <a:pPr lvl="2"/>
            <a:r>
              <a:rPr lang="fi-FI" altLang="en-FI" dirty="0" err="1"/>
              <a:t>Always</a:t>
            </a:r>
            <a:r>
              <a:rPr lang="fi-FI" altLang="en-FI" dirty="0"/>
              <a:t> </a:t>
            </a:r>
            <a:r>
              <a:rPr lang="fi-FI" altLang="en-FI" dirty="0" err="1"/>
              <a:t>check</a:t>
            </a:r>
            <a:r>
              <a:rPr lang="fi-FI" altLang="en-FI" dirty="0"/>
              <a:t> </a:t>
            </a:r>
            <a:r>
              <a:rPr lang="fi-FI" altLang="en-FI" dirty="0" err="1"/>
              <a:t>the</a:t>
            </a:r>
            <a:r>
              <a:rPr lang="fi-FI" altLang="en-FI" dirty="0"/>
              <a:t> </a:t>
            </a:r>
            <a:r>
              <a:rPr lang="fi-FI" altLang="en-FI" dirty="0" err="1"/>
              <a:t>return</a:t>
            </a:r>
            <a:r>
              <a:rPr lang="fi-FI" altLang="en-FI" dirty="0"/>
              <a:t> </a:t>
            </a:r>
            <a:r>
              <a:rPr lang="fi-FI" altLang="en-FI" dirty="0" err="1"/>
              <a:t>value</a:t>
            </a:r>
            <a:r>
              <a:rPr lang="fi-FI" altLang="en-FI" dirty="0"/>
              <a:t>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TOLPPnt">
  <a:themeElements>
    <a:clrScheme name="HTOLPPnt 1">
      <a:dk1>
        <a:srgbClr val="000000"/>
      </a:dk1>
      <a:lt1>
        <a:srgbClr val="FFFFFF"/>
      </a:lt1>
      <a:dk2>
        <a:srgbClr val="FF0000"/>
      </a:dk2>
      <a:lt2>
        <a:srgbClr val="979797"/>
      </a:lt2>
      <a:accent1>
        <a:srgbClr val="FFFFFF"/>
      </a:accent1>
      <a:accent2>
        <a:srgbClr val="0099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8A00"/>
      </a:accent6>
      <a:hlink>
        <a:srgbClr val="0000CC"/>
      </a:hlink>
      <a:folHlink>
        <a:srgbClr val="CC00CC"/>
      </a:folHlink>
    </a:clrScheme>
    <a:fontScheme name="HTOLPP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7A5C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7A5C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TOLPPnt 1">
        <a:dk1>
          <a:srgbClr val="000000"/>
        </a:dk1>
        <a:lt1>
          <a:srgbClr val="FFFFFF"/>
        </a:lt1>
        <a:dk2>
          <a:srgbClr val="FF0000"/>
        </a:dk2>
        <a:lt2>
          <a:srgbClr val="979797"/>
        </a:lt2>
        <a:accent1>
          <a:srgbClr val="FFFF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008A00"/>
        </a:accent6>
        <a:hlink>
          <a:srgbClr val="0000CC"/>
        </a:hlink>
        <a:folHlink>
          <a:srgbClr val="CC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5CD63E0D-970E-4870-8723-7595B27C3D9F}" vid="{497A2BCF-FFC5-4C37-97A9-5DB913B1F61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FF0000"/>
      </a:dk2>
      <a:lt2>
        <a:srgbClr val="979797"/>
      </a:lt2>
      <a:accent1>
        <a:srgbClr val="FFFFFF"/>
      </a:accent1>
      <a:accent2>
        <a:srgbClr val="0099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8A00"/>
      </a:accent6>
      <a:hlink>
        <a:srgbClr val="0000CC"/>
      </a:hlink>
      <a:folHlink>
        <a:srgbClr val="CC00C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C_programming</Template>
  <TotalTime>20</TotalTime>
  <Words>2169</Words>
  <Application>Microsoft Office PowerPoint</Application>
  <PresentationFormat>On-screen Show (4:3)</PresentationFormat>
  <Paragraphs>272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Courier New</vt:lpstr>
      <vt:lpstr>Times New Roman</vt:lpstr>
      <vt:lpstr>HTOLPPnt</vt:lpstr>
      <vt:lpstr>Input and output</vt:lpstr>
      <vt:lpstr>Input and output</vt:lpstr>
      <vt:lpstr>Files</vt:lpstr>
      <vt:lpstr>Files</vt:lpstr>
      <vt:lpstr>How to open a file</vt:lpstr>
      <vt:lpstr>Example</vt:lpstr>
      <vt:lpstr>Using files</vt:lpstr>
      <vt:lpstr>Using files</vt:lpstr>
      <vt:lpstr>Using files</vt:lpstr>
      <vt:lpstr>End of file</vt:lpstr>
      <vt:lpstr>Example</vt:lpstr>
      <vt:lpstr>Example</vt:lpstr>
      <vt:lpstr>Example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 and output</dc:title>
  <dc:creator>Keijo Länsikunnas</dc:creator>
  <cp:lastModifiedBy>Joseph Hotchkiss</cp:lastModifiedBy>
  <cp:revision>4</cp:revision>
  <cp:lastPrinted>2010-10-19T14:20:16Z</cp:lastPrinted>
  <dcterms:created xsi:type="dcterms:W3CDTF">2019-09-11T19:25:15Z</dcterms:created>
  <dcterms:modified xsi:type="dcterms:W3CDTF">2023-09-13T05:07:40Z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1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C:\Omat tiedostot\Esko\1StadiaDTPA\2002K\Luennot</vt:lpwstr>
  </property>
</Properties>
</file>