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1" r:id="rId6"/>
    <p:sldId id="260" r:id="rId7"/>
    <p:sldId id="262" r:id="rId8"/>
    <p:sldId id="272" r:id="rId9"/>
    <p:sldId id="273" r:id="rId10"/>
    <p:sldId id="274" r:id="rId11"/>
    <p:sldId id="288" r:id="rId12"/>
    <p:sldId id="289" r:id="rId13"/>
    <p:sldId id="290" r:id="rId14"/>
    <p:sldId id="291" r:id="rId15"/>
    <p:sldId id="292" r:id="rId16"/>
    <p:sldId id="293" r:id="rId17"/>
    <p:sldId id="29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r>
              <a:rPr lang="en-US"/>
              <a:t>S.C. Dharmadhikari , PICT</a:t>
            </a:r>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080AA69F-3AE5-4FFD-B33C-86418B81E36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214450 : Computer  Graphics</a:t>
            </a:r>
            <a:endParaRPr lang="en-US" b="1" dirty="0"/>
          </a:p>
        </p:txBody>
      </p:sp>
      <p:sp>
        <p:nvSpPr>
          <p:cNvPr id="3" name="Subtitle 2"/>
          <p:cNvSpPr>
            <a:spLocks noGrp="1"/>
          </p:cNvSpPr>
          <p:nvPr>
            <p:ph type="subTitle" idx="1"/>
          </p:nvPr>
        </p:nvSpPr>
        <p:spPr>
          <a:xfrm>
            <a:off x="3276600" y="3886200"/>
            <a:ext cx="4495800" cy="533400"/>
          </a:xfrm>
        </p:spPr>
        <p:txBody>
          <a:bodyPr>
            <a:normAutofit/>
          </a:bodyPr>
          <a:lstStyle/>
          <a:p>
            <a:pPr algn="r"/>
            <a:r>
              <a:rPr lang="en-US" sz="2400" b="1" dirty="0" smtClean="0"/>
              <a:t>Dr.  S. C. </a:t>
            </a:r>
            <a:r>
              <a:rPr lang="en-US" sz="2400" b="1" dirty="0" err="1" smtClean="0"/>
              <a:t>Dharmadhikari</a:t>
            </a:r>
            <a:endParaRPr lang="en-US"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2800" b="1" dirty="0" smtClean="0">
                <a:solidFill>
                  <a:schemeClr val="tx2">
                    <a:lumMod val="75000"/>
                  </a:schemeClr>
                </a:solidFill>
              </a:rPr>
              <a:t>Part I  : Graphics Primitives.</a:t>
            </a:r>
            <a:br>
              <a:rPr lang="en-US" sz="2800" b="1" dirty="0" smtClean="0">
                <a:solidFill>
                  <a:schemeClr val="tx2">
                    <a:lumMod val="75000"/>
                  </a:schemeClr>
                </a:solidFill>
              </a:rPr>
            </a:br>
            <a:endParaRPr lang="en-US" sz="2800" dirty="0"/>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sz="2400" dirty="0" smtClean="0"/>
              <a:t>Computer Graphics : It deals with pictures and images.</a:t>
            </a:r>
          </a:p>
          <a:p>
            <a:pPr algn="just"/>
            <a:r>
              <a:rPr lang="en-US" sz="2400" dirty="0" smtClean="0"/>
              <a:t>It  makes a computer  capable  of displaying and manipulating pictures. </a:t>
            </a:r>
          </a:p>
          <a:p>
            <a:pPr algn="just"/>
            <a:r>
              <a:rPr lang="en-US" sz="2400" dirty="0" smtClean="0"/>
              <a:t>For example, laser printers , plotters, </a:t>
            </a:r>
            <a:r>
              <a:rPr lang="en-US" sz="2400" i="1" dirty="0" smtClean="0"/>
              <a:t>monitor</a:t>
            </a:r>
            <a:r>
              <a:rPr lang="en-US" sz="2400" dirty="0" smtClean="0"/>
              <a:t> .</a:t>
            </a:r>
          </a:p>
          <a:p>
            <a:pPr algn="just"/>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15962"/>
          </a:xfrm>
        </p:spPr>
        <p:txBody>
          <a:bodyPr>
            <a:normAutofit fontScale="90000"/>
          </a:bodyPr>
          <a:lstStyle/>
          <a:p>
            <a:r>
              <a:rPr lang="en-US" dirty="0" smtClean="0"/>
              <a:t>Web Definitions</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pPr algn="just">
              <a:buNone/>
            </a:pPr>
            <a:r>
              <a:rPr lang="en-US" sz="2800" dirty="0" smtClean="0"/>
              <a:t>[</a:t>
            </a:r>
            <a:r>
              <a:rPr lang="en-US" sz="2800" dirty="0" err="1" smtClean="0"/>
              <a:t>i</a:t>
            </a:r>
            <a:r>
              <a:rPr lang="en-US" sz="2800" dirty="0" smtClean="0"/>
              <a:t>] Computer-generated image data created with help  from specialized graphical hardware and software.</a:t>
            </a:r>
          </a:p>
          <a:p>
            <a:pPr algn="just">
              <a:buNone/>
            </a:pPr>
            <a:r>
              <a:rPr lang="en-US" sz="2800" dirty="0" smtClean="0"/>
              <a:t>[ii]Visual representations of data displayed on a monitor made on a </a:t>
            </a:r>
            <a:r>
              <a:rPr lang="en-US" sz="2800" i="1" dirty="0" smtClean="0"/>
              <a:t>computer</a:t>
            </a:r>
            <a:r>
              <a:rPr lang="en-US" sz="2800" dirty="0" smtClean="0"/>
              <a:t>. </a:t>
            </a:r>
          </a:p>
          <a:p>
            <a:pPr algn="just">
              <a:buNone/>
            </a:pPr>
            <a:r>
              <a:rPr lang="en-US" sz="2800" dirty="0" smtClean="0"/>
              <a:t>[iii]The use of a computer to produce and manipulate   pictorial images on a video screen</a:t>
            </a:r>
          </a:p>
          <a:p>
            <a:pPr algn="just">
              <a:buNone/>
            </a:pPr>
            <a:r>
              <a:rPr lang="en-US" sz="2800" dirty="0" smtClean="0"/>
              <a:t>[iv]An art of drawing pictures, lines, charts, etc using computers with the help of </a:t>
            </a:r>
            <a:r>
              <a:rPr lang="en-US" sz="2800" dirty="0" smtClean="0"/>
              <a:t>programming</a:t>
            </a:r>
          </a:p>
          <a:p>
            <a:pPr algn="just">
              <a:buNone/>
            </a:pPr>
            <a:r>
              <a:rPr lang="en-US" sz="2800" b="1" dirty="0" smtClean="0">
                <a:solidFill>
                  <a:srgbClr val="FF0000"/>
                </a:solidFill>
              </a:rPr>
              <a:t>* Applications …….  </a:t>
            </a:r>
            <a:r>
              <a:rPr lang="en-US" sz="2800" b="1" dirty="0" smtClean="0"/>
              <a:t>Gaming, Animation, Entertainment, Education.</a:t>
            </a:r>
            <a:endParaRPr lang="en-US" sz="2800" b="1" dirty="0" smtClean="0"/>
          </a:p>
          <a:p>
            <a:pPr algn="just">
              <a:buNone/>
            </a:pP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Some Popular Applications</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VFX </a:t>
            </a:r>
          </a:p>
          <a:p>
            <a:pPr algn="just">
              <a:buNone/>
            </a:pPr>
            <a:r>
              <a:rPr lang="en-US" dirty="0" smtClean="0"/>
              <a:t>     </a:t>
            </a:r>
            <a:r>
              <a:rPr lang="en-US" b="1" dirty="0" smtClean="0"/>
              <a:t>Visual Effects</a:t>
            </a:r>
            <a:r>
              <a:rPr lang="en-US" dirty="0" smtClean="0"/>
              <a:t> (abbreviated </a:t>
            </a:r>
            <a:r>
              <a:rPr lang="en-US" b="1" dirty="0" smtClean="0"/>
              <a:t>VFX</a:t>
            </a:r>
            <a:r>
              <a:rPr lang="en-US" dirty="0" smtClean="0"/>
              <a:t>) is the processes by which imagery is created or manipulated outside the context of a live action shot in film making.</a:t>
            </a:r>
          </a:p>
          <a:p>
            <a:pPr algn="just">
              <a:buNone/>
            </a:pPr>
            <a:r>
              <a:rPr lang="en-US" dirty="0" smtClean="0"/>
              <a:t>- Simply a visual effect is the ideal utilization of computers to insert and remove special effects or enhancements that wasn’t initially inside the shot.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buNone/>
            </a:pP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Commonly Used Software and Techniques for Visual Effects in Films and Games </a:t>
            </a:r>
          </a:p>
          <a:p>
            <a:pPr>
              <a:buFontTx/>
              <a:buChar char="-"/>
            </a:pPr>
            <a:r>
              <a:rPr lang="en-US" sz="2400" b="1" dirty="0" smtClean="0">
                <a:ln w="18000">
                  <a:solidFill>
                    <a:schemeClr val="accent2">
                      <a:satMod val="140000"/>
                    </a:schemeClr>
                  </a:solidFill>
                  <a:prstDash val="solid"/>
                  <a:miter lim="800000"/>
                </a:ln>
                <a:solidFill>
                  <a:schemeClr val="accent5">
                    <a:lumMod val="75000"/>
                  </a:schemeClr>
                </a:solidFill>
                <a:effectLst>
                  <a:outerShdw blurRad="25500" dist="23000" dir="7020000" algn="tl">
                    <a:srgbClr val="000000">
                      <a:alpha val="50000"/>
                    </a:srgbClr>
                  </a:outerShdw>
                </a:effectLst>
              </a:rPr>
              <a:t>3Ds MAX</a:t>
            </a:r>
          </a:p>
          <a:p>
            <a:pPr>
              <a:buFontTx/>
              <a:buChar char="-"/>
            </a:pPr>
            <a:r>
              <a:rPr lang="en-US" sz="2400" b="1" dirty="0" smtClean="0">
                <a:ln w="18000">
                  <a:solidFill>
                    <a:schemeClr val="accent2">
                      <a:satMod val="140000"/>
                    </a:schemeClr>
                  </a:solidFill>
                  <a:prstDash val="solid"/>
                  <a:miter lim="800000"/>
                </a:ln>
                <a:solidFill>
                  <a:schemeClr val="accent5">
                    <a:lumMod val="75000"/>
                  </a:schemeClr>
                </a:solidFill>
                <a:effectLst>
                  <a:outerShdw blurRad="25500" dist="23000" dir="7020000" algn="tl">
                    <a:srgbClr val="000000">
                      <a:alpha val="50000"/>
                    </a:srgbClr>
                  </a:outerShdw>
                </a:effectLst>
              </a:rPr>
              <a:t>MAYA</a:t>
            </a:r>
          </a:p>
          <a:p>
            <a:pPr>
              <a:buFontTx/>
              <a:buChar char="-"/>
            </a:pPr>
            <a:r>
              <a:rPr lang="en-US" sz="2400" b="1" dirty="0" err="1" smtClean="0">
                <a:ln w="18000">
                  <a:solidFill>
                    <a:schemeClr val="accent2">
                      <a:satMod val="140000"/>
                    </a:schemeClr>
                  </a:solidFill>
                  <a:prstDash val="solid"/>
                  <a:miter lim="800000"/>
                </a:ln>
                <a:solidFill>
                  <a:schemeClr val="accent5">
                    <a:lumMod val="75000"/>
                  </a:schemeClr>
                </a:solidFill>
                <a:effectLst>
                  <a:outerShdw blurRad="25500" dist="23000" dir="7020000" algn="tl">
                    <a:srgbClr val="000000">
                      <a:alpha val="50000"/>
                    </a:srgbClr>
                  </a:outerShdw>
                </a:effectLst>
              </a:rPr>
              <a:t>Zbrush</a:t>
            </a:r>
            <a:endParaRPr lang="en-US" sz="2400" b="1" dirty="0" smtClean="0">
              <a:ln w="18000">
                <a:solidFill>
                  <a:schemeClr val="accent2">
                    <a:satMod val="140000"/>
                  </a:schemeClr>
                </a:solidFill>
                <a:prstDash val="solid"/>
                <a:miter lim="800000"/>
              </a:ln>
              <a:solidFill>
                <a:schemeClr val="accent5">
                  <a:lumMod val="75000"/>
                </a:schemeClr>
              </a:solidFill>
              <a:effectLst>
                <a:outerShdw blurRad="25500" dist="23000" dir="7020000" algn="tl">
                  <a:srgbClr val="000000">
                    <a:alpha val="50000"/>
                  </a:srgbClr>
                </a:outerShdw>
              </a:effectLst>
            </a:endParaRPr>
          </a:p>
          <a:p>
            <a:pPr>
              <a:buFontTx/>
              <a:buChar char="-"/>
            </a:pPr>
            <a:r>
              <a:rPr lang="en-US" sz="2400" b="1" dirty="0" err="1" smtClean="0">
                <a:ln w="18000">
                  <a:solidFill>
                    <a:schemeClr val="accent2">
                      <a:satMod val="140000"/>
                    </a:schemeClr>
                  </a:solidFill>
                  <a:prstDash val="solid"/>
                  <a:miter lim="800000"/>
                </a:ln>
                <a:solidFill>
                  <a:schemeClr val="accent5">
                    <a:lumMod val="75000"/>
                  </a:schemeClr>
                </a:solidFill>
                <a:effectLst>
                  <a:outerShdw blurRad="25500" dist="23000" dir="7020000" algn="tl">
                    <a:srgbClr val="000000">
                      <a:alpha val="50000"/>
                    </a:srgbClr>
                  </a:outerShdw>
                </a:effectLst>
              </a:rPr>
              <a:t>Mudbox</a:t>
            </a:r>
            <a:endParaRPr lang="en-US" sz="2400" b="1" dirty="0" smtClean="0">
              <a:ln w="18000">
                <a:solidFill>
                  <a:schemeClr val="accent2">
                    <a:satMod val="140000"/>
                  </a:schemeClr>
                </a:solidFill>
                <a:prstDash val="solid"/>
                <a:miter lim="800000"/>
              </a:ln>
              <a:solidFill>
                <a:schemeClr val="accent5">
                  <a:lumMod val="75000"/>
                </a:schemeClr>
              </a:solidFill>
              <a:effectLst>
                <a:outerShdw blurRad="25500" dist="23000" dir="7020000" algn="tl">
                  <a:srgbClr val="000000">
                    <a:alpha val="50000"/>
                  </a:srgbClr>
                </a:outerShdw>
              </a:effectLst>
            </a:endParaRPr>
          </a:p>
          <a:p>
            <a:pPr>
              <a:buFontTx/>
              <a:buChar char="-"/>
            </a:pPr>
            <a:r>
              <a:rPr lang="en-US" sz="2400" b="1" dirty="0" err="1" smtClean="0">
                <a:ln w="18000">
                  <a:solidFill>
                    <a:schemeClr val="accent2">
                      <a:satMod val="140000"/>
                    </a:schemeClr>
                  </a:solidFill>
                  <a:prstDash val="solid"/>
                  <a:miter lim="800000"/>
                </a:ln>
                <a:solidFill>
                  <a:schemeClr val="accent5">
                    <a:lumMod val="75000"/>
                  </a:schemeClr>
                </a:solidFill>
                <a:effectLst>
                  <a:outerShdw blurRad="25500" dist="23000" dir="7020000" algn="tl">
                    <a:srgbClr val="000000">
                      <a:alpha val="50000"/>
                    </a:srgbClr>
                  </a:outerShdw>
                </a:effectLst>
              </a:rPr>
              <a:t>Modo</a:t>
            </a:r>
            <a:endParaRPr lang="en-US" sz="2400" b="1" dirty="0" smtClean="0">
              <a:ln w="18000">
                <a:solidFill>
                  <a:schemeClr val="accent2">
                    <a:satMod val="140000"/>
                  </a:schemeClr>
                </a:solidFill>
                <a:prstDash val="solid"/>
                <a:miter lim="800000"/>
              </a:ln>
              <a:solidFill>
                <a:schemeClr val="accent5">
                  <a:lumMod val="75000"/>
                </a:schemeClr>
              </a:solidFill>
              <a:effectLst>
                <a:outerShdw blurRad="25500" dist="23000" dir="7020000" algn="tl">
                  <a:srgbClr val="000000">
                    <a:alpha val="50000"/>
                  </a:srgbClr>
                </a:outerShdw>
              </a:effectLst>
            </a:endParaRPr>
          </a:p>
          <a:p>
            <a:pPr>
              <a:buFontTx/>
              <a:buChar char="-"/>
            </a:pPr>
            <a:r>
              <a:rPr lang="en-US" sz="2400" b="1" dirty="0" err="1" smtClean="0">
                <a:ln w="18000">
                  <a:solidFill>
                    <a:schemeClr val="accent2">
                      <a:satMod val="140000"/>
                    </a:schemeClr>
                  </a:solidFill>
                  <a:prstDash val="solid"/>
                  <a:miter lim="800000"/>
                </a:ln>
                <a:solidFill>
                  <a:schemeClr val="accent5">
                    <a:lumMod val="75000"/>
                  </a:schemeClr>
                </a:solidFill>
                <a:effectLst>
                  <a:outerShdw blurRad="25500" dist="23000" dir="7020000" algn="tl">
                    <a:srgbClr val="000000">
                      <a:alpha val="50000"/>
                    </a:srgbClr>
                  </a:outerShdw>
                </a:effectLst>
              </a:rPr>
              <a:t>SoftImage</a:t>
            </a:r>
            <a:endParaRPr lang="en-US" sz="2400" b="1" dirty="0" smtClean="0">
              <a:ln w="18000">
                <a:solidFill>
                  <a:schemeClr val="accent2">
                    <a:satMod val="140000"/>
                  </a:schemeClr>
                </a:solidFill>
                <a:prstDash val="solid"/>
                <a:miter lim="800000"/>
              </a:ln>
              <a:solidFill>
                <a:schemeClr val="accent5">
                  <a:lumMod val="75000"/>
                </a:schemeClr>
              </a:solidFill>
              <a:effectLst>
                <a:outerShdw blurRad="25500" dist="23000" dir="7020000" algn="tl">
                  <a:srgbClr val="000000">
                    <a:alpha val="50000"/>
                  </a:srgbClr>
                </a:outerShdw>
              </a:effectLst>
            </a:endParaRPr>
          </a:p>
          <a:p>
            <a:pPr>
              <a:buFontTx/>
              <a:buChar char="-"/>
            </a:pPr>
            <a:r>
              <a:rPr lang="en-US" sz="2400" b="1" dirty="0" smtClean="0">
                <a:ln w="18000">
                  <a:solidFill>
                    <a:schemeClr val="accent2">
                      <a:satMod val="140000"/>
                    </a:schemeClr>
                  </a:solidFill>
                  <a:prstDash val="solid"/>
                  <a:miter lim="800000"/>
                </a:ln>
                <a:solidFill>
                  <a:schemeClr val="accent5">
                    <a:lumMod val="75000"/>
                  </a:schemeClr>
                </a:solidFill>
                <a:effectLst>
                  <a:outerShdw blurRad="25500" dist="23000" dir="7020000" algn="tl">
                    <a:srgbClr val="000000">
                      <a:alpha val="50000"/>
                    </a:srgbClr>
                  </a:outerShdw>
                </a:effectLst>
              </a:rPr>
              <a:t>Cinema4D</a:t>
            </a:r>
          </a:p>
          <a:p>
            <a:pPr>
              <a:buFontTx/>
              <a:buChar char="-"/>
            </a:pPr>
            <a:r>
              <a:rPr lang="en-US" sz="2400" b="1" dirty="0" smtClean="0">
                <a:ln w="18000">
                  <a:solidFill>
                    <a:schemeClr val="accent2">
                      <a:satMod val="140000"/>
                    </a:schemeClr>
                  </a:solidFill>
                  <a:prstDash val="solid"/>
                  <a:miter lim="800000"/>
                </a:ln>
                <a:solidFill>
                  <a:schemeClr val="accent5">
                    <a:lumMod val="75000"/>
                  </a:schemeClr>
                </a:solidFill>
                <a:effectLst>
                  <a:outerShdw blurRad="25500" dist="23000" dir="7020000" algn="tl">
                    <a:srgbClr val="000000">
                      <a:alpha val="50000"/>
                    </a:srgbClr>
                  </a:outerShdw>
                </a:effectLst>
              </a:rPr>
              <a:t>Photoshop</a:t>
            </a:r>
          </a:p>
          <a:p>
            <a:pPr>
              <a:buFontTx/>
              <a:buChar char="-"/>
            </a:pPr>
            <a:r>
              <a:rPr lang="en-US" sz="2400" b="1" dirty="0" smtClean="0">
                <a:ln w="18000">
                  <a:solidFill>
                    <a:schemeClr val="accent2">
                      <a:satMod val="140000"/>
                    </a:schemeClr>
                  </a:solidFill>
                  <a:prstDash val="solid"/>
                  <a:miter lim="800000"/>
                </a:ln>
                <a:solidFill>
                  <a:schemeClr val="accent5">
                    <a:lumMod val="75000"/>
                  </a:schemeClr>
                </a:solidFill>
                <a:effectLst>
                  <a:outerShdw blurRad="25500" dist="23000" dir="7020000" algn="tl">
                    <a:srgbClr val="000000">
                      <a:alpha val="50000"/>
                    </a:srgbClr>
                  </a:outerShdw>
                </a:effectLst>
              </a:rPr>
              <a:t>GIMP</a:t>
            </a:r>
          </a:p>
          <a:p>
            <a:pPr>
              <a:buFontTx/>
              <a:buChar char="-"/>
            </a:pPr>
            <a:r>
              <a:rPr lang="en-US" sz="2400" b="1" dirty="0" err="1" smtClean="0">
                <a:ln w="18000">
                  <a:solidFill>
                    <a:schemeClr val="accent2">
                      <a:satMod val="140000"/>
                    </a:schemeClr>
                  </a:solidFill>
                  <a:prstDash val="solid"/>
                  <a:miter lim="800000"/>
                </a:ln>
                <a:solidFill>
                  <a:schemeClr val="accent5">
                    <a:lumMod val="75000"/>
                  </a:schemeClr>
                </a:solidFill>
                <a:effectLst>
                  <a:outerShdw blurRad="25500" dist="23000" dir="7020000" algn="tl">
                    <a:srgbClr val="000000">
                      <a:alpha val="50000"/>
                    </a:srgbClr>
                  </a:outerShdw>
                </a:effectLst>
              </a:rPr>
              <a:t>Cyberlink</a:t>
            </a:r>
            <a:endParaRPr lang="en-US" sz="2400" b="1" dirty="0" smtClean="0">
              <a:ln w="18000">
                <a:solidFill>
                  <a:schemeClr val="accent2">
                    <a:satMod val="140000"/>
                  </a:schemeClr>
                </a:solidFill>
                <a:prstDash val="solid"/>
                <a:miter lim="800000"/>
              </a:ln>
              <a:solidFill>
                <a:schemeClr val="accent5">
                  <a:lumMod val="75000"/>
                </a:schemeClr>
              </a:solidFill>
              <a:effectLst>
                <a:outerShdw blurRad="25500" dist="23000" dir="7020000" algn="tl">
                  <a:srgbClr val="000000">
                    <a:alpha val="50000"/>
                  </a:srgbClr>
                </a:outerShdw>
              </a:effectLst>
            </a:endParaRPr>
          </a:p>
          <a:p>
            <a:pPr>
              <a:buFontTx/>
              <a:buChar char="-"/>
            </a:pPr>
            <a:r>
              <a:rPr lang="en-US" sz="2400" b="1" dirty="0" smtClean="0">
                <a:ln w="18000">
                  <a:solidFill>
                    <a:schemeClr val="accent2">
                      <a:satMod val="140000"/>
                    </a:schemeClr>
                  </a:solidFill>
                  <a:prstDash val="solid"/>
                  <a:miter lim="800000"/>
                </a:ln>
                <a:solidFill>
                  <a:schemeClr val="accent5">
                    <a:lumMod val="75000"/>
                  </a:schemeClr>
                </a:solidFill>
                <a:effectLst>
                  <a:outerShdw blurRad="25500" dist="23000" dir="7020000" algn="tl">
                    <a:srgbClr val="000000">
                      <a:alpha val="50000"/>
                    </a:srgbClr>
                  </a:outerShdw>
                </a:effectLst>
              </a:rPr>
              <a:t>Adobe illustrator …</a:t>
            </a:r>
            <a:endParaRPr lang="en-US" sz="2400" b="1" dirty="0">
              <a:ln w="18000">
                <a:solidFill>
                  <a:schemeClr val="accent2">
                    <a:satMod val="140000"/>
                  </a:schemeClr>
                </a:solidFill>
                <a:prstDash val="solid"/>
                <a:miter lim="800000"/>
              </a:ln>
              <a:solidFill>
                <a:schemeClr val="accent5">
                  <a:lumMod val="75000"/>
                </a:schemeClr>
              </a:solid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228600"/>
          <a:ext cx="8534400" cy="6324600"/>
        </p:xfrm>
        <a:graphic>
          <a:graphicData uri="http://schemas.openxmlformats.org/drawingml/2006/table">
            <a:tbl>
              <a:tblPr firstRow="1" bandRow="1">
                <a:tableStyleId>{5C22544A-7EE6-4342-B048-85BDC9FD1C3A}</a:tableStyleId>
              </a:tblPr>
              <a:tblGrid>
                <a:gridCol w="4267200"/>
                <a:gridCol w="4267200"/>
              </a:tblGrid>
              <a:tr h="6324600">
                <a:tc>
                  <a:txBody>
                    <a:bodyPr/>
                    <a:lstStyle/>
                    <a:p>
                      <a:endParaRPr lang="en-US" dirty="0"/>
                    </a:p>
                  </a:txBody>
                  <a:tcPr/>
                </a:tc>
                <a:tc>
                  <a:txBody>
                    <a:bodyPr/>
                    <a:lstStyle/>
                    <a:p>
                      <a:endParaRPr lang="en-US" dirty="0"/>
                    </a:p>
                  </a:txBody>
                  <a:tcPr/>
                </a:tc>
              </a:tr>
            </a:tbl>
          </a:graphicData>
        </a:graphic>
      </p:graphicFrame>
      <p:pic>
        <p:nvPicPr>
          <p:cNvPr id="5" name="Picture 4" descr="bahubali-vfx-1.JPG"/>
          <p:cNvPicPr>
            <a:picLocks noChangeAspect="1"/>
          </p:cNvPicPr>
          <p:nvPr/>
        </p:nvPicPr>
        <p:blipFill>
          <a:blip r:embed="rId2"/>
          <a:stretch>
            <a:fillRect/>
          </a:stretch>
        </p:blipFill>
        <p:spPr>
          <a:xfrm>
            <a:off x="509587" y="457200"/>
            <a:ext cx="3986213" cy="5791200"/>
          </a:xfrm>
          <a:prstGeom prst="rect">
            <a:avLst/>
          </a:prstGeom>
        </p:spPr>
      </p:pic>
      <p:pic>
        <p:nvPicPr>
          <p:cNvPr id="6" name="Picture 5" descr="bahubali-vfx-2.JPG"/>
          <p:cNvPicPr>
            <a:picLocks noChangeAspect="1"/>
          </p:cNvPicPr>
          <p:nvPr/>
        </p:nvPicPr>
        <p:blipFill>
          <a:blip r:embed="rId3"/>
          <a:stretch>
            <a:fillRect/>
          </a:stretch>
        </p:blipFill>
        <p:spPr>
          <a:xfrm>
            <a:off x="4724400" y="457200"/>
            <a:ext cx="4062412" cy="58674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228600"/>
          <a:ext cx="8915400" cy="6324600"/>
        </p:xfrm>
        <a:graphic>
          <a:graphicData uri="http://schemas.openxmlformats.org/drawingml/2006/table">
            <a:tbl>
              <a:tblPr firstRow="1" bandRow="1">
                <a:tableStyleId>{5C22544A-7EE6-4342-B048-85BDC9FD1C3A}</a:tableStyleId>
              </a:tblPr>
              <a:tblGrid>
                <a:gridCol w="4457700"/>
                <a:gridCol w="4457700"/>
              </a:tblGrid>
              <a:tr h="6324600">
                <a:tc>
                  <a:txBody>
                    <a:bodyPr/>
                    <a:lstStyle/>
                    <a:p>
                      <a:endParaRPr lang="en-US" dirty="0"/>
                    </a:p>
                  </a:txBody>
                  <a:tcPr/>
                </a:tc>
                <a:tc>
                  <a:txBody>
                    <a:bodyPr/>
                    <a:lstStyle/>
                    <a:p>
                      <a:endParaRPr lang="en-US" dirty="0"/>
                    </a:p>
                  </a:txBody>
                  <a:tcPr/>
                </a:tc>
              </a:tr>
            </a:tbl>
          </a:graphicData>
        </a:graphic>
      </p:graphicFrame>
      <p:pic>
        <p:nvPicPr>
          <p:cNvPr id="7" name="Picture 6" descr="bahubali-vfx-5.JPG"/>
          <p:cNvPicPr>
            <a:picLocks noChangeAspect="1"/>
          </p:cNvPicPr>
          <p:nvPr/>
        </p:nvPicPr>
        <p:blipFill>
          <a:blip r:embed="rId2"/>
          <a:stretch>
            <a:fillRect/>
          </a:stretch>
        </p:blipFill>
        <p:spPr>
          <a:xfrm>
            <a:off x="228599" y="304800"/>
            <a:ext cx="4191001" cy="6096000"/>
          </a:xfrm>
          <a:prstGeom prst="rect">
            <a:avLst/>
          </a:prstGeom>
        </p:spPr>
      </p:pic>
      <p:pic>
        <p:nvPicPr>
          <p:cNvPr id="8" name="Picture 7" descr="bahubali-vfx-6.JPG"/>
          <p:cNvPicPr>
            <a:picLocks noChangeAspect="1"/>
          </p:cNvPicPr>
          <p:nvPr/>
        </p:nvPicPr>
        <p:blipFill>
          <a:blip r:embed="rId3"/>
          <a:stretch>
            <a:fillRect/>
          </a:stretch>
        </p:blipFill>
        <p:spPr>
          <a:xfrm>
            <a:off x="4572000" y="304800"/>
            <a:ext cx="4267199" cy="6096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228600"/>
          <a:ext cx="8534400" cy="6324600"/>
        </p:xfrm>
        <a:graphic>
          <a:graphicData uri="http://schemas.openxmlformats.org/drawingml/2006/table">
            <a:tbl>
              <a:tblPr firstRow="1" bandRow="1">
                <a:tableStyleId>{5C22544A-7EE6-4342-B048-85BDC9FD1C3A}</a:tableStyleId>
              </a:tblPr>
              <a:tblGrid>
                <a:gridCol w="4267200"/>
                <a:gridCol w="4267200"/>
              </a:tblGrid>
              <a:tr h="6324600">
                <a:tc>
                  <a:txBody>
                    <a:bodyPr/>
                    <a:lstStyle/>
                    <a:p>
                      <a:endParaRPr lang="en-US" dirty="0"/>
                    </a:p>
                  </a:txBody>
                  <a:tcPr/>
                </a:tc>
                <a:tc>
                  <a:txBody>
                    <a:bodyPr/>
                    <a:lstStyle/>
                    <a:p>
                      <a:endParaRPr lang="en-US" dirty="0"/>
                    </a:p>
                  </a:txBody>
                  <a:tcPr/>
                </a:tc>
              </a:tr>
            </a:tbl>
          </a:graphicData>
        </a:graphic>
      </p:graphicFrame>
      <p:pic>
        <p:nvPicPr>
          <p:cNvPr id="7" name="Picture 6" descr="bahubali-vfx-3.JPG"/>
          <p:cNvPicPr>
            <a:picLocks noChangeAspect="1"/>
          </p:cNvPicPr>
          <p:nvPr/>
        </p:nvPicPr>
        <p:blipFill>
          <a:blip r:embed="rId2"/>
          <a:stretch>
            <a:fillRect/>
          </a:stretch>
        </p:blipFill>
        <p:spPr>
          <a:xfrm>
            <a:off x="504825" y="381000"/>
            <a:ext cx="4067175" cy="6096000"/>
          </a:xfrm>
          <a:prstGeom prst="rect">
            <a:avLst/>
          </a:prstGeom>
        </p:spPr>
      </p:pic>
      <p:pic>
        <p:nvPicPr>
          <p:cNvPr id="8" name="Picture 7" descr="bahubali-vfx-4.JPG"/>
          <p:cNvPicPr>
            <a:picLocks noChangeAspect="1"/>
          </p:cNvPicPr>
          <p:nvPr/>
        </p:nvPicPr>
        <p:blipFill>
          <a:blip r:embed="rId3"/>
          <a:stretch>
            <a:fillRect/>
          </a:stretch>
        </p:blipFill>
        <p:spPr>
          <a:xfrm>
            <a:off x="4724401" y="381000"/>
            <a:ext cx="4114800" cy="60960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More than </a:t>
            </a:r>
            <a:r>
              <a:rPr lang="en-US" b="1" dirty="0" smtClean="0"/>
              <a:t>4,500 VFX</a:t>
            </a:r>
            <a:r>
              <a:rPr lang="en-US" dirty="0" smtClean="0"/>
              <a:t> shots in the movie. </a:t>
            </a:r>
          </a:p>
          <a:p>
            <a:r>
              <a:rPr lang="en-US" dirty="0" smtClean="0"/>
              <a:t>This huge amount of VFX shots are new record in Indian cinema.</a:t>
            </a:r>
          </a:p>
          <a:p>
            <a:pPr>
              <a:buFontTx/>
              <a:buChar char="-"/>
            </a:pPr>
            <a:r>
              <a:rPr lang="en-US" b="1" dirty="0" err="1" smtClean="0"/>
              <a:t>Makuta</a:t>
            </a:r>
            <a:r>
              <a:rPr lang="en-US" b="1" dirty="0" smtClean="0"/>
              <a:t> VFX</a:t>
            </a:r>
          </a:p>
          <a:p>
            <a:pPr algn="just">
              <a:buNone/>
            </a:pPr>
            <a:r>
              <a:rPr lang="en-US" b="1" dirty="0" smtClean="0"/>
              <a:t>    </a:t>
            </a:r>
            <a:r>
              <a:rPr lang="en-US" dirty="0" err="1" smtClean="0"/>
              <a:t>Makuta</a:t>
            </a:r>
            <a:r>
              <a:rPr lang="en-US" dirty="0" smtClean="0"/>
              <a:t> is an Indian visual effects and animation company based in Santa Clara, CA with branches in Hyderabad, India and Universal City, CA. </a:t>
            </a: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274638"/>
            <a:ext cx="8229600" cy="868362"/>
          </a:xfrm>
          <a:ln/>
        </p:spPr>
        <p:txBody>
          <a:bodyPr>
            <a:normAutofit/>
          </a:bodyPr>
          <a:lstStyle/>
          <a:p>
            <a:r>
              <a:rPr lang="en-IE" sz="3200" dirty="0"/>
              <a:t>Architecture Of A Graphics System</a:t>
            </a:r>
            <a:endParaRPr lang="en-GB" sz="3200" dirty="0"/>
          </a:p>
        </p:txBody>
      </p:sp>
      <p:sp>
        <p:nvSpPr>
          <p:cNvPr id="50179" name="Rectangle 3"/>
          <p:cNvSpPr>
            <a:spLocks noGrp="1" noChangeArrowheads="1"/>
          </p:cNvSpPr>
          <p:nvPr>
            <p:ph type="body" idx="1"/>
          </p:nvPr>
        </p:nvSpPr>
        <p:spPr>
          <a:xfrm>
            <a:off x="0" y="1295400"/>
            <a:ext cx="8686800" cy="5029200"/>
          </a:xfrm>
        </p:spPr>
        <p:txBody>
          <a:bodyPr/>
          <a:lstStyle/>
          <a:p>
            <a:endParaRPr lang="en-GB" dirty="0"/>
          </a:p>
        </p:txBody>
      </p:sp>
      <p:sp>
        <p:nvSpPr>
          <p:cNvPr id="50180" name="Rectangle 4"/>
          <p:cNvSpPr>
            <a:spLocks noChangeArrowheads="1"/>
          </p:cNvSpPr>
          <p:nvPr/>
        </p:nvSpPr>
        <p:spPr bwMode="auto">
          <a:xfrm>
            <a:off x="287338" y="5070475"/>
            <a:ext cx="4822825" cy="517525"/>
          </a:xfrm>
          <a:prstGeom prst="rect">
            <a:avLst/>
          </a:prstGeom>
          <a:solidFill>
            <a:srgbClr val="FF6600"/>
          </a:solidFill>
          <a:ln w="12700">
            <a:solidFill>
              <a:schemeClr val="tx1"/>
            </a:solidFill>
            <a:miter lim="800000"/>
            <a:headEnd/>
            <a:tailEnd/>
          </a:ln>
          <a:effectLst/>
        </p:spPr>
        <p:txBody>
          <a:bodyPr anchor="ctr"/>
          <a:lstStyle/>
          <a:p>
            <a:pPr algn="ctr"/>
            <a:r>
              <a:rPr lang="en-IE" b="1">
                <a:solidFill>
                  <a:schemeClr val="bg1"/>
                </a:solidFill>
              </a:rPr>
              <a:t>System Bus</a:t>
            </a:r>
            <a:endParaRPr lang="en-GB" b="1">
              <a:solidFill>
                <a:schemeClr val="bg1"/>
              </a:solidFill>
            </a:endParaRPr>
          </a:p>
        </p:txBody>
      </p:sp>
      <p:sp>
        <p:nvSpPr>
          <p:cNvPr id="50181" name="Rectangle 5"/>
          <p:cNvSpPr>
            <a:spLocks noChangeAspect="1" noChangeArrowheads="1"/>
          </p:cNvSpPr>
          <p:nvPr/>
        </p:nvSpPr>
        <p:spPr bwMode="auto">
          <a:xfrm>
            <a:off x="180975" y="3733800"/>
            <a:ext cx="1352550" cy="827088"/>
          </a:xfrm>
          <a:prstGeom prst="rect">
            <a:avLst/>
          </a:prstGeom>
          <a:solidFill>
            <a:srgbClr val="000080"/>
          </a:solidFill>
          <a:ln w="12700">
            <a:solidFill>
              <a:schemeClr val="tx1"/>
            </a:solidFill>
            <a:miter lim="800000"/>
            <a:headEnd/>
            <a:tailEnd/>
          </a:ln>
          <a:effectLst/>
        </p:spPr>
        <p:txBody>
          <a:bodyPr anchor="ctr"/>
          <a:lstStyle/>
          <a:p>
            <a:pPr algn="ctr"/>
            <a:r>
              <a:rPr lang="en-IE" b="1">
                <a:solidFill>
                  <a:schemeClr val="bg1"/>
                </a:solidFill>
              </a:rPr>
              <a:t>CPU</a:t>
            </a:r>
            <a:endParaRPr lang="en-GB" b="1">
              <a:solidFill>
                <a:schemeClr val="bg1"/>
              </a:solidFill>
            </a:endParaRPr>
          </a:p>
        </p:txBody>
      </p:sp>
      <p:sp>
        <p:nvSpPr>
          <p:cNvPr id="50182" name="Rectangle 6"/>
          <p:cNvSpPr>
            <a:spLocks noChangeAspect="1" noChangeArrowheads="1"/>
          </p:cNvSpPr>
          <p:nvPr/>
        </p:nvSpPr>
        <p:spPr bwMode="auto">
          <a:xfrm>
            <a:off x="2047875" y="3733800"/>
            <a:ext cx="1352550" cy="827088"/>
          </a:xfrm>
          <a:prstGeom prst="rect">
            <a:avLst/>
          </a:prstGeom>
          <a:solidFill>
            <a:srgbClr val="000080"/>
          </a:solidFill>
          <a:ln w="12700">
            <a:solidFill>
              <a:schemeClr val="tx1"/>
            </a:solidFill>
            <a:miter lim="800000"/>
            <a:headEnd/>
            <a:tailEnd/>
          </a:ln>
          <a:effectLst/>
        </p:spPr>
        <p:txBody>
          <a:bodyPr anchor="ctr"/>
          <a:lstStyle/>
          <a:p>
            <a:pPr algn="ctr"/>
            <a:r>
              <a:rPr lang="en-IE" b="1">
                <a:solidFill>
                  <a:schemeClr val="bg1"/>
                </a:solidFill>
              </a:rPr>
              <a:t>Display Processor</a:t>
            </a:r>
            <a:endParaRPr lang="en-GB" b="1">
              <a:solidFill>
                <a:schemeClr val="bg1"/>
              </a:solidFill>
            </a:endParaRPr>
          </a:p>
        </p:txBody>
      </p:sp>
      <p:sp>
        <p:nvSpPr>
          <p:cNvPr id="50183" name="Rectangle 7"/>
          <p:cNvSpPr>
            <a:spLocks noChangeAspect="1" noChangeArrowheads="1"/>
          </p:cNvSpPr>
          <p:nvPr/>
        </p:nvSpPr>
        <p:spPr bwMode="auto">
          <a:xfrm>
            <a:off x="3883025" y="3733800"/>
            <a:ext cx="1352550" cy="827088"/>
          </a:xfrm>
          <a:prstGeom prst="rect">
            <a:avLst/>
          </a:prstGeom>
          <a:solidFill>
            <a:srgbClr val="000080"/>
          </a:solidFill>
          <a:ln w="12700">
            <a:solidFill>
              <a:schemeClr val="tx1"/>
            </a:solidFill>
            <a:miter lim="800000"/>
            <a:headEnd/>
            <a:tailEnd/>
          </a:ln>
          <a:effectLst/>
        </p:spPr>
        <p:txBody>
          <a:bodyPr anchor="ctr"/>
          <a:lstStyle/>
          <a:p>
            <a:pPr algn="ctr"/>
            <a:r>
              <a:rPr lang="en-IE" b="1">
                <a:solidFill>
                  <a:schemeClr val="bg1"/>
                </a:solidFill>
              </a:rPr>
              <a:t>System Memory</a:t>
            </a:r>
            <a:endParaRPr lang="en-GB" b="1">
              <a:solidFill>
                <a:schemeClr val="bg1"/>
              </a:solidFill>
            </a:endParaRPr>
          </a:p>
        </p:txBody>
      </p:sp>
      <p:sp>
        <p:nvSpPr>
          <p:cNvPr id="50184" name="Rectangle 8"/>
          <p:cNvSpPr>
            <a:spLocks noChangeAspect="1" noChangeArrowheads="1"/>
          </p:cNvSpPr>
          <p:nvPr/>
        </p:nvSpPr>
        <p:spPr bwMode="auto">
          <a:xfrm>
            <a:off x="2047875" y="2392363"/>
            <a:ext cx="1352550" cy="827087"/>
          </a:xfrm>
          <a:prstGeom prst="rect">
            <a:avLst/>
          </a:prstGeom>
          <a:solidFill>
            <a:srgbClr val="000080"/>
          </a:solidFill>
          <a:ln w="12700">
            <a:solidFill>
              <a:schemeClr val="tx1"/>
            </a:solidFill>
            <a:miter lim="800000"/>
            <a:headEnd/>
            <a:tailEnd/>
          </a:ln>
          <a:effectLst/>
        </p:spPr>
        <p:txBody>
          <a:bodyPr anchor="ctr"/>
          <a:lstStyle/>
          <a:p>
            <a:pPr algn="ctr"/>
            <a:r>
              <a:rPr lang="en-IE" sz="1600" b="1">
                <a:solidFill>
                  <a:schemeClr val="bg1"/>
                </a:solidFill>
              </a:rPr>
              <a:t>Display Processor Memory</a:t>
            </a:r>
            <a:endParaRPr lang="en-GB" sz="1600" b="1">
              <a:solidFill>
                <a:schemeClr val="bg1"/>
              </a:solidFill>
            </a:endParaRPr>
          </a:p>
        </p:txBody>
      </p:sp>
      <p:sp>
        <p:nvSpPr>
          <p:cNvPr id="50185" name="Rectangle 9"/>
          <p:cNvSpPr>
            <a:spLocks noChangeAspect="1" noChangeArrowheads="1"/>
          </p:cNvSpPr>
          <p:nvPr/>
        </p:nvSpPr>
        <p:spPr bwMode="auto">
          <a:xfrm>
            <a:off x="3403600" y="2392363"/>
            <a:ext cx="1352550" cy="827087"/>
          </a:xfrm>
          <a:prstGeom prst="rect">
            <a:avLst/>
          </a:prstGeom>
          <a:solidFill>
            <a:srgbClr val="000080"/>
          </a:solidFill>
          <a:ln w="12700">
            <a:solidFill>
              <a:schemeClr val="tx1"/>
            </a:solidFill>
            <a:miter lim="800000"/>
            <a:headEnd/>
            <a:tailEnd/>
          </a:ln>
          <a:effectLst/>
        </p:spPr>
        <p:txBody>
          <a:bodyPr anchor="ctr"/>
          <a:lstStyle/>
          <a:p>
            <a:pPr algn="ctr"/>
            <a:r>
              <a:rPr lang="en-IE" b="1">
                <a:solidFill>
                  <a:schemeClr val="bg1"/>
                </a:solidFill>
              </a:rPr>
              <a:t>Frame Buffer</a:t>
            </a:r>
            <a:endParaRPr lang="en-GB" b="1">
              <a:solidFill>
                <a:schemeClr val="bg1"/>
              </a:solidFill>
            </a:endParaRPr>
          </a:p>
        </p:txBody>
      </p:sp>
      <p:sp>
        <p:nvSpPr>
          <p:cNvPr id="50186" name="Rectangle 10"/>
          <p:cNvSpPr>
            <a:spLocks noChangeAspect="1" noChangeArrowheads="1"/>
          </p:cNvSpPr>
          <p:nvPr/>
        </p:nvSpPr>
        <p:spPr bwMode="auto">
          <a:xfrm>
            <a:off x="5541963" y="2392363"/>
            <a:ext cx="1352550" cy="827087"/>
          </a:xfrm>
          <a:prstGeom prst="rect">
            <a:avLst/>
          </a:prstGeom>
          <a:solidFill>
            <a:srgbClr val="000080"/>
          </a:solidFill>
          <a:ln w="12700">
            <a:solidFill>
              <a:schemeClr val="tx1"/>
            </a:solidFill>
            <a:miter lim="800000"/>
            <a:headEnd/>
            <a:tailEnd/>
          </a:ln>
          <a:effectLst/>
        </p:spPr>
        <p:txBody>
          <a:bodyPr anchor="ctr"/>
          <a:lstStyle/>
          <a:p>
            <a:pPr algn="ctr"/>
            <a:r>
              <a:rPr lang="en-IE" b="1">
                <a:solidFill>
                  <a:schemeClr val="bg1"/>
                </a:solidFill>
              </a:rPr>
              <a:t>Video Controller</a:t>
            </a:r>
            <a:endParaRPr lang="en-GB" b="1">
              <a:solidFill>
                <a:schemeClr val="bg1"/>
              </a:solidFill>
            </a:endParaRPr>
          </a:p>
        </p:txBody>
      </p:sp>
      <p:sp>
        <p:nvSpPr>
          <p:cNvPr id="50188" name="Line 12"/>
          <p:cNvSpPr>
            <a:spLocks noChangeShapeType="1"/>
          </p:cNvSpPr>
          <p:nvPr/>
        </p:nvSpPr>
        <p:spPr bwMode="auto">
          <a:xfrm>
            <a:off x="841375" y="4568825"/>
            <a:ext cx="0" cy="498475"/>
          </a:xfrm>
          <a:prstGeom prst="line">
            <a:avLst/>
          </a:prstGeom>
          <a:noFill/>
          <a:ln w="19050">
            <a:solidFill>
              <a:schemeClr val="tx1"/>
            </a:solidFill>
            <a:round/>
            <a:headEnd type="triangle" w="med" len="med"/>
            <a:tailEnd type="triangle" w="med" len="med"/>
          </a:ln>
          <a:effectLst/>
        </p:spPr>
        <p:txBody>
          <a:bodyPr wrap="none"/>
          <a:lstStyle/>
          <a:p>
            <a:endParaRPr lang="en-US"/>
          </a:p>
        </p:txBody>
      </p:sp>
      <p:sp>
        <p:nvSpPr>
          <p:cNvPr id="50189" name="Line 13"/>
          <p:cNvSpPr>
            <a:spLocks noChangeShapeType="1"/>
          </p:cNvSpPr>
          <p:nvPr/>
        </p:nvSpPr>
        <p:spPr bwMode="auto">
          <a:xfrm>
            <a:off x="2724150" y="4570413"/>
            <a:ext cx="0" cy="498475"/>
          </a:xfrm>
          <a:prstGeom prst="line">
            <a:avLst/>
          </a:prstGeom>
          <a:noFill/>
          <a:ln w="19050">
            <a:solidFill>
              <a:schemeClr val="tx1"/>
            </a:solidFill>
            <a:round/>
            <a:headEnd type="triangle" w="med" len="med"/>
            <a:tailEnd type="triangle" w="med" len="med"/>
          </a:ln>
          <a:effectLst/>
        </p:spPr>
        <p:txBody>
          <a:bodyPr wrap="none"/>
          <a:lstStyle/>
          <a:p>
            <a:endParaRPr lang="en-US"/>
          </a:p>
        </p:txBody>
      </p:sp>
      <p:sp>
        <p:nvSpPr>
          <p:cNvPr id="50190" name="Line 14"/>
          <p:cNvSpPr>
            <a:spLocks noChangeShapeType="1"/>
          </p:cNvSpPr>
          <p:nvPr/>
        </p:nvSpPr>
        <p:spPr bwMode="auto">
          <a:xfrm>
            <a:off x="4559300" y="4584700"/>
            <a:ext cx="0" cy="498475"/>
          </a:xfrm>
          <a:prstGeom prst="line">
            <a:avLst/>
          </a:prstGeom>
          <a:noFill/>
          <a:ln w="19050">
            <a:solidFill>
              <a:schemeClr val="tx1"/>
            </a:solidFill>
            <a:round/>
            <a:headEnd type="triangle" w="med" len="med"/>
            <a:tailEnd type="triangle" w="med" len="med"/>
          </a:ln>
          <a:effectLst/>
        </p:spPr>
        <p:txBody>
          <a:bodyPr wrap="none"/>
          <a:lstStyle/>
          <a:p>
            <a:endParaRPr lang="en-US"/>
          </a:p>
        </p:txBody>
      </p:sp>
      <p:sp>
        <p:nvSpPr>
          <p:cNvPr id="50191" name="Line 15"/>
          <p:cNvSpPr>
            <a:spLocks noChangeShapeType="1"/>
          </p:cNvSpPr>
          <p:nvPr/>
        </p:nvSpPr>
        <p:spPr bwMode="auto">
          <a:xfrm>
            <a:off x="2724150" y="3213100"/>
            <a:ext cx="0" cy="498475"/>
          </a:xfrm>
          <a:prstGeom prst="line">
            <a:avLst/>
          </a:prstGeom>
          <a:noFill/>
          <a:ln w="19050">
            <a:solidFill>
              <a:schemeClr val="tx1"/>
            </a:solidFill>
            <a:round/>
            <a:headEnd type="triangle" w="med" len="med"/>
            <a:tailEnd type="triangle" w="med" len="med"/>
          </a:ln>
          <a:effectLst/>
        </p:spPr>
        <p:txBody>
          <a:bodyPr wrap="none"/>
          <a:lstStyle/>
          <a:p>
            <a:endParaRPr lang="en-US"/>
          </a:p>
        </p:txBody>
      </p:sp>
      <p:sp>
        <p:nvSpPr>
          <p:cNvPr id="50193" name="Rectangle 17"/>
          <p:cNvSpPr>
            <a:spLocks noChangeAspect="1" noChangeArrowheads="1"/>
          </p:cNvSpPr>
          <p:nvPr/>
        </p:nvSpPr>
        <p:spPr bwMode="auto">
          <a:xfrm>
            <a:off x="7570788" y="2392363"/>
            <a:ext cx="1352550" cy="827087"/>
          </a:xfrm>
          <a:prstGeom prst="rect">
            <a:avLst/>
          </a:prstGeom>
          <a:solidFill>
            <a:srgbClr val="000080"/>
          </a:solidFill>
          <a:ln w="12700">
            <a:solidFill>
              <a:schemeClr val="tx1"/>
            </a:solidFill>
            <a:miter lim="800000"/>
            <a:headEnd/>
            <a:tailEnd/>
          </a:ln>
          <a:effectLst/>
        </p:spPr>
        <p:txBody>
          <a:bodyPr anchor="ctr"/>
          <a:lstStyle/>
          <a:p>
            <a:pPr algn="ctr"/>
            <a:r>
              <a:rPr lang="en-IE"/>
              <a:t>Monitor</a:t>
            </a:r>
            <a:endParaRPr lang="en-GB"/>
          </a:p>
        </p:txBody>
      </p:sp>
      <p:cxnSp>
        <p:nvCxnSpPr>
          <p:cNvPr id="50195" name="AutoShape 19"/>
          <p:cNvCxnSpPr>
            <a:cxnSpLocks noChangeShapeType="1"/>
            <a:stCxn id="50185" idx="3"/>
            <a:endCxn id="50186" idx="1"/>
          </p:cNvCxnSpPr>
          <p:nvPr/>
        </p:nvCxnSpPr>
        <p:spPr bwMode="auto">
          <a:xfrm>
            <a:off x="4756150" y="2806700"/>
            <a:ext cx="785813" cy="0"/>
          </a:xfrm>
          <a:prstGeom prst="straightConnector1">
            <a:avLst/>
          </a:prstGeom>
          <a:noFill/>
          <a:ln w="19050">
            <a:solidFill>
              <a:schemeClr val="tx1"/>
            </a:solidFill>
            <a:round/>
            <a:headEnd/>
            <a:tailEnd type="triangle" w="med" len="med"/>
          </a:ln>
          <a:effectLst/>
        </p:spPr>
      </p:cxnSp>
      <p:cxnSp>
        <p:nvCxnSpPr>
          <p:cNvPr id="50196" name="AutoShape 20"/>
          <p:cNvCxnSpPr>
            <a:cxnSpLocks noChangeShapeType="1"/>
            <a:stCxn id="50186" idx="3"/>
            <a:endCxn id="50193" idx="1"/>
          </p:cNvCxnSpPr>
          <p:nvPr/>
        </p:nvCxnSpPr>
        <p:spPr bwMode="auto">
          <a:xfrm>
            <a:off x="6894513" y="2806700"/>
            <a:ext cx="676275" cy="0"/>
          </a:xfrm>
          <a:prstGeom prst="straightConnector1">
            <a:avLst/>
          </a:prstGeom>
          <a:noFill/>
          <a:ln w="19050">
            <a:solidFill>
              <a:schemeClr val="tx1"/>
            </a:solidFill>
            <a:round/>
            <a:headEnd/>
            <a:tailEnd type="triangle" w="med" len="med"/>
          </a:ln>
          <a:effectLst/>
        </p:spPr>
      </p:cxnSp>
      <p:sp>
        <p:nvSpPr>
          <p:cNvPr id="50197" name="AutoShape 21"/>
          <p:cNvSpPr>
            <a:spLocks noChangeArrowheads="1"/>
          </p:cNvSpPr>
          <p:nvPr/>
        </p:nvSpPr>
        <p:spPr bwMode="auto">
          <a:xfrm>
            <a:off x="7646988" y="2460625"/>
            <a:ext cx="1200150" cy="688975"/>
          </a:xfrm>
          <a:prstGeom prst="roundRect">
            <a:avLst>
              <a:gd name="adj" fmla="val 16667"/>
            </a:avLst>
          </a:prstGeom>
          <a:solidFill>
            <a:schemeClr val="accent1"/>
          </a:solidFill>
          <a:ln w="12700">
            <a:solidFill>
              <a:schemeClr val="tx1"/>
            </a:solidFill>
            <a:round/>
            <a:headEnd/>
            <a:tailEnd/>
          </a:ln>
          <a:effectLst/>
        </p:spPr>
        <p:txBody>
          <a:bodyPr wrap="none" anchor="ctr"/>
          <a:lstStyle/>
          <a:p>
            <a:pPr algn="ctr"/>
            <a:r>
              <a:rPr lang="en-IE"/>
              <a:t>Monitor</a:t>
            </a:r>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p>
            <a:r>
              <a:rPr lang="en-US"/>
              <a:t>S.C. Dharmadhikari , PICT</a:t>
            </a:r>
          </a:p>
        </p:txBody>
      </p:sp>
      <p:sp>
        <p:nvSpPr>
          <p:cNvPr id="4" name="Slide Number Placeholder 5"/>
          <p:cNvSpPr>
            <a:spLocks noGrp="1"/>
          </p:cNvSpPr>
          <p:nvPr>
            <p:ph type="sldNum" sz="quarter" idx="12"/>
          </p:nvPr>
        </p:nvSpPr>
        <p:spPr/>
        <p:txBody>
          <a:bodyPr/>
          <a:lstStyle/>
          <a:p>
            <a:fld id="{70D3D8FF-B540-43D4-B2ED-F522C04A5992}" type="slidenum">
              <a:rPr lang="en-US"/>
              <a:pPr/>
              <a:t>19</a:t>
            </a:fld>
            <a:endParaRPr lang="en-US"/>
          </a:p>
        </p:txBody>
      </p:sp>
      <p:sp>
        <p:nvSpPr>
          <p:cNvPr id="9219" name="Rectangle 3"/>
          <p:cNvSpPr>
            <a:spLocks noGrp="1" noChangeArrowheads="1"/>
          </p:cNvSpPr>
          <p:nvPr>
            <p:ph type="body" idx="1"/>
          </p:nvPr>
        </p:nvSpPr>
        <p:spPr>
          <a:xfrm>
            <a:off x="457200" y="609600"/>
            <a:ext cx="8229600" cy="5516563"/>
          </a:xfrm>
        </p:spPr>
        <p:txBody>
          <a:bodyPr>
            <a:normAutofit/>
          </a:bodyPr>
          <a:lstStyle/>
          <a:p>
            <a:pPr algn="just"/>
            <a:r>
              <a:rPr lang="en-US" sz="2400" dirty="0"/>
              <a:t>Refreshing :</a:t>
            </a:r>
          </a:p>
          <a:p>
            <a:pPr algn="just">
              <a:buFontTx/>
              <a:buNone/>
            </a:pPr>
            <a:r>
              <a:rPr lang="en-US" sz="2400" dirty="0"/>
              <a:t>   D.A. circuitry repeatedly  reads information from </a:t>
            </a:r>
            <a:r>
              <a:rPr lang="en-US" sz="2400" dirty="0" smtClean="0"/>
              <a:t>DP </a:t>
            </a:r>
            <a:r>
              <a:rPr lang="en-US" sz="2400" dirty="0"/>
              <a:t>memory and transfers it onto screen  so  as  to  make  the  image  displayed on screen  steadily and clearly.</a:t>
            </a:r>
          </a:p>
          <a:p>
            <a:pPr algn="just">
              <a:buFontTx/>
              <a:buNone/>
            </a:pPr>
            <a:r>
              <a:rPr lang="en-US" sz="2400" dirty="0"/>
              <a:t>   [ 50 to 70 times a second ] </a:t>
            </a:r>
          </a:p>
          <a:p>
            <a:pPr algn="just"/>
            <a:r>
              <a:rPr lang="en-US" sz="2400" dirty="0"/>
              <a:t>Refresh Rate</a:t>
            </a:r>
          </a:p>
          <a:p>
            <a:pPr algn="just"/>
            <a:r>
              <a:rPr lang="en-US" sz="2400" dirty="0"/>
              <a:t>Low refresh rate causes flickering.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362"/>
            <a:ext cx="8229600" cy="731838"/>
          </a:xfrm>
        </p:spPr>
        <p:txBody>
          <a:bodyPr>
            <a:normAutofit fontScale="90000"/>
          </a:bodyPr>
          <a:lstStyle/>
          <a:p>
            <a:r>
              <a:rPr lang="en-US" dirty="0" smtClean="0"/>
              <a:t/>
            </a:r>
            <a:br>
              <a:rPr lang="en-US" dirty="0" smtClean="0"/>
            </a:br>
            <a:r>
              <a:rPr lang="en-US" sz="4900" b="1" dirty="0" smtClean="0">
                <a:ln w="18000">
                  <a:solidFill>
                    <a:schemeClr val="accent2">
                      <a:satMod val="140000"/>
                    </a:schemeClr>
                  </a:solidFill>
                  <a:prstDash val="solid"/>
                  <a:miter lim="800000"/>
                </a:ln>
                <a:noFill/>
              </a:rPr>
              <a:t>Course</a:t>
            </a:r>
            <a:r>
              <a:rPr lang="en-US" b="1" dirty="0" smtClean="0"/>
              <a:t> </a:t>
            </a:r>
            <a:r>
              <a:rPr lang="en-US" sz="4900" b="1" dirty="0" smtClean="0">
                <a:ln w="18000">
                  <a:solidFill>
                    <a:schemeClr val="accent2">
                      <a:satMod val="140000"/>
                    </a:schemeClr>
                  </a:solidFill>
                  <a:prstDash val="solid"/>
                  <a:miter lim="800000"/>
                </a:ln>
                <a:noFill/>
              </a:rPr>
              <a:t>Objectives</a:t>
            </a:r>
            <a:r>
              <a:rPr lang="en-US" b="1" dirty="0" smtClean="0"/>
              <a:t> 	</a:t>
            </a:r>
            <a:br>
              <a:rPr lang="en-US" b="1" dirty="0" smtClean="0"/>
            </a:br>
            <a:endParaRPr lang="en-US" dirty="0"/>
          </a:p>
        </p:txBody>
      </p:sp>
      <p:sp>
        <p:nvSpPr>
          <p:cNvPr id="3" name="Content Placeholder 2"/>
          <p:cNvSpPr>
            <a:spLocks noGrp="1"/>
          </p:cNvSpPr>
          <p:nvPr>
            <p:ph idx="1"/>
          </p:nvPr>
        </p:nvSpPr>
        <p:spPr>
          <a:xfrm>
            <a:off x="457200" y="1112837"/>
            <a:ext cx="8229600" cy="5440363"/>
          </a:xfrm>
        </p:spPr>
        <p:txBody>
          <a:bodyPr>
            <a:noAutofit/>
          </a:bodyPr>
          <a:lstStyle/>
          <a:p>
            <a:pPr lvl="0" algn="just"/>
            <a:r>
              <a:rPr lang="en-US" sz="2800" dirty="0" smtClean="0"/>
              <a:t>Understand the foundations of computer graphics: hardware systems, math basis, light and color.</a:t>
            </a:r>
          </a:p>
          <a:p>
            <a:pPr lvl="0" algn="just"/>
            <a:r>
              <a:rPr lang="en-US" sz="2800" dirty="0" smtClean="0"/>
              <a:t>Understand the complexities of modeling realistic objects through modeling complex scenes using a high-level scene description language.</a:t>
            </a:r>
          </a:p>
          <a:p>
            <a:pPr lvl="0" algn="just"/>
            <a:r>
              <a:rPr lang="en-US" sz="2800" dirty="0" smtClean="0"/>
              <a:t>Become acquainted with some advanced topics in computer graphics. The student should gain an expanded vocabulary for discussing issues relevant to computer graphics (including both the underlying mathematics and the actual programming).</a:t>
            </a:r>
          </a:p>
          <a:p>
            <a:pPr lvl="0" algn="just">
              <a:buNone/>
            </a:pPr>
            <a:r>
              <a:rPr lang="en-US" sz="2400" dirty="0" smtClean="0"/>
              <a:t>                                                                                         </a:t>
            </a:r>
          </a:p>
          <a:p>
            <a:pPr lvl="0" algn="r">
              <a:buNone/>
            </a:pPr>
            <a:r>
              <a:rPr lang="en-US" sz="2400" dirty="0" smtClean="0"/>
              <a:t> </a:t>
            </a:r>
            <a:r>
              <a:rPr lang="en-US" sz="2400" b="1" dirty="0" smtClean="0">
                <a:solidFill>
                  <a:srgbClr val="FF0000"/>
                </a:solidFill>
              </a:rPr>
              <a:t>Continued …</a:t>
            </a:r>
          </a:p>
          <a:p>
            <a:pPr algn="just">
              <a:buNone/>
            </a:pPr>
            <a:endParaRPr lang="en-US" sz="2400" dirty="0" smtClean="0"/>
          </a:p>
          <a:p>
            <a:pPr algn="just">
              <a:buNone/>
            </a:pP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S.C. Dharmadhikari , PICT</a:t>
            </a:r>
          </a:p>
        </p:txBody>
      </p:sp>
      <p:sp>
        <p:nvSpPr>
          <p:cNvPr id="5" name="Slide Number Placeholder 5"/>
          <p:cNvSpPr>
            <a:spLocks noGrp="1"/>
          </p:cNvSpPr>
          <p:nvPr>
            <p:ph type="sldNum" sz="quarter" idx="12"/>
          </p:nvPr>
        </p:nvSpPr>
        <p:spPr/>
        <p:txBody>
          <a:bodyPr/>
          <a:lstStyle/>
          <a:p>
            <a:fld id="{1C0A8332-3E11-485E-8B1F-C69A420596EE}" type="slidenum">
              <a:rPr lang="en-US"/>
              <a:pPr/>
              <a:t>20</a:t>
            </a:fld>
            <a:endParaRPr lang="en-US"/>
          </a:p>
        </p:txBody>
      </p:sp>
      <p:sp>
        <p:nvSpPr>
          <p:cNvPr id="10242" name="Rectangle 2"/>
          <p:cNvSpPr>
            <a:spLocks noGrp="1" noChangeArrowheads="1"/>
          </p:cNvSpPr>
          <p:nvPr>
            <p:ph type="title"/>
          </p:nvPr>
        </p:nvSpPr>
        <p:spPr>
          <a:xfrm>
            <a:off x="457200" y="274638"/>
            <a:ext cx="8229600" cy="868362"/>
          </a:xfrm>
        </p:spPr>
        <p:txBody>
          <a:bodyPr>
            <a:normAutofit/>
          </a:bodyPr>
          <a:lstStyle/>
          <a:p>
            <a:r>
              <a:rPr lang="en-US" sz="3200" b="1" dirty="0"/>
              <a:t>Types Of  D.A.</a:t>
            </a:r>
          </a:p>
        </p:txBody>
      </p:sp>
      <p:sp>
        <p:nvSpPr>
          <p:cNvPr id="10243" name="Rectangle 3"/>
          <p:cNvSpPr>
            <a:spLocks noGrp="1" noChangeArrowheads="1"/>
          </p:cNvSpPr>
          <p:nvPr>
            <p:ph type="body" idx="1"/>
          </p:nvPr>
        </p:nvSpPr>
        <p:spPr/>
        <p:txBody>
          <a:bodyPr>
            <a:noAutofit/>
          </a:bodyPr>
          <a:lstStyle/>
          <a:p>
            <a:pPr marL="990600" lvl="1" indent="-533400" algn="just"/>
            <a:r>
              <a:rPr lang="en-US" sz="2400" dirty="0"/>
              <a:t>Monochrome Adapter [ MA ]</a:t>
            </a:r>
          </a:p>
          <a:p>
            <a:pPr marL="990600" lvl="1" indent="-533400" algn="just"/>
            <a:r>
              <a:rPr lang="en-US" sz="2400" dirty="0"/>
              <a:t>Hercules  Adapter [ HA ] </a:t>
            </a:r>
          </a:p>
          <a:p>
            <a:pPr marL="990600" lvl="1" indent="-533400" algn="just"/>
            <a:r>
              <a:rPr lang="en-US" sz="2400" dirty="0"/>
              <a:t>Color Graphics Adapter [ CGA ]</a:t>
            </a:r>
          </a:p>
          <a:p>
            <a:pPr marL="990600" lvl="1" indent="-533400" algn="just"/>
            <a:r>
              <a:rPr lang="en-US" sz="2400" dirty="0"/>
              <a:t>Enhanced Graphics [ EGA ]</a:t>
            </a:r>
          </a:p>
          <a:p>
            <a:pPr marL="990600" lvl="1" indent="-533400" algn="just"/>
            <a:r>
              <a:rPr lang="en-US" sz="2400" dirty="0"/>
              <a:t>Multicolor Graphics Adapter [ MCGA ]</a:t>
            </a:r>
          </a:p>
          <a:p>
            <a:pPr marL="990600" lvl="1" indent="-533400" algn="just"/>
            <a:r>
              <a:rPr lang="en-US" sz="2400" dirty="0"/>
              <a:t>Video Graphics Adapter [ VGA ]</a:t>
            </a:r>
          </a:p>
          <a:p>
            <a:pPr marL="990600" lvl="1" indent="-533400" algn="just"/>
            <a:r>
              <a:rPr lang="en-US" sz="2400" dirty="0"/>
              <a:t>Super Video Graphics Array [SVGA ]</a:t>
            </a:r>
          </a:p>
          <a:p>
            <a:pPr marL="990600" lvl="1" indent="-533400" algn="just"/>
            <a:r>
              <a:rPr lang="en-US" sz="2400" dirty="0"/>
              <a:t>Extended Graphics Adapter [XGA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S.C. Dharmadhikari , PICT</a:t>
            </a:r>
          </a:p>
        </p:txBody>
      </p:sp>
      <p:sp>
        <p:nvSpPr>
          <p:cNvPr id="5" name="Slide Number Placeholder 5"/>
          <p:cNvSpPr>
            <a:spLocks noGrp="1"/>
          </p:cNvSpPr>
          <p:nvPr>
            <p:ph type="sldNum" sz="quarter" idx="12"/>
          </p:nvPr>
        </p:nvSpPr>
        <p:spPr/>
        <p:txBody>
          <a:bodyPr/>
          <a:lstStyle/>
          <a:p>
            <a:fld id="{26D6D513-7A7A-4B89-9D02-3D7D9E1069D4}" type="slidenum">
              <a:rPr lang="en-US"/>
              <a:pPr/>
              <a:t>21</a:t>
            </a:fld>
            <a:endParaRPr lang="en-US"/>
          </a:p>
        </p:txBody>
      </p:sp>
      <p:sp>
        <p:nvSpPr>
          <p:cNvPr id="11266" name="Rectangle 2"/>
          <p:cNvSpPr>
            <a:spLocks noGrp="1" noChangeArrowheads="1"/>
          </p:cNvSpPr>
          <p:nvPr>
            <p:ph type="title"/>
          </p:nvPr>
        </p:nvSpPr>
        <p:spPr>
          <a:xfrm>
            <a:off x="457200" y="274638"/>
            <a:ext cx="8229600" cy="792162"/>
          </a:xfrm>
        </p:spPr>
        <p:txBody>
          <a:bodyPr>
            <a:normAutofit/>
          </a:bodyPr>
          <a:lstStyle/>
          <a:p>
            <a:r>
              <a:rPr lang="en-US" sz="3200" b="1" dirty="0"/>
              <a:t>Different Modes</a:t>
            </a:r>
          </a:p>
        </p:txBody>
      </p:sp>
      <p:sp>
        <p:nvSpPr>
          <p:cNvPr id="11267" name="Rectangle 3"/>
          <p:cNvSpPr>
            <a:spLocks noGrp="1" noChangeArrowheads="1"/>
          </p:cNvSpPr>
          <p:nvPr>
            <p:ph type="body" idx="1"/>
          </p:nvPr>
        </p:nvSpPr>
        <p:spPr>
          <a:xfrm>
            <a:off x="457200" y="1295400"/>
            <a:ext cx="8229600" cy="4830763"/>
          </a:xfrm>
        </p:spPr>
        <p:txBody>
          <a:bodyPr>
            <a:normAutofit/>
          </a:bodyPr>
          <a:lstStyle/>
          <a:p>
            <a:pPr marL="609600" indent="-609600" algn="just">
              <a:buFontTx/>
              <a:buNone/>
            </a:pPr>
            <a:r>
              <a:rPr lang="en-US" sz="2400" dirty="0"/>
              <a:t>1&gt;  Character mode </a:t>
            </a:r>
          </a:p>
          <a:p>
            <a:pPr marL="609600" indent="-609600" algn="just"/>
            <a:r>
              <a:rPr lang="en-US" sz="2400" dirty="0" smtClean="0"/>
              <a:t>Programs </a:t>
            </a:r>
            <a:r>
              <a:rPr lang="en-US" sz="2400" dirty="0"/>
              <a:t>running in character mode are severely limited.</a:t>
            </a:r>
          </a:p>
          <a:p>
            <a:pPr marL="609600" indent="-609600" algn="just"/>
            <a:r>
              <a:rPr lang="en-US" sz="2400" dirty="0"/>
              <a:t>In character mode, the display screen is treated as an array of blocks, each of which can hold one ASCII character</a:t>
            </a:r>
            <a:r>
              <a:rPr lang="en-US" sz="2400" dirty="0" smtClean="0"/>
              <a:t>.</a:t>
            </a:r>
          </a:p>
          <a:p>
            <a:pPr algn="just">
              <a:buFontTx/>
              <a:buNone/>
            </a:pPr>
            <a:r>
              <a:rPr lang="en-US" sz="2400" dirty="0" smtClean="0"/>
              <a:t>2&gt; G</a:t>
            </a:r>
            <a:r>
              <a:rPr lang="en-US" sz="2400" i="1" dirty="0" smtClean="0"/>
              <a:t>raphics mode</a:t>
            </a:r>
            <a:r>
              <a:rPr lang="en-US" sz="2400" dirty="0" smtClean="0"/>
              <a:t>. </a:t>
            </a:r>
          </a:p>
          <a:p>
            <a:pPr marL="569913" indent="-569913" algn="just"/>
            <a:r>
              <a:rPr lang="en-US" sz="2400" dirty="0" smtClean="0"/>
              <a:t>Programs that run in graphics mode can display an unlimited   variety of shapes and fonts</a:t>
            </a:r>
          </a:p>
          <a:p>
            <a:pPr marL="630238" indent="-630238" algn="just"/>
            <a:r>
              <a:rPr lang="en-US" sz="2400" dirty="0" smtClean="0"/>
              <a:t>In graphics mode, the display screen is treated as an array of pixels. Characters and other shapes are formed by turning on combinations of pixels.</a:t>
            </a:r>
          </a:p>
          <a:p>
            <a:pPr marL="609600" indent="-609600" algn="just"/>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S.C. Dharmadhikari , PICT</a:t>
            </a:r>
          </a:p>
        </p:txBody>
      </p:sp>
      <p:sp>
        <p:nvSpPr>
          <p:cNvPr id="5" name="Slide Number Placeholder 5"/>
          <p:cNvSpPr>
            <a:spLocks noGrp="1"/>
          </p:cNvSpPr>
          <p:nvPr>
            <p:ph type="sldNum" sz="quarter" idx="12"/>
          </p:nvPr>
        </p:nvSpPr>
        <p:spPr/>
        <p:txBody>
          <a:bodyPr/>
          <a:lstStyle/>
          <a:p>
            <a:fld id="{EDAAA5F0-FD9F-466E-9512-5B154B504118}" type="slidenum">
              <a:rPr lang="en-US"/>
              <a:pPr/>
              <a:t>22</a:t>
            </a:fld>
            <a:endParaRPr lang="en-US"/>
          </a:p>
        </p:txBody>
      </p:sp>
      <p:sp>
        <p:nvSpPr>
          <p:cNvPr id="13314" name="Rectangle 2"/>
          <p:cNvSpPr>
            <a:spLocks noGrp="1" noChangeArrowheads="1"/>
          </p:cNvSpPr>
          <p:nvPr>
            <p:ph type="title"/>
          </p:nvPr>
        </p:nvSpPr>
        <p:spPr>
          <a:xfrm>
            <a:off x="457200" y="274638"/>
            <a:ext cx="8229600" cy="715962"/>
          </a:xfrm>
        </p:spPr>
        <p:txBody>
          <a:bodyPr>
            <a:normAutofit/>
          </a:bodyPr>
          <a:lstStyle/>
          <a:p>
            <a:r>
              <a:rPr lang="en-US" sz="3200" dirty="0"/>
              <a:t>Graphics Primitives</a:t>
            </a:r>
          </a:p>
        </p:txBody>
      </p:sp>
      <p:sp>
        <p:nvSpPr>
          <p:cNvPr id="13315" name="Rectangle 3"/>
          <p:cNvSpPr>
            <a:spLocks noGrp="1" noChangeArrowheads="1"/>
          </p:cNvSpPr>
          <p:nvPr>
            <p:ph type="body" idx="1"/>
          </p:nvPr>
        </p:nvSpPr>
        <p:spPr>
          <a:xfrm>
            <a:off x="457200" y="1066800"/>
            <a:ext cx="8229600" cy="4983163"/>
          </a:xfrm>
        </p:spPr>
        <p:txBody>
          <a:bodyPr>
            <a:normAutofit/>
          </a:bodyPr>
          <a:lstStyle/>
          <a:p>
            <a:pPr algn="just"/>
            <a:r>
              <a:rPr lang="en-US" sz="2400" dirty="0"/>
              <a:t>Pixel : </a:t>
            </a:r>
            <a:r>
              <a:rPr lang="en-US" sz="2400" i="1" dirty="0"/>
              <a:t>Picture Element,</a:t>
            </a:r>
            <a:r>
              <a:rPr lang="en-US" sz="2400" dirty="0"/>
              <a:t> a pixel is a single point in a  graphic image.</a:t>
            </a:r>
          </a:p>
          <a:p>
            <a:pPr algn="just"/>
            <a:r>
              <a:rPr lang="en-US" sz="2400" dirty="0"/>
              <a:t>Arranged in rows and columns. The pixels are so close together that they appear connected. </a:t>
            </a:r>
          </a:p>
          <a:p>
            <a:pPr algn="just"/>
            <a:r>
              <a:rPr lang="en-US" sz="2400" dirty="0"/>
              <a:t>The number of bits used to represent each pixel determines how many colors or shades  can be displayed</a:t>
            </a:r>
            <a:r>
              <a:rPr lang="en-US" sz="2400" dirty="0" smtClean="0"/>
              <a:t>.</a:t>
            </a:r>
          </a:p>
          <a:p>
            <a:pPr algn="just"/>
            <a:r>
              <a:rPr lang="en-US" sz="2400" dirty="0" smtClean="0"/>
              <a:t>Resolution : The quality of a display system largely depends on its resolution i.e.  how many pixels it can display. It refers to the sharpness and clarity of an image.</a:t>
            </a:r>
          </a:p>
          <a:p>
            <a:pPr algn="just"/>
            <a:r>
              <a:rPr lang="en-US" sz="2400" dirty="0" smtClean="0"/>
              <a:t>For example, a 640-by-480 pixel screen is capable of displaying 640 distinct dots on each of 480 lines, or about 300,000 pixels.</a:t>
            </a:r>
          </a:p>
          <a:p>
            <a:pPr algn="just"/>
            <a:endParaRPr lang="en-US" sz="2400" dirty="0"/>
          </a:p>
          <a:p>
            <a:pPr algn="just"/>
            <a:endParaRPr lang="en-US" sz="2400" dirty="0"/>
          </a:p>
          <a:p>
            <a:pPr algn="just"/>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S.C. Dharmadhikari , PICT</a:t>
            </a:r>
          </a:p>
        </p:txBody>
      </p:sp>
      <p:sp>
        <p:nvSpPr>
          <p:cNvPr id="5" name="Slide Number Placeholder 5"/>
          <p:cNvSpPr>
            <a:spLocks noGrp="1"/>
          </p:cNvSpPr>
          <p:nvPr>
            <p:ph type="sldNum" sz="quarter" idx="12"/>
          </p:nvPr>
        </p:nvSpPr>
        <p:spPr/>
        <p:txBody>
          <a:bodyPr/>
          <a:lstStyle/>
          <a:p>
            <a:fld id="{9A23AD6C-CAFA-4B75-9167-C076B47BF48E}" type="slidenum">
              <a:rPr lang="en-US"/>
              <a:pPr/>
              <a:t>23</a:t>
            </a:fld>
            <a:endParaRPr lang="en-US"/>
          </a:p>
        </p:txBody>
      </p:sp>
      <p:sp>
        <p:nvSpPr>
          <p:cNvPr id="14338" name="Rectangle 2"/>
          <p:cNvSpPr>
            <a:spLocks noGrp="1" noChangeArrowheads="1"/>
          </p:cNvSpPr>
          <p:nvPr>
            <p:ph type="title"/>
          </p:nvPr>
        </p:nvSpPr>
        <p:spPr>
          <a:xfrm>
            <a:off x="381000" y="304800"/>
            <a:ext cx="8229600" cy="868362"/>
          </a:xfrm>
        </p:spPr>
        <p:txBody>
          <a:bodyPr>
            <a:normAutofit/>
          </a:bodyPr>
          <a:lstStyle/>
          <a:p>
            <a:r>
              <a:rPr lang="en-US" sz="3200" b="1" dirty="0"/>
              <a:t>Types</a:t>
            </a:r>
          </a:p>
        </p:txBody>
      </p:sp>
      <p:sp>
        <p:nvSpPr>
          <p:cNvPr id="14339" name="Rectangle 3"/>
          <p:cNvSpPr>
            <a:spLocks noGrp="1" noChangeArrowheads="1"/>
          </p:cNvSpPr>
          <p:nvPr>
            <p:ph type="body" idx="1"/>
          </p:nvPr>
        </p:nvSpPr>
        <p:spPr/>
        <p:txBody>
          <a:bodyPr>
            <a:normAutofit/>
          </a:bodyPr>
          <a:lstStyle/>
          <a:p>
            <a:pPr algn="just"/>
            <a:r>
              <a:rPr lang="en-US" sz="2400" dirty="0"/>
              <a:t>There are two kinds of </a:t>
            </a:r>
            <a:r>
              <a:rPr lang="en-US" sz="2400" dirty="0" smtClean="0"/>
              <a:t>displays– </a:t>
            </a:r>
            <a:endParaRPr lang="en-US" sz="2400" dirty="0"/>
          </a:p>
          <a:p>
            <a:pPr algn="just"/>
            <a:r>
              <a:rPr lang="en-US" sz="2400" dirty="0"/>
              <a:t>1) raster   (composed of pixels) and </a:t>
            </a:r>
          </a:p>
          <a:p>
            <a:pPr algn="just"/>
            <a:r>
              <a:rPr lang="en-US" sz="2400" dirty="0"/>
              <a:t>2) vector  (composed of paths).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S.C. Dharmadhikari , PICT</a:t>
            </a:r>
          </a:p>
        </p:txBody>
      </p:sp>
      <p:sp>
        <p:nvSpPr>
          <p:cNvPr id="5" name="Slide Number Placeholder 5"/>
          <p:cNvSpPr>
            <a:spLocks noGrp="1"/>
          </p:cNvSpPr>
          <p:nvPr>
            <p:ph type="sldNum" sz="quarter" idx="12"/>
          </p:nvPr>
        </p:nvSpPr>
        <p:spPr/>
        <p:txBody>
          <a:bodyPr/>
          <a:lstStyle/>
          <a:p>
            <a:fld id="{46045CB7-A33D-49C9-B1C8-178C444BF37A}" type="slidenum">
              <a:rPr lang="en-US"/>
              <a:pPr/>
              <a:t>24</a:t>
            </a:fld>
            <a:endParaRPr lang="en-US"/>
          </a:p>
        </p:txBody>
      </p:sp>
      <p:sp>
        <p:nvSpPr>
          <p:cNvPr id="15362" name="Rectangle 2"/>
          <p:cNvSpPr>
            <a:spLocks noGrp="1" noChangeArrowheads="1"/>
          </p:cNvSpPr>
          <p:nvPr>
            <p:ph type="title"/>
          </p:nvPr>
        </p:nvSpPr>
        <p:spPr>
          <a:xfrm>
            <a:off x="457200" y="274638"/>
            <a:ext cx="8229600" cy="792162"/>
          </a:xfrm>
        </p:spPr>
        <p:txBody>
          <a:bodyPr>
            <a:normAutofit/>
          </a:bodyPr>
          <a:lstStyle/>
          <a:p>
            <a:r>
              <a:rPr lang="en-US" sz="3200" b="1" dirty="0"/>
              <a:t>RASTER  GRAPHICS</a:t>
            </a:r>
          </a:p>
        </p:txBody>
      </p:sp>
      <p:sp>
        <p:nvSpPr>
          <p:cNvPr id="15363" name="Rectangle 3"/>
          <p:cNvSpPr>
            <a:spLocks noGrp="1" noChangeArrowheads="1"/>
          </p:cNvSpPr>
          <p:nvPr>
            <p:ph type="body" idx="1"/>
          </p:nvPr>
        </p:nvSpPr>
        <p:spPr>
          <a:xfrm>
            <a:off x="457200" y="1143000"/>
            <a:ext cx="8229600" cy="4983163"/>
          </a:xfrm>
        </p:spPr>
        <p:txBody>
          <a:bodyPr>
            <a:normAutofit/>
          </a:bodyPr>
          <a:lstStyle/>
          <a:p>
            <a:pPr algn="just"/>
            <a:r>
              <a:rPr lang="en-US" sz="2400" dirty="0"/>
              <a:t>On a computer monitor, images are nothing more than variously colored pixels. Certain kinds of image-file formats record images literally in terms of the pixels to display.</a:t>
            </a:r>
          </a:p>
          <a:p>
            <a:pPr algn="just"/>
            <a:r>
              <a:rPr lang="en-US" sz="2400" dirty="0"/>
              <a:t>Raster images are more commonly called </a:t>
            </a:r>
            <a:r>
              <a:rPr lang="en-US" sz="2400" i="1" dirty="0"/>
              <a:t>bitmap</a:t>
            </a:r>
            <a:r>
              <a:rPr lang="en-US" sz="2400" dirty="0"/>
              <a:t> images</a:t>
            </a:r>
            <a:r>
              <a:rPr lang="en-US" sz="2400" dirty="0" smtClean="0"/>
              <a:t>.</a:t>
            </a:r>
          </a:p>
          <a:p>
            <a:pPr algn="just"/>
            <a:r>
              <a:rPr lang="en-US" sz="2400" dirty="0" smtClean="0"/>
              <a:t>A bitmap image uses a grid of individual pixels where each pixel can be a different color or shade. Bitmaps are composed of pixels.</a:t>
            </a:r>
          </a:p>
          <a:p>
            <a:pPr algn="just"/>
            <a:r>
              <a:rPr lang="en-US" sz="2400" dirty="0" smtClean="0"/>
              <a:t>A  bitmap become jagged as it is scaled up.</a:t>
            </a:r>
          </a:p>
          <a:p>
            <a:pPr algn="just"/>
            <a:r>
              <a:rPr lang="en-US" sz="2400" dirty="0" smtClean="0"/>
              <a:t>The jagged appearance of bitmap images can be partially overcome with the use of  "anti-aliasing". </a:t>
            </a:r>
          </a:p>
          <a:p>
            <a:pPr algn="just">
              <a:buNone/>
            </a:pP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p:txBody>
          <a:bodyPr/>
          <a:lstStyle/>
          <a:p>
            <a:r>
              <a:rPr lang="en-US"/>
              <a:t>S.C. Dharmadhikari , PICT</a:t>
            </a:r>
          </a:p>
        </p:txBody>
      </p:sp>
      <p:sp>
        <p:nvSpPr>
          <p:cNvPr id="16" name="Slide Number Placeholder 5"/>
          <p:cNvSpPr>
            <a:spLocks noGrp="1"/>
          </p:cNvSpPr>
          <p:nvPr>
            <p:ph type="sldNum" sz="quarter" idx="12"/>
          </p:nvPr>
        </p:nvSpPr>
        <p:spPr/>
        <p:txBody>
          <a:bodyPr/>
          <a:lstStyle/>
          <a:p>
            <a:fld id="{9ACEDE5D-22C1-4D9C-8935-0CDF4EC6DF46}" type="slidenum">
              <a:rPr lang="en-US"/>
              <a:pPr/>
              <a:t>25</a:t>
            </a:fld>
            <a:endParaRPr lang="en-US"/>
          </a:p>
        </p:txBody>
      </p:sp>
      <p:graphicFrame>
        <p:nvGraphicFramePr>
          <p:cNvPr id="25621" name="Group 21"/>
          <p:cNvGraphicFramePr>
            <a:graphicFrameLocks noGrp="1"/>
          </p:cNvGraphicFramePr>
          <p:nvPr>
            <p:ph idx="1"/>
          </p:nvPr>
        </p:nvGraphicFramePr>
        <p:xfrm>
          <a:off x="457200" y="228600"/>
          <a:ext cx="8229600" cy="4746625"/>
        </p:xfrm>
        <a:graphic>
          <a:graphicData uri="http://schemas.openxmlformats.org/drawingml/2006/table">
            <a:tbl>
              <a:tblPr/>
              <a:tblGrid>
                <a:gridCol w="4038600"/>
                <a:gridCol w="4191000"/>
              </a:tblGrid>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rPr>
                        <a:t>Raster( Bitmap ) Image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rPr>
                        <a:t>Vector Image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5622" name="Picture 22" descr="bitmap.gif"/>
          <p:cNvPicPr>
            <a:picLocks noChangeAspect="1" noChangeArrowheads="1"/>
          </p:cNvPicPr>
          <p:nvPr/>
        </p:nvPicPr>
        <p:blipFill>
          <a:blip r:embed="rId2"/>
          <a:srcRect/>
          <a:stretch>
            <a:fillRect/>
          </a:stretch>
        </p:blipFill>
        <p:spPr bwMode="auto">
          <a:xfrm>
            <a:off x="1219200" y="1447800"/>
            <a:ext cx="1814513" cy="1905000"/>
          </a:xfrm>
          <a:prstGeom prst="rect">
            <a:avLst/>
          </a:prstGeom>
          <a:noFill/>
          <a:ln w="9525">
            <a:noFill/>
            <a:miter lim="800000"/>
            <a:headEnd/>
            <a:tailEnd/>
          </a:ln>
        </p:spPr>
      </p:pic>
      <p:pic>
        <p:nvPicPr>
          <p:cNvPr id="25623" name="Picture 23" descr="vector.gif"/>
          <p:cNvPicPr>
            <a:picLocks noChangeAspect="1" noChangeArrowheads="1"/>
          </p:cNvPicPr>
          <p:nvPr/>
        </p:nvPicPr>
        <p:blipFill>
          <a:blip r:embed="rId3"/>
          <a:srcRect/>
          <a:stretch>
            <a:fillRect/>
          </a:stretch>
        </p:blipFill>
        <p:spPr bwMode="auto">
          <a:xfrm>
            <a:off x="5105400" y="1423988"/>
            <a:ext cx="2514600" cy="2081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4638"/>
            <a:ext cx="8229600" cy="868362"/>
          </a:xfrm>
          <a:ln/>
        </p:spPr>
        <p:txBody>
          <a:bodyPr/>
          <a:lstStyle/>
          <a:p>
            <a:r>
              <a:rPr lang="en-IE" dirty="0"/>
              <a:t>Raster Scan Systems</a:t>
            </a:r>
            <a:endParaRPr lang="en-GB" dirty="0"/>
          </a:p>
        </p:txBody>
      </p:sp>
      <p:sp>
        <p:nvSpPr>
          <p:cNvPr id="46083" name="Rectangle 3"/>
          <p:cNvSpPr>
            <a:spLocks noGrp="1" noChangeArrowheads="1"/>
          </p:cNvSpPr>
          <p:nvPr>
            <p:ph type="body" idx="1"/>
          </p:nvPr>
        </p:nvSpPr>
        <p:spPr>
          <a:xfrm>
            <a:off x="457200" y="1295400"/>
            <a:ext cx="8229600" cy="4525963"/>
          </a:xfrm>
        </p:spPr>
        <p:txBody>
          <a:bodyPr/>
          <a:lstStyle/>
          <a:p>
            <a:r>
              <a:rPr lang="en-IE" dirty="0"/>
              <a:t>Draw one line at a time</a:t>
            </a:r>
            <a:endParaRPr lang="en-GB" dirty="0"/>
          </a:p>
        </p:txBody>
      </p:sp>
      <p:pic>
        <p:nvPicPr>
          <p:cNvPr id="46086" name="Picture 6"/>
          <p:cNvPicPr>
            <a:picLocks noChangeAspect="1" noChangeArrowheads="1"/>
          </p:cNvPicPr>
          <p:nvPr/>
        </p:nvPicPr>
        <p:blipFill>
          <a:blip r:embed="rId2" cstate="print"/>
          <a:srcRect t="12172" b="13248"/>
          <a:stretch>
            <a:fillRect/>
          </a:stretch>
        </p:blipFill>
        <p:spPr bwMode="auto">
          <a:xfrm>
            <a:off x="-3175" y="6646863"/>
            <a:ext cx="282575" cy="211137"/>
          </a:xfrm>
          <a:prstGeom prst="rect">
            <a:avLst/>
          </a:prstGeom>
          <a:noFill/>
          <a:ln w="12700">
            <a:noFill/>
            <a:miter lim="800000"/>
            <a:headEnd/>
            <a:tailEnd/>
          </a:ln>
          <a:effectLst/>
        </p:spPr>
      </p:pic>
      <p:pic>
        <p:nvPicPr>
          <p:cNvPr id="46088" name="Picture 8" descr="AADGGWA0"/>
          <p:cNvPicPr>
            <a:picLocks noChangeAspect="1" noChangeArrowheads="1"/>
          </p:cNvPicPr>
          <p:nvPr/>
        </p:nvPicPr>
        <p:blipFill>
          <a:blip r:embed="rId3"/>
          <a:srcRect l="16380" t="12709" r="17336" b="24028"/>
          <a:stretch>
            <a:fillRect/>
          </a:stretch>
        </p:blipFill>
        <p:spPr bwMode="auto">
          <a:xfrm>
            <a:off x="1555750" y="1828800"/>
            <a:ext cx="6673850" cy="4338638"/>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p>
            <a:r>
              <a:rPr lang="en-US"/>
              <a:t>S.C. Dharmadhikari , PICT</a:t>
            </a:r>
          </a:p>
        </p:txBody>
      </p:sp>
      <p:sp>
        <p:nvSpPr>
          <p:cNvPr id="4" name="Slide Number Placeholder 5"/>
          <p:cNvSpPr>
            <a:spLocks noGrp="1"/>
          </p:cNvSpPr>
          <p:nvPr>
            <p:ph type="sldNum" sz="quarter" idx="12"/>
          </p:nvPr>
        </p:nvSpPr>
        <p:spPr/>
        <p:txBody>
          <a:bodyPr/>
          <a:lstStyle/>
          <a:p>
            <a:fld id="{E895600F-CE7B-462E-AD9E-2FE9AA93D28D}" type="slidenum">
              <a:rPr lang="en-US"/>
              <a:pPr/>
              <a:t>27</a:t>
            </a:fld>
            <a:endParaRPr lang="en-US"/>
          </a:p>
        </p:txBody>
      </p:sp>
      <p:sp>
        <p:nvSpPr>
          <p:cNvPr id="17411" name="Rectangle 3"/>
          <p:cNvSpPr>
            <a:spLocks noGrp="1" noChangeArrowheads="1"/>
          </p:cNvSpPr>
          <p:nvPr>
            <p:ph type="body" idx="1"/>
          </p:nvPr>
        </p:nvSpPr>
        <p:spPr>
          <a:xfrm>
            <a:off x="457200" y="457200"/>
            <a:ext cx="8229600" cy="5668963"/>
          </a:xfrm>
        </p:spPr>
        <p:txBody>
          <a:bodyPr>
            <a:normAutofit/>
          </a:bodyPr>
          <a:lstStyle/>
          <a:p>
            <a:pPr algn="just"/>
            <a:r>
              <a:rPr lang="en-US" sz="2400" dirty="0"/>
              <a:t>Anti-aliasing is the application of subtle transitions in the pixels along the edges of images to minimize the jagged effect.</a:t>
            </a:r>
          </a:p>
          <a:p>
            <a:pPr algn="just"/>
            <a:r>
              <a:rPr lang="en-US" sz="2400" dirty="0"/>
              <a:t>One can edit the image  only by altering the pixels directly with a bitmap editor. </a:t>
            </a:r>
          </a:p>
          <a:p>
            <a:pPr algn="just"/>
            <a:r>
              <a:rPr lang="en-US" sz="2400" dirty="0"/>
              <a:t>Photoshop and Paint Shop Pro are two of the most popular bitmap editors.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S.C. Dharmadhikari , PICT</a:t>
            </a:r>
          </a:p>
        </p:txBody>
      </p:sp>
      <p:sp>
        <p:nvSpPr>
          <p:cNvPr id="5" name="Slide Number Placeholder 5"/>
          <p:cNvSpPr>
            <a:spLocks noGrp="1"/>
          </p:cNvSpPr>
          <p:nvPr>
            <p:ph type="sldNum" sz="quarter" idx="12"/>
          </p:nvPr>
        </p:nvSpPr>
        <p:spPr/>
        <p:txBody>
          <a:bodyPr/>
          <a:lstStyle/>
          <a:p>
            <a:fld id="{338B8EF9-1552-4FC3-A6D2-11FE99FA0FE5}" type="slidenum">
              <a:rPr lang="en-US"/>
              <a:pPr/>
              <a:t>28</a:t>
            </a:fld>
            <a:endParaRPr lang="en-US"/>
          </a:p>
        </p:txBody>
      </p:sp>
      <p:sp>
        <p:nvSpPr>
          <p:cNvPr id="18434" name="Rectangle 2"/>
          <p:cNvSpPr>
            <a:spLocks noGrp="1" noChangeArrowheads="1"/>
          </p:cNvSpPr>
          <p:nvPr>
            <p:ph type="title"/>
          </p:nvPr>
        </p:nvSpPr>
        <p:spPr>
          <a:xfrm>
            <a:off x="457200" y="274638"/>
            <a:ext cx="8229600" cy="792162"/>
          </a:xfrm>
        </p:spPr>
        <p:txBody>
          <a:bodyPr>
            <a:normAutofit/>
          </a:bodyPr>
          <a:lstStyle/>
          <a:p>
            <a:r>
              <a:rPr lang="en-US" sz="3200" b="1" dirty="0"/>
              <a:t>VECTOR  </a:t>
            </a:r>
            <a:r>
              <a:rPr lang="en-US" sz="3200" b="1" dirty="0" smtClean="0"/>
              <a:t>GRAPHICS ( Random Scan )</a:t>
            </a:r>
            <a:r>
              <a:rPr lang="en-US" sz="3200" dirty="0" smtClean="0"/>
              <a:t> </a:t>
            </a:r>
            <a:endParaRPr lang="en-US" sz="3200" dirty="0"/>
          </a:p>
        </p:txBody>
      </p:sp>
      <p:sp>
        <p:nvSpPr>
          <p:cNvPr id="18435" name="Rectangle 3"/>
          <p:cNvSpPr>
            <a:spLocks noGrp="1" noChangeArrowheads="1"/>
          </p:cNvSpPr>
          <p:nvPr>
            <p:ph type="body" idx="1"/>
          </p:nvPr>
        </p:nvSpPr>
        <p:spPr>
          <a:xfrm>
            <a:off x="457200" y="1143000"/>
            <a:ext cx="8229600" cy="4983163"/>
          </a:xfrm>
        </p:spPr>
        <p:txBody>
          <a:bodyPr>
            <a:normAutofit/>
          </a:bodyPr>
          <a:lstStyle/>
          <a:p>
            <a:pPr algn="just"/>
            <a:r>
              <a:rPr lang="en-US" sz="2400" dirty="0"/>
              <a:t>Vector image files record images descriptively, in terms of geometric shapes. These shapes are converted to bitmaps for display on the monitor.</a:t>
            </a:r>
          </a:p>
          <a:p>
            <a:pPr algn="just"/>
            <a:r>
              <a:rPr lang="en-US" sz="2400" dirty="0"/>
              <a:t>Vector graphics use mathematical relationships between points and the paths connecting them to describe an image. Vector graphics are composed of paths</a:t>
            </a:r>
            <a:r>
              <a:rPr lang="en-US" sz="2400" dirty="0" smtClean="0"/>
              <a:t>.</a:t>
            </a:r>
          </a:p>
          <a:p>
            <a:pPr algn="just"/>
            <a:r>
              <a:rPr lang="en-US" sz="2400" dirty="0" smtClean="0"/>
              <a:t>Vector images are easier to modify, because the components can be moved, resized, rotated, or deleted independently. </a:t>
            </a:r>
          </a:p>
          <a:p>
            <a:pPr algn="just"/>
            <a:r>
              <a:rPr lang="en-US" sz="2400" dirty="0" smtClean="0"/>
              <a:t>PostScript is a popular vector format for printing, but so far Macromedia's Flash is the closest thing to a standard vector format on the Web.</a:t>
            </a:r>
          </a:p>
          <a:p>
            <a:pPr algn="just"/>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248400"/>
          </a:xfrm>
        </p:spPr>
        <p:txBody>
          <a:bodyPr>
            <a:noAutofit/>
          </a:bodyPr>
          <a:lstStyle/>
          <a:p>
            <a:pPr algn="just"/>
            <a:r>
              <a:rPr lang="en-US" sz="2400" dirty="0" smtClean="0"/>
              <a:t>Designed for line-drawing applications, such as architectural and engineering layouts, and they cannot display realistic shaded scenes.</a:t>
            </a:r>
          </a:p>
          <a:p>
            <a:pPr algn="just"/>
            <a:r>
              <a:rPr lang="en-US" sz="2400" dirty="0" smtClean="0"/>
              <a:t>Refresh rate on a random-scan system depends on the number of lines to be displayed on that system. Picture definition is now stored as a set of line-drawing commands in an area of memory referred to as the display list, refresh display file, vector file, or display program. </a:t>
            </a:r>
          </a:p>
          <a:p>
            <a:pPr algn="just"/>
            <a:r>
              <a:rPr lang="en-US" sz="2400" dirty="0" smtClean="0"/>
              <a:t>To display a specified picture, the system cycles through the set of commands in the display file, drawing each component line in turn. </a:t>
            </a:r>
          </a:p>
          <a:p>
            <a:pPr algn="just"/>
            <a:r>
              <a:rPr lang="en-US" sz="2400" dirty="0" smtClean="0"/>
              <a:t>After all line-drawing commands have been processed, the system cycles back to the first line command in the list. </a:t>
            </a:r>
          </a:p>
          <a:p>
            <a:pPr algn="just"/>
            <a:r>
              <a:rPr lang="en-US" sz="2400" dirty="0" smtClean="0"/>
              <a:t>Random-scan displays are designed to draw all the component lines of a picture 30 to 60 times each second, with up to 100,000 “short” lines in the display list. </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334000"/>
          </a:xfrm>
        </p:spPr>
        <p:txBody>
          <a:bodyPr>
            <a:normAutofit/>
          </a:bodyPr>
          <a:lstStyle/>
          <a:p>
            <a:pPr lvl="0" algn="just"/>
            <a:endParaRPr lang="en-US" sz="2800" dirty="0" smtClean="0"/>
          </a:p>
          <a:p>
            <a:pPr lvl="0" algn="just"/>
            <a:r>
              <a:rPr lang="en-US" sz="2800" dirty="0" smtClean="0"/>
              <a:t>The student should gain an appreciation and understanding of the hardware and software utilized in constructing computer graphics applications.</a:t>
            </a:r>
          </a:p>
          <a:p>
            <a:pPr lvl="0" algn="just"/>
            <a:r>
              <a:rPr lang="en-US" sz="2800" dirty="0" smtClean="0"/>
              <a:t>The student should gain a comprehension of windows, clipping and view-ports in relation to images displayed on screen.</a:t>
            </a:r>
          </a:p>
          <a:p>
            <a:pPr lvl="0" algn="just"/>
            <a:r>
              <a:rPr lang="en-US" sz="2800" dirty="0" smtClean="0"/>
              <a:t>The student should gain an understanding of geometric, mathematical and algorithmic concepts necessary for programming computer graphics.</a:t>
            </a:r>
          </a:p>
          <a:p>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p>
            <a:r>
              <a:rPr lang="en-US"/>
              <a:t>S.C. Dharmadhikari , PICT</a:t>
            </a:r>
          </a:p>
        </p:txBody>
      </p:sp>
      <p:sp>
        <p:nvSpPr>
          <p:cNvPr id="4" name="Slide Number Placeholder 5"/>
          <p:cNvSpPr>
            <a:spLocks noGrp="1"/>
          </p:cNvSpPr>
          <p:nvPr>
            <p:ph type="sldNum" sz="quarter" idx="12"/>
          </p:nvPr>
        </p:nvSpPr>
        <p:spPr/>
        <p:txBody>
          <a:bodyPr/>
          <a:lstStyle/>
          <a:p>
            <a:fld id="{FEBED4B3-E940-462E-824D-FAEA7A189C21}" type="slidenum">
              <a:rPr lang="en-US"/>
              <a:pPr/>
              <a:t>30</a:t>
            </a:fld>
            <a:endParaRPr lang="en-US"/>
          </a:p>
        </p:txBody>
      </p:sp>
      <p:sp>
        <p:nvSpPr>
          <p:cNvPr id="19459" name="Rectangle 3"/>
          <p:cNvSpPr>
            <a:spLocks noGrp="1" noChangeArrowheads="1"/>
          </p:cNvSpPr>
          <p:nvPr>
            <p:ph type="body" idx="1"/>
          </p:nvPr>
        </p:nvSpPr>
        <p:spPr>
          <a:xfrm>
            <a:off x="457200" y="609600"/>
            <a:ext cx="8229600" cy="5516563"/>
          </a:xfrm>
        </p:spPr>
        <p:txBody>
          <a:bodyPr>
            <a:normAutofit/>
          </a:bodyPr>
          <a:lstStyle/>
          <a:p>
            <a:endParaRPr lang="en-US" sz="2400" dirty="0"/>
          </a:p>
        </p:txBody>
      </p:sp>
      <p:pic>
        <p:nvPicPr>
          <p:cNvPr id="1026" name="Picture 2"/>
          <p:cNvPicPr>
            <a:picLocks noChangeAspect="1" noChangeArrowheads="1"/>
          </p:cNvPicPr>
          <p:nvPr/>
        </p:nvPicPr>
        <p:blipFill>
          <a:blip r:embed="rId2"/>
          <a:srcRect/>
          <a:stretch>
            <a:fillRect/>
          </a:stretch>
        </p:blipFill>
        <p:spPr bwMode="auto">
          <a:xfrm>
            <a:off x="1785938" y="1543050"/>
            <a:ext cx="5572125" cy="37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ln w="18000">
                  <a:solidFill>
                    <a:schemeClr val="accent2">
                      <a:satMod val="140000"/>
                    </a:schemeClr>
                  </a:solidFill>
                  <a:prstDash val="solid"/>
                  <a:miter lim="800000"/>
                </a:ln>
                <a:noFill/>
                <a:effectLst>
                  <a:outerShdw blurRad="38100" dist="38100" dir="2700000" algn="tl">
                    <a:srgbClr val="000000">
                      <a:alpha val="43137"/>
                    </a:srgbClr>
                  </a:outerShdw>
                </a:effectLst>
              </a:rPr>
              <a:t>Agenda</a:t>
            </a:r>
            <a:endParaRPr lang="en-US" b="1" dirty="0">
              <a:ln w="18000">
                <a:solidFill>
                  <a:schemeClr val="accent2">
                    <a:satMod val="140000"/>
                  </a:schemeClr>
                </a:solidFill>
                <a:prstDash val="solid"/>
                <a:miter lim="800000"/>
              </a:ln>
              <a:no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19200"/>
            <a:ext cx="8229600" cy="4906963"/>
          </a:xfrm>
        </p:spPr>
        <p:txBody>
          <a:bodyPr>
            <a:normAutofit/>
          </a:bodyPr>
          <a:lstStyle/>
          <a:p>
            <a:pPr algn="just">
              <a:buNone/>
            </a:pPr>
            <a:r>
              <a:rPr lang="en-US" sz="2400" b="1" dirty="0" smtClean="0">
                <a:solidFill>
                  <a:schemeClr val="tx2">
                    <a:lumMod val="60000"/>
                    <a:lumOff val="40000"/>
                  </a:schemeClr>
                </a:solidFill>
                <a:effectLst>
                  <a:outerShdw blurRad="38100" dist="38100" dir="2700000" algn="tl">
                    <a:srgbClr val="000000">
                      <a:alpha val="43137"/>
                    </a:srgbClr>
                  </a:outerShdw>
                </a:effectLst>
              </a:rPr>
              <a:t>UNIT – I       BASIC CONCEPTS</a:t>
            </a:r>
          </a:p>
          <a:p>
            <a:pPr algn="just">
              <a:buNone/>
            </a:pPr>
            <a:r>
              <a:rPr lang="en-US" sz="2400" b="1" dirty="0" smtClean="0">
                <a:solidFill>
                  <a:schemeClr val="tx2">
                    <a:lumMod val="60000"/>
                    <a:lumOff val="40000"/>
                  </a:schemeClr>
                </a:solidFill>
                <a:effectLst>
                  <a:outerShdw blurRad="38100" dist="38100" dir="2700000" algn="tl">
                    <a:srgbClr val="000000">
                      <a:alpha val="43137"/>
                    </a:srgbClr>
                  </a:outerShdw>
                </a:effectLst>
              </a:rPr>
              <a:t>UNIT – II      POLYGONS AND GRAPHICAL TRANSFORMATIONS</a:t>
            </a:r>
          </a:p>
          <a:p>
            <a:pPr algn="just">
              <a:buNone/>
            </a:pPr>
            <a:r>
              <a:rPr lang="en-US" sz="2400" b="1" dirty="0" smtClean="0">
                <a:solidFill>
                  <a:schemeClr val="tx2">
                    <a:lumMod val="60000"/>
                    <a:lumOff val="40000"/>
                  </a:schemeClr>
                </a:solidFill>
                <a:effectLst>
                  <a:outerShdw blurRad="38100" dist="38100" dir="2700000" algn="tl">
                    <a:srgbClr val="000000">
                      <a:alpha val="43137"/>
                    </a:srgbClr>
                  </a:outerShdw>
                </a:effectLst>
              </a:rPr>
              <a:t>UNIT – III     3D TRANSFORMATIONS AND PROJECTIONS</a:t>
            </a:r>
          </a:p>
          <a:p>
            <a:pPr algn="just">
              <a:buNone/>
            </a:pPr>
            <a:r>
              <a:rPr lang="en-US" sz="2400" b="1" dirty="0" smtClean="0">
                <a:solidFill>
                  <a:schemeClr val="tx2">
                    <a:lumMod val="60000"/>
                    <a:lumOff val="40000"/>
                  </a:schemeClr>
                </a:solidFill>
                <a:effectLst>
                  <a:outerShdw blurRad="38100" dist="38100" dir="2700000" algn="tl">
                    <a:srgbClr val="000000">
                      <a:alpha val="43137"/>
                    </a:srgbClr>
                  </a:outerShdw>
                </a:effectLst>
              </a:rPr>
              <a:t>UNIT – IV     SEGMENTS, WINDOWING AND CLIPPING</a:t>
            </a:r>
          </a:p>
          <a:p>
            <a:pPr algn="just">
              <a:buNone/>
            </a:pPr>
            <a:r>
              <a:rPr lang="en-US" sz="2400" b="1" dirty="0" smtClean="0">
                <a:solidFill>
                  <a:schemeClr val="tx2">
                    <a:lumMod val="60000"/>
                    <a:lumOff val="40000"/>
                  </a:schemeClr>
                </a:solidFill>
                <a:effectLst>
                  <a:outerShdw blurRad="38100" dist="38100" dir="2700000" algn="tl">
                    <a:srgbClr val="000000">
                      <a:alpha val="43137"/>
                    </a:srgbClr>
                  </a:outerShdw>
                </a:effectLst>
              </a:rPr>
              <a:t>UNIT – V      SHADING, ANIMATION AND GAMING</a:t>
            </a:r>
          </a:p>
          <a:p>
            <a:pPr algn="just">
              <a:buNone/>
            </a:pPr>
            <a:r>
              <a:rPr lang="en-US" sz="2400" b="1" dirty="0" smtClean="0">
                <a:solidFill>
                  <a:schemeClr val="tx2">
                    <a:lumMod val="60000"/>
                    <a:lumOff val="40000"/>
                  </a:schemeClr>
                </a:solidFill>
                <a:effectLst>
                  <a:outerShdw blurRad="38100" dist="38100" dir="2700000" algn="tl">
                    <a:srgbClr val="000000">
                      <a:alpha val="43137"/>
                    </a:srgbClr>
                  </a:outerShdw>
                </a:effectLst>
              </a:rPr>
              <a:t>UNIT – VI     CURVES AND FRACTALS</a:t>
            </a:r>
            <a:endParaRPr lang="en-US" sz="2400" dirty="0">
              <a:solidFill>
                <a:schemeClr val="tx2">
                  <a:lumMod val="60000"/>
                  <a:lumOff val="4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60438"/>
          </a:xfrm>
        </p:spPr>
        <p:txBody>
          <a:bodyPr>
            <a:normAutofit/>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Examination Scheme</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a:buNone/>
            </a:pPr>
            <a:endParaRPr lang="en-US" dirty="0" smtClean="0"/>
          </a:p>
          <a:p>
            <a:r>
              <a:rPr lang="en-US" dirty="0" smtClean="0"/>
              <a:t>Online      :   25 + 25 = 50 Marks     Optional</a:t>
            </a:r>
          </a:p>
          <a:p>
            <a:r>
              <a:rPr lang="en-US" dirty="0" smtClean="0"/>
              <a:t>END-SEM :   50 Marks                      Descriptive</a:t>
            </a:r>
          </a:p>
          <a:p>
            <a:endParaRPr lang="en-US" dirty="0" smtClean="0"/>
          </a:p>
          <a:p>
            <a:pPr>
              <a:buNone/>
            </a:pPr>
            <a:r>
              <a:rPr lang="en-US" b="1" dirty="0" smtClean="0"/>
              <a:t>214456 : COMPUTER GRAPHICS LABORATORY</a:t>
            </a:r>
          </a:p>
          <a:p>
            <a:r>
              <a:rPr lang="en-US" dirty="0" smtClean="0"/>
              <a:t>Term Work : 25 Marks 	</a:t>
            </a:r>
          </a:p>
          <a:p>
            <a:r>
              <a:rPr lang="en-US" dirty="0" smtClean="0"/>
              <a:t>Practical      : 50 Marks 	</a:t>
            </a:r>
          </a:p>
          <a:p>
            <a:pPr>
              <a:buNone/>
            </a:pPr>
            <a:endParaRPr lang="en-US" b="1" dirty="0" smtClean="0"/>
          </a:p>
          <a:p>
            <a:pPr>
              <a:buNone/>
            </a:pPr>
            <a:r>
              <a:rPr lang="en-US" b="1" dirty="0" smtClean="0"/>
              <a:t> 	</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b="1" dirty="0" smtClean="0">
                <a:ln w="18000">
                  <a:solidFill>
                    <a:schemeClr val="accent2">
                      <a:satMod val="140000"/>
                    </a:schemeClr>
                  </a:solidFill>
                  <a:prstDash val="solid"/>
                  <a:miter lim="800000"/>
                </a:ln>
                <a:noFill/>
                <a:effectLst>
                  <a:outerShdw blurRad="38100" dist="38100" dir="2700000" algn="tl">
                    <a:srgbClr val="000000">
                      <a:alpha val="43137"/>
                    </a:srgbClr>
                  </a:outerShdw>
                </a:effectLst>
              </a:rPr>
              <a:t>Major Influences</a:t>
            </a:r>
            <a:endParaRPr lang="en-US" b="1" dirty="0">
              <a:ln w="18000">
                <a:solidFill>
                  <a:schemeClr val="accent2">
                    <a:satMod val="140000"/>
                  </a:schemeClr>
                </a:solidFill>
                <a:prstDash val="solid"/>
                <a:miter lim="800000"/>
              </a:ln>
              <a:no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830763"/>
          </a:xfrm>
        </p:spPr>
        <p:txBody>
          <a:bodyPr/>
          <a:lstStyle/>
          <a:p>
            <a:pPr lvl="0" algn="just"/>
            <a:r>
              <a:rPr lang="en-US" dirty="0" smtClean="0"/>
              <a:t>M </a:t>
            </a:r>
            <a:r>
              <a:rPr lang="en-US" dirty="0" err="1" smtClean="0"/>
              <a:t>Paulin</a:t>
            </a:r>
            <a:r>
              <a:rPr lang="en-US" dirty="0" smtClean="0"/>
              <a:t> Baker ,”Computer Graphics”, Pearson Education.</a:t>
            </a:r>
          </a:p>
          <a:p>
            <a:pPr lvl="0" algn="just"/>
            <a:r>
              <a:rPr lang="en-US" dirty="0" smtClean="0"/>
              <a:t>Steven Harrington ,”Computer Graphics A Programming approach ”,Tata McGraw Hill.</a:t>
            </a:r>
          </a:p>
          <a:p>
            <a:pPr lvl="0" algn="just"/>
            <a:r>
              <a:rPr lang="en-US" dirty="0" smtClean="0"/>
              <a:t>D. Hearn, M. Baker, “Computer Graphics – C Version”, 2nd Edition, Pearson Education, 2002, ISBN81 – 7808 – 794 – 4.</a:t>
            </a:r>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199"/>
            <a:ext cx="8229600" cy="4572000"/>
          </a:xfrm>
        </p:spPr>
        <p:txBody>
          <a:bodyPr>
            <a:normAutofit/>
          </a:bodyPr>
          <a:lstStyle/>
          <a:p>
            <a:pPr algn="ctr">
              <a:buNone/>
              <a:tabLst>
                <a:tab pos="4916488" algn="l"/>
              </a:tabLst>
            </a:pPr>
            <a:r>
              <a:rPr lang="en-US" sz="115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Computer Graphics ?</a:t>
            </a:r>
            <a:endParaRPr lang="en-US" sz="115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a:t>
            </a:r>
            <a:r>
              <a:rPr lang="en-US" dirty="0" smtClean="0"/>
              <a:t>CONCEPTS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dirty="0" smtClean="0"/>
              <a:t>Agenda</a:t>
            </a:r>
            <a:endParaRPr lang="en-US" dirty="0"/>
          </a:p>
        </p:txBody>
      </p:sp>
      <p:graphicFrame>
        <p:nvGraphicFramePr>
          <p:cNvPr id="4" name="Content Placeholder 3"/>
          <p:cNvGraphicFramePr>
            <a:graphicFrameLocks noGrp="1"/>
          </p:cNvGraphicFramePr>
          <p:nvPr>
            <p:ph idx="1"/>
          </p:nvPr>
        </p:nvGraphicFramePr>
        <p:xfrm>
          <a:off x="228600" y="762000"/>
          <a:ext cx="8763000" cy="5216984"/>
        </p:xfrm>
        <a:graphic>
          <a:graphicData uri="http://schemas.openxmlformats.org/drawingml/2006/table">
            <a:tbl>
              <a:tblPr firstRow="1" bandRow="1">
                <a:tableStyleId>{5C22544A-7EE6-4342-B048-85BDC9FD1C3A}</a:tableStyleId>
              </a:tblPr>
              <a:tblGrid>
                <a:gridCol w="1205918"/>
                <a:gridCol w="7557082"/>
              </a:tblGrid>
              <a:tr h="119117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2">
                              <a:lumMod val="75000"/>
                            </a:schemeClr>
                          </a:solidFill>
                        </a:rPr>
                        <a:t>Part I  </a:t>
                      </a:r>
                    </a:p>
                    <a:p>
                      <a:pPr algn="just"/>
                      <a:endParaRPr lang="en-US" sz="2400" b="0" dirty="0"/>
                    </a:p>
                  </a:txBody>
                  <a:tcPr/>
                </a:tc>
                <a:tc>
                  <a:txBody>
                    <a:bodyPr/>
                    <a:lstStyle/>
                    <a:p>
                      <a:pPr algn="just"/>
                      <a:r>
                        <a:rPr lang="en-US" sz="2400" b="0" dirty="0" smtClean="0"/>
                        <a:t>Introduction to Computer Graphics, Basics of graphics systems, Raster scan &amp; Random scan displays, basic display processor</a:t>
                      </a:r>
                      <a:endParaRPr lang="en-US" sz="2400" b="0" dirty="0"/>
                    </a:p>
                  </a:txBody>
                  <a:tcPr/>
                </a:tc>
              </a:tr>
              <a:tr h="818931">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2">
                              <a:lumMod val="75000"/>
                            </a:schemeClr>
                          </a:solidFill>
                        </a:rPr>
                        <a:t>Part II</a:t>
                      </a:r>
                    </a:p>
                    <a:p>
                      <a:pPr algn="just"/>
                      <a:endParaRPr lang="en-US" sz="2400" b="0" dirty="0"/>
                    </a:p>
                  </a:txBody>
                  <a:tcPr/>
                </a:tc>
                <a:tc>
                  <a:txBody>
                    <a:bodyPr/>
                    <a:lstStyle/>
                    <a:p>
                      <a:pPr algn="just"/>
                      <a:r>
                        <a:rPr lang="en-US" sz="2400" b="0" dirty="0" smtClean="0"/>
                        <a:t>Display Files: display file structure, algorithms and display file interpreter. Primitive operations on display file</a:t>
                      </a:r>
                      <a:endParaRPr lang="en-US" sz="2400" b="0" dirty="0"/>
                    </a:p>
                  </a:txBody>
                  <a:tcPr/>
                </a:tc>
              </a:tr>
              <a:tr h="818931">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2">
                              <a:lumMod val="75000"/>
                            </a:schemeClr>
                          </a:solidFill>
                        </a:rPr>
                        <a:t>Part III</a:t>
                      </a:r>
                    </a:p>
                    <a:p>
                      <a:pPr algn="just"/>
                      <a:endParaRPr lang="en-US" sz="2400" b="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0" dirty="0" smtClean="0"/>
                        <a:t>Plotting Primitives: Scan conversions, lines, line segments, vectors, pixels and frame buffers, vector generation</a:t>
                      </a:r>
                      <a:endParaRPr lang="en-US" sz="2400" b="0" i="1" dirty="0" smtClean="0">
                        <a:solidFill>
                          <a:schemeClr val="tx2">
                            <a:lumMod val="75000"/>
                          </a:schemeClr>
                        </a:solidFill>
                      </a:endParaRPr>
                    </a:p>
                  </a:txBody>
                  <a:tcPr/>
                </a:tc>
              </a:tr>
              <a:tr h="1161393">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2">
                              <a:lumMod val="75000"/>
                            </a:schemeClr>
                          </a:solidFill>
                        </a:rPr>
                        <a:t>Part IV</a:t>
                      </a:r>
                    </a:p>
                    <a:p>
                      <a:pPr algn="just"/>
                      <a:endParaRPr lang="en-US" sz="2400" b="0" dirty="0"/>
                    </a:p>
                  </a:txBody>
                  <a:tcPr/>
                </a:tc>
                <a:tc>
                  <a:txBody>
                    <a:bodyPr/>
                    <a:lstStyle/>
                    <a:p>
                      <a:pPr algn="just"/>
                      <a:r>
                        <a:rPr lang="en-US" sz="2400" b="0" kern="1200" dirty="0" smtClean="0">
                          <a:solidFill>
                            <a:schemeClr val="dk1"/>
                          </a:solidFill>
                          <a:latin typeface="+mn-lt"/>
                          <a:ea typeface="+mn-ea"/>
                          <a:cs typeface="+mn-cs"/>
                        </a:rPr>
                        <a:t>Line drawing Algorithms: DDA, </a:t>
                      </a:r>
                      <a:r>
                        <a:rPr lang="en-US" sz="2400" b="0" kern="1200" dirty="0" err="1" smtClean="0">
                          <a:solidFill>
                            <a:schemeClr val="dk1"/>
                          </a:solidFill>
                          <a:latin typeface="+mn-lt"/>
                          <a:ea typeface="+mn-ea"/>
                          <a:cs typeface="+mn-cs"/>
                        </a:rPr>
                        <a:t>Bresenham</a:t>
                      </a:r>
                      <a:r>
                        <a:rPr lang="en-US" sz="2400" b="0" kern="1200" dirty="0" smtClean="0">
                          <a:solidFill>
                            <a:schemeClr val="dk1"/>
                          </a:solidFill>
                          <a:latin typeface="+mn-lt"/>
                          <a:ea typeface="+mn-ea"/>
                          <a:cs typeface="+mn-cs"/>
                        </a:rPr>
                        <a:t>	</a:t>
                      </a:r>
                    </a:p>
                    <a:p>
                      <a:pPr algn="just"/>
                      <a:r>
                        <a:rPr lang="en-US" sz="2400" b="0" kern="1200" dirty="0" smtClean="0">
                          <a:solidFill>
                            <a:schemeClr val="dk1"/>
                          </a:solidFill>
                          <a:latin typeface="+mn-lt"/>
                          <a:ea typeface="+mn-ea"/>
                          <a:cs typeface="+mn-cs"/>
                        </a:rPr>
                        <a:t>Circle drawing Algorithms: - DDA, </a:t>
                      </a:r>
                      <a:r>
                        <a:rPr lang="en-US" sz="2400" b="0" kern="1200" dirty="0" err="1" smtClean="0">
                          <a:solidFill>
                            <a:schemeClr val="dk1"/>
                          </a:solidFill>
                          <a:latin typeface="+mn-lt"/>
                          <a:ea typeface="+mn-ea"/>
                          <a:cs typeface="+mn-cs"/>
                        </a:rPr>
                        <a:t>Bresenham</a:t>
                      </a:r>
                      <a:r>
                        <a:rPr lang="en-US" sz="2400" b="0" kern="1200" dirty="0" smtClean="0">
                          <a:solidFill>
                            <a:schemeClr val="dk1"/>
                          </a:solidFill>
                          <a:latin typeface="+mn-lt"/>
                          <a:ea typeface="+mn-ea"/>
                          <a:cs typeface="+mn-cs"/>
                        </a:rPr>
                        <a:t>	</a:t>
                      </a:r>
                    </a:p>
                    <a:p>
                      <a:pPr algn="just"/>
                      <a:r>
                        <a:rPr lang="en-US" sz="2400" b="0" kern="1200" dirty="0" smtClean="0">
                          <a:solidFill>
                            <a:schemeClr val="dk1"/>
                          </a:solidFill>
                          <a:latin typeface="+mn-lt"/>
                          <a:ea typeface="+mn-ea"/>
                          <a:cs typeface="+mn-cs"/>
                        </a:rPr>
                        <a:t>	</a:t>
                      </a:r>
                    </a:p>
                  </a:txBody>
                  <a:tcPr/>
                </a:tc>
              </a:tr>
              <a:tr h="119117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2">
                              <a:lumMod val="75000"/>
                            </a:schemeClr>
                          </a:solidFill>
                        </a:rPr>
                        <a:t>Part  V</a:t>
                      </a:r>
                    </a:p>
                    <a:p>
                      <a:pPr algn="just"/>
                      <a:endParaRPr lang="en-US" sz="2400" b="0" dirty="0" smtClean="0"/>
                    </a:p>
                    <a:p>
                      <a:pPr algn="just"/>
                      <a:endParaRPr lang="en-US" sz="2400" b="0" dirty="0"/>
                    </a:p>
                  </a:txBody>
                  <a:tcPr/>
                </a:tc>
                <a:tc>
                  <a:txBody>
                    <a:bodyPr/>
                    <a:lstStyle/>
                    <a:p>
                      <a:pPr algn="just"/>
                      <a:r>
                        <a:rPr lang="en-US" sz="2400" b="0" kern="1200" dirty="0" smtClean="0">
                          <a:solidFill>
                            <a:schemeClr val="dk1"/>
                          </a:solidFill>
                          <a:latin typeface="+mn-lt"/>
                          <a:ea typeface="+mn-ea"/>
                          <a:cs typeface="+mn-cs"/>
                        </a:rPr>
                        <a:t>Character Generation: Stroke Principle, Starburst Principle, Bit map method,	Introduction to aliasing and anti-aliasing</a:t>
                      </a:r>
                      <a:endParaRPr lang="en-US" sz="2400" b="0"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37530E1EB869428B61DC00EFBB4A07" ma:contentTypeVersion="10" ma:contentTypeDescription="Create a new document." ma:contentTypeScope="" ma:versionID="67412d96eab6a6b079d1d67fae414274">
  <xsd:schema xmlns:xsd="http://www.w3.org/2001/XMLSchema" xmlns:xs="http://www.w3.org/2001/XMLSchema" xmlns:p="http://schemas.microsoft.com/office/2006/metadata/properties" xmlns:ns2="741741a8-3ba2-4fda-8fb6-6a0474d057b7" xmlns:ns3="a1f76930-3a24-4abc-9b37-84b7918739a5" targetNamespace="http://schemas.microsoft.com/office/2006/metadata/properties" ma:root="true" ma:fieldsID="0240dba1bea252e3bcfda8a03983281b" ns2:_="" ns3:_="">
    <xsd:import namespace="741741a8-3ba2-4fda-8fb6-6a0474d057b7"/>
    <xsd:import namespace="a1f76930-3a24-4abc-9b37-84b7918739a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1741a8-3ba2-4fda-8fb6-6a0474d057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92cca287-56a4-4b44-8d76-748bf70ba340"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f76930-3a24-4abc-9b37-84b7918739a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7a83ea8-cc5b-471c-8a20-5a6b86671541}" ma:internalName="TaxCatchAll" ma:showField="CatchAllData" ma:web="a1f76930-3a24-4abc-9b37-84b7918739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1f76930-3a24-4abc-9b37-84b7918739a5" xsi:nil="true"/>
    <lcf76f155ced4ddcb4097134ff3c332f xmlns="741741a8-3ba2-4fda-8fb6-6a0474d057b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2B89C67-709C-4184-8FB1-7D5A9146B82E}"/>
</file>

<file path=customXml/itemProps2.xml><?xml version="1.0" encoding="utf-8"?>
<ds:datastoreItem xmlns:ds="http://schemas.openxmlformats.org/officeDocument/2006/customXml" ds:itemID="{11313A64-96F7-47DC-9B96-57CEF9F60DBD}"/>
</file>

<file path=customXml/itemProps3.xml><?xml version="1.0" encoding="utf-8"?>
<ds:datastoreItem xmlns:ds="http://schemas.openxmlformats.org/officeDocument/2006/customXml" ds:itemID="{3460E5B4-5B52-4CFC-AEB2-4569C9A2F406}"/>
</file>

<file path=docProps/app.xml><?xml version="1.0" encoding="utf-8"?>
<Properties xmlns="http://schemas.openxmlformats.org/officeDocument/2006/extended-properties" xmlns:vt="http://schemas.openxmlformats.org/officeDocument/2006/docPropsVTypes">
  <TotalTime>111</TotalTime>
  <Words>1436</Words>
  <Application>Microsoft Office PowerPoint</Application>
  <PresentationFormat>On-screen Show (4:3)</PresentationFormat>
  <Paragraphs>163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214450 : Computer  Graphics</vt:lpstr>
      <vt:lpstr> Course Objectives   </vt:lpstr>
      <vt:lpstr>Slide 3</vt:lpstr>
      <vt:lpstr>Agenda</vt:lpstr>
      <vt:lpstr>Examination Scheme</vt:lpstr>
      <vt:lpstr>Major Influences</vt:lpstr>
      <vt:lpstr>Slide 7</vt:lpstr>
      <vt:lpstr>BASIC CONCEPTS</vt:lpstr>
      <vt:lpstr>Agenda</vt:lpstr>
      <vt:lpstr>Part I  : Graphics Primitives. </vt:lpstr>
      <vt:lpstr>Web Definitions</vt:lpstr>
      <vt:lpstr>Some Popular Applications…..</vt:lpstr>
      <vt:lpstr>Slide 13</vt:lpstr>
      <vt:lpstr>Slide 14</vt:lpstr>
      <vt:lpstr>Slide 15</vt:lpstr>
      <vt:lpstr>Slide 16</vt:lpstr>
      <vt:lpstr>Slide 17</vt:lpstr>
      <vt:lpstr>Architecture Of A Graphics System</vt:lpstr>
      <vt:lpstr>Slide 19</vt:lpstr>
      <vt:lpstr>Types Of  D.A.</vt:lpstr>
      <vt:lpstr>Different Modes</vt:lpstr>
      <vt:lpstr>Graphics Primitives</vt:lpstr>
      <vt:lpstr>Types</vt:lpstr>
      <vt:lpstr>RASTER  GRAPHICS</vt:lpstr>
      <vt:lpstr>Slide 25</vt:lpstr>
      <vt:lpstr>Raster Scan Systems</vt:lpstr>
      <vt:lpstr>Slide 27</vt:lpstr>
      <vt:lpstr>VECTOR  GRAPHICS ( Random Scan ) </vt:lpstr>
      <vt:lpstr>Slide 29</vt:lpstr>
      <vt:lpstr>Slide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dc:creator>MEIT-18</dc:creator>
  <cp:lastModifiedBy>scd</cp:lastModifiedBy>
  <cp:revision>61</cp:revision>
  <dcterms:created xsi:type="dcterms:W3CDTF">2006-08-16T00:00:00Z</dcterms:created>
  <dcterms:modified xsi:type="dcterms:W3CDTF">2018-12-18T06:44:36Z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0x010100F237530E1EB869428B61DC00EFBB4A07</vt:lpwstr>
  </property>
</Properties>
</file>