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8" r:id="rId4"/>
    <p:sldId id="275" r:id="rId5"/>
    <p:sldId id="261" r:id="rId6"/>
    <p:sldId id="262" r:id="rId7"/>
    <p:sldId id="263" r:id="rId8"/>
    <p:sldId id="265" r:id="rId9"/>
    <p:sldId id="267" r:id="rId10"/>
    <p:sldId id="268" r:id="rId11"/>
    <p:sldId id="276" r:id="rId12"/>
    <p:sldId id="277" r:id="rId13"/>
    <p:sldId id="270" r:id="rId14"/>
    <p:sldId id="271" r:id="rId15"/>
    <p:sldId id="27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2594-87BF-4E24-9709-A2DAA22C4D60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1D11-B04F-4F58-B905-28761F65B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S.C. Dharmadhikari , PICT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0AA69F-3AE5-4FFD-B33C-86418B81E3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I: BASIC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                   </a:t>
            </a:r>
            <a:r>
              <a:rPr lang="en-US" sz="1800" b="1" dirty="0" smtClean="0"/>
              <a:t>By – Dr. S. C. </a:t>
            </a:r>
            <a:r>
              <a:rPr lang="en-US" sz="1800" b="1" dirty="0" err="1" smtClean="0"/>
              <a:t>Dharmadhikari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CB7-A33D-49C9-B1C8-178C444BF37A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RASTER  GRAPHICS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On a computer monitor, images are nothing more than variously colored pixels. Certain kinds of image-file formats record images literally in terms of the pixels to display.</a:t>
            </a:r>
          </a:p>
          <a:p>
            <a:pPr algn="just"/>
            <a:r>
              <a:rPr lang="en-US" sz="2400" dirty="0"/>
              <a:t>Raster images are more commonly called </a:t>
            </a:r>
            <a:r>
              <a:rPr lang="en-US" sz="2400" i="1" dirty="0"/>
              <a:t>bitmap</a:t>
            </a:r>
            <a:r>
              <a:rPr lang="en-US" sz="2400" dirty="0"/>
              <a:t> images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bitmap image uses a grid of individual pixels where each pixel can be a different color or shade. Bitmaps are composed of pixels.</a:t>
            </a:r>
          </a:p>
          <a:p>
            <a:pPr algn="just"/>
            <a:r>
              <a:rPr lang="en-US" sz="2400" dirty="0" smtClean="0"/>
              <a:t>A  bitmap become jagged as it is scaled up.</a:t>
            </a:r>
          </a:p>
          <a:p>
            <a:pPr algn="just"/>
            <a:r>
              <a:rPr lang="en-US" sz="2400" dirty="0" smtClean="0"/>
              <a:t>The jagged appearance of bitmap images can be partially overcome with the use of  "anti-aliasing". 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DE5D-22C1-4D9C-8935-0CDF4EC6DF46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25621" name="Group 21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4746625"/>
        </p:xfrm>
        <a:graphic>
          <a:graphicData uri="http://schemas.openxmlformats.org/drawingml/2006/table">
            <a:tbl>
              <a:tblPr/>
              <a:tblGrid>
                <a:gridCol w="4038600"/>
                <a:gridCol w="4191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Raster( Bitmap ) 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Vector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22" name="Picture 22" descr="bitma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18145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3" name="Picture 23" descr="vect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423988"/>
            <a:ext cx="2514600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r>
              <a:rPr lang="en-IE" dirty="0"/>
              <a:t>Raster Scan Systems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IE" dirty="0"/>
              <a:t>Draw one line at a time</a:t>
            </a:r>
            <a:endParaRPr lang="en-GB" dirty="0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 cstate="print"/>
          <a:srcRect t="12172" b="13248"/>
          <a:stretch>
            <a:fillRect/>
          </a:stretch>
        </p:blipFill>
        <p:spPr bwMode="auto">
          <a:xfrm>
            <a:off x="-3175" y="6646863"/>
            <a:ext cx="2825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6088" name="Picture 8" descr="AADGGWA0"/>
          <p:cNvPicPr>
            <a:picLocks noChangeAspect="1" noChangeArrowheads="1"/>
          </p:cNvPicPr>
          <p:nvPr/>
        </p:nvPicPr>
        <p:blipFill>
          <a:blip r:embed="rId3"/>
          <a:srcRect l="16380" t="12709" r="17336" b="24028"/>
          <a:stretch>
            <a:fillRect/>
          </a:stretch>
        </p:blipFill>
        <p:spPr bwMode="auto">
          <a:xfrm>
            <a:off x="1555750" y="1828800"/>
            <a:ext cx="6673850" cy="433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5600F-CE7B-462E-AD9E-2FE9AA93D28D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Anti-aliasing is the application of subtle transitions in the pixels along the edges of images to minimize the jagged effect.</a:t>
            </a:r>
          </a:p>
          <a:p>
            <a:pPr algn="just"/>
            <a:r>
              <a:rPr lang="en-US" sz="2400" dirty="0"/>
              <a:t>One can edit the image  only by altering the pixels directly with a bitmap editor. </a:t>
            </a:r>
          </a:p>
          <a:p>
            <a:pPr algn="just"/>
            <a:r>
              <a:rPr lang="en-US" sz="2400" dirty="0"/>
              <a:t>Photoshop and Paint Shop Pro are two of the most popular bitmap editors.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EF9-1552-4FC3-A6D2-11FE99FA0FE5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VECTOR  </a:t>
            </a:r>
            <a:r>
              <a:rPr lang="en-US" sz="3200" b="1" dirty="0" smtClean="0"/>
              <a:t>GRAPHICS ( Random Scan )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Vector image files record images descriptively, in terms of geometric shapes. These shapes are converted to bitmaps for display on the monitor.</a:t>
            </a:r>
          </a:p>
          <a:p>
            <a:pPr algn="just"/>
            <a:r>
              <a:rPr lang="en-US" sz="2400" dirty="0"/>
              <a:t>Vector graphics use mathematical relationships between points and the paths connecting them to describe an image. Vector graphics are composed of paths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Vector images are easier to modify, because the components can be moved, resized, rotated, or deleted independently. </a:t>
            </a:r>
          </a:p>
          <a:p>
            <a:pPr algn="just"/>
            <a:r>
              <a:rPr lang="en-US" sz="2400" dirty="0" smtClean="0"/>
              <a:t>PostScript is a popular vector format for printing, but so far Macromedia's Flash is the closest thing to a standard vector format on the Web.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Designed for line-drawing applications, such as architectural and engineering layouts, and they cannot display realistic shaded scenes.</a:t>
            </a:r>
          </a:p>
          <a:p>
            <a:pPr algn="just"/>
            <a:r>
              <a:rPr lang="en-US" sz="2400" dirty="0" smtClean="0"/>
              <a:t>Refresh rate on a random-scan system depends on the number of lines to be displayed on that system. Picture definition is now stored as a set of line-drawing commands in an area of memory referred to as the display list, refresh display file, vector file, or display program. </a:t>
            </a:r>
          </a:p>
          <a:p>
            <a:pPr algn="just"/>
            <a:r>
              <a:rPr lang="en-US" sz="2400" dirty="0" smtClean="0"/>
              <a:t>To display a specified picture, the system cycles through the set of commands in the display file, drawing each component line in turn. </a:t>
            </a:r>
          </a:p>
          <a:p>
            <a:pPr algn="just"/>
            <a:r>
              <a:rPr lang="en-US" sz="2400" dirty="0" smtClean="0"/>
              <a:t>After all line-drawing commands have been processed, the system cycles back to the first line command in the list. </a:t>
            </a:r>
          </a:p>
          <a:p>
            <a:pPr algn="just"/>
            <a:r>
              <a:rPr lang="en-US" sz="2400" dirty="0" smtClean="0"/>
              <a:t>Random-scan displays are designed to draw all the component lines of a picture 30 to 60 times each second, with up to 100,000 “short” lines in the display list.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4B3-E940-462E-824D-FAEA7A189C21}" type="slidenum">
              <a:rPr lang="en-US"/>
              <a:pPr/>
              <a:t>16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543050"/>
            <a:ext cx="5572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58241"/>
          <a:ext cx="8305800" cy="441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162800"/>
              </a:tblGrid>
              <a:tr h="76959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Part I  </a:t>
                      </a:r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/>
                        <a:t>Introduction to Computer Graphics, Basics of graphics systems, Raster scan &amp; Random scan displays, basic display processor</a:t>
                      </a:r>
                      <a:endParaRPr lang="en-US" sz="2000" b="0" dirty="0"/>
                    </a:p>
                  </a:txBody>
                  <a:tcPr/>
                </a:tc>
              </a:tr>
              <a:tr h="76959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Part II</a:t>
                      </a:r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/>
                        <a:t>Display Files: display file structure, algorithms and display file interpreter. Primitive operations on display file</a:t>
                      </a:r>
                      <a:endParaRPr lang="en-US" sz="2000" b="0" dirty="0"/>
                    </a:p>
                  </a:txBody>
                  <a:tcPr/>
                </a:tc>
              </a:tr>
              <a:tr h="76959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Part III</a:t>
                      </a:r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Plotting Primitives: Scan conversions, lines, line segments, vectors, pixels and frame buffers, vector generation</a:t>
                      </a:r>
                      <a:endParaRPr lang="en-US" sz="20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374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Part IV</a:t>
                      </a:r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 drawing Algorithms: DDA,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Bresenham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just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 drawing Algorithms: - DDA, 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Bresenham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just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10994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Part  V</a:t>
                      </a:r>
                    </a:p>
                    <a:p>
                      <a:pPr algn="just"/>
                      <a:endParaRPr lang="en-US" sz="2000" b="0" dirty="0" smtClean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 Generation: Stroke Principle, Starburst Principle, Bit map method,	Introduction to aliasing and anti-aliasing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Part I  : Graphics Primitives.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Computer Graphics : It deals with pictures and images.</a:t>
            </a:r>
          </a:p>
          <a:p>
            <a:pPr algn="just"/>
            <a:r>
              <a:rPr lang="en-US" sz="2400" dirty="0" smtClean="0"/>
              <a:t>It  makes a computer  capable  of displaying and manipulating pictures. </a:t>
            </a:r>
          </a:p>
          <a:p>
            <a:pPr algn="just"/>
            <a:r>
              <a:rPr lang="en-US" sz="2400" dirty="0" smtClean="0"/>
              <a:t>For example, laser printers , plotters, </a:t>
            </a:r>
            <a:r>
              <a:rPr lang="en-US" sz="2400" i="1" dirty="0" smtClean="0"/>
              <a:t>monitor</a:t>
            </a:r>
            <a:r>
              <a:rPr lang="en-US" sz="2400" dirty="0" smtClean="0"/>
              <a:t> 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Architecture Of A Graphics System</a:t>
            </a:r>
            <a:endParaRPr lang="en-GB" sz="32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686800" cy="502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7338" y="5070475"/>
            <a:ext cx="4822825" cy="51752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System Bus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0181" name="Rectangle 5"/>
          <p:cNvSpPr>
            <a:spLocks noChangeAspect="1" noChangeArrowheads="1"/>
          </p:cNvSpPr>
          <p:nvPr/>
        </p:nvSpPr>
        <p:spPr bwMode="auto">
          <a:xfrm>
            <a:off x="180975" y="3733800"/>
            <a:ext cx="1352550" cy="827088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CPU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0182" name="Rectangle 6"/>
          <p:cNvSpPr>
            <a:spLocks noChangeAspect="1" noChangeArrowheads="1"/>
          </p:cNvSpPr>
          <p:nvPr/>
        </p:nvSpPr>
        <p:spPr bwMode="auto">
          <a:xfrm>
            <a:off x="2047875" y="3733800"/>
            <a:ext cx="1352550" cy="827088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Display Processor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0183" name="Rectangle 7"/>
          <p:cNvSpPr>
            <a:spLocks noChangeAspect="1" noChangeArrowheads="1"/>
          </p:cNvSpPr>
          <p:nvPr/>
        </p:nvSpPr>
        <p:spPr bwMode="auto">
          <a:xfrm>
            <a:off x="3883025" y="3733800"/>
            <a:ext cx="1352550" cy="827088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System Memory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0184" name="Rectangle 8"/>
          <p:cNvSpPr>
            <a:spLocks noChangeAspect="1" noChangeArrowheads="1"/>
          </p:cNvSpPr>
          <p:nvPr/>
        </p:nvSpPr>
        <p:spPr bwMode="auto">
          <a:xfrm>
            <a:off x="2047875" y="2392363"/>
            <a:ext cx="1352550" cy="827087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sz="1600" b="1">
                <a:solidFill>
                  <a:schemeClr val="bg1"/>
                </a:solidFill>
              </a:rPr>
              <a:t>Display Processor Memory</a:t>
            </a: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50185" name="Rectangle 9"/>
          <p:cNvSpPr>
            <a:spLocks noChangeAspect="1" noChangeArrowheads="1"/>
          </p:cNvSpPr>
          <p:nvPr/>
        </p:nvSpPr>
        <p:spPr bwMode="auto">
          <a:xfrm>
            <a:off x="3403600" y="2392363"/>
            <a:ext cx="1352550" cy="827087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Frame Buffer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0186" name="Rectangle 10"/>
          <p:cNvSpPr>
            <a:spLocks noChangeAspect="1" noChangeArrowheads="1"/>
          </p:cNvSpPr>
          <p:nvPr/>
        </p:nvSpPr>
        <p:spPr bwMode="auto">
          <a:xfrm>
            <a:off x="5541963" y="2392363"/>
            <a:ext cx="1352550" cy="827087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Video Controller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841375" y="4568825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2724150" y="4570413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559300" y="4584700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724150" y="3213100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193" name="Rectangle 17"/>
          <p:cNvSpPr>
            <a:spLocks noChangeAspect="1" noChangeArrowheads="1"/>
          </p:cNvSpPr>
          <p:nvPr/>
        </p:nvSpPr>
        <p:spPr bwMode="auto">
          <a:xfrm>
            <a:off x="7570788" y="2392363"/>
            <a:ext cx="1352550" cy="827087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IE"/>
              <a:t>Monitor</a:t>
            </a:r>
            <a:endParaRPr lang="en-GB"/>
          </a:p>
        </p:txBody>
      </p:sp>
      <p:cxnSp>
        <p:nvCxnSpPr>
          <p:cNvPr id="50195" name="AutoShape 19"/>
          <p:cNvCxnSpPr>
            <a:cxnSpLocks noChangeShapeType="1"/>
            <a:stCxn id="50185" idx="3"/>
            <a:endCxn id="50186" idx="1"/>
          </p:cNvCxnSpPr>
          <p:nvPr/>
        </p:nvCxnSpPr>
        <p:spPr bwMode="auto">
          <a:xfrm>
            <a:off x="4756150" y="2806700"/>
            <a:ext cx="7858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96" name="AutoShape 20"/>
          <p:cNvCxnSpPr>
            <a:cxnSpLocks noChangeShapeType="1"/>
            <a:stCxn id="50186" idx="3"/>
            <a:endCxn id="50193" idx="1"/>
          </p:cNvCxnSpPr>
          <p:nvPr/>
        </p:nvCxnSpPr>
        <p:spPr bwMode="auto">
          <a:xfrm>
            <a:off x="6894513" y="2806700"/>
            <a:ext cx="676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7646988" y="2460625"/>
            <a:ext cx="1200150" cy="688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IE"/>
              <a:t>Monitor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D8FF-B540-43D4-B2ED-F522C04A5992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Refreshing :</a:t>
            </a:r>
          </a:p>
          <a:p>
            <a:pPr algn="just">
              <a:buFontTx/>
              <a:buNone/>
            </a:pPr>
            <a:r>
              <a:rPr lang="en-US" sz="2400" dirty="0"/>
              <a:t>   D.A. circuitry repeatedly  reads information from </a:t>
            </a:r>
            <a:r>
              <a:rPr lang="en-US" sz="2400" dirty="0" smtClean="0"/>
              <a:t>DP </a:t>
            </a:r>
            <a:r>
              <a:rPr lang="en-US" sz="2400" dirty="0"/>
              <a:t>memory and transfers it onto screen  so  as  to  make  the  image  displayed on screen  steadily and clearly.</a:t>
            </a:r>
          </a:p>
          <a:p>
            <a:pPr algn="just">
              <a:buFontTx/>
              <a:buNone/>
            </a:pPr>
            <a:r>
              <a:rPr lang="en-US" sz="2400" dirty="0"/>
              <a:t>   [ 50 to 70 times a second ] </a:t>
            </a:r>
          </a:p>
          <a:p>
            <a:pPr algn="just"/>
            <a:r>
              <a:rPr lang="en-US" sz="2400" dirty="0"/>
              <a:t>Refresh Rate</a:t>
            </a:r>
          </a:p>
          <a:p>
            <a:pPr algn="just"/>
            <a:r>
              <a:rPr lang="en-US" sz="2400" dirty="0"/>
              <a:t>Low refresh rate causes flickering.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332-3E11-485E-8B1F-C69A420596EE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Types Of  D.A.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990600" lvl="1" indent="-533400" algn="just"/>
            <a:r>
              <a:rPr lang="en-US" sz="2400" dirty="0"/>
              <a:t>Monochrome Adapter [ MA ]</a:t>
            </a:r>
          </a:p>
          <a:p>
            <a:pPr marL="990600" lvl="1" indent="-533400" algn="just"/>
            <a:r>
              <a:rPr lang="en-US" sz="2400" dirty="0"/>
              <a:t>Hercules  Adapter [ HA ] </a:t>
            </a:r>
          </a:p>
          <a:p>
            <a:pPr marL="990600" lvl="1" indent="-533400" algn="just"/>
            <a:r>
              <a:rPr lang="en-US" sz="2400" dirty="0"/>
              <a:t>Color Graphics Adapter [ CGA ]</a:t>
            </a:r>
          </a:p>
          <a:p>
            <a:pPr marL="990600" lvl="1" indent="-533400" algn="just"/>
            <a:r>
              <a:rPr lang="en-US" sz="2400" dirty="0"/>
              <a:t>Enhanced Graphics [ EGA ]</a:t>
            </a:r>
          </a:p>
          <a:p>
            <a:pPr marL="990600" lvl="1" indent="-533400" algn="just"/>
            <a:r>
              <a:rPr lang="en-US" sz="2400" dirty="0"/>
              <a:t>Multicolor Graphics Adapter [ MCGA ]</a:t>
            </a:r>
          </a:p>
          <a:p>
            <a:pPr marL="990600" lvl="1" indent="-533400" algn="just"/>
            <a:r>
              <a:rPr lang="en-US" sz="2400" dirty="0"/>
              <a:t>Video Graphics Adapter [ VGA ]</a:t>
            </a:r>
          </a:p>
          <a:p>
            <a:pPr marL="990600" lvl="1" indent="-533400" algn="just"/>
            <a:r>
              <a:rPr lang="en-US" sz="2400" dirty="0"/>
              <a:t>Super Video Graphics Array [SVGA ]</a:t>
            </a:r>
          </a:p>
          <a:p>
            <a:pPr marL="990600" lvl="1" indent="-533400" algn="just"/>
            <a:r>
              <a:rPr lang="en-US" sz="2400" dirty="0"/>
              <a:t>Extended Graphics Adapter [XGA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D513-7A7A-4B89-9D02-3D7D9E1069D4}" type="slidenum">
              <a:rPr lang="en-US"/>
              <a:pPr/>
              <a:t>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Different Modes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609600" indent="-609600" algn="just">
              <a:buFontTx/>
              <a:buNone/>
            </a:pPr>
            <a:r>
              <a:rPr lang="en-US" sz="2400" dirty="0"/>
              <a:t>1&gt;  Character mode </a:t>
            </a:r>
          </a:p>
          <a:p>
            <a:pPr marL="609600" indent="-609600" algn="just"/>
            <a:r>
              <a:rPr lang="en-US" sz="2400" dirty="0" smtClean="0"/>
              <a:t>Programs </a:t>
            </a:r>
            <a:r>
              <a:rPr lang="en-US" sz="2400" dirty="0"/>
              <a:t>running in character mode are severely limited.</a:t>
            </a:r>
          </a:p>
          <a:p>
            <a:pPr marL="609600" indent="-609600" algn="just"/>
            <a:r>
              <a:rPr lang="en-US" sz="2400" dirty="0"/>
              <a:t>In character mode, the display screen is treated as an array of blocks, each of which can hold one ASCII character</a:t>
            </a:r>
            <a:r>
              <a:rPr lang="en-US" sz="2400" dirty="0" smtClean="0"/>
              <a:t>.</a:t>
            </a:r>
          </a:p>
          <a:p>
            <a:pPr algn="just">
              <a:buFontTx/>
              <a:buNone/>
            </a:pPr>
            <a:r>
              <a:rPr lang="en-US" sz="2400" dirty="0" smtClean="0"/>
              <a:t>2&gt; G</a:t>
            </a:r>
            <a:r>
              <a:rPr lang="en-US" sz="2400" i="1" dirty="0" smtClean="0"/>
              <a:t>raphics mode</a:t>
            </a:r>
            <a:r>
              <a:rPr lang="en-US" sz="2400" dirty="0" smtClean="0"/>
              <a:t>. </a:t>
            </a:r>
          </a:p>
          <a:p>
            <a:pPr marL="569913" indent="-569913" algn="just"/>
            <a:r>
              <a:rPr lang="en-US" sz="2400" dirty="0" smtClean="0"/>
              <a:t>Programs that run in graphics mode can display an unlimited   variety of shapes and fonts</a:t>
            </a:r>
          </a:p>
          <a:p>
            <a:pPr marL="630238" indent="-630238" algn="just"/>
            <a:r>
              <a:rPr lang="en-US" sz="2400" dirty="0" smtClean="0"/>
              <a:t>In graphics mode, the display screen is treated as an array of pixels. Characters and other shapes are formed by turning on combinations of pixels.</a:t>
            </a:r>
          </a:p>
          <a:p>
            <a:pPr marL="609600" indent="-609600"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A5F0-FD9F-466E-9512-5B154B504118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Graphics Primitives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Pixel : </a:t>
            </a:r>
            <a:r>
              <a:rPr lang="en-US" sz="2400" i="1" dirty="0"/>
              <a:t>Picture Element,</a:t>
            </a:r>
            <a:r>
              <a:rPr lang="en-US" sz="2400" dirty="0"/>
              <a:t> a pixel is a single point in a  graphic image.</a:t>
            </a:r>
          </a:p>
          <a:p>
            <a:pPr algn="just"/>
            <a:r>
              <a:rPr lang="en-US" sz="2400" dirty="0"/>
              <a:t>Arranged in rows and columns. The pixels are so close together that they appear connected. </a:t>
            </a:r>
          </a:p>
          <a:p>
            <a:pPr algn="just"/>
            <a:r>
              <a:rPr lang="en-US" sz="2400" dirty="0"/>
              <a:t>The number of bits used to represent each pixel determines how many colors or shades  can be displayed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Resolution : The quality of a display system largely depends on its resolution i.e.  how many pixels it can display. It refers to the sharpness and clarity of an image.</a:t>
            </a:r>
          </a:p>
          <a:p>
            <a:pPr algn="just"/>
            <a:r>
              <a:rPr lang="en-US" sz="2400" dirty="0" smtClean="0"/>
              <a:t>For example, a 640-by-480 pixel screen is capable of displaying 640 distinct dots on each of 480 lines, or about 300,000 pixels.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S.C. Dharmadhikari , PICT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AD6C-CAFA-4B75-9167-C076B47BF48E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There are two kinds of </a:t>
            </a:r>
            <a:r>
              <a:rPr lang="en-US" sz="2400" dirty="0" smtClean="0"/>
              <a:t>displays– </a:t>
            </a:r>
            <a:endParaRPr lang="en-US" sz="2400" dirty="0"/>
          </a:p>
          <a:p>
            <a:pPr algn="just"/>
            <a:r>
              <a:rPr lang="en-US" sz="2400" dirty="0"/>
              <a:t>1) raster   (composed of pixels) and </a:t>
            </a:r>
          </a:p>
          <a:p>
            <a:pPr algn="just"/>
            <a:r>
              <a:rPr lang="en-US" sz="2400" dirty="0"/>
              <a:t>2) vector  (composed of paths).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7530E1EB869428B61DC00EFBB4A07" ma:contentTypeVersion="10" ma:contentTypeDescription="Create a new document." ma:contentTypeScope="" ma:versionID="67412d96eab6a6b079d1d67fae414274">
  <xsd:schema xmlns:xsd="http://www.w3.org/2001/XMLSchema" xmlns:xs="http://www.w3.org/2001/XMLSchema" xmlns:p="http://schemas.microsoft.com/office/2006/metadata/properties" xmlns:ns2="741741a8-3ba2-4fda-8fb6-6a0474d057b7" xmlns:ns3="a1f76930-3a24-4abc-9b37-84b7918739a5" targetNamespace="http://schemas.microsoft.com/office/2006/metadata/properties" ma:root="true" ma:fieldsID="0240dba1bea252e3bcfda8a03983281b" ns2:_="" ns3:_="">
    <xsd:import namespace="741741a8-3ba2-4fda-8fb6-6a0474d057b7"/>
    <xsd:import namespace="a1f76930-3a24-4abc-9b37-84b791873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741a8-3ba2-4fda-8fb6-6a0474d05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cca287-56a4-4b44-8d76-748bf70ba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76930-3a24-4abc-9b37-84b7918739a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a83ea8-cc5b-471c-8a20-5a6b86671541}" ma:internalName="TaxCatchAll" ma:showField="CatchAllData" ma:web="a1f76930-3a24-4abc-9b37-84b791873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f76930-3a24-4abc-9b37-84b7918739a5" xsi:nil="true"/>
    <lcf76f155ced4ddcb4097134ff3c332f xmlns="741741a8-3ba2-4fda-8fb6-6a0474d057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A21376-FAAA-4762-8495-50440D1F46A4}"/>
</file>

<file path=customXml/itemProps2.xml><?xml version="1.0" encoding="utf-8"?>
<ds:datastoreItem xmlns:ds="http://schemas.openxmlformats.org/officeDocument/2006/customXml" ds:itemID="{C4AD4996-8E10-468B-B28C-06D819A9D63A}"/>
</file>

<file path=customXml/itemProps3.xml><?xml version="1.0" encoding="utf-8"?>
<ds:datastoreItem xmlns:ds="http://schemas.openxmlformats.org/officeDocument/2006/customXml" ds:itemID="{85CD8DE6-2318-4F30-9335-4A9E7AC353AA}"/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960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I: BASIC CONCEPTS</vt:lpstr>
      <vt:lpstr>Agenda</vt:lpstr>
      <vt:lpstr>Part I  : Graphics Primitives. </vt:lpstr>
      <vt:lpstr>Architecture Of A Graphics System</vt:lpstr>
      <vt:lpstr>Slide 5</vt:lpstr>
      <vt:lpstr>Types Of  D.A.</vt:lpstr>
      <vt:lpstr>Different Modes</vt:lpstr>
      <vt:lpstr>Graphics Primitives</vt:lpstr>
      <vt:lpstr>Types</vt:lpstr>
      <vt:lpstr>RASTER  GRAPHICS</vt:lpstr>
      <vt:lpstr>Slide 11</vt:lpstr>
      <vt:lpstr>Raster Scan Systems</vt:lpstr>
      <vt:lpstr>Slide 13</vt:lpstr>
      <vt:lpstr>VECTOR  GRAPHICS ( Random Scan ) 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MEIT-18</dc:creator>
  <cp:lastModifiedBy>MEIT-18</cp:lastModifiedBy>
  <cp:revision>51</cp:revision>
  <dcterms:created xsi:type="dcterms:W3CDTF">2006-08-16T00:00:00Z</dcterms:created>
  <dcterms:modified xsi:type="dcterms:W3CDTF">2017-12-20T06:03:35Z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0x010100F237530E1EB869428B61DC00EFBB4A07</vt:lpwstr>
  </property>
</Properties>
</file>