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7976-D995-45B7-8809-3DD7B772BDF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8711-C67B-499F-AB76-B30D1847A6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B7EE8-AF62-41B0-A85F-AFB6DF84FACC}" type="slidenum">
              <a:rPr lang="en-US"/>
              <a:pPr/>
              <a:t>2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0AEE0-377C-4777-A694-31007B4D9B75}" type="slidenum">
              <a:rPr lang="en-US"/>
              <a:pPr/>
              <a:t>3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 Continued 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49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3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4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5" name="Text Box 65"/>
          <p:cNvSpPr txBox="1">
            <a:spLocks noChangeArrowheads="1"/>
          </p:cNvSpPr>
          <p:nvPr/>
        </p:nvSpPr>
        <p:spPr bwMode="auto">
          <a:xfrm>
            <a:off x="911225" y="48752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1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66" name="Text Box 66"/>
          <p:cNvSpPr txBox="1">
            <a:spLocks noChangeArrowheads="1"/>
          </p:cNvSpPr>
          <p:nvPr/>
        </p:nvSpPr>
        <p:spPr bwMode="auto">
          <a:xfrm>
            <a:off x="911225" y="40846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2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67" name="Text Box 67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3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911225" y="24907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4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69" name="Text Box 69"/>
          <p:cNvSpPr txBox="1">
            <a:spLocks noChangeArrowheads="1"/>
          </p:cNvSpPr>
          <p:nvPr/>
        </p:nvSpPr>
        <p:spPr bwMode="auto">
          <a:xfrm>
            <a:off x="911225" y="17081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5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0" name="Text Box 70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0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1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1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2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3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3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4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4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5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5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6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0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1278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7</a:t>
            </a:r>
            <a:endParaRPr lang="en-GB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3038" y="1289050"/>
            <a:ext cx="3852862" cy="2984500"/>
            <a:chOff x="129" y="992"/>
            <a:chExt cx="2427" cy="1880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286" y="1978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86" y="1815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86" y="1661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286" y="1517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414" y="1056"/>
              <a:ext cx="0" cy="1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rot="5400000" flipV="1">
              <a:off x="1357" y="1586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277" y="2568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x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06" y="992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y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86" y="2130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86" y="1352"/>
              <a:ext cx="197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rot="5400000">
              <a:off x="187" y="1957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rot="5400000">
              <a:off x="1377" y="1967"/>
              <a:ext cx="145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902" y="1354"/>
              <a:ext cx="1201" cy="78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509" y="2122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(2, 2)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104" y="1111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(7, 5)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rot="5400000">
              <a:off x="427" y="1957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rot="5400000">
              <a:off x="1147" y="1957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rot="5400000">
              <a:off x="667" y="1957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rot="5400000">
              <a:off x="907" y="1957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817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056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3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295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4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1535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5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1774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6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2014" y="264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7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05" name="Oval 29"/>
            <p:cNvSpPr>
              <a:spLocks noChangeArrowheads="1"/>
            </p:cNvSpPr>
            <p:nvPr/>
          </p:nvSpPr>
          <p:spPr bwMode="auto">
            <a:xfrm>
              <a:off x="1105" y="1937"/>
              <a:ext cx="77" cy="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30"/>
            <p:cNvSpPr>
              <a:spLocks noChangeArrowheads="1"/>
            </p:cNvSpPr>
            <p:nvPr/>
          </p:nvSpPr>
          <p:spPr bwMode="auto">
            <a:xfrm>
              <a:off x="1346" y="1785"/>
              <a:ext cx="77" cy="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31"/>
            <p:cNvSpPr>
              <a:spLocks noChangeArrowheads="1"/>
            </p:cNvSpPr>
            <p:nvPr/>
          </p:nvSpPr>
          <p:spPr bwMode="auto">
            <a:xfrm>
              <a:off x="1587" y="1631"/>
              <a:ext cx="77" cy="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1827" y="1478"/>
              <a:ext cx="77" cy="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129" y="201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138" y="123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5</a:t>
              </a:r>
              <a:endParaRPr lang="en-US" b="1">
                <a:solidFill>
                  <a:srgbClr val="FF9900"/>
                </a:solidFill>
              </a:endParaRPr>
            </a:p>
          </p:txBody>
        </p:sp>
      </p:grp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5351463" y="2076450"/>
          <a:ext cx="2262187" cy="1031875"/>
        </p:xfrm>
        <a:graphic>
          <a:graphicData uri="http://schemas.openxmlformats.org/presentationml/2006/ole">
            <p:oleObj spid="_x0000_s2050" name="Equation" r:id="rId3" imgW="863280" imgH="393480" progId="Equation.3">
              <p:embed/>
            </p:oleObj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5453063" y="3194050"/>
          <a:ext cx="2662237" cy="1031875"/>
        </p:xfrm>
        <a:graphic>
          <a:graphicData uri="http://schemas.openxmlformats.org/presentationml/2006/ole">
            <p:oleObj spid="_x0000_s2051" name="Equation" r:id="rId4" imgW="1015920" imgH="393480" progId="Equation.3">
              <p:embed/>
            </p:oleObj>
          </a:graphicData>
        </a:graphic>
      </p:graphicFrame>
      <p:sp>
        <p:nvSpPr>
          <p:cNvPr id="24613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222750" y="1479550"/>
            <a:ext cx="4251325" cy="922338"/>
          </a:xfrm>
          <a:noFill/>
          <a:ln/>
        </p:spPr>
        <p:txBody>
          <a:bodyPr>
            <a:normAutofit fontScale="92500"/>
          </a:bodyPr>
          <a:lstStyle/>
          <a:p>
            <a:r>
              <a:rPr lang="en-IE"/>
              <a:t>First work out </a:t>
            </a:r>
            <a:r>
              <a:rPr lang="en-IE" i="1">
                <a:latin typeface="Times New Roman" pitchFamily="18" charset="0"/>
              </a:rPr>
              <a:t>m</a:t>
            </a:r>
            <a:r>
              <a:rPr lang="en-IE"/>
              <a:t> and </a:t>
            </a:r>
            <a:r>
              <a:rPr lang="en-IE" i="1">
                <a:latin typeface="Times New Roman" pitchFamily="18" charset="0"/>
              </a:rPr>
              <a:t>b</a:t>
            </a:r>
            <a:r>
              <a:rPr lang="en-IE"/>
              <a:t>:</a:t>
            </a:r>
            <a:endParaRPr lang="en-US"/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212725" y="4278313"/>
            <a:ext cx="85994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Now for each </a:t>
            </a:r>
            <a:r>
              <a:rPr lang="en-IE" sz="3200" i="1">
                <a:latin typeface="Times New Roman" pitchFamily="18" charset="0"/>
              </a:rPr>
              <a:t>x</a:t>
            </a:r>
            <a:r>
              <a:rPr lang="en-IE" sz="3200"/>
              <a:t> value work out the </a:t>
            </a:r>
            <a:r>
              <a:rPr lang="en-IE" sz="3200" i="1">
                <a:latin typeface="Times New Roman" pitchFamily="18" charset="0"/>
              </a:rPr>
              <a:t>y</a:t>
            </a:r>
            <a:r>
              <a:rPr lang="en-IE" sz="3200"/>
              <a:t> value:</a:t>
            </a:r>
            <a:endParaRPr lang="en-US" sz="3200"/>
          </a:p>
        </p:txBody>
      </p:sp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1266825" y="4891088"/>
          <a:ext cx="3089275" cy="958850"/>
        </p:xfrm>
        <a:graphic>
          <a:graphicData uri="http://schemas.openxmlformats.org/presentationml/2006/ole">
            <p:oleObj spid="_x0000_s2052" name="Equation" r:id="rId5" imgW="1269720" imgH="393480" progId="Equation.3">
              <p:embed/>
            </p:oleObj>
          </a:graphicData>
        </a:graphic>
      </p:graphicFrame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4651375" y="4878388"/>
          <a:ext cx="3121025" cy="958850"/>
        </p:xfrm>
        <a:graphic>
          <a:graphicData uri="http://schemas.openxmlformats.org/presentationml/2006/ole">
            <p:oleObj spid="_x0000_s2053" name="Equation" r:id="rId6" imgW="1282680" imgH="393480" progId="Equation.3">
              <p:embed/>
            </p:oleObj>
          </a:graphicData>
        </a:graphic>
      </p:graphicFrame>
      <p:graphicFrame>
        <p:nvGraphicFramePr>
          <p:cNvPr id="24617" name="Object 41"/>
          <p:cNvGraphicFramePr>
            <a:graphicFrameLocks noChangeAspect="1"/>
          </p:cNvGraphicFramePr>
          <p:nvPr/>
        </p:nvGraphicFramePr>
        <p:xfrm>
          <a:off x="1265238" y="5915025"/>
          <a:ext cx="3121025" cy="958850"/>
        </p:xfrm>
        <a:graphic>
          <a:graphicData uri="http://schemas.openxmlformats.org/presentationml/2006/ole">
            <p:oleObj spid="_x0000_s2054" name="Equation" r:id="rId7" imgW="1282680" imgH="393480" progId="Equation.3">
              <p:embed/>
            </p:oleObj>
          </a:graphicData>
        </a:graphic>
      </p:graphicFrame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4664075" y="5861050"/>
          <a:ext cx="3151188" cy="958850"/>
        </p:xfrm>
        <a:graphic>
          <a:graphicData uri="http://schemas.openxmlformats.org/presentationml/2006/ole">
            <p:oleObj spid="_x0000_s2055" name="Equation" r:id="rId8" imgW="1295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7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Now just round off the results and turn on these pixels to draw our line</a:t>
            </a:r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V="1">
            <a:off x="1612900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V="1">
            <a:off x="1998663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2382838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V="1">
            <a:off x="2762250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V="1">
            <a:off x="3146425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V="1">
            <a:off x="3525838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V="1">
            <a:off x="3910013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V="1">
            <a:off x="4289425" y="25939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rot="5400000" flipV="1">
            <a:off x="2761457" y="1099344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 rot="5400000" flipV="1">
            <a:off x="2761457" y="1485106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rot="5400000" flipV="1">
            <a:off x="2761457" y="1869281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 rot="5400000" flipV="1">
            <a:off x="2761457" y="2248694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 rot="5400000" flipV="1">
            <a:off x="2761457" y="2632869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rot="5400000" flipV="1">
            <a:off x="2761457" y="3012281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 rot="5400000" flipV="1">
            <a:off x="2761457" y="3396456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 rot="5400000" flipV="1">
            <a:off x="2761457" y="3775869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1820863" y="4665663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Oval 63"/>
          <p:cNvSpPr>
            <a:spLocks noChangeArrowheads="1"/>
          </p:cNvSpPr>
          <p:nvPr/>
        </p:nvSpPr>
        <p:spPr bwMode="auto">
          <a:xfrm>
            <a:off x="2219325" y="46656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Oval 64"/>
          <p:cNvSpPr>
            <a:spLocks noChangeArrowheads="1"/>
          </p:cNvSpPr>
          <p:nvPr/>
        </p:nvSpPr>
        <p:spPr bwMode="auto">
          <a:xfrm>
            <a:off x="4116388" y="46656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1438275" y="46640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2586038" y="46656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2984500" y="46640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Oval 68"/>
          <p:cNvSpPr>
            <a:spLocks noChangeArrowheads="1"/>
          </p:cNvSpPr>
          <p:nvPr/>
        </p:nvSpPr>
        <p:spPr bwMode="auto">
          <a:xfrm>
            <a:off x="3367088" y="46640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1" name="Oval 69"/>
          <p:cNvSpPr>
            <a:spLocks noChangeArrowheads="1"/>
          </p:cNvSpPr>
          <p:nvPr/>
        </p:nvSpPr>
        <p:spPr bwMode="auto">
          <a:xfrm>
            <a:off x="3749675" y="46640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Oval 70"/>
          <p:cNvSpPr>
            <a:spLocks noChangeArrowheads="1"/>
          </p:cNvSpPr>
          <p:nvPr/>
        </p:nvSpPr>
        <p:spPr bwMode="auto">
          <a:xfrm>
            <a:off x="1828800" y="42862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2227263" y="428625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4124325" y="42862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3"/>
          <p:cNvSpPr>
            <a:spLocks noChangeArrowheads="1"/>
          </p:cNvSpPr>
          <p:nvPr/>
        </p:nvSpPr>
        <p:spPr bwMode="auto">
          <a:xfrm>
            <a:off x="1446213" y="42846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Oval 74"/>
          <p:cNvSpPr>
            <a:spLocks noChangeArrowheads="1"/>
          </p:cNvSpPr>
          <p:nvPr/>
        </p:nvSpPr>
        <p:spPr bwMode="auto">
          <a:xfrm>
            <a:off x="2593975" y="42862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Oval 75"/>
          <p:cNvSpPr>
            <a:spLocks noChangeArrowheads="1"/>
          </p:cNvSpPr>
          <p:nvPr/>
        </p:nvSpPr>
        <p:spPr bwMode="auto">
          <a:xfrm>
            <a:off x="2992438" y="42846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Oval 76"/>
          <p:cNvSpPr>
            <a:spLocks noChangeArrowheads="1"/>
          </p:cNvSpPr>
          <p:nvPr/>
        </p:nvSpPr>
        <p:spPr bwMode="auto">
          <a:xfrm>
            <a:off x="3375025" y="42846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Oval 77"/>
          <p:cNvSpPr>
            <a:spLocks noChangeArrowheads="1"/>
          </p:cNvSpPr>
          <p:nvPr/>
        </p:nvSpPr>
        <p:spPr bwMode="auto">
          <a:xfrm>
            <a:off x="3757613" y="42846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0" name="Oval 78"/>
          <p:cNvSpPr>
            <a:spLocks noChangeArrowheads="1"/>
          </p:cNvSpPr>
          <p:nvPr/>
        </p:nvSpPr>
        <p:spPr bwMode="auto">
          <a:xfrm>
            <a:off x="1824038" y="39068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1" name="Oval 79"/>
          <p:cNvSpPr>
            <a:spLocks noChangeArrowheads="1"/>
          </p:cNvSpPr>
          <p:nvPr/>
        </p:nvSpPr>
        <p:spPr bwMode="auto">
          <a:xfrm>
            <a:off x="2222500" y="39068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2" name="Oval 80"/>
          <p:cNvSpPr>
            <a:spLocks noChangeArrowheads="1"/>
          </p:cNvSpPr>
          <p:nvPr/>
        </p:nvSpPr>
        <p:spPr bwMode="auto">
          <a:xfrm>
            <a:off x="4119563" y="39068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Oval 81"/>
          <p:cNvSpPr>
            <a:spLocks noChangeArrowheads="1"/>
          </p:cNvSpPr>
          <p:nvPr/>
        </p:nvSpPr>
        <p:spPr bwMode="auto">
          <a:xfrm>
            <a:off x="1441450" y="39052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Oval 82"/>
          <p:cNvSpPr>
            <a:spLocks noChangeArrowheads="1"/>
          </p:cNvSpPr>
          <p:nvPr/>
        </p:nvSpPr>
        <p:spPr bwMode="auto">
          <a:xfrm>
            <a:off x="2589213" y="39068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Oval 83"/>
          <p:cNvSpPr>
            <a:spLocks noChangeArrowheads="1"/>
          </p:cNvSpPr>
          <p:nvPr/>
        </p:nvSpPr>
        <p:spPr bwMode="auto">
          <a:xfrm>
            <a:off x="2987675" y="39052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Oval 84"/>
          <p:cNvSpPr>
            <a:spLocks noChangeArrowheads="1"/>
          </p:cNvSpPr>
          <p:nvPr/>
        </p:nvSpPr>
        <p:spPr bwMode="auto">
          <a:xfrm>
            <a:off x="3370263" y="390525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Oval 85"/>
          <p:cNvSpPr>
            <a:spLocks noChangeArrowheads="1"/>
          </p:cNvSpPr>
          <p:nvPr/>
        </p:nvSpPr>
        <p:spPr bwMode="auto">
          <a:xfrm>
            <a:off x="3752850" y="39052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Oval 86"/>
          <p:cNvSpPr>
            <a:spLocks noChangeArrowheads="1"/>
          </p:cNvSpPr>
          <p:nvPr/>
        </p:nvSpPr>
        <p:spPr bwMode="auto">
          <a:xfrm>
            <a:off x="1831975" y="35274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Oval 87"/>
          <p:cNvSpPr>
            <a:spLocks noChangeArrowheads="1"/>
          </p:cNvSpPr>
          <p:nvPr/>
        </p:nvSpPr>
        <p:spPr bwMode="auto">
          <a:xfrm>
            <a:off x="2230438" y="35274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Oval 88"/>
          <p:cNvSpPr>
            <a:spLocks noChangeArrowheads="1"/>
          </p:cNvSpPr>
          <p:nvPr/>
        </p:nvSpPr>
        <p:spPr bwMode="auto">
          <a:xfrm>
            <a:off x="4127500" y="35274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Oval 89"/>
          <p:cNvSpPr>
            <a:spLocks noChangeArrowheads="1"/>
          </p:cNvSpPr>
          <p:nvPr/>
        </p:nvSpPr>
        <p:spPr bwMode="auto">
          <a:xfrm>
            <a:off x="1449388" y="35258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Oval 90"/>
          <p:cNvSpPr>
            <a:spLocks noChangeArrowheads="1"/>
          </p:cNvSpPr>
          <p:nvPr/>
        </p:nvSpPr>
        <p:spPr bwMode="auto">
          <a:xfrm>
            <a:off x="2597150" y="35274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Oval 91"/>
          <p:cNvSpPr>
            <a:spLocks noChangeArrowheads="1"/>
          </p:cNvSpPr>
          <p:nvPr/>
        </p:nvSpPr>
        <p:spPr bwMode="auto">
          <a:xfrm>
            <a:off x="2995613" y="35258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Oval 92"/>
          <p:cNvSpPr>
            <a:spLocks noChangeArrowheads="1"/>
          </p:cNvSpPr>
          <p:nvPr/>
        </p:nvSpPr>
        <p:spPr bwMode="auto">
          <a:xfrm>
            <a:off x="3378200" y="35258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Oval 93"/>
          <p:cNvSpPr>
            <a:spLocks noChangeArrowheads="1"/>
          </p:cNvSpPr>
          <p:nvPr/>
        </p:nvSpPr>
        <p:spPr bwMode="auto">
          <a:xfrm>
            <a:off x="3760788" y="3525838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Oval 94"/>
          <p:cNvSpPr>
            <a:spLocks noChangeArrowheads="1"/>
          </p:cNvSpPr>
          <p:nvPr/>
        </p:nvSpPr>
        <p:spPr bwMode="auto">
          <a:xfrm>
            <a:off x="1844675" y="3127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Oval 95"/>
          <p:cNvSpPr>
            <a:spLocks noChangeArrowheads="1"/>
          </p:cNvSpPr>
          <p:nvPr/>
        </p:nvSpPr>
        <p:spPr bwMode="auto">
          <a:xfrm>
            <a:off x="2243138" y="31273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Oval 96"/>
          <p:cNvSpPr>
            <a:spLocks noChangeArrowheads="1"/>
          </p:cNvSpPr>
          <p:nvPr/>
        </p:nvSpPr>
        <p:spPr bwMode="auto">
          <a:xfrm>
            <a:off x="4140200" y="3127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Oval 97"/>
          <p:cNvSpPr>
            <a:spLocks noChangeArrowheads="1"/>
          </p:cNvSpPr>
          <p:nvPr/>
        </p:nvSpPr>
        <p:spPr bwMode="auto">
          <a:xfrm>
            <a:off x="1462088" y="31257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Oval 98"/>
          <p:cNvSpPr>
            <a:spLocks noChangeArrowheads="1"/>
          </p:cNvSpPr>
          <p:nvPr/>
        </p:nvSpPr>
        <p:spPr bwMode="auto">
          <a:xfrm>
            <a:off x="2609850" y="3127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Oval 99"/>
          <p:cNvSpPr>
            <a:spLocks noChangeArrowheads="1"/>
          </p:cNvSpPr>
          <p:nvPr/>
        </p:nvSpPr>
        <p:spPr bwMode="auto">
          <a:xfrm>
            <a:off x="3008313" y="31257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Oval 100"/>
          <p:cNvSpPr>
            <a:spLocks noChangeArrowheads="1"/>
          </p:cNvSpPr>
          <p:nvPr/>
        </p:nvSpPr>
        <p:spPr bwMode="auto">
          <a:xfrm>
            <a:off x="3390900" y="31257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Oval 101"/>
          <p:cNvSpPr>
            <a:spLocks noChangeArrowheads="1"/>
          </p:cNvSpPr>
          <p:nvPr/>
        </p:nvSpPr>
        <p:spPr bwMode="auto">
          <a:xfrm>
            <a:off x="3773488" y="31257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4" name="Oval 102"/>
          <p:cNvSpPr>
            <a:spLocks noChangeArrowheads="1"/>
          </p:cNvSpPr>
          <p:nvPr/>
        </p:nvSpPr>
        <p:spPr bwMode="auto">
          <a:xfrm>
            <a:off x="1852613" y="27479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" name="Oval 103"/>
          <p:cNvSpPr>
            <a:spLocks noChangeArrowheads="1"/>
          </p:cNvSpPr>
          <p:nvPr/>
        </p:nvSpPr>
        <p:spPr bwMode="auto">
          <a:xfrm>
            <a:off x="2251075" y="27479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" name="Oval 104"/>
          <p:cNvSpPr>
            <a:spLocks noChangeArrowheads="1"/>
          </p:cNvSpPr>
          <p:nvPr/>
        </p:nvSpPr>
        <p:spPr bwMode="auto">
          <a:xfrm>
            <a:off x="4148138" y="27479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7" name="Oval 105"/>
          <p:cNvSpPr>
            <a:spLocks noChangeArrowheads="1"/>
          </p:cNvSpPr>
          <p:nvPr/>
        </p:nvSpPr>
        <p:spPr bwMode="auto">
          <a:xfrm>
            <a:off x="1470025" y="2746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8" name="Oval 106"/>
          <p:cNvSpPr>
            <a:spLocks noChangeArrowheads="1"/>
          </p:cNvSpPr>
          <p:nvPr/>
        </p:nvSpPr>
        <p:spPr bwMode="auto">
          <a:xfrm>
            <a:off x="2617788" y="27479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" name="Oval 107"/>
          <p:cNvSpPr>
            <a:spLocks noChangeArrowheads="1"/>
          </p:cNvSpPr>
          <p:nvPr/>
        </p:nvSpPr>
        <p:spPr bwMode="auto">
          <a:xfrm>
            <a:off x="3016250" y="2746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Oval 108"/>
          <p:cNvSpPr>
            <a:spLocks noChangeArrowheads="1"/>
          </p:cNvSpPr>
          <p:nvPr/>
        </p:nvSpPr>
        <p:spPr bwMode="auto">
          <a:xfrm>
            <a:off x="3398838" y="27463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Oval 109"/>
          <p:cNvSpPr>
            <a:spLocks noChangeArrowheads="1"/>
          </p:cNvSpPr>
          <p:nvPr/>
        </p:nvSpPr>
        <p:spPr bwMode="auto">
          <a:xfrm>
            <a:off x="3781425" y="27463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Oval 110"/>
          <p:cNvSpPr>
            <a:spLocks noChangeArrowheads="1"/>
          </p:cNvSpPr>
          <p:nvPr/>
        </p:nvSpPr>
        <p:spPr bwMode="auto">
          <a:xfrm>
            <a:off x="1812925" y="5434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Oval 111"/>
          <p:cNvSpPr>
            <a:spLocks noChangeArrowheads="1"/>
          </p:cNvSpPr>
          <p:nvPr/>
        </p:nvSpPr>
        <p:spPr bwMode="auto">
          <a:xfrm>
            <a:off x="2211388" y="54340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4" name="Oval 112"/>
          <p:cNvSpPr>
            <a:spLocks noChangeArrowheads="1"/>
          </p:cNvSpPr>
          <p:nvPr/>
        </p:nvSpPr>
        <p:spPr bwMode="auto">
          <a:xfrm>
            <a:off x="4108450" y="5434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Oval 113"/>
          <p:cNvSpPr>
            <a:spLocks noChangeArrowheads="1"/>
          </p:cNvSpPr>
          <p:nvPr/>
        </p:nvSpPr>
        <p:spPr bwMode="auto">
          <a:xfrm>
            <a:off x="1430338" y="54324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6" name="Oval 114"/>
          <p:cNvSpPr>
            <a:spLocks noChangeArrowheads="1"/>
          </p:cNvSpPr>
          <p:nvPr/>
        </p:nvSpPr>
        <p:spPr bwMode="auto">
          <a:xfrm>
            <a:off x="2578100" y="5434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7" name="Oval 115"/>
          <p:cNvSpPr>
            <a:spLocks noChangeArrowheads="1"/>
          </p:cNvSpPr>
          <p:nvPr/>
        </p:nvSpPr>
        <p:spPr bwMode="auto">
          <a:xfrm>
            <a:off x="2976563" y="54324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auto">
          <a:xfrm>
            <a:off x="3359150" y="54324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Oval 117"/>
          <p:cNvSpPr>
            <a:spLocks noChangeArrowheads="1"/>
          </p:cNvSpPr>
          <p:nvPr/>
        </p:nvSpPr>
        <p:spPr bwMode="auto">
          <a:xfrm>
            <a:off x="3741738" y="54324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Oval 118"/>
          <p:cNvSpPr>
            <a:spLocks noChangeArrowheads="1"/>
          </p:cNvSpPr>
          <p:nvPr/>
        </p:nvSpPr>
        <p:spPr bwMode="auto">
          <a:xfrm>
            <a:off x="1820863" y="50546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Oval 119"/>
          <p:cNvSpPr>
            <a:spLocks noChangeArrowheads="1"/>
          </p:cNvSpPr>
          <p:nvPr/>
        </p:nvSpPr>
        <p:spPr bwMode="auto">
          <a:xfrm>
            <a:off x="2219325" y="50546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2" name="Oval 120"/>
          <p:cNvSpPr>
            <a:spLocks noChangeArrowheads="1"/>
          </p:cNvSpPr>
          <p:nvPr/>
        </p:nvSpPr>
        <p:spPr bwMode="auto">
          <a:xfrm>
            <a:off x="4116388" y="50546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3" name="Oval 121"/>
          <p:cNvSpPr>
            <a:spLocks noChangeArrowheads="1"/>
          </p:cNvSpPr>
          <p:nvPr/>
        </p:nvSpPr>
        <p:spPr bwMode="auto">
          <a:xfrm>
            <a:off x="1438275" y="5053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4" name="Oval 122"/>
          <p:cNvSpPr>
            <a:spLocks noChangeArrowheads="1"/>
          </p:cNvSpPr>
          <p:nvPr/>
        </p:nvSpPr>
        <p:spPr bwMode="auto">
          <a:xfrm>
            <a:off x="2586038" y="50546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Oval 123"/>
          <p:cNvSpPr>
            <a:spLocks noChangeArrowheads="1"/>
          </p:cNvSpPr>
          <p:nvPr/>
        </p:nvSpPr>
        <p:spPr bwMode="auto">
          <a:xfrm>
            <a:off x="2984500" y="5053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6" name="Oval 124"/>
          <p:cNvSpPr>
            <a:spLocks noChangeArrowheads="1"/>
          </p:cNvSpPr>
          <p:nvPr/>
        </p:nvSpPr>
        <p:spPr bwMode="auto">
          <a:xfrm>
            <a:off x="3367088" y="50530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7" name="Oval 125"/>
          <p:cNvSpPr>
            <a:spLocks noChangeArrowheads="1"/>
          </p:cNvSpPr>
          <p:nvPr/>
        </p:nvSpPr>
        <p:spPr bwMode="auto">
          <a:xfrm>
            <a:off x="3749675" y="50530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78" name="Line 126"/>
          <p:cNvSpPr>
            <a:spLocks noChangeShapeType="1"/>
          </p:cNvSpPr>
          <p:nvPr/>
        </p:nvSpPr>
        <p:spPr bwMode="auto">
          <a:xfrm flipV="1">
            <a:off x="1235075" y="258286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679" name="Oval 127"/>
          <p:cNvSpPr>
            <a:spLocks noChangeArrowheads="1"/>
          </p:cNvSpPr>
          <p:nvPr/>
        </p:nvSpPr>
        <p:spPr bwMode="auto">
          <a:xfrm>
            <a:off x="1060450" y="46529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Oval 128"/>
          <p:cNvSpPr>
            <a:spLocks noChangeArrowheads="1"/>
          </p:cNvSpPr>
          <p:nvPr/>
        </p:nvSpPr>
        <p:spPr bwMode="auto">
          <a:xfrm>
            <a:off x="1068388" y="42735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1" name="Oval 129"/>
          <p:cNvSpPr>
            <a:spLocks noChangeArrowheads="1"/>
          </p:cNvSpPr>
          <p:nvPr/>
        </p:nvSpPr>
        <p:spPr bwMode="auto">
          <a:xfrm>
            <a:off x="1063625" y="38941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Oval 130"/>
          <p:cNvSpPr>
            <a:spLocks noChangeArrowheads="1"/>
          </p:cNvSpPr>
          <p:nvPr/>
        </p:nvSpPr>
        <p:spPr bwMode="auto">
          <a:xfrm>
            <a:off x="1071563" y="35147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3" name="Oval 131"/>
          <p:cNvSpPr>
            <a:spLocks noChangeArrowheads="1"/>
          </p:cNvSpPr>
          <p:nvPr/>
        </p:nvSpPr>
        <p:spPr bwMode="auto">
          <a:xfrm>
            <a:off x="1084263" y="31146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4" name="Oval 132"/>
          <p:cNvSpPr>
            <a:spLocks noChangeArrowheads="1"/>
          </p:cNvSpPr>
          <p:nvPr/>
        </p:nvSpPr>
        <p:spPr bwMode="auto">
          <a:xfrm>
            <a:off x="1092200" y="27352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5" name="Oval 133"/>
          <p:cNvSpPr>
            <a:spLocks noChangeArrowheads="1"/>
          </p:cNvSpPr>
          <p:nvPr/>
        </p:nvSpPr>
        <p:spPr bwMode="auto">
          <a:xfrm>
            <a:off x="1052513" y="54213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6" name="Oval 134"/>
          <p:cNvSpPr>
            <a:spLocks noChangeArrowheads="1"/>
          </p:cNvSpPr>
          <p:nvPr/>
        </p:nvSpPr>
        <p:spPr bwMode="auto">
          <a:xfrm>
            <a:off x="1060450" y="50419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7" name="Line 135"/>
          <p:cNvSpPr>
            <a:spLocks noChangeShapeType="1"/>
          </p:cNvSpPr>
          <p:nvPr/>
        </p:nvSpPr>
        <p:spPr bwMode="auto">
          <a:xfrm flipV="1">
            <a:off x="1985963" y="3681413"/>
            <a:ext cx="1938337" cy="11414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688" name="Object 136"/>
          <p:cNvGraphicFramePr>
            <a:graphicFrameLocks noChangeAspect="1"/>
          </p:cNvGraphicFramePr>
          <p:nvPr/>
        </p:nvGraphicFramePr>
        <p:xfrm>
          <a:off x="5294313" y="2439988"/>
          <a:ext cx="2132012" cy="958850"/>
        </p:xfrm>
        <a:graphic>
          <a:graphicData uri="http://schemas.openxmlformats.org/presentationml/2006/ole">
            <p:oleObj spid="_x0000_s3074" name="Equation" r:id="rId3" imgW="876240" imgH="393480" progId="Equation.3">
              <p:embed/>
            </p:oleObj>
          </a:graphicData>
        </a:graphic>
      </p:graphicFrame>
      <p:graphicFrame>
        <p:nvGraphicFramePr>
          <p:cNvPr id="23689" name="Object 137"/>
          <p:cNvGraphicFramePr>
            <a:graphicFrameLocks noChangeAspect="1"/>
          </p:cNvGraphicFramePr>
          <p:nvPr/>
        </p:nvGraphicFramePr>
        <p:xfrm>
          <a:off x="5294313" y="3389313"/>
          <a:ext cx="2132012" cy="958850"/>
        </p:xfrm>
        <a:graphic>
          <a:graphicData uri="http://schemas.openxmlformats.org/presentationml/2006/ole">
            <p:oleObj spid="_x0000_s3075" name="Equation" r:id="rId4" imgW="876240" imgH="393480" progId="Equation.3">
              <p:embed/>
            </p:oleObj>
          </a:graphicData>
        </a:graphic>
      </p:graphicFrame>
      <p:graphicFrame>
        <p:nvGraphicFramePr>
          <p:cNvPr id="23690" name="Object 138"/>
          <p:cNvGraphicFramePr>
            <a:graphicFrameLocks noChangeAspect="1"/>
          </p:cNvGraphicFramePr>
          <p:nvPr/>
        </p:nvGraphicFramePr>
        <p:xfrm>
          <a:off x="5294313" y="4337050"/>
          <a:ext cx="2132012" cy="958850"/>
        </p:xfrm>
        <a:graphic>
          <a:graphicData uri="http://schemas.openxmlformats.org/presentationml/2006/ole">
            <p:oleObj spid="_x0000_s3076" name="Equation" r:id="rId5" imgW="876240" imgH="393480" progId="Equation.3">
              <p:embed/>
            </p:oleObj>
          </a:graphicData>
        </a:graphic>
      </p:graphicFrame>
      <p:graphicFrame>
        <p:nvGraphicFramePr>
          <p:cNvPr id="23691" name="Object 139"/>
          <p:cNvGraphicFramePr>
            <a:graphicFrameLocks noChangeAspect="1"/>
          </p:cNvGraphicFramePr>
          <p:nvPr/>
        </p:nvGraphicFramePr>
        <p:xfrm>
          <a:off x="5294313" y="5284788"/>
          <a:ext cx="2163762" cy="958850"/>
        </p:xfrm>
        <a:graphic>
          <a:graphicData uri="http://schemas.openxmlformats.org/presentationml/2006/ole">
            <p:oleObj spid="_x0000_s3077" name="Equation" r:id="rId6" imgW="888840" imgH="393480" progId="Equation.3">
              <p:embed/>
            </p:oleObj>
          </a:graphicData>
        </a:graphic>
      </p:graphicFrame>
      <p:sp>
        <p:nvSpPr>
          <p:cNvPr id="23692" name="Text Box 140"/>
          <p:cNvSpPr txBox="1">
            <a:spLocks noChangeArrowheads="1"/>
          </p:cNvSpPr>
          <p:nvPr/>
        </p:nvSpPr>
        <p:spPr bwMode="auto">
          <a:xfrm>
            <a:off x="1082675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0</a:t>
            </a:r>
            <a:endParaRPr lang="en-US"/>
          </a:p>
        </p:txBody>
      </p:sp>
      <p:sp>
        <p:nvSpPr>
          <p:cNvPr id="23693" name="Text Box 141"/>
          <p:cNvSpPr txBox="1">
            <a:spLocks noChangeArrowheads="1"/>
          </p:cNvSpPr>
          <p:nvPr/>
        </p:nvSpPr>
        <p:spPr bwMode="auto">
          <a:xfrm>
            <a:off x="1463675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</a:t>
            </a:r>
            <a:endParaRPr lang="en-US"/>
          </a:p>
        </p:txBody>
      </p:sp>
      <p:sp>
        <p:nvSpPr>
          <p:cNvPr id="23694" name="Text Box 142"/>
          <p:cNvSpPr txBox="1">
            <a:spLocks noChangeArrowheads="1"/>
          </p:cNvSpPr>
          <p:nvPr/>
        </p:nvSpPr>
        <p:spPr bwMode="auto">
          <a:xfrm>
            <a:off x="1846263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23695" name="Text Box 143"/>
          <p:cNvSpPr txBox="1">
            <a:spLocks noChangeArrowheads="1"/>
          </p:cNvSpPr>
          <p:nvPr/>
        </p:nvSpPr>
        <p:spPr bwMode="auto">
          <a:xfrm>
            <a:off x="2228850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23696" name="Text Box 144"/>
          <p:cNvSpPr txBox="1">
            <a:spLocks noChangeArrowheads="1"/>
          </p:cNvSpPr>
          <p:nvPr/>
        </p:nvSpPr>
        <p:spPr bwMode="auto">
          <a:xfrm>
            <a:off x="2611438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23697" name="Text Box 145"/>
          <p:cNvSpPr txBox="1">
            <a:spLocks noChangeArrowheads="1"/>
          </p:cNvSpPr>
          <p:nvPr/>
        </p:nvSpPr>
        <p:spPr bwMode="auto">
          <a:xfrm>
            <a:off x="2994025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23698" name="Text Box 146"/>
          <p:cNvSpPr txBox="1">
            <a:spLocks noChangeArrowheads="1"/>
          </p:cNvSpPr>
          <p:nvPr/>
        </p:nvSpPr>
        <p:spPr bwMode="auto">
          <a:xfrm>
            <a:off x="3376613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6</a:t>
            </a:r>
            <a:endParaRPr lang="en-US"/>
          </a:p>
        </p:txBody>
      </p:sp>
      <p:sp>
        <p:nvSpPr>
          <p:cNvPr id="23699" name="Text Box 147"/>
          <p:cNvSpPr txBox="1">
            <a:spLocks noChangeArrowheads="1"/>
          </p:cNvSpPr>
          <p:nvPr/>
        </p:nvSpPr>
        <p:spPr bwMode="auto">
          <a:xfrm>
            <a:off x="3759200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7</a:t>
            </a:r>
            <a:endParaRPr lang="en-US"/>
          </a:p>
        </p:txBody>
      </p:sp>
      <p:sp>
        <p:nvSpPr>
          <p:cNvPr id="23700" name="Text Box 148"/>
          <p:cNvSpPr txBox="1">
            <a:spLocks noChangeArrowheads="1"/>
          </p:cNvSpPr>
          <p:nvPr/>
        </p:nvSpPr>
        <p:spPr bwMode="auto">
          <a:xfrm>
            <a:off x="4141788" y="58245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8</a:t>
            </a:r>
            <a:endParaRPr lang="en-US"/>
          </a:p>
        </p:txBody>
      </p:sp>
      <p:sp>
        <p:nvSpPr>
          <p:cNvPr id="23701" name="Text Box 149"/>
          <p:cNvSpPr txBox="1">
            <a:spLocks noChangeArrowheads="1"/>
          </p:cNvSpPr>
          <p:nvPr/>
        </p:nvSpPr>
        <p:spPr bwMode="auto">
          <a:xfrm>
            <a:off x="674688" y="54149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0</a:t>
            </a:r>
            <a:endParaRPr lang="en-US"/>
          </a:p>
        </p:txBody>
      </p:sp>
      <p:sp>
        <p:nvSpPr>
          <p:cNvPr id="23702" name="Text Box 150"/>
          <p:cNvSpPr txBox="1">
            <a:spLocks noChangeArrowheads="1"/>
          </p:cNvSpPr>
          <p:nvPr/>
        </p:nvSpPr>
        <p:spPr bwMode="auto">
          <a:xfrm>
            <a:off x="674688" y="50260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</a:t>
            </a:r>
            <a:endParaRPr lang="en-US"/>
          </a:p>
        </p:txBody>
      </p:sp>
      <p:sp>
        <p:nvSpPr>
          <p:cNvPr id="23703" name="Text Box 151"/>
          <p:cNvSpPr txBox="1">
            <a:spLocks noChangeArrowheads="1"/>
          </p:cNvSpPr>
          <p:nvPr/>
        </p:nvSpPr>
        <p:spPr bwMode="auto">
          <a:xfrm>
            <a:off x="674688" y="46323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23704" name="Text Box 152"/>
          <p:cNvSpPr txBox="1">
            <a:spLocks noChangeArrowheads="1"/>
          </p:cNvSpPr>
          <p:nvPr/>
        </p:nvSpPr>
        <p:spPr bwMode="auto">
          <a:xfrm>
            <a:off x="674688" y="42735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23705" name="Text Box 153"/>
          <p:cNvSpPr txBox="1">
            <a:spLocks noChangeArrowheads="1"/>
          </p:cNvSpPr>
          <p:nvPr/>
        </p:nvSpPr>
        <p:spPr bwMode="auto">
          <a:xfrm>
            <a:off x="674688" y="38750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23706" name="Text Box 154"/>
          <p:cNvSpPr txBox="1">
            <a:spLocks noChangeArrowheads="1"/>
          </p:cNvSpPr>
          <p:nvPr/>
        </p:nvSpPr>
        <p:spPr bwMode="auto">
          <a:xfrm>
            <a:off x="674688" y="34925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23707" name="Text Box 155"/>
          <p:cNvSpPr txBox="1">
            <a:spLocks noChangeArrowheads="1"/>
          </p:cNvSpPr>
          <p:nvPr/>
        </p:nvSpPr>
        <p:spPr bwMode="auto">
          <a:xfrm>
            <a:off x="674688" y="31178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6</a:t>
            </a:r>
            <a:endParaRPr lang="en-US"/>
          </a:p>
        </p:txBody>
      </p:sp>
      <p:sp>
        <p:nvSpPr>
          <p:cNvPr id="23708" name="Text Box 156"/>
          <p:cNvSpPr txBox="1">
            <a:spLocks noChangeArrowheads="1"/>
          </p:cNvSpPr>
          <p:nvPr/>
        </p:nvSpPr>
        <p:spPr bwMode="auto">
          <a:xfrm>
            <a:off x="674688" y="27114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However, this approach is just way too slow</a:t>
            </a:r>
          </a:p>
          <a:p>
            <a:r>
              <a:rPr lang="en-IE"/>
              <a:t>In particular look out for:</a:t>
            </a:r>
          </a:p>
          <a:p>
            <a:pPr lvl="1"/>
            <a:r>
              <a:rPr lang="en-IE"/>
              <a:t>The equation </a:t>
            </a:r>
            <a:r>
              <a:rPr lang="en-IE" sz="3200" i="1">
                <a:latin typeface="Times New Roman" pitchFamily="18" charset="0"/>
              </a:rPr>
              <a:t>y = mx + b</a:t>
            </a:r>
            <a:r>
              <a:rPr lang="en-IE"/>
              <a:t> requires the multiplication of </a:t>
            </a:r>
            <a:r>
              <a:rPr lang="en-IE" sz="3200" i="1">
                <a:latin typeface="Times New Roman" pitchFamily="18" charset="0"/>
              </a:rPr>
              <a:t>m</a:t>
            </a:r>
            <a:r>
              <a:rPr lang="en-IE"/>
              <a:t> by </a:t>
            </a:r>
            <a:r>
              <a:rPr lang="en-IE" sz="3200" i="1">
                <a:latin typeface="Times New Roman" pitchFamily="18" charset="0"/>
              </a:rPr>
              <a:t>x</a:t>
            </a:r>
          </a:p>
          <a:p>
            <a:pPr lvl="1"/>
            <a:r>
              <a:rPr lang="en-IE"/>
              <a:t>Rounding off the resulting </a:t>
            </a:r>
            <a:r>
              <a:rPr lang="en-IE" sz="3200" i="1">
                <a:latin typeface="Times New Roman" pitchFamily="18" charset="0"/>
              </a:rPr>
              <a:t>y</a:t>
            </a:r>
            <a:r>
              <a:rPr lang="en-IE"/>
              <a:t> coordinates</a:t>
            </a:r>
          </a:p>
          <a:p>
            <a:r>
              <a:rPr lang="en-IE"/>
              <a:t>We need a faster solution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dirty="0"/>
              <a:t>A Quick Note About Slopes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the previous example we chose to solve the parametric line equation to give us the </a:t>
            </a:r>
            <a:r>
              <a:rPr lang="en-IE" i="1" dirty="0">
                <a:latin typeface="Times New Roman" pitchFamily="18" charset="0"/>
              </a:rPr>
              <a:t>y</a:t>
            </a:r>
            <a:r>
              <a:rPr lang="en-IE" dirty="0"/>
              <a:t> coordinate for each unit </a:t>
            </a:r>
            <a:r>
              <a:rPr lang="en-IE" i="1" dirty="0">
                <a:latin typeface="Times New Roman" pitchFamily="18" charset="0"/>
              </a:rPr>
              <a:t>x</a:t>
            </a:r>
            <a:r>
              <a:rPr lang="en-IE" dirty="0"/>
              <a:t> coordinate</a:t>
            </a:r>
          </a:p>
          <a:p>
            <a:r>
              <a:rPr lang="en-IE" dirty="0"/>
              <a:t>What if we had done it the other way around?</a:t>
            </a:r>
          </a:p>
          <a:p>
            <a:r>
              <a:rPr lang="en-IE" dirty="0"/>
              <a:t>So this gives us:</a:t>
            </a:r>
          </a:p>
          <a:p>
            <a:endParaRPr lang="en-IE" dirty="0"/>
          </a:p>
          <a:p>
            <a:r>
              <a:rPr lang="en-IE" dirty="0"/>
              <a:t>where:			     and</a:t>
            </a:r>
            <a:endParaRPr lang="en-US" dirty="0"/>
          </a:p>
        </p:txBody>
      </p:sp>
      <p:graphicFrame>
        <p:nvGraphicFramePr>
          <p:cNvPr id="37999" name="Object 111"/>
          <p:cNvGraphicFramePr>
            <a:graphicFrameLocks noChangeAspect="1"/>
          </p:cNvGraphicFramePr>
          <p:nvPr/>
        </p:nvGraphicFramePr>
        <p:xfrm>
          <a:off x="3854450" y="3714750"/>
          <a:ext cx="1803400" cy="1190625"/>
        </p:xfrm>
        <a:graphic>
          <a:graphicData uri="http://schemas.openxmlformats.org/presentationml/2006/ole">
            <p:oleObj spid="_x0000_s4098" name="Equation" r:id="rId3" imgW="596880" imgH="393480" progId="Equation.3">
              <p:embed/>
            </p:oleObj>
          </a:graphicData>
        </a:graphic>
      </p:graphicFrame>
      <p:graphicFrame>
        <p:nvGraphicFramePr>
          <p:cNvPr id="38000" name="Object 112"/>
          <p:cNvGraphicFramePr>
            <a:graphicFrameLocks noChangeAspect="1"/>
          </p:cNvGraphicFramePr>
          <p:nvPr/>
        </p:nvGraphicFramePr>
        <p:xfrm>
          <a:off x="2060575" y="4848225"/>
          <a:ext cx="2573338" cy="1304925"/>
        </p:xfrm>
        <a:graphic>
          <a:graphicData uri="http://schemas.openxmlformats.org/presentationml/2006/ole">
            <p:oleObj spid="_x0000_s4099" name="Equation" r:id="rId4" imgW="850680" imgH="431640" progId="Equation.3">
              <p:embed/>
            </p:oleObj>
          </a:graphicData>
        </a:graphic>
      </p:graphicFrame>
      <p:graphicFrame>
        <p:nvGraphicFramePr>
          <p:cNvPr id="38001" name="Object 113"/>
          <p:cNvGraphicFramePr>
            <a:graphicFrameLocks noChangeAspect="1"/>
          </p:cNvGraphicFramePr>
          <p:nvPr/>
        </p:nvGraphicFramePr>
        <p:xfrm>
          <a:off x="5624513" y="5094288"/>
          <a:ext cx="2611437" cy="690562"/>
        </p:xfrm>
        <a:graphic>
          <a:graphicData uri="http://schemas.openxmlformats.org/presentationml/2006/ole">
            <p:oleObj spid="_x0000_s4100" name="Equation" r:id="rId5" imgW="863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/>
              <a:t>Leaving out the details this gives us:</a:t>
            </a:r>
          </a:p>
          <a:p>
            <a:endParaRPr lang="en-IE"/>
          </a:p>
          <a:p>
            <a:endParaRPr lang="en-IE" sz="2000"/>
          </a:p>
          <a:p>
            <a:r>
              <a:rPr lang="en-IE"/>
              <a:t>We can see easily that  </a:t>
            </a:r>
            <a:br>
              <a:rPr lang="en-IE"/>
            </a:br>
            <a:r>
              <a:rPr lang="en-IE"/>
              <a:t>this line doesn’t look</a:t>
            </a:r>
            <a:br>
              <a:rPr lang="en-IE"/>
            </a:br>
            <a:r>
              <a:rPr lang="en-IE"/>
              <a:t>very good!</a:t>
            </a:r>
          </a:p>
          <a:p>
            <a:r>
              <a:rPr lang="en-IE"/>
              <a:t>We choose which way </a:t>
            </a:r>
            <a:br>
              <a:rPr lang="en-IE"/>
            </a:br>
            <a:r>
              <a:rPr lang="en-IE"/>
              <a:t>to work out the line </a:t>
            </a:r>
            <a:br>
              <a:rPr lang="en-IE"/>
            </a:br>
            <a:r>
              <a:rPr lang="en-IE"/>
              <a:t>pixels based on the </a:t>
            </a:r>
            <a:br>
              <a:rPr lang="en-IE"/>
            </a:br>
            <a:r>
              <a:rPr lang="en-IE"/>
              <a:t>slope of the line</a:t>
            </a:r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5851525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6237288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6621463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7000875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7385050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7764463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8148638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8528050" y="30464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rot="5400000" flipV="1">
            <a:off x="7000082" y="1551781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5400000" flipV="1">
            <a:off x="7000082" y="1937544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rot="5400000" flipV="1">
            <a:off x="7000082" y="2321719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rot="5400000" flipV="1">
            <a:off x="7000082" y="2701131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rot="5400000" flipV="1">
            <a:off x="7000082" y="3085306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5400000" flipV="1">
            <a:off x="7000082" y="3464719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5400000" flipV="1">
            <a:off x="7000082" y="3848894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rot="5400000" flipV="1">
            <a:off x="7000082" y="4228306"/>
            <a:ext cx="0" cy="362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6059488" y="51181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6457950" y="51181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8355013" y="51181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676900" y="51165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6824663" y="51181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7223125" y="51165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7605713" y="51165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7988300" y="51165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6067425" y="47386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6465888" y="47386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8362950" y="47386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5684838" y="47371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6832600" y="4738688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7231063" y="47371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7613650" y="47371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7996238" y="47371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6062663" y="43592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6461125" y="43592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8358188" y="43592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5680075" y="43576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6827838" y="43592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7226300" y="4357688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Oval 42"/>
          <p:cNvSpPr>
            <a:spLocks noChangeArrowheads="1"/>
          </p:cNvSpPr>
          <p:nvPr/>
        </p:nvSpPr>
        <p:spPr bwMode="auto">
          <a:xfrm>
            <a:off x="7608888" y="43576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Oval 43"/>
          <p:cNvSpPr>
            <a:spLocks noChangeArrowheads="1"/>
          </p:cNvSpPr>
          <p:nvPr/>
        </p:nvSpPr>
        <p:spPr bwMode="auto">
          <a:xfrm>
            <a:off x="7991475" y="43576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Oval 44"/>
          <p:cNvSpPr>
            <a:spLocks noChangeArrowheads="1"/>
          </p:cNvSpPr>
          <p:nvPr/>
        </p:nvSpPr>
        <p:spPr bwMode="auto">
          <a:xfrm>
            <a:off x="6070600" y="39798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Oval 45"/>
          <p:cNvSpPr>
            <a:spLocks noChangeArrowheads="1"/>
          </p:cNvSpPr>
          <p:nvPr/>
        </p:nvSpPr>
        <p:spPr bwMode="auto">
          <a:xfrm>
            <a:off x="6469063" y="39798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Oval 46"/>
          <p:cNvSpPr>
            <a:spLocks noChangeArrowheads="1"/>
          </p:cNvSpPr>
          <p:nvPr/>
        </p:nvSpPr>
        <p:spPr bwMode="auto">
          <a:xfrm>
            <a:off x="8366125" y="39798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Oval 47"/>
          <p:cNvSpPr>
            <a:spLocks noChangeArrowheads="1"/>
          </p:cNvSpPr>
          <p:nvPr/>
        </p:nvSpPr>
        <p:spPr bwMode="auto">
          <a:xfrm>
            <a:off x="5688013" y="39782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6835775" y="39798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7234238" y="39782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Oval 50"/>
          <p:cNvSpPr>
            <a:spLocks noChangeArrowheads="1"/>
          </p:cNvSpPr>
          <p:nvPr/>
        </p:nvSpPr>
        <p:spPr bwMode="auto">
          <a:xfrm>
            <a:off x="7616825" y="39782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7999413" y="3978275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Oval 52"/>
          <p:cNvSpPr>
            <a:spLocks noChangeArrowheads="1"/>
          </p:cNvSpPr>
          <p:nvPr/>
        </p:nvSpPr>
        <p:spPr bwMode="auto">
          <a:xfrm>
            <a:off x="6083300" y="3579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Oval 53"/>
          <p:cNvSpPr>
            <a:spLocks noChangeArrowheads="1"/>
          </p:cNvSpPr>
          <p:nvPr/>
        </p:nvSpPr>
        <p:spPr bwMode="auto">
          <a:xfrm>
            <a:off x="6481763" y="35798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Oval 54"/>
          <p:cNvSpPr>
            <a:spLocks noChangeArrowheads="1"/>
          </p:cNvSpPr>
          <p:nvPr/>
        </p:nvSpPr>
        <p:spPr bwMode="auto">
          <a:xfrm>
            <a:off x="8378825" y="3579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1" name="Oval 55"/>
          <p:cNvSpPr>
            <a:spLocks noChangeArrowheads="1"/>
          </p:cNvSpPr>
          <p:nvPr/>
        </p:nvSpPr>
        <p:spPr bwMode="auto">
          <a:xfrm>
            <a:off x="5700713" y="35782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Oval 56"/>
          <p:cNvSpPr>
            <a:spLocks noChangeArrowheads="1"/>
          </p:cNvSpPr>
          <p:nvPr/>
        </p:nvSpPr>
        <p:spPr bwMode="auto">
          <a:xfrm>
            <a:off x="6848475" y="3579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7246938" y="35782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Oval 58"/>
          <p:cNvSpPr>
            <a:spLocks noChangeArrowheads="1"/>
          </p:cNvSpPr>
          <p:nvPr/>
        </p:nvSpPr>
        <p:spPr bwMode="auto">
          <a:xfrm>
            <a:off x="7629525" y="35782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Oval 59"/>
          <p:cNvSpPr>
            <a:spLocks noChangeArrowheads="1"/>
          </p:cNvSpPr>
          <p:nvPr/>
        </p:nvSpPr>
        <p:spPr bwMode="auto">
          <a:xfrm>
            <a:off x="8012113" y="35782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6" name="Oval 60"/>
          <p:cNvSpPr>
            <a:spLocks noChangeArrowheads="1"/>
          </p:cNvSpPr>
          <p:nvPr/>
        </p:nvSpPr>
        <p:spPr bwMode="auto">
          <a:xfrm>
            <a:off x="6091238" y="32004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Oval 61"/>
          <p:cNvSpPr>
            <a:spLocks noChangeArrowheads="1"/>
          </p:cNvSpPr>
          <p:nvPr/>
        </p:nvSpPr>
        <p:spPr bwMode="auto">
          <a:xfrm>
            <a:off x="6489700" y="32004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2"/>
          <p:cNvSpPr>
            <a:spLocks noChangeArrowheads="1"/>
          </p:cNvSpPr>
          <p:nvPr/>
        </p:nvSpPr>
        <p:spPr bwMode="auto">
          <a:xfrm>
            <a:off x="8386763" y="32004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Oval 63"/>
          <p:cNvSpPr>
            <a:spLocks noChangeArrowheads="1"/>
          </p:cNvSpPr>
          <p:nvPr/>
        </p:nvSpPr>
        <p:spPr bwMode="auto">
          <a:xfrm>
            <a:off x="5708650" y="3198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Oval 64"/>
          <p:cNvSpPr>
            <a:spLocks noChangeArrowheads="1"/>
          </p:cNvSpPr>
          <p:nvPr/>
        </p:nvSpPr>
        <p:spPr bwMode="auto">
          <a:xfrm>
            <a:off x="6856413" y="32004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1" name="Oval 65"/>
          <p:cNvSpPr>
            <a:spLocks noChangeArrowheads="1"/>
          </p:cNvSpPr>
          <p:nvPr/>
        </p:nvSpPr>
        <p:spPr bwMode="auto">
          <a:xfrm>
            <a:off x="7254875" y="3198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2" name="Oval 66"/>
          <p:cNvSpPr>
            <a:spLocks noChangeArrowheads="1"/>
          </p:cNvSpPr>
          <p:nvPr/>
        </p:nvSpPr>
        <p:spPr bwMode="auto">
          <a:xfrm>
            <a:off x="7637463" y="31988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3" name="Oval 67"/>
          <p:cNvSpPr>
            <a:spLocks noChangeArrowheads="1"/>
          </p:cNvSpPr>
          <p:nvPr/>
        </p:nvSpPr>
        <p:spPr bwMode="auto">
          <a:xfrm>
            <a:off x="8020050" y="31988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4" name="Oval 68"/>
          <p:cNvSpPr>
            <a:spLocks noChangeArrowheads="1"/>
          </p:cNvSpPr>
          <p:nvPr/>
        </p:nvSpPr>
        <p:spPr bwMode="auto">
          <a:xfrm>
            <a:off x="6051550" y="5886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5" name="Oval 69"/>
          <p:cNvSpPr>
            <a:spLocks noChangeArrowheads="1"/>
          </p:cNvSpPr>
          <p:nvPr/>
        </p:nvSpPr>
        <p:spPr bwMode="auto">
          <a:xfrm>
            <a:off x="6450013" y="58864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6" name="Oval 70"/>
          <p:cNvSpPr>
            <a:spLocks noChangeArrowheads="1"/>
          </p:cNvSpPr>
          <p:nvPr/>
        </p:nvSpPr>
        <p:spPr bwMode="auto">
          <a:xfrm>
            <a:off x="8347075" y="5886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7" name="Oval 71"/>
          <p:cNvSpPr>
            <a:spLocks noChangeArrowheads="1"/>
          </p:cNvSpPr>
          <p:nvPr/>
        </p:nvSpPr>
        <p:spPr bwMode="auto">
          <a:xfrm>
            <a:off x="5668963" y="58848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8" name="Oval 72"/>
          <p:cNvSpPr>
            <a:spLocks noChangeArrowheads="1"/>
          </p:cNvSpPr>
          <p:nvPr/>
        </p:nvSpPr>
        <p:spPr bwMode="auto">
          <a:xfrm>
            <a:off x="6816725" y="5886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9" name="Oval 73"/>
          <p:cNvSpPr>
            <a:spLocks noChangeArrowheads="1"/>
          </p:cNvSpPr>
          <p:nvPr/>
        </p:nvSpPr>
        <p:spPr bwMode="auto">
          <a:xfrm>
            <a:off x="7215188" y="58848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0" name="Oval 74"/>
          <p:cNvSpPr>
            <a:spLocks noChangeArrowheads="1"/>
          </p:cNvSpPr>
          <p:nvPr/>
        </p:nvSpPr>
        <p:spPr bwMode="auto">
          <a:xfrm>
            <a:off x="7597775" y="58848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1" name="Oval 75"/>
          <p:cNvSpPr>
            <a:spLocks noChangeArrowheads="1"/>
          </p:cNvSpPr>
          <p:nvPr/>
        </p:nvSpPr>
        <p:spPr bwMode="auto">
          <a:xfrm>
            <a:off x="7980363" y="58848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2" name="Oval 76"/>
          <p:cNvSpPr>
            <a:spLocks noChangeArrowheads="1"/>
          </p:cNvSpPr>
          <p:nvPr/>
        </p:nvSpPr>
        <p:spPr bwMode="auto">
          <a:xfrm>
            <a:off x="6059488" y="55070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3" name="Oval 77"/>
          <p:cNvSpPr>
            <a:spLocks noChangeArrowheads="1"/>
          </p:cNvSpPr>
          <p:nvPr/>
        </p:nvSpPr>
        <p:spPr bwMode="auto">
          <a:xfrm>
            <a:off x="6457950" y="55070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4" name="Oval 78"/>
          <p:cNvSpPr>
            <a:spLocks noChangeArrowheads="1"/>
          </p:cNvSpPr>
          <p:nvPr/>
        </p:nvSpPr>
        <p:spPr bwMode="auto">
          <a:xfrm>
            <a:off x="8355013" y="55070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5" name="Oval 79"/>
          <p:cNvSpPr>
            <a:spLocks noChangeArrowheads="1"/>
          </p:cNvSpPr>
          <p:nvPr/>
        </p:nvSpPr>
        <p:spPr bwMode="auto">
          <a:xfrm>
            <a:off x="5676900" y="5505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6" name="Oval 80"/>
          <p:cNvSpPr>
            <a:spLocks noChangeArrowheads="1"/>
          </p:cNvSpPr>
          <p:nvPr/>
        </p:nvSpPr>
        <p:spPr bwMode="auto">
          <a:xfrm>
            <a:off x="6824663" y="55070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7" name="Oval 81"/>
          <p:cNvSpPr>
            <a:spLocks noChangeArrowheads="1"/>
          </p:cNvSpPr>
          <p:nvPr/>
        </p:nvSpPr>
        <p:spPr bwMode="auto">
          <a:xfrm>
            <a:off x="7223125" y="5505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8" name="Oval 82"/>
          <p:cNvSpPr>
            <a:spLocks noChangeArrowheads="1"/>
          </p:cNvSpPr>
          <p:nvPr/>
        </p:nvSpPr>
        <p:spPr bwMode="auto">
          <a:xfrm>
            <a:off x="7605713" y="55054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9" name="Oval 83"/>
          <p:cNvSpPr>
            <a:spLocks noChangeArrowheads="1"/>
          </p:cNvSpPr>
          <p:nvPr/>
        </p:nvSpPr>
        <p:spPr bwMode="auto">
          <a:xfrm>
            <a:off x="7988300" y="55054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0" name="Line 84"/>
          <p:cNvSpPr>
            <a:spLocks noChangeShapeType="1"/>
          </p:cNvSpPr>
          <p:nvPr/>
        </p:nvSpPr>
        <p:spPr bwMode="auto">
          <a:xfrm flipV="1">
            <a:off x="5473700" y="3035300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021" name="Oval 85"/>
          <p:cNvSpPr>
            <a:spLocks noChangeArrowheads="1"/>
          </p:cNvSpPr>
          <p:nvPr/>
        </p:nvSpPr>
        <p:spPr bwMode="auto">
          <a:xfrm>
            <a:off x="5299075" y="51054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Oval 86"/>
          <p:cNvSpPr>
            <a:spLocks noChangeArrowheads="1"/>
          </p:cNvSpPr>
          <p:nvPr/>
        </p:nvSpPr>
        <p:spPr bwMode="auto">
          <a:xfrm>
            <a:off x="5307013" y="47259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3" name="Oval 87"/>
          <p:cNvSpPr>
            <a:spLocks noChangeArrowheads="1"/>
          </p:cNvSpPr>
          <p:nvPr/>
        </p:nvSpPr>
        <p:spPr bwMode="auto">
          <a:xfrm>
            <a:off x="5302250" y="43465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4" name="Oval 88"/>
          <p:cNvSpPr>
            <a:spLocks noChangeArrowheads="1"/>
          </p:cNvSpPr>
          <p:nvPr/>
        </p:nvSpPr>
        <p:spPr bwMode="auto">
          <a:xfrm>
            <a:off x="5310188" y="39671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5" name="Oval 89"/>
          <p:cNvSpPr>
            <a:spLocks noChangeArrowheads="1"/>
          </p:cNvSpPr>
          <p:nvPr/>
        </p:nvSpPr>
        <p:spPr bwMode="auto">
          <a:xfrm>
            <a:off x="5322888" y="3567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6" name="Oval 90"/>
          <p:cNvSpPr>
            <a:spLocks noChangeArrowheads="1"/>
          </p:cNvSpPr>
          <p:nvPr/>
        </p:nvSpPr>
        <p:spPr bwMode="auto">
          <a:xfrm>
            <a:off x="5330825" y="31877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7" name="Oval 91"/>
          <p:cNvSpPr>
            <a:spLocks noChangeArrowheads="1"/>
          </p:cNvSpPr>
          <p:nvPr/>
        </p:nvSpPr>
        <p:spPr bwMode="auto">
          <a:xfrm>
            <a:off x="5291138" y="58737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8" name="Oval 92"/>
          <p:cNvSpPr>
            <a:spLocks noChangeArrowheads="1"/>
          </p:cNvSpPr>
          <p:nvPr/>
        </p:nvSpPr>
        <p:spPr bwMode="auto">
          <a:xfrm>
            <a:off x="5299075" y="54943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 flipV="1">
            <a:off x="6224588" y="4133850"/>
            <a:ext cx="1938337" cy="11414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030" name="Text Box 94"/>
          <p:cNvSpPr txBox="1">
            <a:spLocks noChangeArrowheads="1"/>
          </p:cNvSpPr>
          <p:nvPr/>
        </p:nvSpPr>
        <p:spPr bwMode="auto">
          <a:xfrm>
            <a:off x="5321300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0</a:t>
            </a:r>
            <a:endParaRPr lang="en-US"/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5702300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</a:t>
            </a:r>
            <a:endParaRPr lang="en-US"/>
          </a:p>
        </p:txBody>
      </p: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6084888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467475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6850063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40035" name="Text Box 99"/>
          <p:cNvSpPr txBox="1">
            <a:spLocks noChangeArrowheads="1"/>
          </p:cNvSpPr>
          <p:nvPr/>
        </p:nvSpPr>
        <p:spPr bwMode="auto">
          <a:xfrm>
            <a:off x="7232650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40036" name="Text Box 100"/>
          <p:cNvSpPr txBox="1">
            <a:spLocks noChangeArrowheads="1"/>
          </p:cNvSpPr>
          <p:nvPr/>
        </p:nvSpPr>
        <p:spPr bwMode="auto">
          <a:xfrm>
            <a:off x="7615238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6</a:t>
            </a:r>
            <a:endParaRPr lang="en-US"/>
          </a:p>
        </p:txBody>
      </p:sp>
      <p:sp>
        <p:nvSpPr>
          <p:cNvPr id="40037" name="Text Box 101"/>
          <p:cNvSpPr txBox="1">
            <a:spLocks noChangeArrowheads="1"/>
          </p:cNvSpPr>
          <p:nvPr/>
        </p:nvSpPr>
        <p:spPr bwMode="auto">
          <a:xfrm>
            <a:off x="7997825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7</a:t>
            </a:r>
            <a:endParaRPr lang="en-US"/>
          </a:p>
        </p:txBody>
      </p:sp>
      <p:sp>
        <p:nvSpPr>
          <p:cNvPr id="40038" name="Text Box 102"/>
          <p:cNvSpPr txBox="1">
            <a:spLocks noChangeArrowheads="1"/>
          </p:cNvSpPr>
          <p:nvPr/>
        </p:nvSpPr>
        <p:spPr bwMode="auto">
          <a:xfrm>
            <a:off x="8380413" y="627697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8</a:t>
            </a:r>
            <a:endParaRPr lang="en-US"/>
          </a:p>
        </p:txBody>
      </p:sp>
      <p:sp>
        <p:nvSpPr>
          <p:cNvPr id="40039" name="Text Box 103"/>
          <p:cNvSpPr txBox="1">
            <a:spLocks noChangeArrowheads="1"/>
          </p:cNvSpPr>
          <p:nvPr/>
        </p:nvSpPr>
        <p:spPr bwMode="auto">
          <a:xfrm>
            <a:off x="4913313" y="5867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0</a:t>
            </a:r>
            <a:endParaRPr lang="en-US"/>
          </a:p>
        </p:txBody>
      </p:sp>
      <p:sp>
        <p:nvSpPr>
          <p:cNvPr id="40040" name="Text Box 104"/>
          <p:cNvSpPr txBox="1">
            <a:spLocks noChangeArrowheads="1"/>
          </p:cNvSpPr>
          <p:nvPr/>
        </p:nvSpPr>
        <p:spPr bwMode="auto">
          <a:xfrm>
            <a:off x="4913313" y="54784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</a:t>
            </a:r>
            <a:endParaRPr lang="en-US"/>
          </a:p>
        </p:txBody>
      </p:sp>
      <p:sp>
        <p:nvSpPr>
          <p:cNvPr id="40041" name="Text Box 105"/>
          <p:cNvSpPr txBox="1">
            <a:spLocks noChangeArrowheads="1"/>
          </p:cNvSpPr>
          <p:nvPr/>
        </p:nvSpPr>
        <p:spPr bwMode="auto">
          <a:xfrm>
            <a:off x="4913313" y="50847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40042" name="Text Box 106"/>
          <p:cNvSpPr txBox="1">
            <a:spLocks noChangeArrowheads="1"/>
          </p:cNvSpPr>
          <p:nvPr/>
        </p:nvSpPr>
        <p:spPr bwMode="auto">
          <a:xfrm>
            <a:off x="4913313" y="47259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40043" name="Text Box 107"/>
          <p:cNvSpPr txBox="1">
            <a:spLocks noChangeArrowheads="1"/>
          </p:cNvSpPr>
          <p:nvPr/>
        </p:nvSpPr>
        <p:spPr bwMode="auto">
          <a:xfrm>
            <a:off x="4913313" y="43275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40044" name="Text Box 108"/>
          <p:cNvSpPr txBox="1">
            <a:spLocks noChangeArrowheads="1"/>
          </p:cNvSpPr>
          <p:nvPr/>
        </p:nvSpPr>
        <p:spPr bwMode="auto">
          <a:xfrm>
            <a:off x="4913313" y="39449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40045" name="Text Box 109"/>
          <p:cNvSpPr txBox="1">
            <a:spLocks noChangeArrowheads="1"/>
          </p:cNvSpPr>
          <p:nvPr/>
        </p:nvSpPr>
        <p:spPr bwMode="auto">
          <a:xfrm>
            <a:off x="4913313" y="35702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6</a:t>
            </a:r>
            <a:endParaRPr lang="en-US"/>
          </a:p>
        </p:txBody>
      </p:sp>
      <p:sp>
        <p:nvSpPr>
          <p:cNvPr id="40046" name="Text Box 110"/>
          <p:cNvSpPr txBox="1">
            <a:spLocks noChangeArrowheads="1"/>
          </p:cNvSpPr>
          <p:nvPr/>
        </p:nvSpPr>
        <p:spPr bwMode="auto">
          <a:xfrm>
            <a:off x="4913313" y="31638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7</a:t>
            </a:r>
            <a:endParaRPr lang="en-US"/>
          </a:p>
        </p:txBody>
      </p:sp>
      <p:graphicFrame>
        <p:nvGraphicFramePr>
          <p:cNvPr id="40047" name="Object 111"/>
          <p:cNvGraphicFramePr>
            <a:graphicFrameLocks noChangeAspect="1"/>
          </p:cNvGraphicFramePr>
          <p:nvPr/>
        </p:nvGraphicFramePr>
        <p:xfrm>
          <a:off x="996950" y="1931988"/>
          <a:ext cx="2100263" cy="958850"/>
        </p:xfrm>
        <a:graphic>
          <a:graphicData uri="http://schemas.openxmlformats.org/presentationml/2006/ole">
            <p:oleObj spid="_x0000_s5122" name="Equation" r:id="rId3" imgW="863280" imgH="393480" progId="Equation.3">
              <p:embed/>
            </p:oleObj>
          </a:graphicData>
        </a:graphic>
      </p:graphicFrame>
      <p:graphicFrame>
        <p:nvGraphicFramePr>
          <p:cNvPr id="40048" name="Object 112"/>
          <p:cNvGraphicFramePr>
            <a:graphicFrameLocks noChangeAspect="1"/>
          </p:cNvGraphicFramePr>
          <p:nvPr/>
        </p:nvGraphicFramePr>
        <p:xfrm>
          <a:off x="3797300" y="1931988"/>
          <a:ext cx="2100263" cy="958850"/>
        </p:xfrm>
        <a:graphic>
          <a:graphicData uri="http://schemas.openxmlformats.org/presentationml/2006/ole">
            <p:oleObj spid="_x0000_s5123" name="Equation" r:id="rId4" imgW="863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524500"/>
          </a:xfrm>
        </p:spPr>
        <p:txBody>
          <a:bodyPr>
            <a:normAutofit/>
          </a:bodyPr>
          <a:lstStyle/>
          <a:p>
            <a:r>
              <a:rPr lang="en-IE" sz="2800" dirty="0"/>
              <a:t>If the slope of a line is between -1 and 1 then we work out the </a:t>
            </a:r>
            <a:r>
              <a:rPr lang="en-IE" sz="2800" i="1" dirty="0">
                <a:latin typeface="Times New Roman" pitchFamily="18" charset="0"/>
              </a:rPr>
              <a:t>y</a:t>
            </a:r>
            <a:r>
              <a:rPr lang="en-IE" sz="2800" dirty="0"/>
              <a:t> coordinates for a line based on it’s unit </a:t>
            </a:r>
            <a:r>
              <a:rPr lang="en-IE" sz="2800" i="1" dirty="0">
                <a:latin typeface="Times New Roman" pitchFamily="18" charset="0"/>
              </a:rPr>
              <a:t>x</a:t>
            </a:r>
            <a:r>
              <a:rPr lang="en-IE" sz="2800" dirty="0"/>
              <a:t> coordinates</a:t>
            </a:r>
          </a:p>
          <a:p>
            <a:r>
              <a:rPr lang="en-IE" sz="2800" dirty="0"/>
              <a:t>Otherwise we do the opposite – </a:t>
            </a:r>
            <a:r>
              <a:rPr lang="en-IE" sz="2800" i="1" dirty="0">
                <a:latin typeface="Times New Roman" pitchFamily="18" charset="0"/>
              </a:rPr>
              <a:t>x</a:t>
            </a:r>
            <a:r>
              <a:rPr lang="en-IE" sz="2800" dirty="0"/>
              <a:t> coordinates are computed based on unit </a:t>
            </a:r>
            <a:r>
              <a:rPr lang="en-IE" sz="2800" i="1" dirty="0">
                <a:latin typeface="Times New Roman" pitchFamily="18" charset="0"/>
              </a:rPr>
              <a:t>y</a:t>
            </a:r>
            <a:r>
              <a:rPr lang="en-IE" sz="2800" dirty="0"/>
              <a:t> coordinates</a:t>
            </a:r>
            <a:endParaRPr lang="en-US" sz="2800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371600" y="4002088"/>
            <a:ext cx="6318250" cy="2870200"/>
            <a:chOff x="864" y="2494"/>
            <a:chExt cx="3980" cy="1808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rot="5400000" flipV="1">
              <a:off x="2873" y="2703"/>
              <a:ext cx="0" cy="294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932" y="4071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0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H="1" flipV="1">
              <a:off x="1826" y="3142"/>
              <a:ext cx="1039" cy="103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flipH="1" flipV="1">
              <a:off x="1435" y="3717"/>
              <a:ext cx="1420" cy="461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 flipV="1">
              <a:off x="1523" y="3545"/>
              <a:ext cx="1348" cy="62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 flipV="1">
              <a:off x="2219" y="2878"/>
              <a:ext cx="643" cy="12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 flipV="1">
              <a:off x="2490" y="2737"/>
              <a:ext cx="381" cy="1434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 flipV="1">
              <a:off x="2870" y="2704"/>
              <a:ext cx="0" cy="147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864" y="3623"/>
              <a:ext cx="60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m = -</a:t>
              </a:r>
              <a:r>
                <a:rPr lang="en-IE" b="1" baseline="30000">
                  <a:solidFill>
                    <a:srgbClr val="FF9900"/>
                  </a:solidFill>
                </a:rPr>
                <a:t>1</a:t>
              </a:r>
              <a:r>
                <a:rPr lang="en-IE" b="1">
                  <a:solidFill>
                    <a:srgbClr val="FF9900"/>
                  </a:solidFill>
                </a:rPr>
                <a:t>/</a:t>
              </a:r>
              <a:r>
                <a:rPr lang="en-IE" b="1" baseline="-25000">
                  <a:solidFill>
                    <a:srgbClr val="FF9900"/>
                  </a:solidFill>
                </a:rPr>
                <a:t>3</a:t>
              </a:r>
              <a:endParaRPr lang="en-US" b="1" baseline="-25000">
                <a:solidFill>
                  <a:srgbClr val="FF9900"/>
                </a:solidFill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926" y="3423"/>
              <a:ext cx="60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8000"/>
                  </a:solidFill>
                </a:rPr>
                <a:t>m = -</a:t>
              </a:r>
              <a:r>
                <a:rPr lang="en-IE" b="1" baseline="30000">
                  <a:solidFill>
                    <a:srgbClr val="008000"/>
                  </a:solidFill>
                </a:rPr>
                <a:t>1</a:t>
              </a:r>
              <a:r>
                <a:rPr lang="en-IE" b="1">
                  <a:solidFill>
                    <a:srgbClr val="008000"/>
                  </a:solidFill>
                </a:rPr>
                <a:t>/</a:t>
              </a:r>
              <a:r>
                <a:rPr lang="en-IE" b="1" baseline="-25000">
                  <a:solidFill>
                    <a:srgbClr val="008000"/>
                  </a:solidFill>
                </a:rPr>
                <a:t>2</a:t>
              </a:r>
              <a:endParaRPr lang="en-US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317" y="3026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0000"/>
                  </a:solidFill>
                </a:rPr>
                <a:t>m = -1</a:t>
              </a:r>
              <a:endParaRPr lang="en-US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1704" y="2764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/>
                <a:t>m = -2</a:t>
              </a:r>
              <a:endParaRPr lang="en-US" b="1" baseline="-25000"/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1971" y="2604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chemeClr val="accent1"/>
                  </a:solidFill>
                </a:rPr>
                <a:t>m = -4</a:t>
              </a:r>
              <a:endParaRPr 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2608" y="2494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</a:t>
              </a:r>
              <a:r>
                <a:rPr lang="en-IE" b="1">
                  <a:solidFill>
                    <a:srgbClr val="000099"/>
                  </a:solidFill>
                  <a:cs typeface="Arial" charset="0"/>
                </a:rPr>
                <a:t>∞</a:t>
              </a:r>
              <a:endParaRPr lang="en-IE" b="1" baseline="-2500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2868" y="3133"/>
              <a:ext cx="1039" cy="103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V="1">
              <a:off x="2878" y="3708"/>
              <a:ext cx="1420" cy="461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2863" y="3536"/>
              <a:ext cx="1348" cy="62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2872" y="2869"/>
              <a:ext cx="642" cy="129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2863" y="2728"/>
              <a:ext cx="381" cy="1434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 flipH="1">
              <a:off x="4291" y="3609"/>
              <a:ext cx="55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m = </a:t>
              </a:r>
              <a:r>
                <a:rPr lang="en-IE" b="1" baseline="30000">
                  <a:solidFill>
                    <a:srgbClr val="FF9900"/>
                  </a:solidFill>
                </a:rPr>
                <a:t>1</a:t>
              </a:r>
              <a:r>
                <a:rPr lang="en-IE" b="1">
                  <a:solidFill>
                    <a:srgbClr val="FF9900"/>
                  </a:solidFill>
                </a:rPr>
                <a:t>/</a:t>
              </a:r>
              <a:r>
                <a:rPr lang="en-IE" b="1" baseline="-25000">
                  <a:solidFill>
                    <a:srgbClr val="FF9900"/>
                  </a:solidFill>
                </a:rPr>
                <a:t>3</a:t>
              </a:r>
              <a:endParaRPr lang="en-US" b="1" baseline="-25000">
                <a:solidFill>
                  <a:srgbClr val="FF9900"/>
                </a:solidFill>
              </a:endParaRPr>
            </a:p>
          </p:txBody>
        </p:sp>
        <p:sp>
          <p:nvSpPr>
            <p:cNvPr id="40985" name="Text Box 25"/>
            <p:cNvSpPr txBox="1">
              <a:spLocks noChangeArrowheads="1"/>
            </p:cNvSpPr>
            <p:nvPr/>
          </p:nvSpPr>
          <p:spPr bwMode="auto">
            <a:xfrm flipH="1">
              <a:off x="4196" y="3418"/>
              <a:ext cx="5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8000"/>
                  </a:solidFill>
                </a:rPr>
                <a:t>m = </a:t>
              </a:r>
              <a:r>
                <a:rPr lang="en-IE" b="1" baseline="30000">
                  <a:solidFill>
                    <a:srgbClr val="008000"/>
                  </a:solidFill>
                </a:rPr>
                <a:t>1</a:t>
              </a:r>
              <a:r>
                <a:rPr lang="en-IE" b="1">
                  <a:solidFill>
                    <a:srgbClr val="008000"/>
                  </a:solidFill>
                </a:rPr>
                <a:t>/</a:t>
              </a:r>
              <a:r>
                <a:rPr lang="en-IE" b="1" baseline="-25000">
                  <a:solidFill>
                    <a:srgbClr val="008000"/>
                  </a:solidFill>
                </a:rPr>
                <a:t>2</a:t>
              </a:r>
              <a:endParaRPr lang="en-US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40986" name="Text Box 26"/>
            <p:cNvSpPr txBox="1">
              <a:spLocks noChangeArrowheads="1"/>
            </p:cNvSpPr>
            <p:nvPr/>
          </p:nvSpPr>
          <p:spPr bwMode="auto">
            <a:xfrm flipH="1">
              <a:off x="3907" y="3019"/>
              <a:ext cx="48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0000"/>
                  </a:solidFill>
                </a:rPr>
                <a:t>m = 1</a:t>
              </a:r>
              <a:endParaRPr lang="en-US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40987" name="Text Box 27"/>
            <p:cNvSpPr txBox="1">
              <a:spLocks noChangeArrowheads="1"/>
            </p:cNvSpPr>
            <p:nvPr/>
          </p:nvSpPr>
          <p:spPr bwMode="auto">
            <a:xfrm flipH="1">
              <a:off x="3519" y="2765"/>
              <a:ext cx="4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/>
                <a:t>m = 2</a:t>
              </a:r>
              <a:endParaRPr lang="en-US" b="1" baseline="-25000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 flipH="1">
              <a:off x="3242" y="2614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chemeClr val="accent1"/>
                  </a:solidFill>
                </a:rPr>
                <a:t>m = 4</a:t>
              </a:r>
              <a:endParaRPr 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4340" y="4070"/>
              <a:ext cx="48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0</a:t>
              </a:r>
              <a:endParaRPr lang="en-US" b="1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1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17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8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9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0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1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2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4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5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6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7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8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9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0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1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911225" y="48752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1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911225" y="40846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2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3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911225" y="24907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4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911225" y="17081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5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8" name="Text Box 70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0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39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1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2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1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3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2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4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5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6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5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0</a:t>
            </a:r>
            <a:endParaRPr lang="en-GB" b="1">
              <a:solidFill>
                <a:srgbClr val="FF9900"/>
              </a:solidFill>
            </a:endParaRPr>
          </a:p>
        </p:txBody>
      </p:sp>
      <p:sp>
        <p:nvSpPr>
          <p:cNvPr id="58446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IE" b="1">
                <a:solidFill>
                  <a:srgbClr val="FF9900"/>
                </a:solidFill>
              </a:rPr>
              <a:t>7</a:t>
            </a:r>
            <a:endParaRPr lang="en-GB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Conversion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/>
              <a:t>Also known as </a:t>
            </a:r>
            <a:r>
              <a:rPr lang="en-US" sz="2800" i="1" dirty="0" err="1"/>
              <a:t>rasterization</a:t>
            </a:r>
            <a:endParaRPr lang="en-US" sz="2800" i="1" dirty="0"/>
          </a:p>
          <a:p>
            <a:r>
              <a:rPr lang="en-US" sz="2800" dirty="0"/>
              <a:t>In </a:t>
            </a:r>
            <a:r>
              <a:rPr lang="en-US" sz="2800" dirty="0" smtClean="0"/>
              <a:t>the </a:t>
            </a:r>
            <a:r>
              <a:rPr lang="en-US" sz="2800" dirty="0"/>
              <a:t>programs objects are represented symbolically</a:t>
            </a:r>
          </a:p>
          <a:p>
            <a:pPr lvl="1"/>
            <a:r>
              <a:rPr lang="en-US" sz="2400" dirty="0"/>
              <a:t>3D coordinates representing an object’s position</a:t>
            </a:r>
          </a:p>
          <a:p>
            <a:pPr lvl="1"/>
            <a:r>
              <a:rPr lang="en-US" sz="2400" dirty="0"/>
              <a:t>Attributes representing color, motion, etc.</a:t>
            </a:r>
          </a:p>
          <a:p>
            <a:r>
              <a:rPr lang="en-US" sz="2800" dirty="0"/>
              <a:t>But, the display device is a 2D array of </a:t>
            </a:r>
            <a:r>
              <a:rPr lang="en-US" sz="2800" dirty="0" smtClean="0"/>
              <a:t>pixels.</a:t>
            </a:r>
            <a:endParaRPr lang="en-US" sz="2800" dirty="0"/>
          </a:p>
          <a:p>
            <a:r>
              <a:rPr lang="en-US" sz="2800" i="1" u="sng" dirty="0"/>
              <a:t>Scan Conversion </a:t>
            </a:r>
            <a:r>
              <a:rPr lang="en-US" sz="2800" dirty="0"/>
              <a:t>is the process in which an object’s 2D symbolic representation is converted to </a:t>
            </a:r>
            <a:r>
              <a:rPr lang="en-US" sz="2800" dirty="0" smtClean="0"/>
              <a:t>pixels.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a straight line in 2D</a:t>
            </a:r>
          </a:p>
          <a:p>
            <a:pPr lvl="1">
              <a:lnSpc>
                <a:spcPct val="90000"/>
              </a:lnSpc>
            </a:pPr>
            <a:r>
              <a:rPr lang="en-US"/>
              <a:t>Our program will [most likely] represent it as two end points of a line segment which is not compatible with what the display expects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We need a way to perform the conversion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Conversion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81000" y="3257550"/>
            <a:ext cx="3533775" cy="2465388"/>
            <a:chOff x="222" y="2112"/>
            <a:chExt cx="2226" cy="1553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2" y="2112"/>
              <a:ext cx="2226" cy="1553"/>
              <a:chOff x="222" y="2112"/>
              <a:chExt cx="2226" cy="1553"/>
            </a:xfrm>
          </p:grpSpPr>
          <p:sp>
            <p:nvSpPr>
              <p:cNvPr id="279556" name="Line 4"/>
              <p:cNvSpPr>
                <a:spLocks noChangeShapeType="1"/>
              </p:cNvSpPr>
              <p:nvPr/>
            </p:nvSpPr>
            <p:spPr bwMode="auto">
              <a:xfrm flipV="1">
                <a:off x="664" y="2400"/>
                <a:ext cx="11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57" name="Text Box 5"/>
              <p:cNvSpPr txBox="1">
                <a:spLocks noChangeArrowheads="1"/>
              </p:cNvSpPr>
              <p:nvPr/>
            </p:nvSpPr>
            <p:spPr bwMode="auto">
              <a:xfrm>
                <a:off x="222" y="3473"/>
                <a:ext cx="6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1">
                    <a:latin typeface="Courier New" pitchFamily="49" charset="0"/>
                  </a:rPr>
                  <a:t>(X</a:t>
                </a:r>
                <a:r>
                  <a:rPr lang="en-US" sz="1400" b="1" baseline="-25000">
                    <a:latin typeface="Courier New" pitchFamily="49" charset="0"/>
                  </a:rPr>
                  <a:t>0</a:t>
                </a:r>
                <a:r>
                  <a:rPr lang="en-US" sz="1400" b="1">
                    <a:latin typeface="Courier New" pitchFamily="49" charset="0"/>
                  </a:rPr>
                  <a:t>, Y</a:t>
                </a:r>
                <a:r>
                  <a:rPr lang="en-US" sz="1400" b="1" baseline="-25000">
                    <a:latin typeface="Courier New" pitchFamily="49" charset="0"/>
                  </a:rPr>
                  <a:t>0</a:t>
                </a:r>
                <a:r>
                  <a:rPr lang="en-US" sz="1400" b="1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79558" name="Oval 6"/>
              <p:cNvSpPr>
                <a:spLocks noChangeArrowheads="1"/>
              </p:cNvSpPr>
              <p:nvPr/>
            </p:nvSpPr>
            <p:spPr bwMode="auto">
              <a:xfrm>
                <a:off x="616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59" name="Text Box 7"/>
              <p:cNvSpPr txBox="1">
                <a:spLocks noChangeArrowheads="1"/>
              </p:cNvSpPr>
              <p:nvPr/>
            </p:nvSpPr>
            <p:spPr bwMode="auto">
              <a:xfrm>
                <a:off x="1844" y="2112"/>
                <a:ext cx="6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1">
                    <a:latin typeface="Courier New" pitchFamily="49" charset="0"/>
                  </a:rPr>
                  <a:t>(X</a:t>
                </a:r>
                <a:r>
                  <a:rPr lang="en-US" sz="1400" b="1" baseline="-25000">
                    <a:latin typeface="Courier New" pitchFamily="49" charset="0"/>
                  </a:rPr>
                  <a:t>1</a:t>
                </a:r>
                <a:r>
                  <a:rPr lang="en-US" sz="1400" b="1">
                    <a:latin typeface="Courier New" pitchFamily="49" charset="0"/>
                  </a:rPr>
                  <a:t>, Y</a:t>
                </a:r>
                <a:r>
                  <a:rPr lang="en-US" sz="1400" b="1" baseline="-25000">
                    <a:latin typeface="Courier New" pitchFamily="49" charset="0"/>
                  </a:rPr>
                  <a:t>1</a:t>
                </a:r>
                <a:r>
                  <a:rPr lang="en-US" sz="1400" b="1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79560" name="Oval 8"/>
              <p:cNvSpPr>
                <a:spLocks noChangeArrowheads="1"/>
              </p:cNvSpPr>
              <p:nvPr/>
            </p:nvSpPr>
            <p:spPr bwMode="auto">
              <a:xfrm>
                <a:off x="1806" y="23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9611" name="Text Box 59"/>
            <p:cNvSpPr txBox="1">
              <a:spLocks noChangeArrowheads="1"/>
            </p:cNvSpPr>
            <p:nvPr/>
          </p:nvSpPr>
          <p:spPr bwMode="auto">
            <a:xfrm>
              <a:off x="566" y="2503"/>
              <a:ext cx="7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itchFamily="18" charset="0"/>
                </a:rPr>
                <a:t>Program Space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76800" y="3333750"/>
            <a:ext cx="3733800" cy="2465388"/>
            <a:chOff x="2736" y="2191"/>
            <a:chExt cx="2352" cy="1553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2862" y="2191"/>
              <a:ext cx="2226" cy="1553"/>
              <a:chOff x="2862" y="2191"/>
              <a:chExt cx="2226" cy="1553"/>
            </a:xfrm>
          </p:grpSpPr>
          <p:sp>
            <p:nvSpPr>
              <p:cNvPr id="279566" name="Text Box 14"/>
              <p:cNvSpPr txBox="1">
                <a:spLocks noChangeArrowheads="1"/>
              </p:cNvSpPr>
              <p:nvPr/>
            </p:nvSpPr>
            <p:spPr bwMode="auto">
              <a:xfrm>
                <a:off x="2862" y="3552"/>
                <a:ext cx="6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1">
                    <a:latin typeface="Courier New" pitchFamily="49" charset="0"/>
                  </a:rPr>
                  <a:t>(X</a:t>
                </a:r>
                <a:r>
                  <a:rPr lang="en-US" sz="1400" b="1" baseline="-25000">
                    <a:latin typeface="Courier New" pitchFamily="49" charset="0"/>
                  </a:rPr>
                  <a:t>0</a:t>
                </a:r>
                <a:r>
                  <a:rPr lang="en-US" sz="1400" b="1">
                    <a:latin typeface="Courier New" pitchFamily="49" charset="0"/>
                  </a:rPr>
                  <a:t>, Y</a:t>
                </a:r>
                <a:r>
                  <a:rPr lang="en-US" sz="1400" b="1" baseline="-25000">
                    <a:latin typeface="Courier New" pitchFamily="49" charset="0"/>
                  </a:rPr>
                  <a:t>0</a:t>
                </a:r>
                <a:r>
                  <a:rPr lang="en-US" sz="1400" b="1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79567" name="Oval 15"/>
              <p:cNvSpPr>
                <a:spLocks noChangeArrowheads="1"/>
              </p:cNvSpPr>
              <p:nvPr/>
            </p:nvSpPr>
            <p:spPr bwMode="auto">
              <a:xfrm>
                <a:off x="3256" y="3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69" name="Oval 17"/>
              <p:cNvSpPr>
                <a:spLocks noChangeArrowheads="1"/>
              </p:cNvSpPr>
              <p:nvPr/>
            </p:nvSpPr>
            <p:spPr bwMode="auto">
              <a:xfrm>
                <a:off x="4470" y="241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0" name="Oval 18"/>
              <p:cNvSpPr>
                <a:spLocks noChangeArrowheads="1"/>
              </p:cNvSpPr>
              <p:nvPr/>
            </p:nvSpPr>
            <p:spPr bwMode="auto">
              <a:xfrm>
                <a:off x="3370" y="3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1" name="Oval 19"/>
              <p:cNvSpPr>
                <a:spLocks noChangeArrowheads="1"/>
              </p:cNvSpPr>
              <p:nvPr/>
            </p:nvSpPr>
            <p:spPr bwMode="auto">
              <a:xfrm>
                <a:off x="3486" y="319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2" name="Oval 20"/>
              <p:cNvSpPr>
                <a:spLocks noChangeArrowheads="1"/>
              </p:cNvSpPr>
              <p:nvPr/>
            </p:nvSpPr>
            <p:spPr bwMode="auto">
              <a:xfrm>
                <a:off x="3600" y="310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3" name="Oval 21"/>
              <p:cNvSpPr>
                <a:spLocks noChangeArrowheads="1"/>
              </p:cNvSpPr>
              <p:nvPr/>
            </p:nvSpPr>
            <p:spPr bwMode="auto">
              <a:xfrm>
                <a:off x="3726" y="30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4" name="Oval 22"/>
              <p:cNvSpPr>
                <a:spLocks noChangeArrowheads="1"/>
              </p:cNvSpPr>
              <p:nvPr/>
            </p:nvSpPr>
            <p:spPr bwMode="auto">
              <a:xfrm>
                <a:off x="3840" y="291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5" name="Oval 23"/>
              <p:cNvSpPr>
                <a:spLocks noChangeArrowheads="1"/>
              </p:cNvSpPr>
              <p:nvPr/>
            </p:nvSpPr>
            <p:spPr bwMode="auto">
              <a:xfrm>
                <a:off x="3960" y="281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6" name="Oval 24"/>
              <p:cNvSpPr>
                <a:spLocks noChangeArrowheads="1"/>
              </p:cNvSpPr>
              <p:nvPr/>
            </p:nvSpPr>
            <p:spPr bwMode="auto">
              <a:xfrm>
                <a:off x="4080" y="271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8" name="Oval 26"/>
              <p:cNvSpPr>
                <a:spLocks noChangeArrowheads="1"/>
              </p:cNvSpPr>
              <p:nvPr/>
            </p:nvSpPr>
            <p:spPr bwMode="auto">
              <a:xfrm>
                <a:off x="4202" y="26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79" name="Oval 27"/>
              <p:cNvSpPr>
                <a:spLocks noChangeArrowheads="1"/>
              </p:cNvSpPr>
              <p:nvPr/>
            </p:nvSpPr>
            <p:spPr bwMode="auto">
              <a:xfrm>
                <a:off x="4338" y="252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583" name="Line 31"/>
              <p:cNvSpPr>
                <a:spLocks noChangeShapeType="1"/>
              </p:cNvSpPr>
              <p:nvPr/>
            </p:nvSpPr>
            <p:spPr bwMode="auto">
              <a:xfrm>
                <a:off x="3240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84" name="Line 32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85" name="Line 33"/>
              <p:cNvSpPr>
                <a:spLocks noChangeShapeType="1"/>
              </p:cNvSpPr>
              <p:nvPr/>
            </p:nvSpPr>
            <p:spPr bwMode="auto">
              <a:xfrm>
                <a:off x="3474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86" name="Line 34"/>
              <p:cNvSpPr>
                <a:spLocks noChangeShapeType="1"/>
              </p:cNvSpPr>
              <p:nvPr/>
            </p:nvSpPr>
            <p:spPr bwMode="auto">
              <a:xfrm>
                <a:off x="3594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87" name="Line 35"/>
              <p:cNvSpPr>
                <a:spLocks noChangeShapeType="1"/>
              </p:cNvSpPr>
              <p:nvPr/>
            </p:nvSpPr>
            <p:spPr bwMode="auto">
              <a:xfrm>
                <a:off x="3708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89" name="Line 37"/>
              <p:cNvSpPr>
                <a:spLocks noChangeShapeType="1"/>
              </p:cNvSpPr>
              <p:nvPr/>
            </p:nvSpPr>
            <p:spPr bwMode="auto">
              <a:xfrm>
                <a:off x="3834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0" name="Line 38"/>
              <p:cNvSpPr>
                <a:spLocks noChangeShapeType="1"/>
              </p:cNvSpPr>
              <p:nvPr/>
            </p:nvSpPr>
            <p:spPr bwMode="auto">
              <a:xfrm>
                <a:off x="3948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1" name="Line 39"/>
              <p:cNvSpPr>
                <a:spLocks noChangeShapeType="1"/>
              </p:cNvSpPr>
              <p:nvPr/>
            </p:nvSpPr>
            <p:spPr bwMode="auto">
              <a:xfrm>
                <a:off x="4062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2" name="Line 40"/>
              <p:cNvSpPr>
                <a:spLocks noChangeShapeType="1"/>
              </p:cNvSpPr>
              <p:nvPr/>
            </p:nvSpPr>
            <p:spPr bwMode="auto">
              <a:xfrm>
                <a:off x="4182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4" name="Line 42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5" name="Line 43"/>
              <p:cNvSpPr>
                <a:spLocks noChangeShapeType="1"/>
              </p:cNvSpPr>
              <p:nvPr/>
            </p:nvSpPr>
            <p:spPr bwMode="auto">
              <a:xfrm>
                <a:off x="4446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7" name="Line 45"/>
              <p:cNvSpPr>
                <a:spLocks noChangeShapeType="1"/>
              </p:cNvSpPr>
              <p:nvPr/>
            </p:nvSpPr>
            <p:spPr bwMode="auto">
              <a:xfrm>
                <a:off x="4584" y="220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8" name="Line 46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99" name="Line 47"/>
              <p:cNvSpPr>
                <a:spLocks noChangeShapeType="1"/>
              </p:cNvSpPr>
              <p:nvPr/>
            </p:nvSpPr>
            <p:spPr bwMode="auto">
              <a:xfrm>
                <a:off x="3120" y="252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0" name="Line 48"/>
              <p:cNvSpPr>
                <a:spLocks noChangeShapeType="1"/>
              </p:cNvSpPr>
              <p:nvPr/>
            </p:nvSpPr>
            <p:spPr bwMode="auto">
              <a:xfrm>
                <a:off x="3120" y="262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1" name="Line 49"/>
              <p:cNvSpPr>
                <a:spLocks noChangeShapeType="1"/>
              </p:cNvSpPr>
              <p:nvPr/>
            </p:nvSpPr>
            <p:spPr bwMode="auto">
              <a:xfrm>
                <a:off x="3120" y="272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2" name="Line 50"/>
              <p:cNvSpPr>
                <a:spLocks noChangeShapeType="1"/>
              </p:cNvSpPr>
              <p:nvPr/>
            </p:nvSpPr>
            <p:spPr bwMode="auto">
              <a:xfrm>
                <a:off x="3120" y="282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3" name="Line 51"/>
              <p:cNvSpPr>
                <a:spLocks noChangeShapeType="1"/>
              </p:cNvSpPr>
              <p:nvPr/>
            </p:nvSpPr>
            <p:spPr bwMode="auto">
              <a:xfrm>
                <a:off x="3120" y="291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4" name="Line 52"/>
              <p:cNvSpPr>
                <a:spLocks noChangeShapeType="1"/>
              </p:cNvSpPr>
              <p:nvPr/>
            </p:nvSpPr>
            <p:spPr bwMode="auto">
              <a:xfrm>
                <a:off x="3120" y="300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5" name="Line 53"/>
              <p:cNvSpPr>
                <a:spLocks noChangeShapeType="1"/>
              </p:cNvSpPr>
              <p:nvPr/>
            </p:nvSpPr>
            <p:spPr bwMode="auto">
              <a:xfrm>
                <a:off x="3120" y="309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6" name="Line 54"/>
              <p:cNvSpPr>
                <a:spLocks noChangeShapeType="1"/>
              </p:cNvSpPr>
              <p:nvPr/>
            </p:nvSpPr>
            <p:spPr bwMode="auto">
              <a:xfrm>
                <a:off x="3120" y="319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7" name="Line 55"/>
              <p:cNvSpPr>
                <a:spLocks noChangeShapeType="1"/>
              </p:cNvSpPr>
              <p:nvPr/>
            </p:nvSpPr>
            <p:spPr bwMode="auto">
              <a:xfrm>
                <a:off x="3120" y="330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8" name="Line 56"/>
              <p:cNvSpPr>
                <a:spLocks noChangeShapeType="1"/>
              </p:cNvSpPr>
              <p:nvPr/>
            </p:nvSpPr>
            <p:spPr bwMode="auto">
              <a:xfrm>
                <a:off x="3120" y="339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609" name="Line 57"/>
              <p:cNvSpPr>
                <a:spLocks noChangeShapeType="1"/>
              </p:cNvSpPr>
              <p:nvPr/>
            </p:nvSpPr>
            <p:spPr bwMode="auto">
              <a:xfrm>
                <a:off x="3120" y="348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68" name="Text Box 16"/>
              <p:cNvSpPr txBox="1">
                <a:spLocks noChangeArrowheads="1"/>
              </p:cNvSpPr>
              <p:nvPr/>
            </p:nvSpPr>
            <p:spPr bwMode="auto">
              <a:xfrm>
                <a:off x="4484" y="2191"/>
                <a:ext cx="6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1">
                    <a:latin typeface="Courier New" pitchFamily="49" charset="0"/>
                  </a:rPr>
                  <a:t>(X</a:t>
                </a:r>
                <a:r>
                  <a:rPr lang="en-US" sz="1400" b="1" baseline="-25000">
                    <a:latin typeface="Courier New" pitchFamily="49" charset="0"/>
                  </a:rPr>
                  <a:t>1</a:t>
                </a:r>
                <a:r>
                  <a:rPr lang="en-US" sz="1400" b="1">
                    <a:latin typeface="Courier New" pitchFamily="49" charset="0"/>
                  </a:rPr>
                  <a:t>, Y</a:t>
                </a:r>
                <a:r>
                  <a:rPr lang="en-US" sz="1400" b="1" baseline="-25000">
                    <a:latin typeface="Courier New" pitchFamily="49" charset="0"/>
                  </a:rPr>
                  <a:t>1</a:t>
                </a:r>
                <a:r>
                  <a:rPr lang="en-US" sz="1400" b="1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279580" name="Text Box 28"/>
              <p:cNvSpPr txBox="1">
                <a:spLocks noChangeArrowheads="1"/>
              </p:cNvSpPr>
              <p:nvPr/>
            </p:nvSpPr>
            <p:spPr bwMode="auto">
              <a:xfrm>
                <a:off x="3928" y="2863"/>
                <a:ext cx="6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1">
                    <a:latin typeface="Courier New" pitchFamily="49" charset="0"/>
                  </a:rPr>
                  <a:t>(X</a:t>
                </a:r>
                <a:r>
                  <a:rPr lang="en-US" sz="1400" b="1" baseline="-25000">
                    <a:latin typeface="Courier New" pitchFamily="49" charset="0"/>
                  </a:rPr>
                  <a:t>n</a:t>
                </a:r>
                <a:r>
                  <a:rPr lang="en-US" sz="1400" b="1">
                    <a:latin typeface="Courier New" pitchFamily="49" charset="0"/>
                  </a:rPr>
                  <a:t>, Y</a:t>
                </a:r>
                <a:r>
                  <a:rPr lang="en-US" sz="1400" b="1" baseline="-25000">
                    <a:latin typeface="Courier New" pitchFamily="49" charset="0"/>
                  </a:rPr>
                  <a:t>n</a:t>
                </a:r>
                <a:r>
                  <a:rPr lang="en-US" sz="1400" b="1">
                    <a:latin typeface="Courier New" pitchFamily="49" charset="0"/>
                  </a:rPr>
                  <a:t>)</a:t>
                </a:r>
              </a:p>
            </p:txBody>
          </p:sp>
        </p:grpSp>
        <p:sp>
          <p:nvSpPr>
            <p:cNvPr id="279612" name="Text Box 60"/>
            <p:cNvSpPr txBox="1">
              <a:spLocks noChangeArrowheads="1"/>
            </p:cNvSpPr>
            <p:nvPr/>
          </p:nvSpPr>
          <p:spPr bwMode="auto">
            <a:xfrm>
              <a:off x="2736" y="2544"/>
              <a:ext cx="761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itchFamily="18" charset="0"/>
                </a:rPr>
                <a:t>Display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Problem Of Scan Conversion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A line segment in a scene is defined by the coordinate positions of the line end-points</a:t>
            </a: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01913" y="2676525"/>
            <a:ext cx="3605212" cy="3503613"/>
            <a:chOff x="1499" y="1666"/>
            <a:chExt cx="2271" cy="2207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 flipV="1">
              <a:off x="1727" y="1727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rot="5400000" flipV="1">
              <a:off x="2670" y="2660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590" y="3642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x</a:t>
              </a:r>
              <a:endParaRPr lang="en-US" i="1">
                <a:latin typeface="Times New Roman" pitchFamily="18" charset="0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499" y="166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i="1">
                  <a:latin typeface="Times New Roman" pitchFamily="18" charset="0"/>
                </a:rPr>
                <a:t>y</a:t>
              </a:r>
              <a:endParaRPr lang="en-US" i="1">
                <a:latin typeface="Times New Roman" pitchFamily="18" charset="0"/>
              </a:endParaRPr>
            </a:p>
          </p:txBody>
        </p:sp>
      </p:grp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3738563" y="3886200"/>
            <a:ext cx="1906587" cy="12493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214688" y="5156200"/>
            <a:ext cx="774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sz="2000" b="1">
                <a:solidFill>
                  <a:srgbClr val="000099"/>
                </a:solidFill>
              </a:rPr>
              <a:t>(2, 2)</a:t>
            </a:r>
            <a:endParaRPr lang="en-US" sz="2000" b="1">
              <a:solidFill>
                <a:srgbClr val="000099"/>
              </a:solidFill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611813" y="3498850"/>
            <a:ext cx="774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sz="2000" b="1">
                <a:solidFill>
                  <a:srgbClr val="000099"/>
                </a:solidFill>
              </a:rPr>
              <a:t>(7, 5)</a:t>
            </a:r>
            <a:endParaRPr lang="en-US" sz="20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Problem (cont…)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1181100"/>
          </a:xfrm>
        </p:spPr>
        <p:txBody>
          <a:bodyPr/>
          <a:lstStyle/>
          <a:p>
            <a:r>
              <a:rPr lang="en-IE"/>
              <a:t>But what happens when we try to draw this on a pixel based display?</a:t>
            </a:r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3351213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3736975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4121150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4500563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4884738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264150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5648325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6027738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rot="5400000" flipV="1">
            <a:off x="4499769" y="1016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rot="5400000" flipV="1">
            <a:off x="4499769" y="14025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rot="5400000" flipV="1">
            <a:off x="4499769" y="1786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rot="5400000" flipV="1">
            <a:off x="4499769" y="216614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rot="5400000" flipV="1">
            <a:off x="4499769" y="2550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rot="5400000" flipV="1">
            <a:off x="4499769" y="2929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rot="5400000" flipV="1">
            <a:off x="4499769" y="33139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rot="5400000" flipV="1">
            <a:off x="4499769" y="3693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3559175" y="458311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3957638" y="4583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Oval 35"/>
          <p:cNvSpPr>
            <a:spLocks noChangeArrowheads="1"/>
          </p:cNvSpPr>
          <p:nvPr/>
        </p:nvSpPr>
        <p:spPr bwMode="auto">
          <a:xfrm>
            <a:off x="5854700" y="4583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3176588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4324350" y="4583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>
            <a:off x="4722813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5105400" y="4581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5487988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3567113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Oval 42"/>
          <p:cNvSpPr>
            <a:spLocks noChangeArrowheads="1"/>
          </p:cNvSpPr>
          <p:nvPr/>
        </p:nvSpPr>
        <p:spPr bwMode="auto">
          <a:xfrm>
            <a:off x="3965575" y="4203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>
            <a:off x="5862638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3184525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4332288" y="4203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4730750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5113338" y="4202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5495925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3562350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3960813" y="38242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5857875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3179763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4327525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4725988" y="3822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3" name="Oval 55"/>
          <p:cNvSpPr>
            <a:spLocks noChangeArrowheads="1"/>
          </p:cNvSpPr>
          <p:nvPr/>
        </p:nvSpPr>
        <p:spPr bwMode="auto">
          <a:xfrm>
            <a:off x="5108575" y="3822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5491163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Oval 57"/>
          <p:cNvSpPr>
            <a:spLocks noChangeArrowheads="1"/>
          </p:cNvSpPr>
          <p:nvPr/>
        </p:nvSpPr>
        <p:spPr bwMode="auto">
          <a:xfrm>
            <a:off x="3570288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Oval 58"/>
          <p:cNvSpPr>
            <a:spLocks noChangeArrowheads="1"/>
          </p:cNvSpPr>
          <p:nvPr/>
        </p:nvSpPr>
        <p:spPr bwMode="auto">
          <a:xfrm>
            <a:off x="3968750" y="3444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Oval 59"/>
          <p:cNvSpPr>
            <a:spLocks noChangeArrowheads="1"/>
          </p:cNvSpPr>
          <p:nvPr/>
        </p:nvSpPr>
        <p:spPr bwMode="auto">
          <a:xfrm>
            <a:off x="5865813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>
            <a:off x="3187700" y="3443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9" name="Oval 61"/>
          <p:cNvSpPr>
            <a:spLocks noChangeArrowheads="1"/>
          </p:cNvSpPr>
          <p:nvPr/>
        </p:nvSpPr>
        <p:spPr bwMode="auto">
          <a:xfrm>
            <a:off x="4335463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Oval 62"/>
          <p:cNvSpPr>
            <a:spLocks noChangeArrowheads="1"/>
          </p:cNvSpPr>
          <p:nvPr/>
        </p:nvSpPr>
        <p:spPr bwMode="auto">
          <a:xfrm>
            <a:off x="4733925" y="3443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1" name="Oval 63"/>
          <p:cNvSpPr>
            <a:spLocks noChangeArrowheads="1"/>
          </p:cNvSpPr>
          <p:nvPr/>
        </p:nvSpPr>
        <p:spPr bwMode="auto">
          <a:xfrm>
            <a:off x="5116513" y="34432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>
            <a:off x="5499100" y="3443288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3582988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3981450" y="3044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5878513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3200400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4348163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4746625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5129213" y="30432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5511800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3590925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3989388" y="2665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5886450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3208338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5" name="Oval 77"/>
          <p:cNvSpPr>
            <a:spLocks noChangeArrowheads="1"/>
          </p:cNvSpPr>
          <p:nvPr/>
        </p:nvSpPr>
        <p:spPr bwMode="auto">
          <a:xfrm>
            <a:off x="4356100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4754563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7" name="Oval 79"/>
          <p:cNvSpPr>
            <a:spLocks noChangeArrowheads="1"/>
          </p:cNvSpPr>
          <p:nvPr/>
        </p:nvSpPr>
        <p:spPr bwMode="auto">
          <a:xfrm>
            <a:off x="5137150" y="2663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Oval 80"/>
          <p:cNvSpPr>
            <a:spLocks noChangeArrowheads="1"/>
          </p:cNvSpPr>
          <p:nvPr/>
        </p:nvSpPr>
        <p:spPr bwMode="auto">
          <a:xfrm>
            <a:off x="5519738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9" name="Oval 81"/>
          <p:cNvSpPr>
            <a:spLocks noChangeArrowheads="1"/>
          </p:cNvSpPr>
          <p:nvPr/>
        </p:nvSpPr>
        <p:spPr bwMode="auto">
          <a:xfrm>
            <a:off x="3551238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0" name="Oval 82"/>
          <p:cNvSpPr>
            <a:spLocks noChangeArrowheads="1"/>
          </p:cNvSpPr>
          <p:nvPr/>
        </p:nvSpPr>
        <p:spPr bwMode="auto">
          <a:xfrm>
            <a:off x="3949700" y="53514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1" name="Oval 83"/>
          <p:cNvSpPr>
            <a:spLocks noChangeArrowheads="1"/>
          </p:cNvSpPr>
          <p:nvPr/>
        </p:nvSpPr>
        <p:spPr bwMode="auto">
          <a:xfrm>
            <a:off x="5846763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2" name="Oval 84"/>
          <p:cNvSpPr>
            <a:spLocks noChangeArrowheads="1"/>
          </p:cNvSpPr>
          <p:nvPr/>
        </p:nvSpPr>
        <p:spPr bwMode="auto">
          <a:xfrm>
            <a:off x="31686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3" name="Oval 85"/>
          <p:cNvSpPr>
            <a:spLocks noChangeArrowheads="1"/>
          </p:cNvSpPr>
          <p:nvPr/>
        </p:nvSpPr>
        <p:spPr bwMode="auto">
          <a:xfrm>
            <a:off x="4316413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4" name="Oval 86"/>
          <p:cNvSpPr>
            <a:spLocks noChangeArrowheads="1"/>
          </p:cNvSpPr>
          <p:nvPr/>
        </p:nvSpPr>
        <p:spPr bwMode="auto">
          <a:xfrm>
            <a:off x="4714875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5" name="Oval 87"/>
          <p:cNvSpPr>
            <a:spLocks noChangeArrowheads="1"/>
          </p:cNvSpPr>
          <p:nvPr/>
        </p:nvSpPr>
        <p:spPr bwMode="auto">
          <a:xfrm>
            <a:off x="5097463" y="5349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6" name="Oval 88"/>
          <p:cNvSpPr>
            <a:spLocks noChangeArrowheads="1"/>
          </p:cNvSpPr>
          <p:nvPr/>
        </p:nvSpPr>
        <p:spPr bwMode="auto">
          <a:xfrm>
            <a:off x="54800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7" name="Oval 89"/>
          <p:cNvSpPr>
            <a:spLocks noChangeArrowheads="1"/>
          </p:cNvSpPr>
          <p:nvPr/>
        </p:nvSpPr>
        <p:spPr bwMode="auto">
          <a:xfrm>
            <a:off x="3559175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8" name="Oval 90"/>
          <p:cNvSpPr>
            <a:spLocks noChangeArrowheads="1"/>
          </p:cNvSpPr>
          <p:nvPr/>
        </p:nvSpPr>
        <p:spPr bwMode="auto">
          <a:xfrm>
            <a:off x="3957638" y="49720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9" name="Oval 91"/>
          <p:cNvSpPr>
            <a:spLocks noChangeArrowheads="1"/>
          </p:cNvSpPr>
          <p:nvPr/>
        </p:nvSpPr>
        <p:spPr bwMode="auto">
          <a:xfrm>
            <a:off x="585470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0" name="Oval 92"/>
          <p:cNvSpPr>
            <a:spLocks noChangeArrowheads="1"/>
          </p:cNvSpPr>
          <p:nvPr/>
        </p:nvSpPr>
        <p:spPr bwMode="auto">
          <a:xfrm>
            <a:off x="3176588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1" name="Oval 93"/>
          <p:cNvSpPr>
            <a:spLocks noChangeArrowheads="1"/>
          </p:cNvSpPr>
          <p:nvPr/>
        </p:nvSpPr>
        <p:spPr bwMode="auto">
          <a:xfrm>
            <a:off x="432435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2" name="Oval 94"/>
          <p:cNvSpPr>
            <a:spLocks noChangeArrowheads="1"/>
          </p:cNvSpPr>
          <p:nvPr/>
        </p:nvSpPr>
        <p:spPr bwMode="auto">
          <a:xfrm>
            <a:off x="4722813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3" name="Oval 95"/>
          <p:cNvSpPr>
            <a:spLocks noChangeArrowheads="1"/>
          </p:cNvSpPr>
          <p:nvPr/>
        </p:nvSpPr>
        <p:spPr bwMode="auto">
          <a:xfrm>
            <a:off x="5105400" y="49704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4" name="Oval 96"/>
          <p:cNvSpPr>
            <a:spLocks noChangeArrowheads="1"/>
          </p:cNvSpPr>
          <p:nvPr/>
        </p:nvSpPr>
        <p:spPr bwMode="auto">
          <a:xfrm>
            <a:off x="5487988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3721100" y="3598863"/>
            <a:ext cx="1938338" cy="11414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5" name="Rectangle 97"/>
          <p:cNvSpPr>
            <a:spLocks noChangeArrowheads="1"/>
          </p:cNvSpPr>
          <p:nvPr/>
        </p:nvSpPr>
        <p:spPr bwMode="auto">
          <a:xfrm>
            <a:off x="457200" y="5970588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How do we choose which pixels to turn on?</a:t>
            </a:r>
            <a:endParaRPr lang="en-US" sz="3200"/>
          </a:p>
        </p:txBody>
      </p:sp>
      <p:sp>
        <p:nvSpPr>
          <p:cNvPr id="17506" name="Line 98"/>
          <p:cNvSpPr>
            <a:spLocks noChangeShapeType="1"/>
          </p:cNvSpPr>
          <p:nvPr/>
        </p:nvSpPr>
        <p:spPr bwMode="auto">
          <a:xfrm flipV="1">
            <a:off x="2973388" y="25003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7" name="Oval 99"/>
          <p:cNvSpPr>
            <a:spLocks noChangeArrowheads="1"/>
          </p:cNvSpPr>
          <p:nvPr/>
        </p:nvSpPr>
        <p:spPr bwMode="auto">
          <a:xfrm>
            <a:off x="2798763" y="4570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8" name="Oval 100"/>
          <p:cNvSpPr>
            <a:spLocks noChangeArrowheads="1"/>
          </p:cNvSpPr>
          <p:nvPr/>
        </p:nvSpPr>
        <p:spPr bwMode="auto">
          <a:xfrm>
            <a:off x="2806700" y="41910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9" name="Oval 101"/>
          <p:cNvSpPr>
            <a:spLocks noChangeArrowheads="1"/>
          </p:cNvSpPr>
          <p:nvPr/>
        </p:nvSpPr>
        <p:spPr bwMode="auto">
          <a:xfrm>
            <a:off x="2801938" y="3811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0" name="Oval 102"/>
          <p:cNvSpPr>
            <a:spLocks noChangeArrowheads="1"/>
          </p:cNvSpPr>
          <p:nvPr/>
        </p:nvSpPr>
        <p:spPr bwMode="auto">
          <a:xfrm>
            <a:off x="2809875" y="3432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" name="Oval 103"/>
          <p:cNvSpPr>
            <a:spLocks noChangeArrowheads="1"/>
          </p:cNvSpPr>
          <p:nvPr/>
        </p:nvSpPr>
        <p:spPr bwMode="auto">
          <a:xfrm>
            <a:off x="2822575" y="30321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2" name="Oval 104"/>
          <p:cNvSpPr>
            <a:spLocks noChangeArrowheads="1"/>
          </p:cNvSpPr>
          <p:nvPr/>
        </p:nvSpPr>
        <p:spPr bwMode="auto">
          <a:xfrm>
            <a:off x="2830513" y="26527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3" name="Oval 105"/>
          <p:cNvSpPr>
            <a:spLocks noChangeArrowheads="1"/>
          </p:cNvSpPr>
          <p:nvPr/>
        </p:nvSpPr>
        <p:spPr bwMode="auto">
          <a:xfrm>
            <a:off x="2790825" y="53387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4" name="Oval 106"/>
          <p:cNvSpPr>
            <a:spLocks noChangeArrowheads="1"/>
          </p:cNvSpPr>
          <p:nvPr/>
        </p:nvSpPr>
        <p:spPr bwMode="auto">
          <a:xfrm>
            <a:off x="2798763" y="4959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Considerations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E" dirty="0" smtClean="0"/>
              <a:t>The </a:t>
            </a:r>
            <a:r>
              <a:rPr lang="en-IE" dirty="0"/>
              <a:t>line has to look good</a:t>
            </a:r>
          </a:p>
          <a:p>
            <a:pPr lvl="2"/>
            <a:r>
              <a:rPr lang="en-IE" dirty="0"/>
              <a:t>Avoid </a:t>
            </a:r>
            <a:r>
              <a:rPr lang="en-IE" i="1" dirty="0" err="1"/>
              <a:t>jaggies</a:t>
            </a:r>
            <a:endParaRPr lang="en-IE" i="1" dirty="0"/>
          </a:p>
          <a:p>
            <a:pPr lvl="1"/>
            <a:r>
              <a:rPr lang="en-IE" dirty="0"/>
              <a:t>It has to be lightening fast!</a:t>
            </a:r>
          </a:p>
          <a:p>
            <a:pPr lvl="2"/>
            <a:r>
              <a:rPr lang="en-IE" dirty="0"/>
              <a:t>How many lines need to be drawn in a typical scene?</a:t>
            </a:r>
          </a:p>
          <a:p>
            <a:pPr lvl="2"/>
            <a:r>
              <a:rPr lang="en-IE" dirty="0"/>
              <a:t>This is going to come back to bite us again and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Line Equations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0225" y="2605088"/>
            <a:ext cx="3948113" cy="3709987"/>
            <a:chOff x="484" y="1611"/>
            <a:chExt cx="2487" cy="233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00" y="1611"/>
              <a:ext cx="2271" cy="2207"/>
              <a:chOff x="1499" y="1666"/>
              <a:chExt cx="2271" cy="2207"/>
            </a:xfrm>
          </p:grpSpPr>
          <p:sp>
            <p:nvSpPr>
              <p:cNvPr id="21509" name="Line 5"/>
              <p:cNvSpPr>
                <a:spLocks noChangeShapeType="1"/>
              </p:cNvSpPr>
              <p:nvPr/>
            </p:nvSpPr>
            <p:spPr bwMode="auto">
              <a:xfrm flipV="1">
                <a:off x="1727" y="1727"/>
                <a:ext cx="0" cy="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70" y="2660"/>
                <a:ext cx="0" cy="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1" name="Text Box 7"/>
              <p:cNvSpPr txBox="1">
                <a:spLocks noChangeArrowheads="1"/>
              </p:cNvSpPr>
              <p:nvPr/>
            </p:nvSpPr>
            <p:spPr bwMode="auto">
              <a:xfrm>
                <a:off x="3590" y="3642"/>
                <a:ext cx="1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i="1">
                    <a:latin typeface="Times New Roman" pitchFamily="18" charset="0"/>
                  </a:rPr>
                  <a:t>x</a:t>
                </a:r>
                <a:endParaRPr lang="en-US" i="1">
                  <a:latin typeface="Times New Roman" pitchFamily="18" charset="0"/>
                </a:endParaRPr>
              </a:p>
            </p:txBody>
          </p:sp>
          <p:sp>
            <p:nvSpPr>
              <p:cNvPr id="21512" name="Text Box 8"/>
              <p:cNvSpPr txBox="1">
                <a:spLocks noChangeArrowheads="1"/>
              </p:cNvSpPr>
              <p:nvPr/>
            </p:nvSpPr>
            <p:spPr bwMode="auto">
              <a:xfrm>
                <a:off x="1499" y="1666"/>
                <a:ext cx="1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i="1">
                    <a:latin typeface="Times New Roman" pitchFamily="18" charset="0"/>
                  </a:rPr>
                  <a:t>y</a:t>
                </a:r>
                <a:endParaRPr lang="en-US" i="1">
                  <a:latin typeface="Times New Roman" pitchFamily="18" charset="0"/>
                </a:endParaRPr>
              </a:p>
            </p:txBody>
          </p:sp>
        </p:grp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800" y="3149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800" y="2371"/>
              <a:ext cx="197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rot="5400000">
              <a:off x="701" y="2994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rot="5400000">
              <a:off x="1891" y="2986"/>
              <a:ext cx="145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558" y="2991"/>
              <a:ext cx="2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4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400" b="1" baseline="-25000">
                  <a:solidFill>
                    <a:srgbClr val="FF9900"/>
                  </a:solidFill>
                  <a:latin typeface="Times New Roman" pitchFamily="18" charset="0"/>
                </a:rPr>
                <a:t>0</a:t>
              </a:r>
              <a:endParaRPr lang="en-US" sz="24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484" y="2236"/>
              <a:ext cx="40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4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400" b="1" baseline="-25000">
                  <a:solidFill>
                    <a:srgbClr val="FF9900"/>
                  </a:solidFill>
                  <a:latin typeface="Times New Roman" pitchFamily="18" charset="0"/>
                </a:rPr>
                <a:t>end</a:t>
              </a:r>
              <a:endParaRPr lang="en-US" sz="24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424" y="3657"/>
              <a:ext cx="41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400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r>
                <a:rPr lang="en-IE" sz="2400" b="1" baseline="-25000">
                  <a:solidFill>
                    <a:srgbClr val="FF9900"/>
                  </a:solidFill>
                  <a:latin typeface="Times New Roman" pitchFamily="18" charset="0"/>
                </a:rPr>
                <a:t>end</a:t>
              </a:r>
              <a:endParaRPr lang="en-US" sz="24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306" y="3660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400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r>
                <a:rPr lang="en-IE" sz="2400" b="1" baseline="-25000">
                  <a:solidFill>
                    <a:srgbClr val="FF9900"/>
                  </a:solidFill>
                  <a:latin typeface="Times New Roman" pitchFamily="18" charset="0"/>
                </a:rPr>
                <a:t>0</a:t>
              </a:r>
              <a:endParaRPr lang="en-US" sz="24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1416" y="2373"/>
              <a:ext cx="1201" cy="78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643438" y="2401888"/>
            <a:ext cx="39147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 dirty="0"/>
              <a:t>Slope-intercept line equation:</a:t>
            </a:r>
            <a:endParaRPr lang="en-US" sz="3200" dirty="0"/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318125" y="3449638"/>
          <a:ext cx="2303463" cy="614362"/>
        </p:xfrm>
        <a:graphic>
          <a:graphicData uri="http://schemas.openxmlformats.org/presentationml/2006/ole">
            <p:oleObj spid="_x0000_s1026" name="Equation" r:id="rId3" imgW="761760" imgH="203040" progId="Equation.3">
              <p:embed/>
            </p:oleObj>
          </a:graphicData>
        </a:graphic>
      </p:graphicFrame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643438" y="4005263"/>
            <a:ext cx="39147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/>
              <a:t>where:</a:t>
            </a:r>
            <a:endParaRPr lang="en-US" sz="3200"/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5254625" y="4456113"/>
          <a:ext cx="2573338" cy="1304925"/>
        </p:xfrm>
        <a:graphic>
          <a:graphicData uri="http://schemas.openxmlformats.org/presentationml/2006/ole">
            <p:oleObj spid="_x0000_s1027" name="Equation" r:id="rId4" imgW="850680" imgH="431640" progId="Equation.3">
              <p:embed/>
            </p:oleObj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5365750" y="5794375"/>
          <a:ext cx="2611438" cy="690563"/>
        </p:xfrm>
        <a:graphic>
          <a:graphicData uri="http://schemas.openxmlformats.org/presentationml/2006/ole">
            <p:oleObj spid="_x0000_s1028" name="Equation" r:id="rId5" imgW="863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Lines &amp; Slopes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2282825"/>
          </a:xfrm>
        </p:spPr>
        <p:txBody>
          <a:bodyPr/>
          <a:lstStyle/>
          <a:p>
            <a:r>
              <a:rPr lang="en-IE"/>
              <a:t>The slope of a line (</a:t>
            </a:r>
            <a:r>
              <a:rPr lang="en-IE" i="1">
                <a:latin typeface="Times New Roman" pitchFamily="18" charset="0"/>
              </a:rPr>
              <a:t>m</a:t>
            </a:r>
            <a:r>
              <a:rPr lang="en-IE"/>
              <a:t>) is defined by its start and end coordinates</a:t>
            </a:r>
          </a:p>
          <a:p>
            <a:r>
              <a:rPr lang="en-IE"/>
              <a:t>The diagram below shows some examples of lines and their slopes</a:t>
            </a:r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36650" y="3546475"/>
            <a:ext cx="7000875" cy="3254375"/>
            <a:chOff x="716" y="2234"/>
            <a:chExt cx="4410" cy="2050"/>
          </a:xfrm>
        </p:grpSpPr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rot="5400000" flipV="1">
              <a:off x="2939" y="2475"/>
              <a:ext cx="0" cy="339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774" y="4053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0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 flipV="1">
              <a:off x="1732" y="2981"/>
              <a:ext cx="1198" cy="11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 flipV="1">
              <a:off x="1281" y="3644"/>
              <a:ext cx="1637" cy="53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 flipV="1">
              <a:off x="1382" y="3446"/>
              <a:ext cx="1554" cy="722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 flipV="1">
              <a:off x="2185" y="2677"/>
              <a:ext cx="741" cy="14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H="1" flipV="1">
              <a:off x="2497" y="2514"/>
              <a:ext cx="439" cy="1654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H="1" flipV="1">
              <a:off x="2935" y="2476"/>
              <a:ext cx="0" cy="170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716" y="3557"/>
              <a:ext cx="60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m = -</a:t>
              </a:r>
              <a:r>
                <a:rPr lang="en-IE" b="1" baseline="30000">
                  <a:solidFill>
                    <a:srgbClr val="FF9900"/>
                  </a:solidFill>
                </a:rPr>
                <a:t>1</a:t>
              </a:r>
              <a:r>
                <a:rPr lang="en-IE" b="1">
                  <a:solidFill>
                    <a:srgbClr val="FF9900"/>
                  </a:solidFill>
                </a:rPr>
                <a:t>/</a:t>
              </a:r>
              <a:r>
                <a:rPr lang="en-IE" b="1" baseline="-25000">
                  <a:solidFill>
                    <a:srgbClr val="FF9900"/>
                  </a:solidFill>
                </a:rPr>
                <a:t>3</a:t>
              </a:r>
              <a:endParaRPr lang="en-US" b="1" baseline="-25000">
                <a:solidFill>
                  <a:srgbClr val="FF9900"/>
                </a:solidFill>
              </a:endParaRPr>
            </a:p>
          </p:txBody>
        </p:sp>
        <p:sp>
          <p:nvSpPr>
            <p:cNvPr id="36892" name="Text Box 28"/>
            <p:cNvSpPr txBox="1">
              <a:spLocks noChangeArrowheads="1"/>
            </p:cNvSpPr>
            <p:nvPr/>
          </p:nvSpPr>
          <p:spPr bwMode="auto">
            <a:xfrm>
              <a:off x="788" y="3336"/>
              <a:ext cx="60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8000"/>
                  </a:solidFill>
                </a:rPr>
                <a:t>m = -</a:t>
              </a:r>
              <a:r>
                <a:rPr lang="en-IE" b="1" baseline="30000">
                  <a:solidFill>
                    <a:srgbClr val="008000"/>
                  </a:solidFill>
                </a:rPr>
                <a:t>1</a:t>
              </a:r>
              <a:r>
                <a:rPr lang="en-IE" b="1">
                  <a:solidFill>
                    <a:srgbClr val="008000"/>
                  </a:solidFill>
                </a:rPr>
                <a:t>/</a:t>
              </a:r>
              <a:r>
                <a:rPr lang="en-IE" b="1" baseline="-25000">
                  <a:solidFill>
                    <a:srgbClr val="008000"/>
                  </a:solidFill>
                </a:rPr>
                <a:t>2</a:t>
              </a:r>
              <a:endParaRPr lang="en-US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197" y="2868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0000"/>
                  </a:solidFill>
                </a:rPr>
                <a:t>m = -1</a:t>
              </a:r>
              <a:endParaRPr lang="en-US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36894" name="Text Box 30"/>
            <p:cNvSpPr txBox="1">
              <a:spLocks noChangeArrowheads="1"/>
            </p:cNvSpPr>
            <p:nvPr/>
          </p:nvSpPr>
          <p:spPr bwMode="auto">
            <a:xfrm>
              <a:off x="1664" y="2556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/>
                <a:t>m = -2</a:t>
              </a:r>
              <a:endParaRPr lang="en-US" b="1" baseline="-25000"/>
            </a:p>
          </p:txBody>
        </p:sp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1982" y="2382"/>
              <a:ext cx="5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chemeClr val="accent1"/>
                  </a:solidFill>
                </a:rPr>
                <a:t>m = -4</a:t>
              </a:r>
              <a:endParaRPr 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6896" name="Text Box 32"/>
            <p:cNvSpPr txBox="1">
              <a:spLocks noChangeArrowheads="1"/>
            </p:cNvSpPr>
            <p:nvPr/>
          </p:nvSpPr>
          <p:spPr bwMode="auto">
            <a:xfrm>
              <a:off x="2685" y="2234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</a:t>
              </a:r>
              <a:r>
                <a:rPr lang="en-IE" b="1">
                  <a:solidFill>
                    <a:srgbClr val="000099"/>
                  </a:solidFill>
                  <a:cs typeface="Arial" charset="0"/>
                </a:rPr>
                <a:t>∞</a:t>
              </a:r>
              <a:endParaRPr lang="en-IE" b="1" baseline="-2500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2933" y="2971"/>
              <a:ext cx="1198" cy="11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V="1">
              <a:off x="2945" y="3634"/>
              <a:ext cx="1637" cy="53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V="1">
              <a:off x="2927" y="3436"/>
              <a:ext cx="1554" cy="722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V="1">
              <a:off x="2937" y="2667"/>
              <a:ext cx="741" cy="14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V="1">
              <a:off x="2927" y="2504"/>
              <a:ext cx="439" cy="1654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2" name="Text Box 38"/>
            <p:cNvSpPr txBox="1">
              <a:spLocks noChangeArrowheads="1"/>
            </p:cNvSpPr>
            <p:nvPr/>
          </p:nvSpPr>
          <p:spPr bwMode="auto">
            <a:xfrm flipH="1">
              <a:off x="4572" y="3520"/>
              <a:ext cx="5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m = </a:t>
              </a:r>
              <a:r>
                <a:rPr lang="en-IE" b="1" baseline="30000">
                  <a:solidFill>
                    <a:srgbClr val="FF9900"/>
                  </a:solidFill>
                </a:rPr>
                <a:t>1</a:t>
              </a:r>
              <a:r>
                <a:rPr lang="en-IE" b="1">
                  <a:solidFill>
                    <a:srgbClr val="FF9900"/>
                  </a:solidFill>
                </a:rPr>
                <a:t>/</a:t>
              </a:r>
              <a:r>
                <a:rPr lang="en-IE" b="1" baseline="-25000">
                  <a:solidFill>
                    <a:srgbClr val="FF9900"/>
                  </a:solidFill>
                </a:rPr>
                <a:t>3</a:t>
              </a:r>
              <a:endParaRPr lang="en-US" b="1" baseline="-25000">
                <a:solidFill>
                  <a:srgbClr val="FF9900"/>
                </a:solidFill>
              </a:endParaRPr>
            </a:p>
          </p:txBody>
        </p:sp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 flipH="1">
              <a:off x="4464" y="3299"/>
              <a:ext cx="5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8000"/>
                  </a:solidFill>
                </a:rPr>
                <a:t>m = </a:t>
              </a:r>
              <a:r>
                <a:rPr lang="en-IE" b="1" baseline="30000">
                  <a:solidFill>
                    <a:srgbClr val="008000"/>
                  </a:solidFill>
                </a:rPr>
                <a:t>1</a:t>
              </a:r>
              <a:r>
                <a:rPr lang="en-IE" b="1">
                  <a:solidFill>
                    <a:srgbClr val="008000"/>
                  </a:solidFill>
                </a:rPr>
                <a:t>/</a:t>
              </a:r>
              <a:r>
                <a:rPr lang="en-IE" b="1" baseline="-25000">
                  <a:solidFill>
                    <a:srgbClr val="008000"/>
                  </a:solidFill>
                </a:rPr>
                <a:t>2</a:t>
              </a:r>
              <a:endParaRPr lang="en-US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36904" name="Text Box 40"/>
            <p:cNvSpPr txBox="1">
              <a:spLocks noChangeArrowheads="1"/>
            </p:cNvSpPr>
            <p:nvPr/>
          </p:nvSpPr>
          <p:spPr bwMode="auto">
            <a:xfrm flipH="1">
              <a:off x="4130" y="2840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0000"/>
                  </a:solidFill>
                </a:rPr>
                <a:t>m = 1</a:t>
              </a:r>
              <a:endParaRPr lang="en-US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 flipH="1">
              <a:off x="3681" y="2546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/>
                <a:t>m = 2</a:t>
              </a:r>
              <a:endParaRPr lang="en-US" b="1" baseline="-25000"/>
            </a:p>
          </p:txBody>
        </p:sp>
        <p:sp>
          <p:nvSpPr>
            <p:cNvPr id="36906" name="Text Box 42"/>
            <p:cNvSpPr txBox="1">
              <a:spLocks noChangeArrowheads="1"/>
            </p:cNvSpPr>
            <p:nvPr/>
          </p:nvSpPr>
          <p:spPr bwMode="auto">
            <a:xfrm flipH="1">
              <a:off x="3363" y="2372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chemeClr val="accent1"/>
                  </a:solidFill>
                </a:rPr>
                <a:t>m = 4</a:t>
              </a:r>
              <a:endParaRPr 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6908" name="Text Box 44"/>
            <p:cNvSpPr txBox="1">
              <a:spLocks noChangeArrowheads="1"/>
            </p:cNvSpPr>
            <p:nvPr/>
          </p:nvSpPr>
          <p:spPr bwMode="auto">
            <a:xfrm>
              <a:off x="4630" y="4052"/>
              <a:ext cx="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m = 0</a:t>
              </a:r>
              <a:endParaRPr lang="en-US" b="1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A Very Simple Solution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We could simply work out the corresponding </a:t>
            </a:r>
            <a:r>
              <a:rPr lang="en-IE" sz="3600" i="1">
                <a:latin typeface="Times New Roman" pitchFamily="18" charset="0"/>
              </a:rPr>
              <a:t>y</a:t>
            </a:r>
            <a:r>
              <a:rPr lang="en-IE"/>
              <a:t> coordinate for each unit </a:t>
            </a:r>
            <a:r>
              <a:rPr lang="en-IE" sz="3600" i="1">
                <a:latin typeface="Times New Roman" pitchFamily="18" charset="0"/>
              </a:rPr>
              <a:t>x</a:t>
            </a:r>
            <a:r>
              <a:rPr lang="en-IE"/>
              <a:t> coordinate</a:t>
            </a:r>
          </a:p>
          <a:p>
            <a:r>
              <a:rPr lang="en-IE"/>
              <a:t>Let’s consider the following example:</a:t>
            </a:r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51113" y="3111500"/>
            <a:ext cx="3852862" cy="3619500"/>
            <a:chOff x="1607" y="1960"/>
            <a:chExt cx="2427" cy="22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64" y="1960"/>
              <a:ext cx="2271" cy="2207"/>
              <a:chOff x="1499" y="1666"/>
              <a:chExt cx="2271" cy="2207"/>
            </a:xfrm>
          </p:grpSpPr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 flipV="1">
                <a:off x="1727" y="1727"/>
                <a:ext cx="0" cy="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rot="5400000" flipV="1">
                <a:off x="2670" y="2660"/>
                <a:ext cx="0" cy="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3590" y="3642"/>
                <a:ext cx="1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i="1">
                    <a:latin typeface="Times New Roman" pitchFamily="18" charset="0"/>
                  </a:rPr>
                  <a:t>x</a:t>
                </a:r>
                <a:endParaRPr lang="en-US" i="1">
                  <a:latin typeface="Times New Roman" pitchFamily="18" charset="0"/>
                </a:endParaRPr>
              </a:p>
            </p:txBody>
          </p:sp>
          <p:sp>
            <p:nvSpPr>
              <p:cNvPr id="22537" name="Text Box 9"/>
              <p:cNvSpPr txBox="1">
                <a:spLocks noChangeArrowheads="1"/>
              </p:cNvSpPr>
              <p:nvPr/>
            </p:nvSpPr>
            <p:spPr bwMode="auto">
              <a:xfrm>
                <a:off x="1499" y="1666"/>
                <a:ext cx="1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i="1">
                    <a:latin typeface="Times New Roman" pitchFamily="18" charset="0"/>
                  </a:rPr>
                  <a:t>y</a:t>
                </a:r>
                <a:endParaRPr lang="en-US" i="1">
                  <a:latin typeface="Times New Roman" pitchFamily="18" charset="0"/>
                </a:endParaRPr>
              </a:p>
            </p:txBody>
          </p:sp>
        </p:grp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764" y="3498"/>
              <a:ext cx="20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764" y="2720"/>
              <a:ext cx="197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rot="5400000">
              <a:off x="1665" y="3325"/>
              <a:ext cx="143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rot="5400000">
              <a:off x="2855" y="3335"/>
              <a:ext cx="145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V="1">
              <a:off x="2380" y="2722"/>
              <a:ext cx="1201" cy="78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987" y="3490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(2, 2)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582" y="2479"/>
              <a:ext cx="4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000099"/>
                  </a:solidFill>
                </a:rPr>
                <a:t>(7, 5)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295" y="400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3492" y="400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7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1607" y="338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2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1616" y="260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b="1">
                  <a:solidFill>
                    <a:srgbClr val="FF9900"/>
                  </a:solidFill>
                </a:rPr>
                <a:t>5</a:t>
              </a:r>
              <a:endParaRPr lang="en-US" b="1"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530E1EB869428B61DC00EFBB4A07" ma:contentTypeVersion="10" ma:contentTypeDescription="Create a new document." ma:contentTypeScope="" ma:versionID="67412d96eab6a6b079d1d67fae414274">
  <xsd:schema xmlns:xsd="http://www.w3.org/2001/XMLSchema" xmlns:xs="http://www.w3.org/2001/XMLSchema" xmlns:p="http://schemas.microsoft.com/office/2006/metadata/properties" xmlns:ns2="741741a8-3ba2-4fda-8fb6-6a0474d057b7" xmlns:ns3="a1f76930-3a24-4abc-9b37-84b7918739a5" targetNamespace="http://schemas.microsoft.com/office/2006/metadata/properties" ma:root="true" ma:fieldsID="0240dba1bea252e3bcfda8a03983281b" ns2:_="" ns3:_="">
    <xsd:import namespace="741741a8-3ba2-4fda-8fb6-6a0474d057b7"/>
    <xsd:import namespace="a1f76930-3a24-4abc-9b37-84b79187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741a8-3ba2-4fda-8fb6-6a0474d05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cca287-56a4-4b44-8d76-748bf70ba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6930-3a24-4abc-9b37-84b7918739a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a83ea8-cc5b-471c-8a20-5a6b86671541}" ma:internalName="TaxCatchAll" ma:showField="CatchAllData" ma:web="a1f76930-3a24-4abc-9b37-84b79187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f76930-3a24-4abc-9b37-84b7918739a5" xsi:nil="true"/>
    <lcf76f155ced4ddcb4097134ff3c332f xmlns="741741a8-3ba2-4fda-8fb6-6a0474d05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B1F048-2EE1-4A07-89B2-1B570C6709E4}"/>
</file>

<file path=customXml/itemProps2.xml><?xml version="1.0" encoding="utf-8"?>
<ds:datastoreItem xmlns:ds="http://schemas.openxmlformats.org/officeDocument/2006/customXml" ds:itemID="{4272FAE5-8A29-4AFE-92EF-4145BC9FC3A9}"/>
</file>

<file path=customXml/itemProps3.xml><?xml version="1.0" encoding="utf-8"?>
<ds:datastoreItem xmlns:ds="http://schemas.openxmlformats.org/officeDocument/2006/customXml" ds:itemID="{B8102076-2C81-480D-A48B-A00E8012654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665</Words>
  <Application>Microsoft Office PowerPoint</Application>
  <PresentationFormat>On-screen Show (4:3)</PresentationFormat>
  <Paragraphs>185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Unit I Continued ….</vt:lpstr>
      <vt:lpstr>Scan Conversion</vt:lpstr>
      <vt:lpstr>Scan Conversion</vt:lpstr>
      <vt:lpstr>The Problem Of Scan Conversion</vt:lpstr>
      <vt:lpstr>The Problem (cont…)</vt:lpstr>
      <vt:lpstr>Considerations</vt:lpstr>
      <vt:lpstr>Line Equations</vt:lpstr>
      <vt:lpstr>Lines &amp; Slopes</vt:lpstr>
      <vt:lpstr>A Very Simple Solution</vt:lpstr>
      <vt:lpstr>Slide 10</vt:lpstr>
      <vt:lpstr>Slide 11</vt:lpstr>
      <vt:lpstr>Slide 12</vt:lpstr>
      <vt:lpstr>Slide 13</vt:lpstr>
      <vt:lpstr>A Quick Note About Slopes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Continued ….</dc:title>
  <dc:creator>MEIT-18</dc:creator>
  <cp:lastModifiedBy>MEIT-18</cp:lastModifiedBy>
  <cp:revision>2</cp:revision>
  <dcterms:created xsi:type="dcterms:W3CDTF">2006-08-16T00:00:00Z</dcterms:created>
  <dcterms:modified xsi:type="dcterms:W3CDTF">2017-12-20T05:40:40Z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0x010100F237530E1EB869428B61DC00EFBB4A07</vt:lpwstr>
  </property>
</Properties>
</file>