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          Unit I Continued …</a:t>
            </a:r>
            <a:br>
              <a:rPr lang="en-US" dirty="0" smtClean="0"/>
            </a:br>
            <a:r>
              <a:rPr lang="en-US" dirty="0" smtClean="0"/>
              <a:t>                      DDA 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 When to increase x ?</a:t>
            </a:r>
          </a:p>
          <a:p>
            <a:pPr>
              <a:buNone/>
            </a:pPr>
            <a:r>
              <a:rPr lang="en-US" sz="2800" dirty="0"/>
              <a:t>  when |m| &lt; 1</a:t>
            </a:r>
          </a:p>
          <a:p>
            <a:pPr>
              <a:buNone/>
            </a:pPr>
            <a:r>
              <a:rPr lang="en-US" sz="2800" dirty="0"/>
              <a:t>  a) and starting point is on left</a:t>
            </a:r>
          </a:p>
          <a:p>
            <a:pPr>
              <a:buNone/>
            </a:pPr>
            <a:r>
              <a:rPr lang="en-US" sz="2800" dirty="0"/>
              <a:t>      </a:t>
            </a:r>
            <a:r>
              <a:rPr lang="en-US" sz="2800" dirty="0" err="1"/>
              <a:t>dx</a:t>
            </a:r>
            <a:r>
              <a:rPr lang="en-US" sz="2800" dirty="0"/>
              <a:t> = 1;  y</a:t>
            </a:r>
            <a:r>
              <a:rPr lang="en-US" sz="2800" baseline="-25000" dirty="0"/>
              <a:t>k+1</a:t>
            </a:r>
            <a:r>
              <a:rPr lang="en-US" sz="2800" dirty="0"/>
              <a:t> = </a:t>
            </a:r>
            <a:r>
              <a:rPr lang="en-US" sz="2800" dirty="0" err="1"/>
              <a:t>y</a:t>
            </a:r>
            <a:r>
              <a:rPr lang="en-US" sz="2800" baseline="-25000" dirty="0" err="1"/>
              <a:t>k</a:t>
            </a:r>
            <a:r>
              <a:rPr lang="en-US" sz="2800" dirty="0"/>
              <a:t> + m</a:t>
            </a:r>
          </a:p>
          <a:p>
            <a:pPr>
              <a:buNone/>
            </a:pPr>
            <a:r>
              <a:rPr lang="en-US" sz="2800" dirty="0"/>
              <a:t>      </a:t>
            </a:r>
            <a:r>
              <a:rPr lang="en-US" sz="2800" dirty="0" err="1"/>
              <a:t>eg</a:t>
            </a:r>
            <a:r>
              <a:rPr lang="en-US" sz="2800" dirty="0"/>
              <a:t>. (x1,y1)=(100,100) (x2,y2)=(500,300)</a:t>
            </a:r>
          </a:p>
          <a:p>
            <a:pPr>
              <a:buNone/>
            </a:pPr>
            <a:r>
              <a:rPr lang="en-US" sz="2800" dirty="0"/>
              <a:t>            </a:t>
            </a:r>
          </a:p>
          <a:p>
            <a:pPr>
              <a:buNone/>
            </a:pPr>
            <a:r>
              <a:rPr lang="en-US" sz="2800" dirty="0"/>
              <a:t>  b) and starting point is on right</a:t>
            </a:r>
          </a:p>
          <a:p>
            <a:pPr>
              <a:buNone/>
            </a:pPr>
            <a:r>
              <a:rPr lang="en-US" sz="2800" dirty="0"/>
              <a:t>      </a:t>
            </a:r>
            <a:r>
              <a:rPr lang="en-US" sz="2800" dirty="0" err="1"/>
              <a:t>dx</a:t>
            </a:r>
            <a:r>
              <a:rPr lang="en-US" sz="2800" dirty="0"/>
              <a:t> = -1; y</a:t>
            </a:r>
            <a:r>
              <a:rPr lang="en-US" sz="2800" baseline="-25000" dirty="0"/>
              <a:t>k+1</a:t>
            </a:r>
            <a:r>
              <a:rPr lang="en-US" sz="2800" dirty="0"/>
              <a:t> = </a:t>
            </a:r>
            <a:r>
              <a:rPr lang="en-US" sz="2800" dirty="0" err="1"/>
              <a:t>y</a:t>
            </a:r>
            <a:r>
              <a:rPr lang="en-US" sz="2800" baseline="-25000" dirty="0" err="1"/>
              <a:t>k</a:t>
            </a:r>
            <a:r>
              <a:rPr lang="en-US" sz="2800" dirty="0"/>
              <a:t> - m</a:t>
            </a:r>
          </a:p>
          <a:p>
            <a:pPr>
              <a:buNone/>
            </a:pPr>
            <a:r>
              <a:rPr lang="en-US" sz="2800" dirty="0"/>
              <a:t>     </a:t>
            </a:r>
            <a:r>
              <a:rPr lang="en-US" sz="2800" dirty="0" err="1"/>
              <a:t>eg</a:t>
            </a:r>
            <a:r>
              <a:rPr lang="en-US" sz="2800" dirty="0"/>
              <a:t>. (x1,y1)=(500,300) (x2,y2)=(100,100)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Prepared By: S.C. Dharmadhikari.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When to increase y ?</a:t>
            </a:r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dirty="0" smtClean="0"/>
              <a:t>	</a:t>
            </a:r>
            <a:r>
              <a:rPr lang="en-US" sz="2800" dirty="0" smtClean="0"/>
              <a:t>when </a:t>
            </a:r>
            <a:r>
              <a:rPr lang="en-US" sz="2800" dirty="0"/>
              <a:t>|m|  &gt; 1</a:t>
            </a:r>
          </a:p>
          <a:p>
            <a:pPr>
              <a:buNone/>
            </a:pPr>
            <a:r>
              <a:rPr lang="en-US" sz="2800" dirty="0"/>
              <a:t>  </a:t>
            </a:r>
            <a:r>
              <a:rPr lang="en-US" sz="2800" dirty="0" smtClean="0"/>
              <a:t>		</a:t>
            </a:r>
            <a:r>
              <a:rPr lang="en-US" sz="2800" dirty="0" err="1" smtClean="0"/>
              <a:t>dy</a:t>
            </a:r>
            <a:r>
              <a:rPr lang="en-US" sz="2800" dirty="0" smtClean="0"/>
              <a:t> </a:t>
            </a:r>
            <a:r>
              <a:rPr lang="en-US" sz="2800" dirty="0"/>
              <a:t>= -1 ; x</a:t>
            </a:r>
            <a:r>
              <a:rPr lang="en-US" sz="2800" baseline="-25000" dirty="0"/>
              <a:t>k+1</a:t>
            </a:r>
            <a:r>
              <a:rPr lang="en-US" sz="2800" dirty="0"/>
              <a:t> = </a:t>
            </a:r>
            <a:r>
              <a:rPr lang="en-US" sz="2800" dirty="0" err="1"/>
              <a:t>x</a:t>
            </a:r>
            <a:r>
              <a:rPr lang="en-US" sz="2800" baseline="-25000" dirty="0" err="1"/>
              <a:t>k</a:t>
            </a:r>
            <a:r>
              <a:rPr lang="en-US" sz="2800" dirty="0"/>
              <a:t> - (1/m)</a:t>
            </a:r>
          </a:p>
          <a:p>
            <a:pPr>
              <a:buNone/>
            </a:pPr>
            <a:r>
              <a:rPr lang="en-US" sz="2800" dirty="0"/>
              <a:t>                 or</a:t>
            </a:r>
          </a:p>
          <a:p>
            <a:pPr>
              <a:buNone/>
            </a:pPr>
            <a:r>
              <a:rPr lang="en-US" sz="2800" dirty="0"/>
              <a:t>  </a:t>
            </a:r>
            <a:r>
              <a:rPr lang="en-US" sz="2800" dirty="0" smtClean="0"/>
              <a:t>		</a:t>
            </a:r>
            <a:r>
              <a:rPr lang="en-US" sz="2800" dirty="0" err="1" smtClean="0"/>
              <a:t>dy</a:t>
            </a:r>
            <a:r>
              <a:rPr lang="en-US" sz="2800" dirty="0" smtClean="0"/>
              <a:t> </a:t>
            </a:r>
            <a:r>
              <a:rPr lang="en-US" sz="2800" dirty="0"/>
              <a:t>= 1;  x</a:t>
            </a:r>
            <a:r>
              <a:rPr lang="en-US" sz="2800" baseline="-25000" dirty="0"/>
              <a:t>k+1</a:t>
            </a:r>
            <a:r>
              <a:rPr lang="en-US" sz="2800" dirty="0"/>
              <a:t> = </a:t>
            </a:r>
            <a:r>
              <a:rPr lang="en-US" sz="2800" dirty="0" err="1"/>
              <a:t>x</a:t>
            </a:r>
            <a:r>
              <a:rPr lang="en-US" sz="2800" baseline="-25000" dirty="0" err="1"/>
              <a:t>k</a:t>
            </a:r>
            <a:r>
              <a:rPr lang="en-US" sz="2800" dirty="0"/>
              <a:t> + (1/m)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 err="1"/>
              <a:t>Eg</a:t>
            </a:r>
            <a:r>
              <a:rPr lang="en-US" sz="2800" dirty="0"/>
              <a:t>. (100,100) (300,600)</a:t>
            </a:r>
          </a:p>
          <a:p>
            <a:pPr>
              <a:buNone/>
            </a:pPr>
            <a:r>
              <a:rPr lang="en-US" sz="2800" dirty="0" smtClean="0"/>
              <a:t>	(-</a:t>
            </a:r>
            <a:r>
              <a:rPr lang="en-US" sz="2800" dirty="0"/>
              <a:t>100,100) (-500,300)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Prepared By: S.C. Dharmadhikari.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IE" sz="3600" dirty="0"/>
              <a:t>The DDA Algorithm Summary</a:t>
            </a:r>
            <a:endParaRPr lang="en-US" sz="360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/>
              <a:t>The DDA algorithm is </a:t>
            </a:r>
            <a:r>
              <a:rPr lang="en-IE" sz="2800"/>
              <a:t>much </a:t>
            </a:r>
            <a:r>
              <a:rPr lang="en-IE" sz="2800" smtClean="0"/>
              <a:t>faster</a:t>
            </a:r>
            <a:endParaRPr lang="en-IE" sz="2800" dirty="0"/>
          </a:p>
          <a:p>
            <a:pPr lvl="1"/>
            <a:r>
              <a:rPr lang="en-IE" sz="2400" dirty="0"/>
              <a:t>In particular, there are no longer any multiplications involved</a:t>
            </a:r>
          </a:p>
          <a:p>
            <a:r>
              <a:rPr lang="en-IE" sz="2800" dirty="0"/>
              <a:t>However, there are still two big issues:</a:t>
            </a:r>
          </a:p>
          <a:p>
            <a:pPr lvl="1"/>
            <a:r>
              <a:rPr lang="en-IE" sz="2400" dirty="0"/>
              <a:t>Accumulation of round-off errors can make the pixel line drift away from what was intended</a:t>
            </a:r>
          </a:p>
          <a:p>
            <a:pPr lvl="1"/>
            <a:r>
              <a:rPr lang="en-IE" sz="2400" dirty="0"/>
              <a:t>The rounding operations and floating point arithmetic involved are time consuming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Prepared By: S.C. Dharmadhikari.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84238"/>
          </a:xfrm>
          <a:ln/>
        </p:spPr>
        <p:txBody>
          <a:bodyPr>
            <a:normAutofit/>
          </a:bodyPr>
          <a:lstStyle/>
          <a:p>
            <a:r>
              <a:rPr lang="en-IE" sz="3600" dirty="0"/>
              <a:t>The DDA Algorithm</a:t>
            </a:r>
            <a:endParaRPr lang="en-US" sz="36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721926"/>
          </a:xfrm>
        </p:spPr>
        <p:txBody>
          <a:bodyPr>
            <a:normAutofit/>
          </a:bodyPr>
          <a:lstStyle/>
          <a:p>
            <a:pPr algn="just"/>
            <a:r>
              <a:rPr lang="en-IE" sz="2800" dirty="0"/>
              <a:t>The </a:t>
            </a:r>
            <a:r>
              <a:rPr lang="en-IE" sz="2800" i="1" dirty="0"/>
              <a:t>digital differential analyzer</a:t>
            </a:r>
            <a:r>
              <a:rPr lang="en-IE" sz="2800" dirty="0"/>
              <a:t> (DDA) algorithm takes an incremental approach in order to speed up scan conversion</a:t>
            </a:r>
          </a:p>
          <a:p>
            <a:pPr algn="just"/>
            <a:r>
              <a:rPr lang="en-IE" sz="2800" dirty="0"/>
              <a:t>Simply calculate </a:t>
            </a:r>
            <a:r>
              <a:rPr lang="en-IE" i="1" dirty="0">
                <a:latin typeface="Times New Roman" pitchFamily="18" charset="0"/>
              </a:rPr>
              <a:t>y</a:t>
            </a:r>
            <a:r>
              <a:rPr lang="en-IE" i="1" baseline="-25000" dirty="0">
                <a:latin typeface="Times New Roman" pitchFamily="18" charset="0"/>
              </a:rPr>
              <a:t>k+1</a:t>
            </a:r>
            <a:r>
              <a:rPr lang="en-IE" sz="2800" dirty="0"/>
              <a:t> based on </a:t>
            </a:r>
            <a:r>
              <a:rPr lang="en-IE" i="1" dirty="0" err="1">
                <a:latin typeface="Times New Roman" pitchFamily="18" charset="0"/>
              </a:rPr>
              <a:t>y</a:t>
            </a:r>
            <a:r>
              <a:rPr lang="en-IE" i="1" baseline="-25000" dirty="0" err="1">
                <a:latin typeface="Times New Roman" pitchFamily="18" charset="0"/>
              </a:rPr>
              <a:t>k</a:t>
            </a:r>
            <a:endParaRPr lang="en-US" i="1" dirty="0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Prepared By: S.C. </a:t>
            </a:r>
            <a:r>
              <a:rPr kumimoji="0" lang="en-US" dirty="0" err="1" smtClean="0"/>
              <a:t>Dharmadhikari</a:t>
            </a:r>
            <a:r>
              <a:rPr kumimoji="0" lang="en-US" dirty="0" smtClean="0"/>
              <a:t>.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60438"/>
          </a:xfrm>
          <a:ln/>
        </p:spPr>
        <p:txBody>
          <a:bodyPr>
            <a:normAutofit/>
          </a:bodyPr>
          <a:lstStyle/>
          <a:p>
            <a:r>
              <a:rPr lang="en-IE" sz="3600" dirty="0"/>
              <a:t>The DDA Algorithm (cont…)</a:t>
            </a:r>
            <a:endParaRPr lang="en-US" sz="36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75638" cy="4572000"/>
          </a:xfrm>
        </p:spPr>
        <p:txBody>
          <a:bodyPr>
            <a:noAutofit/>
          </a:bodyPr>
          <a:lstStyle/>
          <a:p>
            <a:pPr algn="just" defTabSz="533400"/>
            <a:r>
              <a:rPr lang="en-IE" sz="2800" dirty="0"/>
              <a:t>Consider the list of points that we determined for the line in our previous example:</a:t>
            </a:r>
          </a:p>
          <a:p>
            <a:pPr algn="just" defTabSz="533400"/>
            <a:r>
              <a:rPr lang="en-IE" sz="2800" dirty="0"/>
              <a:t>	(2, 2), (3, 2</a:t>
            </a:r>
            <a:r>
              <a:rPr lang="en-IE" sz="2800" baseline="30000" dirty="0"/>
              <a:t>3</a:t>
            </a:r>
            <a:r>
              <a:rPr lang="en-IE" sz="2800" dirty="0"/>
              <a:t>/</a:t>
            </a:r>
            <a:r>
              <a:rPr lang="en-IE" sz="2800" baseline="-25000" dirty="0"/>
              <a:t>5</a:t>
            </a:r>
            <a:r>
              <a:rPr lang="en-IE" sz="2800" dirty="0"/>
              <a:t>), (4, 3</a:t>
            </a:r>
            <a:r>
              <a:rPr lang="en-IE" sz="2800" baseline="30000" dirty="0"/>
              <a:t>1</a:t>
            </a:r>
            <a:r>
              <a:rPr lang="en-IE" sz="2800" dirty="0"/>
              <a:t>/</a:t>
            </a:r>
            <a:r>
              <a:rPr lang="en-IE" sz="2800" baseline="-25000" dirty="0"/>
              <a:t>5</a:t>
            </a:r>
            <a:r>
              <a:rPr lang="en-IE" sz="2800" dirty="0"/>
              <a:t>), (5, 3</a:t>
            </a:r>
            <a:r>
              <a:rPr lang="en-IE" sz="2800" baseline="30000" dirty="0"/>
              <a:t>4</a:t>
            </a:r>
            <a:r>
              <a:rPr lang="en-IE" sz="2800" dirty="0"/>
              <a:t>/</a:t>
            </a:r>
            <a:r>
              <a:rPr lang="en-IE" sz="2800" baseline="-25000" dirty="0"/>
              <a:t>5</a:t>
            </a:r>
            <a:r>
              <a:rPr lang="en-IE" sz="2800" dirty="0"/>
              <a:t>), (6, 4</a:t>
            </a:r>
            <a:r>
              <a:rPr lang="en-IE" sz="2800" baseline="30000" dirty="0"/>
              <a:t>2</a:t>
            </a:r>
            <a:r>
              <a:rPr lang="en-IE" sz="2800" dirty="0"/>
              <a:t>/</a:t>
            </a:r>
            <a:r>
              <a:rPr lang="en-IE" sz="2800" baseline="-25000" dirty="0"/>
              <a:t>5</a:t>
            </a:r>
            <a:r>
              <a:rPr lang="en-IE" sz="2800" dirty="0"/>
              <a:t>), (7, 5)</a:t>
            </a:r>
          </a:p>
          <a:p>
            <a:pPr algn="just" defTabSz="533400"/>
            <a:r>
              <a:rPr lang="en-IE" sz="2800" dirty="0"/>
              <a:t>Notice that as the </a:t>
            </a:r>
            <a:r>
              <a:rPr lang="en-IE" sz="2800" i="1" dirty="0">
                <a:latin typeface="Times New Roman" pitchFamily="18" charset="0"/>
              </a:rPr>
              <a:t>x</a:t>
            </a:r>
            <a:r>
              <a:rPr lang="en-IE" sz="2800" dirty="0"/>
              <a:t> coordinates go up by one, the </a:t>
            </a:r>
            <a:r>
              <a:rPr lang="en-IE" sz="2800" i="1" dirty="0">
                <a:latin typeface="Times New Roman" pitchFamily="18" charset="0"/>
              </a:rPr>
              <a:t>y</a:t>
            </a:r>
            <a:r>
              <a:rPr lang="en-IE" sz="2800" dirty="0"/>
              <a:t> coordinates simply go up by the slope of the line</a:t>
            </a:r>
          </a:p>
          <a:p>
            <a:pPr algn="just" defTabSz="533400"/>
            <a:r>
              <a:rPr lang="en-IE" sz="2800" dirty="0"/>
              <a:t>This is the key insight in the DDA algorithm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Prepared By: S.C. Dharmadhikari.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9075" y="371579"/>
            <a:ext cx="8229600" cy="768452"/>
          </a:xfrm>
          <a:ln/>
        </p:spPr>
        <p:txBody>
          <a:bodyPr>
            <a:normAutofit/>
          </a:bodyPr>
          <a:lstStyle/>
          <a:p>
            <a:r>
              <a:rPr lang="en-IE" sz="3600" dirty="0"/>
              <a:t>The DDA Algorithm (cont…)</a:t>
            </a:r>
            <a:endParaRPr lang="en-US" sz="36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89414"/>
            <a:ext cx="8686800" cy="5468586"/>
          </a:xfrm>
        </p:spPr>
        <p:txBody>
          <a:bodyPr>
            <a:normAutofit/>
          </a:bodyPr>
          <a:lstStyle/>
          <a:p>
            <a:pPr algn="just" defTabSz="533400"/>
            <a:r>
              <a:rPr lang="en-IE" sz="2800" dirty="0"/>
              <a:t>When the slope of the line is between -1 and 1 begin at the first point in the line and, by incrementing the </a:t>
            </a:r>
            <a:r>
              <a:rPr lang="en-IE" sz="2800" i="1" dirty="0">
                <a:latin typeface="Times New Roman" pitchFamily="18" charset="0"/>
              </a:rPr>
              <a:t>x</a:t>
            </a:r>
            <a:r>
              <a:rPr lang="en-IE" sz="2800" dirty="0"/>
              <a:t> coordinate by 1, calculate the corresponding </a:t>
            </a:r>
            <a:r>
              <a:rPr lang="en-IE" sz="2800" i="1" dirty="0">
                <a:latin typeface="Times New Roman" pitchFamily="18" charset="0"/>
              </a:rPr>
              <a:t>y</a:t>
            </a:r>
            <a:r>
              <a:rPr lang="en-IE" sz="2800" dirty="0"/>
              <a:t> coordinates as follows:</a:t>
            </a:r>
          </a:p>
          <a:p>
            <a:pPr algn="just" defTabSz="533400">
              <a:buNone/>
            </a:pPr>
            <a:endParaRPr lang="en-IE" sz="2800" dirty="0" smtClean="0"/>
          </a:p>
          <a:p>
            <a:pPr algn="just" defTabSz="533400"/>
            <a:endParaRPr lang="en-IE" sz="2800" dirty="0" smtClean="0"/>
          </a:p>
          <a:p>
            <a:pPr algn="just" defTabSz="533400"/>
            <a:r>
              <a:rPr lang="en-IE" sz="2800" dirty="0" smtClean="0"/>
              <a:t>When </a:t>
            </a:r>
            <a:r>
              <a:rPr lang="en-IE" sz="2800" dirty="0"/>
              <a:t>the slope is outside these limits, increment the </a:t>
            </a:r>
            <a:r>
              <a:rPr lang="en-IE" sz="2800" i="1" dirty="0">
                <a:latin typeface="Times New Roman" pitchFamily="18" charset="0"/>
              </a:rPr>
              <a:t>y</a:t>
            </a:r>
            <a:r>
              <a:rPr lang="en-IE" sz="2800" dirty="0"/>
              <a:t> coordinate by 1 and calculate the corresponding </a:t>
            </a:r>
            <a:r>
              <a:rPr lang="en-IE" sz="2800" i="1" dirty="0">
                <a:latin typeface="Times New Roman" pitchFamily="18" charset="0"/>
              </a:rPr>
              <a:t>x</a:t>
            </a:r>
            <a:r>
              <a:rPr lang="en-IE" sz="2800" dirty="0"/>
              <a:t> coordinates as follows:</a:t>
            </a:r>
            <a:endParaRPr lang="en-US" sz="2800" dirty="0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3190875" y="3276600"/>
          <a:ext cx="2760663" cy="591767"/>
        </p:xfrm>
        <a:graphic>
          <a:graphicData uri="http://schemas.openxmlformats.org/presentationml/2006/ole">
            <p:oleObj spid="_x0000_s1026" name="Equation" r:id="rId3" imgW="838080" imgH="228600" progId="Equation.3">
              <p:embed/>
            </p:oleObj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3194050" y="5638800"/>
          <a:ext cx="3740150" cy="685800"/>
        </p:xfrm>
        <a:graphic>
          <a:graphicData uri="http://schemas.openxmlformats.org/presentationml/2006/ole">
            <p:oleObj spid="_x0000_s1027" name="Equation" r:id="rId4" imgW="838080" imgH="393480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Prepared By: S.C. Dharmadhikari.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97" name="Line 201"/>
          <p:cNvSpPr>
            <a:spLocks noChangeShapeType="1"/>
          </p:cNvSpPr>
          <p:nvPr/>
        </p:nvSpPr>
        <p:spPr bwMode="auto">
          <a:xfrm rot="5400000">
            <a:off x="7081044" y="1678781"/>
            <a:ext cx="0" cy="3633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566572"/>
          </a:xfrm>
          <a:ln/>
        </p:spPr>
        <p:txBody>
          <a:bodyPr>
            <a:noAutofit/>
          </a:bodyPr>
          <a:lstStyle/>
          <a:p>
            <a:r>
              <a:rPr lang="en-IE" sz="3600" dirty="0"/>
              <a:t>The DDA Algorithm (cont…)</a:t>
            </a:r>
            <a:endParaRPr lang="en-US" sz="3600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1128651"/>
          </a:xfrm>
        </p:spPr>
        <p:txBody>
          <a:bodyPr>
            <a:normAutofit fontScale="85000" lnSpcReduction="20000"/>
          </a:bodyPr>
          <a:lstStyle/>
          <a:p>
            <a:r>
              <a:rPr lang="en-IE" dirty="0"/>
              <a:t>Again the values calculated by the equations used by the DDA algorithm must be rounded to match pixel values</a:t>
            </a:r>
            <a:endParaRPr lang="en-US" dirty="0"/>
          </a:p>
        </p:txBody>
      </p:sp>
      <p:sp>
        <p:nvSpPr>
          <p:cNvPr id="29789" name="Line 93"/>
          <p:cNvSpPr>
            <a:spLocks noChangeShapeType="1"/>
          </p:cNvSpPr>
          <p:nvPr/>
        </p:nvSpPr>
        <p:spPr bwMode="auto">
          <a:xfrm>
            <a:off x="1155700" y="3054350"/>
            <a:ext cx="0" cy="3298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790" name="Line 94"/>
          <p:cNvSpPr>
            <a:spLocks noChangeShapeType="1"/>
          </p:cNvSpPr>
          <p:nvPr/>
        </p:nvSpPr>
        <p:spPr bwMode="auto">
          <a:xfrm>
            <a:off x="1951038" y="3076575"/>
            <a:ext cx="0" cy="3297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792" name="Line 96"/>
          <p:cNvSpPr>
            <a:spLocks noChangeShapeType="1"/>
          </p:cNvSpPr>
          <p:nvPr/>
        </p:nvSpPr>
        <p:spPr bwMode="auto">
          <a:xfrm>
            <a:off x="2746375" y="3095625"/>
            <a:ext cx="0" cy="3298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794" name="Line 98"/>
          <p:cNvSpPr>
            <a:spLocks noChangeShapeType="1"/>
          </p:cNvSpPr>
          <p:nvPr/>
        </p:nvSpPr>
        <p:spPr bwMode="auto">
          <a:xfrm>
            <a:off x="3538538" y="3113088"/>
            <a:ext cx="0" cy="3298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795" name="Line 99"/>
          <p:cNvSpPr>
            <a:spLocks noChangeShapeType="1"/>
          </p:cNvSpPr>
          <p:nvPr/>
        </p:nvSpPr>
        <p:spPr bwMode="auto">
          <a:xfrm rot="5400000">
            <a:off x="2453482" y="2480469"/>
            <a:ext cx="0" cy="3633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796" name="Line 100"/>
          <p:cNvSpPr>
            <a:spLocks noChangeShapeType="1"/>
          </p:cNvSpPr>
          <p:nvPr/>
        </p:nvSpPr>
        <p:spPr bwMode="auto">
          <a:xfrm rot="5400000">
            <a:off x="2431257" y="3275806"/>
            <a:ext cx="0" cy="3633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797" name="Line 101"/>
          <p:cNvSpPr>
            <a:spLocks noChangeShapeType="1"/>
          </p:cNvSpPr>
          <p:nvPr/>
        </p:nvSpPr>
        <p:spPr bwMode="auto">
          <a:xfrm rot="5400000">
            <a:off x="2412207" y="4067969"/>
            <a:ext cx="0" cy="3633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799" name="Oval 103"/>
          <p:cNvSpPr>
            <a:spLocks noChangeArrowheads="1"/>
          </p:cNvSpPr>
          <p:nvPr/>
        </p:nvSpPr>
        <p:spPr bwMode="auto">
          <a:xfrm>
            <a:off x="1020763" y="417671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00" name="Oval 104"/>
          <p:cNvSpPr>
            <a:spLocks noChangeArrowheads="1"/>
          </p:cNvSpPr>
          <p:nvPr/>
        </p:nvSpPr>
        <p:spPr bwMode="auto">
          <a:xfrm>
            <a:off x="3416300" y="4176713"/>
            <a:ext cx="258763" cy="2587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01" name="Oval 105"/>
          <p:cNvSpPr>
            <a:spLocks noChangeArrowheads="1"/>
          </p:cNvSpPr>
          <p:nvPr/>
        </p:nvSpPr>
        <p:spPr bwMode="auto">
          <a:xfrm>
            <a:off x="1819275" y="417671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02" name="Oval 106"/>
          <p:cNvSpPr>
            <a:spLocks noChangeArrowheads="1"/>
          </p:cNvSpPr>
          <p:nvPr/>
        </p:nvSpPr>
        <p:spPr bwMode="auto">
          <a:xfrm>
            <a:off x="2617788" y="417671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03" name="Oval 107"/>
          <p:cNvSpPr>
            <a:spLocks noChangeArrowheads="1"/>
          </p:cNvSpPr>
          <p:nvPr/>
        </p:nvSpPr>
        <p:spPr bwMode="auto">
          <a:xfrm>
            <a:off x="1023938" y="49577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04" name="Oval 108"/>
          <p:cNvSpPr>
            <a:spLocks noChangeArrowheads="1"/>
          </p:cNvSpPr>
          <p:nvPr/>
        </p:nvSpPr>
        <p:spPr bwMode="auto">
          <a:xfrm>
            <a:off x="3419475" y="49577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05" name="Oval 109"/>
          <p:cNvSpPr>
            <a:spLocks noChangeArrowheads="1"/>
          </p:cNvSpPr>
          <p:nvPr/>
        </p:nvSpPr>
        <p:spPr bwMode="auto">
          <a:xfrm>
            <a:off x="1822450" y="4957763"/>
            <a:ext cx="258763" cy="2587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06" name="Oval 110"/>
          <p:cNvSpPr>
            <a:spLocks noChangeArrowheads="1"/>
          </p:cNvSpPr>
          <p:nvPr/>
        </p:nvSpPr>
        <p:spPr bwMode="auto">
          <a:xfrm>
            <a:off x="2620963" y="4957763"/>
            <a:ext cx="258762" cy="2587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07" name="Oval 111"/>
          <p:cNvSpPr>
            <a:spLocks noChangeArrowheads="1"/>
          </p:cNvSpPr>
          <p:nvPr/>
        </p:nvSpPr>
        <p:spPr bwMode="auto">
          <a:xfrm>
            <a:off x="1022350" y="5765800"/>
            <a:ext cx="258763" cy="258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08" name="Oval 112"/>
          <p:cNvSpPr>
            <a:spLocks noChangeArrowheads="1"/>
          </p:cNvSpPr>
          <p:nvPr/>
        </p:nvSpPr>
        <p:spPr bwMode="auto">
          <a:xfrm>
            <a:off x="3417888" y="5765800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09" name="Oval 113"/>
          <p:cNvSpPr>
            <a:spLocks noChangeArrowheads="1"/>
          </p:cNvSpPr>
          <p:nvPr/>
        </p:nvSpPr>
        <p:spPr bwMode="auto">
          <a:xfrm>
            <a:off x="1820863" y="5765800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10" name="Oval 114"/>
          <p:cNvSpPr>
            <a:spLocks noChangeArrowheads="1"/>
          </p:cNvSpPr>
          <p:nvPr/>
        </p:nvSpPr>
        <p:spPr bwMode="auto">
          <a:xfrm>
            <a:off x="2619375" y="5765800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12" name="Line 116"/>
          <p:cNvSpPr>
            <a:spLocks noChangeShapeType="1"/>
          </p:cNvSpPr>
          <p:nvPr/>
        </p:nvSpPr>
        <p:spPr bwMode="auto">
          <a:xfrm flipV="1">
            <a:off x="411163" y="4171950"/>
            <a:ext cx="3992562" cy="1824038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813" name="Oval 117"/>
          <p:cNvSpPr>
            <a:spLocks noChangeArrowheads="1"/>
          </p:cNvSpPr>
          <p:nvPr/>
        </p:nvSpPr>
        <p:spPr bwMode="auto">
          <a:xfrm>
            <a:off x="1081088" y="5575300"/>
            <a:ext cx="136525" cy="13652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14" name="Oval 118"/>
          <p:cNvSpPr>
            <a:spLocks noChangeArrowheads="1"/>
          </p:cNvSpPr>
          <p:nvPr/>
        </p:nvSpPr>
        <p:spPr bwMode="auto">
          <a:xfrm>
            <a:off x="1892300" y="5229225"/>
            <a:ext cx="136525" cy="13652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15" name="Text Box 119"/>
          <p:cNvSpPr txBox="1">
            <a:spLocks noChangeArrowheads="1"/>
          </p:cNvSpPr>
          <p:nvPr/>
        </p:nvSpPr>
        <p:spPr bwMode="auto">
          <a:xfrm>
            <a:off x="134938" y="5146675"/>
            <a:ext cx="90328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 sz="2000" b="1">
                <a:latin typeface="Times New Roman" pitchFamily="18" charset="0"/>
              </a:rPr>
              <a:t>(</a:t>
            </a:r>
            <a:r>
              <a:rPr lang="en-IE" sz="2000" b="1" i="1">
                <a:latin typeface="Times New Roman" pitchFamily="18" charset="0"/>
              </a:rPr>
              <a:t>x</a:t>
            </a:r>
            <a:r>
              <a:rPr lang="en-IE" sz="2000" b="1" baseline="-25000">
                <a:latin typeface="Times New Roman" pitchFamily="18" charset="0"/>
              </a:rPr>
              <a:t>k</a:t>
            </a:r>
            <a:r>
              <a:rPr lang="en-IE" sz="2000" b="1">
                <a:latin typeface="Times New Roman" pitchFamily="18" charset="0"/>
              </a:rPr>
              <a:t>, </a:t>
            </a:r>
            <a:r>
              <a:rPr lang="en-IE" sz="2000" b="1" i="1">
                <a:latin typeface="Times New Roman" pitchFamily="18" charset="0"/>
              </a:rPr>
              <a:t>y</a:t>
            </a:r>
            <a:r>
              <a:rPr lang="en-IE" sz="2000" b="1" baseline="-25000">
                <a:latin typeface="Times New Roman" pitchFamily="18" charset="0"/>
              </a:rPr>
              <a:t>k</a:t>
            </a:r>
            <a:r>
              <a:rPr lang="en-IE" sz="2000" b="1"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</p:txBody>
      </p:sp>
      <p:sp>
        <p:nvSpPr>
          <p:cNvPr id="29816" name="Line 120"/>
          <p:cNvSpPr>
            <a:spLocks noChangeShapeType="1"/>
          </p:cNvSpPr>
          <p:nvPr/>
        </p:nvSpPr>
        <p:spPr bwMode="auto">
          <a:xfrm>
            <a:off x="911225" y="5462588"/>
            <a:ext cx="168275" cy="11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817" name="Text Box 121"/>
          <p:cNvSpPr txBox="1">
            <a:spLocks noChangeArrowheads="1"/>
          </p:cNvSpPr>
          <p:nvPr/>
        </p:nvSpPr>
        <p:spPr bwMode="auto">
          <a:xfrm>
            <a:off x="2274888" y="5349875"/>
            <a:ext cx="1346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IE" sz="2000" b="1">
                <a:latin typeface="Times New Roman" pitchFamily="18" charset="0"/>
              </a:rPr>
              <a:t>(</a:t>
            </a:r>
            <a:r>
              <a:rPr lang="en-IE" sz="2000" b="1" i="1">
                <a:latin typeface="Times New Roman" pitchFamily="18" charset="0"/>
              </a:rPr>
              <a:t>x</a:t>
            </a:r>
            <a:r>
              <a:rPr lang="en-IE" sz="2000" b="1" baseline="-25000">
                <a:latin typeface="Times New Roman" pitchFamily="18" charset="0"/>
              </a:rPr>
              <a:t>k</a:t>
            </a:r>
            <a:r>
              <a:rPr lang="en-IE" sz="2000" b="1">
                <a:latin typeface="Times New Roman" pitchFamily="18" charset="0"/>
              </a:rPr>
              <a:t>+1, </a:t>
            </a:r>
            <a:r>
              <a:rPr lang="en-IE" sz="2000" b="1" i="1">
                <a:latin typeface="Times New Roman" pitchFamily="18" charset="0"/>
              </a:rPr>
              <a:t>y</a:t>
            </a:r>
            <a:r>
              <a:rPr lang="en-IE" sz="2000" b="1" baseline="-25000">
                <a:latin typeface="Times New Roman" pitchFamily="18" charset="0"/>
              </a:rPr>
              <a:t>k</a:t>
            </a:r>
            <a:r>
              <a:rPr lang="en-IE" sz="2000" b="1">
                <a:latin typeface="Times New Roman" pitchFamily="18" charset="0"/>
              </a:rPr>
              <a:t>+m)</a:t>
            </a:r>
            <a:endParaRPr lang="en-US" sz="2000" b="1">
              <a:latin typeface="Times New Roman" pitchFamily="18" charset="0"/>
            </a:endParaRPr>
          </a:p>
        </p:txBody>
      </p:sp>
      <p:sp>
        <p:nvSpPr>
          <p:cNvPr id="29818" name="Line 122"/>
          <p:cNvSpPr>
            <a:spLocks noChangeShapeType="1"/>
          </p:cNvSpPr>
          <p:nvPr/>
        </p:nvSpPr>
        <p:spPr bwMode="auto">
          <a:xfrm flipH="1" flipV="1">
            <a:off x="2038350" y="5348288"/>
            <a:ext cx="231775" cy="120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819" name="Text Box 123"/>
          <p:cNvSpPr txBox="1">
            <a:spLocks noChangeArrowheads="1"/>
          </p:cNvSpPr>
          <p:nvPr/>
        </p:nvSpPr>
        <p:spPr bwMode="auto">
          <a:xfrm>
            <a:off x="1430338" y="6200775"/>
            <a:ext cx="1550987" cy="4127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108000">
            <a:spAutoFit/>
          </a:bodyPr>
          <a:lstStyle/>
          <a:p>
            <a:r>
              <a:rPr lang="en-IE" sz="2000" b="1">
                <a:latin typeface="Times New Roman" pitchFamily="18" charset="0"/>
              </a:rPr>
              <a:t>(</a:t>
            </a:r>
            <a:r>
              <a:rPr lang="en-IE" sz="2000" b="1" i="1">
                <a:latin typeface="Times New Roman" pitchFamily="18" charset="0"/>
              </a:rPr>
              <a:t>x</a:t>
            </a:r>
            <a:r>
              <a:rPr lang="en-IE" sz="2000" b="1" baseline="-25000">
                <a:latin typeface="Times New Roman" pitchFamily="18" charset="0"/>
              </a:rPr>
              <a:t>k</a:t>
            </a:r>
            <a:r>
              <a:rPr lang="en-IE" sz="2000" b="1">
                <a:latin typeface="Times New Roman" pitchFamily="18" charset="0"/>
              </a:rPr>
              <a:t>, round(</a:t>
            </a:r>
            <a:r>
              <a:rPr lang="en-IE" sz="2000" b="1" i="1">
                <a:latin typeface="Times New Roman" pitchFamily="18" charset="0"/>
              </a:rPr>
              <a:t>y</a:t>
            </a:r>
            <a:r>
              <a:rPr lang="en-IE" sz="2000" b="1" baseline="-25000">
                <a:latin typeface="Times New Roman" pitchFamily="18" charset="0"/>
              </a:rPr>
              <a:t>k</a:t>
            </a:r>
            <a:r>
              <a:rPr lang="en-IE" sz="2000" b="1">
                <a:latin typeface="Times New Roman" pitchFamily="18" charset="0"/>
              </a:rPr>
              <a:t>))</a:t>
            </a:r>
            <a:endParaRPr lang="en-US" sz="2000" b="1">
              <a:latin typeface="Times New Roman" pitchFamily="18" charset="0"/>
            </a:endParaRPr>
          </a:p>
        </p:txBody>
      </p:sp>
      <p:sp>
        <p:nvSpPr>
          <p:cNvPr id="29820" name="Line 124"/>
          <p:cNvSpPr>
            <a:spLocks noChangeShapeType="1"/>
          </p:cNvSpPr>
          <p:nvPr/>
        </p:nvSpPr>
        <p:spPr bwMode="auto">
          <a:xfrm flipH="1" flipV="1">
            <a:off x="1231900" y="6021388"/>
            <a:ext cx="206375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821" name="Text Box 125"/>
          <p:cNvSpPr txBox="1">
            <a:spLocks noChangeArrowheads="1"/>
          </p:cNvSpPr>
          <p:nvPr/>
        </p:nvSpPr>
        <p:spPr bwMode="auto">
          <a:xfrm>
            <a:off x="280988" y="4530725"/>
            <a:ext cx="2178050" cy="34131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36000">
            <a:spAutoFit/>
          </a:bodyPr>
          <a:lstStyle/>
          <a:p>
            <a:r>
              <a:rPr lang="en-IE" sz="2000" b="1">
                <a:latin typeface="Times New Roman" pitchFamily="18" charset="0"/>
              </a:rPr>
              <a:t>(</a:t>
            </a:r>
            <a:r>
              <a:rPr lang="en-IE" sz="2000" b="1" i="1">
                <a:latin typeface="Times New Roman" pitchFamily="18" charset="0"/>
              </a:rPr>
              <a:t>x</a:t>
            </a:r>
            <a:r>
              <a:rPr lang="en-IE" sz="2000" b="1" baseline="-25000">
                <a:latin typeface="Times New Roman" pitchFamily="18" charset="0"/>
              </a:rPr>
              <a:t>k</a:t>
            </a:r>
            <a:r>
              <a:rPr lang="en-IE" sz="2000" b="1">
                <a:latin typeface="Times New Roman" pitchFamily="18" charset="0"/>
              </a:rPr>
              <a:t>+1, round(</a:t>
            </a:r>
            <a:r>
              <a:rPr lang="en-IE" sz="2000" b="1" i="1">
                <a:latin typeface="Times New Roman" pitchFamily="18" charset="0"/>
              </a:rPr>
              <a:t>y</a:t>
            </a:r>
            <a:r>
              <a:rPr lang="en-IE" sz="2000" b="1" baseline="-25000">
                <a:latin typeface="Times New Roman" pitchFamily="18" charset="0"/>
              </a:rPr>
              <a:t>k</a:t>
            </a:r>
            <a:r>
              <a:rPr lang="en-IE" sz="2000" b="1">
                <a:latin typeface="Times New Roman" pitchFamily="18" charset="0"/>
              </a:rPr>
              <a:t>+m))</a:t>
            </a:r>
            <a:endParaRPr lang="en-US" sz="2000" b="1">
              <a:latin typeface="Times New Roman" pitchFamily="18" charset="0"/>
            </a:endParaRPr>
          </a:p>
        </p:txBody>
      </p:sp>
      <p:sp>
        <p:nvSpPr>
          <p:cNvPr id="29822" name="Line 126"/>
          <p:cNvSpPr>
            <a:spLocks noChangeShapeType="1"/>
          </p:cNvSpPr>
          <p:nvPr/>
        </p:nvSpPr>
        <p:spPr bwMode="auto">
          <a:xfrm>
            <a:off x="1768475" y="4833938"/>
            <a:ext cx="98425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857" name="Line 161"/>
          <p:cNvSpPr>
            <a:spLocks noChangeShapeType="1"/>
          </p:cNvSpPr>
          <p:nvPr/>
        </p:nvSpPr>
        <p:spPr bwMode="auto">
          <a:xfrm rot="5400000">
            <a:off x="2461419" y="1683544"/>
            <a:ext cx="0" cy="3633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859" name="Oval 163"/>
          <p:cNvSpPr>
            <a:spLocks noChangeArrowheads="1"/>
          </p:cNvSpPr>
          <p:nvPr/>
        </p:nvSpPr>
        <p:spPr bwMode="auto">
          <a:xfrm>
            <a:off x="1028700" y="337978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60" name="Oval 164"/>
          <p:cNvSpPr>
            <a:spLocks noChangeArrowheads="1"/>
          </p:cNvSpPr>
          <p:nvPr/>
        </p:nvSpPr>
        <p:spPr bwMode="auto">
          <a:xfrm>
            <a:off x="3424238" y="337978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61" name="Oval 165"/>
          <p:cNvSpPr>
            <a:spLocks noChangeArrowheads="1"/>
          </p:cNvSpPr>
          <p:nvPr/>
        </p:nvSpPr>
        <p:spPr bwMode="auto">
          <a:xfrm>
            <a:off x="1827213" y="337978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62" name="Oval 166"/>
          <p:cNvSpPr>
            <a:spLocks noChangeArrowheads="1"/>
          </p:cNvSpPr>
          <p:nvPr/>
        </p:nvSpPr>
        <p:spPr bwMode="auto">
          <a:xfrm>
            <a:off x="2625725" y="337978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66" name="Line 170"/>
          <p:cNvSpPr>
            <a:spLocks noChangeShapeType="1"/>
          </p:cNvSpPr>
          <p:nvPr/>
        </p:nvSpPr>
        <p:spPr bwMode="auto">
          <a:xfrm>
            <a:off x="5775325" y="3049588"/>
            <a:ext cx="0" cy="3298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867" name="Line 171"/>
          <p:cNvSpPr>
            <a:spLocks noChangeShapeType="1"/>
          </p:cNvSpPr>
          <p:nvPr/>
        </p:nvSpPr>
        <p:spPr bwMode="auto">
          <a:xfrm>
            <a:off x="6570663" y="3071813"/>
            <a:ext cx="0" cy="3297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868" name="Line 172"/>
          <p:cNvSpPr>
            <a:spLocks noChangeShapeType="1"/>
          </p:cNvSpPr>
          <p:nvPr/>
        </p:nvSpPr>
        <p:spPr bwMode="auto">
          <a:xfrm>
            <a:off x="7366000" y="3090863"/>
            <a:ext cx="0" cy="3298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869" name="Line 173"/>
          <p:cNvSpPr>
            <a:spLocks noChangeShapeType="1"/>
          </p:cNvSpPr>
          <p:nvPr/>
        </p:nvSpPr>
        <p:spPr bwMode="auto">
          <a:xfrm>
            <a:off x="8158163" y="3108325"/>
            <a:ext cx="0" cy="3298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870" name="Line 174"/>
          <p:cNvSpPr>
            <a:spLocks noChangeShapeType="1"/>
          </p:cNvSpPr>
          <p:nvPr/>
        </p:nvSpPr>
        <p:spPr bwMode="auto">
          <a:xfrm rot="5400000">
            <a:off x="7073107" y="2475706"/>
            <a:ext cx="0" cy="3633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871" name="Line 175"/>
          <p:cNvSpPr>
            <a:spLocks noChangeShapeType="1"/>
          </p:cNvSpPr>
          <p:nvPr/>
        </p:nvSpPr>
        <p:spPr bwMode="auto">
          <a:xfrm rot="5400000">
            <a:off x="7050882" y="3271044"/>
            <a:ext cx="0" cy="3633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872" name="Line 176"/>
          <p:cNvSpPr>
            <a:spLocks noChangeShapeType="1"/>
          </p:cNvSpPr>
          <p:nvPr/>
        </p:nvSpPr>
        <p:spPr bwMode="auto">
          <a:xfrm rot="5400000">
            <a:off x="7031832" y="4063206"/>
            <a:ext cx="0" cy="3633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873" name="Oval 177"/>
          <p:cNvSpPr>
            <a:spLocks noChangeArrowheads="1"/>
          </p:cNvSpPr>
          <p:nvPr/>
        </p:nvSpPr>
        <p:spPr bwMode="auto">
          <a:xfrm>
            <a:off x="5640388" y="4171950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74" name="Oval 178"/>
          <p:cNvSpPr>
            <a:spLocks noChangeArrowheads="1"/>
          </p:cNvSpPr>
          <p:nvPr/>
        </p:nvSpPr>
        <p:spPr bwMode="auto">
          <a:xfrm>
            <a:off x="8035925" y="4171950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75" name="Oval 179"/>
          <p:cNvSpPr>
            <a:spLocks noChangeArrowheads="1"/>
          </p:cNvSpPr>
          <p:nvPr/>
        </p:nvSpPr>
        <p:spPr bwMode="auto">
          <a:xfrm>
            <a:off x="6438900" y="4171950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76" name="Oval 180"/>
          <p:cNvSpPr>
            <a:spLocks noChangeArrowheads="1"/>
          </p:cNvSpPr>
          <p:nvPr/>
        </p:nvSpPr>
        <p:spPr bwMode="auto">
          <a:xfrm>
            <a:off x="7237413" y="4171950"/>
            <a:ext cx="258762" cy="258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77" name="Oval 181"/>
          <p:cNvSpPr>
            <a:spLocks noChangeArrowheads="1"/>
          </p:cNvSpPr>
          <p:nvPr/>
        </p:nvSpPr>
        <p:spPr bwMode="auto">
          <a:xfrm>
            <a:off x="5643563" y="4953000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78" name="Oval 182"/>
          <p:cNvSpPr>
            <a:spLocks noChangeArrowheads="1"/>
          </p:cNvSpPr>
          <p:nvPr/>
        </p:nvSpPr>
        <p:spPr bwMode="auto">
          <a:xfrm>
            <a:off x="8039100" y="4953000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79" name="Oval 183"/>
          <p:cNvSpPr>
            <a:spLocks noChangeArrowheads="1"/>
          </p:cNvSpPr>
          <p:nvPr/>
        </p:nvSpPr>
        <p:spPr bwMode="auto">
          <a:xfrm>
            <a:off x="6442075" y="4953000"/>
            <a:ext cx="258763" cy="258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80" name="Oval 184"/>
          <p:cNvSpPr>
            <a:spLocks noChangeArrowheads="1"/>
          </p:cNvSpPr>
          <p:nvPr/>
        </p:nvSpPr>
        <p:spPr bwMode="auto">
          <a:xfrm>
            <a:off x="7240588" y="4953000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81" name="Oval 185"/>
          <p:cNvSpPr>
            <a:spLocks noChangeArrowheads="1"/>
          </p:cNvSpPr>
          <p:nvPr/>
        </p:nvSpPr>
        <p:spPr bwMode="auto">
          <a:xfrm>
            <a:off x="5641975" y="576103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82" name="Oval 186"/>
          <p:cNvSpPr>
            <a:spLocks noChangeArrowheads="1"/>
          </p:cNvSpPr>
          <p:nvPr/>
        </p:nvSpPr>
        <p:spPr bwMode="auto">
          <a:xfrm>
            <a:off x="8037513" y="576103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83" name="Oval 187"/>
          <p:cNvSpPr>
            <a:spLocks noChangeArrowheads="1"/>
          </p:cNvSpPr>
          <p:nvPr/>
        </p:nvSpPr>
        <p:spPr bwMode="auto">
          <a:xfrm>
            <a:off x="6440488" y="5761038"/>
            <a:ext cx="258762" cy="2587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84" name="Oval 188"/>
          <p:cNvSpPr>
            <a:spLocks noChangeArrowheads="1"/>
          </p:cNvSpPr>
          <p:nvPr/>
        </p:nvSpPr>
        <p:spPr bwMode="auto">
          <a:xfrm>
            <a:off x="7239000" y="576103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85" name="Line 189"/>
          <p:cNvSpPr>
            <a:spLocks noChangeShapeType="1"/>
          </p:cNvSpPr>
          <p:nvPr/>
        </p:nvSpPr>
        <p:spPr bwMode="auto">
          <a:xfrm flipH="1">
            <a:off x="6211888" y="2974975"/>
            <a:ext cx="1630362" cy="3227388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886" name="Oval 190"/>
          <p:cNvSpPr>
            <a:spLocks noChangeArrowheads="1"/>
          </p:cNvSpPr>
          <p:nvPr/>
        </p:nvSpPr>
        <p:spPr bwMode="auto">
          <a:xfrm>
            <a:off x="6302375" y="5811838"/>
            <a:ext cx="136525" cy="13652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87" name="Oval 191"/>
          <p:cNvSpPr>
            <a:spLocks noChangeArrowheads="1"/>
          </p:cNvSpPr>
          <p:nvPr/>
        </p:nvSpPr>
        <p:spPr bwMode="auto">
          <a:xfrm>
            <a:off x="6700838" y="5022850"/>
            <a:ext cx="136525" cy="13652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88" name="Text Box 192"/>
          <p:cNvSpPr txBox="1">
            <a:spLocks noChangeArrowheads="1"/>
          </p:cNvSpPr>
          <p:nvPr/>
        </p:nvSpPr>
        <p:spPr bwMode="auto">
          <a:xfrm>
            <a:off x="5437188" y="5341938"/>
            <a:ext cx="719137" cy="32226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18000">
            <a:spAutoFit/>
          </a:bodyPr>
          <a:lstStyle/>
          <a:p>
            <a:r>
              <a:rPr lang="en-IE" sz="2000" b="1">
                <a:latin typeface="Times New Roman" pitchFamily="18" charset="0"/>
              </a:rPr>
              <a:t>(</a:t>
            </a:r>
            <a:r>
              <a:rPr lang="en-IE" sz="2000" b="1" i="1">
                <a:latin typeface="Times New Roman" pitchFamily="18" charset="0"/>
              </a:rPr>
              <a:t>x</a:t>
            </a:r>
            <a:r>
              <a:rPr lang="en-IE" sz="2000" b="1" baseline="-25000">
                <a:latin typeface="Times New Roman" pitchFamily="18" charset="0"/>
              </a:rPr>
              <a:t>k</a:t>
            </a:r>
            <a:r>
              <a:rPr lang="en-IE" sz="2000" b="1">
                <a:latin typeface="Times New Roman" pitchFamily="18" charset="0"/>
              </a:rPr>
              <a:t>, </a:t>
            </a:r>
            <a:r>
              <a:rPr lang="en-IE" sz="2000" b="1" i="1">
                <a:latin typeface="Times New Roman" pitchFamily="18" charset="0"/>
              </a:rPr>
              <a:t>y</a:t>
            </a:r>
            <a:r>
              <a:rPr lang="en-IE" sz="2000" b="1" baseline="-25000">
                <a:latin typeface="Times New Roman" pitchFamily="18" charset="0"/>
              </a:rPr>
              <a:t>k</a:t>
            </a:r>
            <a:r>
              <a:rPr lang="en-IE" sz="2000" b="1"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</p:txBody>
      </p:sp>
      <p:sp>
        <p:nvSpPr>
          <p:cNvPr id="29889" name="Line 193"/>
          <p:cNvSpPr>
            <a:spLocks noChangeShapeType="1"/>
          </p:cNvSpPr>
          <p:nvPr/>
        </p:nvSpPr>
        <p:spPr bwMode="auto">
          <a:xfrm flipH="1" flipV="1">
            <a:off x="6816725" y="5149850"/>
            <a:ext cx="155575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890" name="Text Box 194"/>
          <p:cNvSpPr txBox="1">
            <a:spLocks noChangeArrowheads="1"/>
          </p:cNvSpPr>
          <p:nvPr/>
        </p:nvSpPr>
        <p:spPr bwMode="auto">
          <a:xfrm>
            <a:off x="6951663" y="5268913"/>
            <a:ext cx="1489075" cy="32226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18000">
            <a:spAutoFit/>
          </a:bodyPr>
          <a:lstStyle/>
          <a:p>
            <a:r>
              <a:rPr lang="en-IE" sz="2000" b="1">
                <a:latin typeface="Times New Roman" pitchFamily="18" charset="0"/>
              </a:rPr>
              <a:t>(</a:t>
            </a:r>
            <a:r>
              <a:rPr lang="en-IE" sz="2000" b="1" i="1">
                <a:latin typeface="Times New Roman" pitchFamily="18" charset="0"/>
              </a:rPr>
              <a:t>x</a:t>
            </a:r>
            <a:r>
              <a:rPr lang="en-IE" sz="2000" b="1" baseline="-25000">
                <a:latin typeface="Times New Roman" pitchFamily="18" charset="0"/>
              </a:rPr>
              <a:t>k</a:t>
            </a:r>
            <a:r>
              <a:rPr lang="en-IE" sz="2000" b="1">
                <a:latin typeface="Times New Roman" pitchFamily="18" charset="0"/>
              </a:rPr>
              <a:t>+ </a:t>
            </a:r>
            <a:r>
              <a:rPr lang="en-IE" sz="2000" b="1" baseline="30000">
                <a:latin typeface="Times New Roman" pitchFamily="18" charset="0"/>
              </a:rPr>
              <a:t>1</a:t>
            </a:r>
            <a:r>
              <a:rPr lang="en-IE" sz="2000" b="1">
                <a:latin typeface="Times New Roman" pitchFamily="18" charset="0"/>
              </a:rPr>
              <a:t>/</a:t>
            </a:r>
            <a:r>
              <a:rPr lang="en-IE" sz="2000" b="1" baseline="-25000">
                <a:latin typeface="Times New Roman" pitchFamily="18" charset="0"/>
              </a:rPr>
              <a:t>m</a:t>
            </a:r>
            <a:r>
              <a:rPr lang="en-IE" sz="2000" b="1">
                <a:latin typeface="Times New Roman" pitchFamily="18" charset="0"/>
              </a:rPr>
              <a:t>, </a:t>
            </a:r>
            <a:r>
              <a:rPr lang="en-IE" sz="2000" b="1" i="1">
                <a:latin typeface="Times New Roman" pitchFamily="18" charset="0"/>
              </a:rPr>
              <a:t>y</a:t>
            </a:r>
            <a:r>
              <a:rPr lang="en-IE" sz="2000" b="1" baseline="-25000">
                <a:latin typeface="Times New Roman" pitchFamily="18" charset="0"/>
              </a:rPr>
              <a:t>k</a:t>
            </a:r>
            <a:r>
              <a:rPr lang="en-IE" sz="2000" b="1">
                <a:latin typeface="Times New Roman" pitchFamily="18" charset="0"/>
              </a:rPr>
              <a:t>+1)</a:t>
            </a:r>
            <a:endParaRPr lang="en-US" sz="2000" b="1">
              <a:latin typeface="Times New Roman" pitchFamily="18" charset="0"/>
            </a:endParaRPr>
          </a:p>
        </p:txBody>
      </p:sp>
      <p:sp>
        <p:nvSpPr>
          <p:cNvPr id="29891" name="Line 195"/>
          <p:cNvSpPr>
            <a:spLocks noChangeShapeType="1"/>
          </p:cNvSpPr>
          <p:nvPr/>
        </p:nvSpPr>
        <p:spPr bwMode="auto">
          <a:xfrm flipH="1" flipV="1">
            <a:off x="6648450" y="6000750"/>
            <a:ext cx="98425" cy="168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893" name="Line 197"/>
          <p:cNvSpPr>
            <a:spLocks noChangeShapeType="1"/>
          </p:cNvSpPr>
          <p:nvPr/>
        </p:nvSpPr>
        <p:spPr bwMode="auto">
          <a:xfrm>
            <a:off x="6153150" y="5664200"/>
            <a:ext cx="146050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895" name="Line 199"/>
          <p:cNvSpPr>
            <a:spLocks noChangeShapeType="1"/>
          </p:cNvSpPr>
          <p:nvPr/>
        </p:nvSpPr>
        <p:spPr bwMode="auto">
          <a:xfrm>
            <a:off x="6388100" y="4829175"/>
            <a:ext cx="98425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898" name="Oval 202"/>
          <p:cNvSpPr>
            <a:spLocks noChangeArrowheads="1"/>
          </p:cNvSpPr>
          <p:nvPr/>
        </p:nvSpPr>
        <p:spPr bwMode="auto">
          <a:xfrm>
            <a:off x="5648325" y="337502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99" name="Oval 203"/>
          <p:cNvSpPr>
            <a:spLocks noChangeArrowheads="1"/>
          </p:cNvSpPr>
          <p:nvPr/>
        </p:nvSpPr>
        <p:spPr bwMode="auto">
          <a:xfrm>
            <a:off x="8043863" y="337502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00" name="Oval 204"/>
          <p:cNvSpPr>
            <a:spLocks noChangeArrowheads="1"/>
          </p:cNvSpPr>
          <p:nvPr/>
        </p:nvSpPr>
        <p:spPr bwMode="auto">
          <a:xfrm>
            <a:off x="6446838" y="337502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01" name="Oval 205"/>
          <p:cNvSpPr>
            <a:spLocks noChangeArrowheads="1"/>
          </p:cNvSpPr>
          <p:nvPr/>
        </p:nvSpPr>
        <p:spPr bwMode="auto">
          <a:xfrm>
            <a:off x="7245350" y="3375025"/>
            <a:ext cx="258763" cy="258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02" name="Text Box 206"/>
          <p:cNvSpPr txBox="1">
            <a:spLocks noChangeArrowheads="1"/>
          </p:cNvSpPr>
          <p:nvPr/>
        </p:nvSpPr>
        <p:spPr bwMode="auto">
          <a:xfrm>
            <a:off x="6738938" y="6081713"/>
            <a:ext cx="1550987" cy="34131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36000">
            <a:spAutoFit/>
          </a:bodyPr>
          <a:lstStyle/>
          <a:p>
            <a:r>
              <a:rPr lang="en-IE" sz="2000" b="1">
                <a:latin typeface="Times New Roman" pitchFamily="18" charset="0"/>
              </a:rPr>
              <a:t>(round(</a:t>
            </a:r>
            <a:r>
              <a:rPr lang="en-IE" sz="2000" b="1" i="1">
                <a:latin typeface="Times New Roman" pitchFamily="18" charset="0"/>
              </a:rPr>
              <a:t>x</a:t>
            </a:r>
            <a:r>
              <a:rPr lang="en-IE" sz="2000" b="1" baseline="-25000">
                <a:latin typeface="Times New Roman" pitchFamily="18" charset="0"/>
              </a:rPr>
              <a:t>k</a:t>
            </a:r>
            <a:r>
              <a:rPr lang="en-IE" sz="2000" b="1">
                <a:latin typeface="Times New Roman" pitchFamily="18" charset="0"/>
              </a:rPr>
              <a:t>), </a:t>
            </a:r>
            <a:r>
              <a:rPr lang="en-IE" sz="2000" b="1" i="1">
                <a:latin typeface="Times New Roman" pitchFamily="18" charset="0"/>
              </a:rPr>
              <a:t>y</a:t>
            </a:r>
            <a:r>
              <a:rPr lang="en-IE" sz="2000" b="1" baseline="-25000">
                <a:latin typeface="Times New Roman" pitchFamily="18" charset="0"/>
              </a:rPr>
              <a:t>k</a:t>
            </a:r>
            <a:r>
              <a:rPr lang="en-IE" sz="2000" b="1"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</p:txBody>
      </p:sp>
      <p:sp>
        <p:nvSpPr>
          <p:cNvPr id="29903" name="Text Box 207"/>
          <p:cNvSpPr txBox="1">
            <a:spLocks noChangeArrowheads="1"/>
          </p:cNvSpPr>
          <p:nvPr/>
        </p:nvSpPr>
        <p:spPr bwMode="auto">
          <a:xfrm>
            <a:off x="4548188" y="4484688"/>
            <a:ext cx="2320925" cy="32226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18000">
            <a:spAutoFit/>
          </a:bodyPr>
          <a:lstStyle/>
          <a:p>
            <a:r>
              <a:rPr lang="en-IE" sz="2000" b="1">
                <a:latin typeface="Times New Roman" pitchFamily="18" charset="0"/>
              </a:rPr>
              <a:t>(round(</a:t>
            </a:r>
            <a:r>
              <a:rPr lang="en-IE" sz="2000" b="1" i="1">
                <a:latin typeface="Times New Roman" pitchFamily="18" charset="0"/>
              </a:rPr>
              <a:t>x</a:t>
            </a:r>
            <a:r>
              <a:rPr lang="en-IE" sz="2000" b="1" baseline="-25000">
                <a:latin typeface="Times New Roman" pitchFamily="18" charset="0"/>
              </a:rPr>
              <a:t>k</a:t>
            </a:r>
            <a:r>
              <a:rPr lang="en-IE" sz="2000" b="1">
                <a:latin typeface="Times New Roman" pitchFamily="18" charset="0"/>
              </a:rPr>
              <a:t>+ </a:t>
            </a:r>
            <a:r>
              <a:rPr lang="en-IE" sz="2000" b="1" baseline="30000">
                <a:latin typeface="Times New Roman" pitchFamily="18" charset="0"/>
              </a:rPr>
              <a:t>1</a:t>
            </a:r>
            <a:r>
              <a:rPr lang="en-IE" sz="2000" b="1">
                <a:latin typeface="Times New Roman" pitchFamily="18" charset="0"/>
              </a:rPr>
              <a:t>/</a:t>
            </a:r>
            <a:r>
              <a:rPr lang="en-IE" sz="2000" b="1" baseline="-25000">
                <a:latin typeface="Times New Roman" pitchFamily="18" charset="0"/>
              </a:rPr>
              <a:t>m</a:t>
            </a:r>
            <a:r>
              <a:rPr lang="en-IE" sz="2000" b="1">
                <a:latin typeface="Times New Roman" pitchFamily="18" charset="0"/>
              </a:rPr>
              <a:t>), </a:t>
            </a:r>
            <a:r>
              <a:rPr lang="en-IE" sz="2000" b="1" i="1">
                <a:latin typeface="Times New Roman" pitchFamily="18" charset="0"/>
              </a:rPr>
              <a:t>y</a:t>
            </a:r>
            <a:r>
              <a:rPr lang="en-IE" sz="2000" b="1" baseline="-25000">
                <a:latin typeface="Times New Roman" pitchFamily="18" charset="0"/>
              </a:rPr>
              <a:t>k</a:t>
            </a:r>
            <a:r>
              <a:rPr lang="en-IE" sz="2000" b="1">
                <a:latin typeface="Times New Roman" pitchFamily="18" charset="0"/>
              </a:rPr>
              <a:t>+1)</a:t>
            </a:r>
            <a:endParaRPr lang="en-US" sz="2000" b="1">
              <a:latin typeface="Times New Roman" pitchFamily="18" charset="0"/>
            </a:endParaRPr>
          </a:p>
        </p:txBody>
      </p:sp>
      <p:sp>
        <p:nvSpPr>
          <p:cNvPr id="74" name="Slide Number Placeholder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75" name="Footer Placeholder 7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Prepared By: S.C. Dharmadhikari.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ln/>
        </p:spPr>
        <p:txBody>
          <a:bodyPr>
            <a:normAutofit/>
          </a:bodyPr>
          <a:lstStyle/>
          <a:p>
            <a:r>
              <a:rPr lang="en-IE" sz="3600" dirty="0"/>
              <a:t>DDA Algorithm Example</a:t>
            </a:r>
            <a:endParaRPr lang="en-US" sz="3600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Let’s try out the following examples:</a:t>
            </a:r>
            <a:endParaRPr lang="en-US"/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673100" y="2130425"/>
            <a:ext cx="3852863" cy="3914775"/>
            <a:chOff x="424" y="1342"/>
            <a:chExt cx="2427" cy="2466"/>
          </a:xfrm>
        </p:grpSpPr>
        <p:sp>
          <p:nvSpPr>
            <p:cNvPr id="55302" name="Line 6"/>
            <p:cNvSpPr>
              <a:spLocks noChangeShapeType="1"/>
            </p:cNvSpPr>
            <p:nvPr/>
          </p:nvSpPr>
          <p:spPr bwMode="auto">
            <a:xfrm flipV="1">
              <a:off x="709" y="1472"/>
              <a:ext cx="0" cy="2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303" name="Line 7"/>
            <p:cNvSpPr>
              <a:spLocks noChangeShapeType="1"/>
            </p:cNvSpPr>
            <p:nvPr/>
          </p:nvSpPr>
          <p:spPr bwMode="auto">
            <a:xfrm rot="5400000" flipV="1">
              <a:off x="1652" y="2522"/>
              <a:ext cx="0" cy="20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304" name="Text Box 8"/>
            <p:cNvSpPr txBox="1">
              <a:spLocks noChangeArrowheads="1"/>
            </p:cNvSpPr>
            <p:nvPr/>
          </p:nvSpPr>
          <p:spPr bwMode="auto">
            <a:xfrm>
              <a:off x="2572" y="3504"/>
              <a:ext cx="18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i="1">
                  <a:latin typeface="Times New Roman" pitchFamily="18" charset="0"/>
                </a:rPr>
                <a:t>x</a:t>
              </a:r>
              <a:endParaRPr lang="en-US" i="1">
                <a:latin typeface="Times New Roman" pitchFamily="18" charset="0"/>
              </a:endParaRPr>
            </a:p>
          </p:txBody>
        </p:sp>
        <p:sp>
          <p:nvSpPr>
            <p:cNvPr id="55305" name="Text Box 9"/>
            <p:cNvSpPr txBox="1">
              <a:spLocks noChangeArrowheads="1"/>
            </p:cNvSpPr>
            <p:nvPr/>
          </p:nvSpPr>
          <p:spPr bwMode="auto">
            <a:xfrm>
              <a:off x="509" y="1342"/>
              <a:ext cx="18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i="1">
                  <a:latin typeface="Times New Roman" pitchFamily="18" charset="0"/>
                </a:rPr>
                <a:t>y</a:t>
              </a:r>
              <a:endParaRPr lang="en-US" i="1">
                <a:latin typeface="Times New Roman" pitchFamily="18" charset="0"/>
              </a:endParaRPr>
            </a:p>
          </p:txBody>
        </p:sp>
        <p:sp>
          <p:nvSpPr>
            <p:cNvPr id="55306" name="Line 10"/>
            <p:cNvSpPr>
              <a:spLocks noChangeShapeType="1"/>
            </p:cNvSpPr>
            <p:nvPr/>
          </p:nvSpPr>
          <p:spPr bwMode="auto">
            <a:xfrm>
              <a:off x="581" y="3066"/>
              <a:ext cx="2025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307" name="Line 11"/>
            <p:cNvSpPr>
              <a:spLocks noChangeShapeType="1"/>
            </p:cNvSpPr>
            <p:nvPr/>
          </p:nvSpPr>
          <p:spPr bwMode="auto">
            <a:xfrm>
              <a:off x="581" y="2288"/>
              <a:ext cx="1977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308" name="Line 12"/>
            <p:cNvSpPr>
              <a:spLocks noChangeShapeType="1"/>
            </p:cNvSpPr>
            <p:nvPr/>
          </p:nvSpPr>
          <p:spPr bwMode="auto">
            <a:xfrm rot="5400000">
              <a:off x="132" y="2542"/>
              <a:ext cx="2140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309" name="Line 13"/>
            <p:cNvSpPr>
              <a:spLocks noChangeShapeType="1"/>
            </p:cNvSpPr>
            <p:nvPr/>
          </p:nvSpPr>
          <p:spPr bwMode="auto">
            <a:xfrm rot="5400000">
              <a:off x="1322" y="2552"/>
              <a:ext cx="2160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310" name="Line 14"/>
            <p:cNvSpPr>
              <a:spLocks noChangeShapeType="1"/>
            </p:cNvSpPr>
            <p:nvPr/>
          </p:nvSpPr>
          <p:spPr bwMode="auto">
            <a:xfrm flipV="1">
              <a:off x="1197" y="2290"/>
              <a:ext cx="1201" cy="787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311" name="Text Box 15"/>
            <p:cNvSpPr txBox="1">
              <a:spLocks noChangeArrowheads="1"/>
            </p:cNvSpPr>
            <p:nvPr/>
          </p:nvSpPr>
          <p:spPr bwMode="auto">
            <a:xfrm>
              <a:off x="804" y="3058"/>
              <a:ext cx="45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>
                  <a:solidFill>
                    <a:srgbClr val="000099"/>
                  </a:solidFill>
                </a:rPr>
                <a:t>(2, 2)</a:t>
              </a:r>
              <a:endParaRPr lang="en-US" b="1">
                <a:solidFill>
                  <a:srgbClr val="000099"/>
                </a:solidFill>
              </a:endParaRPr>
            </a:p>
          </p:txBody>
        </p:sp>
        <p:sp>
          <p:nvSpPr>
            <p:cNvPr id="55312" name="Text Box 16"/>
            <p:cNvSpPr txBox="1">
              <a:spLocks noChangeArrowheads="1"/>
            </p:cNvSpPr>
            <p:nvPr/>
          </p:nvSpPr>
          <p:spPr bwMode="auto">
            <a:xfrm>
              <a:off x="2399" y="2047"/>
              <a:ext cx="45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>
                  <a:solidFill>
                    <a:srgbClr val="000099"/>
                  </a:solidFill>
                </a:rPr>
                <a:t>(7, 5)</a:t>
              </a:r>
              <a:endParaRPr lang="en-US" b="1">
                <a:solidFill>
                  <a:srgbClr val="000099"/>
                </a:solidFill>
              </a:endParaRPr>
            </a:p>
          </p:txBody>
        </p:sp>
        <p:sp>
          <p:nvSpPr>
            <p:cNvPr id="55313" name="Text Box 17"/>
            <p:cNvSpPr txBox="1">
              <a:spLocks noChangeArrowheads="1"/>
            </p:cNvSpPr>
            <p:nvPr/>
          </p:nvSpPr>
          <p:spPr bwMode="auto">
            <a:xfrm>
              <a:off x="1112" y="3577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>
                  <a:solidFill>
                    <a:srgbClr val="FF9900"/>
                  </a:solidFill>
                </a:rPr>
                <a:t>2</a:t>
              </a:r>
              <a:endParaRPr lang="en-US" b="1">
                <a:solidFill>
                  <a:srgbClr val="FF9900"/>
                </a:solidFill>
              </a:endParaRPr>
            </a:p>
          </p:txBody>
        </p:sp>
        <p:sp>
          <p:nvSpPr>
            <p:cNvPr id="55314" name="Text Box 18"/>
            <p:cNvSpPr txBox="1">
              <a:spLocks noChangeArrowheads="1"/>
            </p:cNvSpPr>
            <p:nvPr/>
          </p:nvSpPr>
          <p:spPr bwMode="auto">
            <a:xfrm>
              <a:off x="2309" y="3577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>
                  <a:solidFill>
                    <a:srgbClr val="FF9900"/>
                  </a:solidFill>
                </a:rPr>
                <a:t>7</a:t>
              </a:r>
              <a:endParaRPr lang="en-US" b="1">
                <a:solidFill>
                  <a:srgbClr val="FF9900"/>
                </a:solidFill>
              </a:endParaRPr>
            </a:p>
          </p:txBody>
        </p:sp>
        <p:sp>
          <p:nvSpPr>
            <p:cNvPr id="55315" name="Text Box 19"/>
            <p:cNvSpPr txBox="1">
              <a:spLocks noChangeArrowheads="1"/>
            </p:cNvSpPr>
            <p:nvPr/>
          </p:nvSpPr>
          <p:spPr bwMode="auto">
            <a:xfrm>
              <a:off x="424" y="2954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>
                  <a:solidFill>
                    <a:srgbClr val="FF9900"/>
                  </a:solidFill>
                </a:rPr>
                <a:t>2</a:t>
              </a:r>
              <a:endParaRPr lang="en-US" b="1">
                <a:solidFill>
                  <a:srgbClr val="FF9900"/>
                </a:solidFill>
              </a:endParaRPr>
            </a:p>
          </p:txBody>
        </p:sp>
        <p:sp>
          <p:nvSpPr>
            <p:cNvPr id="55316" name="Text Box 20"/>
            <p:cNvSpPr txBox="1">
              <a:spLocks noChangeArrowheads="1"/>
            </p:cNvSpPr>
            <p:nvPr/>
          </p:nvSpPr>
          <p:spPr bwMode="auto">
            <a:xfrm>
              <a:off x="433" y="2173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>
                  <a:solidFill>
                    <a:srgbClr val="FF9900"/>
                  </a:solidFill>
                </a:rPr>
                <a:t>5</a:t>
              </a:r>
              <a:endParaRPr lang="en-US" b="1">
                <a:solidFill>
                  <a:srgbClr val="FF9900"/>
                </a:solidFill>
              </a:endParaRPr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4973638" y="2138363"/>
            <a:ext cx="3695700" cy="3900487"/>
            <a:chOff x="3133" y="1347"/>
            <a:chExt cx="2328" cy="2457"/>
          </a:xfrm>
        </p:grpSpPr>
        <p:sp>
          <p:nvSpPr>
            <p:cNvPr id="55319" name="Line 23"/>
            <p:cNvSpPr>
              <a:spLocks noChangeShapeType="1"/>
            </p:cNvSpPr>
            <p:nvPr/>
          </p:nvSpPr>
          <p:spPr bwMode="auto">
            <a:xfrm flipV="1">
              <a:off x="3418" y="1472"/>
              <a:ext cx="0" cy="21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320" name="Line 24"/>
            <p:cNvSpPr>
              <a:spLocks noChangeShapeType="1"/>
            </p:cNvSpPr>
            <p:nvPr/>
          </p:nvSpPr>
          <p:spPr bwMode="auto">
            <a:xfrm rot="5400000" flipV="1">
              <a:off x="4361" y="2518"/>
              <a:ext cx="0" cy="20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321" name="Text Box 25"/>
            <p:cNvSpPr txBox="1">
              <a:spLocks noChangeArrowheads="1"/>
            </p:cNvSpPr>
            <p:nvPr/>
          </p:nvSpPr>
          <p:spPr bwMode="auto">
            <a:xfrm>
              <a:off x="5281" y="3500"/>
              <a:ext cx="18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i="1">
                  <a:latin typeface="Times New Roman" pitchFamily="18" charset="0"/>
                </a:rPr>
                <a:t>x</a:t>
              </a:r>
              <a:endParaRPr lang="en-US" i="1">
                <a:latin typeface="Times New Roman" pitchFamily="18" charset="0"/>
              </a:endParaRPr>
            </a:p>
          </p:txBody>
        </p:sp>
        <p:sp>
          <p:nvSpPr>
            <p:cNvPr id="55322" name="Text Box 26"/>
            <p:cNvSpPr txBox="1">
              <a:spLocks noChangeArrowheads="1"/>
            </p:cNvSpPr>
            <p:nvPr/>
          </p:nvSpPr>
          <p:spPr bwMode="auto">
            <a:xfrm>
              <a:off x="3250" y="1347"/>
              <a:ext cx="18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i="1">
                  <a:latin typeface="Times New Roman" pitchFamily="18" charset="0"/>
                </a:rPr>
                <a:t>y</a:t>
              </a:r>
              <a:endParaRPr lang="en-US" i="1">
                <a:latin typeface="Times New Roman" pitchFamily="18" charset="0"/>
              </a:endParaRPr>
            </a:p>
          </p:txBody>
        </p:sp>
        <p:sp>
          <p:nvSpPr>
            <p:cNvPr id="55323" name="Line 27"/>
            <p:cNvSpPr>
              <a:spLocks noChangeShapeType="1"/>
            </p:cNvSpPr>
            <p:nvPr/>
          </p:nvSpPr>
          <p:spPr bwMode="auto">
            <a:xfrm>
              <a:off x="3290" y="3062"/>
              <a:ext cx="2025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325" name="Line 29"/>
            <p:cNvSpPr>
              <a:spLocks noChangeShapeType="1"/>
            </p:cNvSpPr>
            <p:nvPr/>
          </p:nvSpPr>
          <p:spPr bwMode="auto">
            <a:xfrm rot="5400000">
              <a:off x="2851" y="2548"/>
              <a:ext cx="2120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326" name="Line 30"/>
            <p:cNvSpPr>
              <a:spLocks noChangeShapeType="1"/>
            </p:cNvSpPr>
            <p:nvPr/>
          </p:nvSpPr>
          <p:spPr bwMode="auto">
            <a:xfrm rot="5400000">
              <a:off x="3140" y="2569"/>
              <a:ext cx="2118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328" name="Text Box 32"/>
            <p:cNvSpPr txBox="1">
              <a:spLocks noChangeArrowheads="1"/>
            </p:cNvSpPr>
            <p:nvPr/>
          </p:nvSpPr>
          <p:spPr bwMode="auto">
            <a:xfrm>
              <a:off x="3491" y="1362"/>
              <a:ext cx="45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>
                  <a:solidFill>
                    <a:srgbClr val="000099"/>
                  </a:solidFill>
                </a:rPr>
                <a:t>(2, 7)</a:t>
              </a:r>
              <a:endParaRPr lang="en-US" b="1">
                <a:solidFill>
                  <a:srgbClr val="000099"/>
                </a:solidFill>
              </a:endParaRPr>
            </a:p>
          </p:txBody>
        </p:sp>
        <p:sp>
          <p:nvSpPr>
            <p:cNvPr id="55329" name="Text Box 33"/>
            <p:cNvSpPr txBox="1">
              <a:spLocks noChangeArrowheads="1"/>
            </p:cNvSpPr>
            <p:nvPr/>
          </p:nvSpPr>
          <p:spPr bwMode="auto">
            <a:xfrm>
              <a:off x="4166" y="3037"/>
              <a:ext cx="45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>
                  <a:solidFill>
                    <a:srgbClr val="000099"/>
                  </a:solidFill>
                </a:rPr>
                <a:t>(3, 2)</a:t>
              </a:r>
              <a:endParaRPr lang="en-US" b="1">
                <a:solidFill>
                  <a:srgbClr val="000099"/>
                </a:solidFill>
              </a:endParaRPr>
            </a:p>
          </p:txBody>
        </p:sp>
        <p:sp>
          <p:nvSpPr>
            <p:cNvPr id="55330" name="Text Box 34"/>
            <p:cNvSpPr txBox="1">
              <a:spLocks noChangeArrowheads="1"/>
            </p:cNvSpPr>
            <p:nvPr/>
          </p:nvSpPr>
          <p:spPr bwMode="auto">
            <a:xfrm>
              <a:off x="3821" y="3573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>
                  <a:solidFill>
                    <a:srgbClr val="FF9900"/>
                  </a:solidFill>
                </a:rPr>
                <a:t>2</a:t>
              </a:r>
              <a:endParaRPr lang="en-US" b="1">
                <a:solidFill>
                  <a:srgbClr val="FF9900"/>
                </a:solidFill>
              </a:endParaRPr>
            </a:p>
          </p:txBody>
        </p:sp>
        <p:sp>
          <p:nvSpPr>
            <p:cNvPr id="55331" name="Text Box 35"/>
            <p:cNvSpPr txBox="1">
              <a:spLocks noChangeArrowheads="1"/>
            </p:cNvSpPr>
            <p:nvPr/>
          </p:nvSpPr>
          <p:spPr bwMode="auto">
            <a:xfrm>
              <a:off x="4106" y="3573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>
                  <a:solidFill>
                    <a:srgbClr val="FF9900"/>
                  </a:solidFill>
                </a:rPr>
                <a:t>3</a:t>
              </a:r>
              <a:endParaRPr lang="en-US" b="1">
                <a:solidFill>
                  <a:srgbClr val="FF9900"/>
                </a:solidFill>
              </a:endParaRPr>
            </a:p>
          </p:txBody>
        </p:sp>
        <p:sp>
          <p:nvSpPr>
            <p:cNvPr id="55332" name="Text Box 36"/>
            <p:cNvSpPr txBox="1">
              <a:spLocks noChangeArrowheads="1"/>
            </p:cNvSpPr>
            <p:nvPr/>
          </p:nvSpPr>
          <p:spPr bwMode="auto">
            <a:xfrm>
              <a:off x="3133" y="2950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>
                  <a:solidFill>
                    <a:srgbClr val="FF9900"/>
                  </a:solidFill>
                </a:rPr>
                <a:t>2</a:t>
              </a:r>
              <a:endParaRPr lang="en-US" b="1">
                <a:solidFill>
                  <a:srgbClr val="FF9900"/>
                </a:solidFill>
              </a:endParaRPr>
            </a:p>
          </p:txBody>
        </p:sp>
        <p:sp>
          <p:nvSpPr>
            <p:cNvPr id="55333" name="Text Box 37"/>
            <p:cNvSpPr txBox="1">
              <a:spLocks noChangeArrowheads="1"/>
            </p:cNvSpPr>
            <p:nvPr/>
          </p:nvSpPr>
          <p:spPr bwMode="auto">
            <a:xfrm>
              <a:off x="3142" y="1480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>
                  <a:solidFill>
                    <a:srgbClr val="FF9900"/>
                  </a:solidFill>
                </a:rPr>
                <a:t>7</a:t>
              </a:r>
              <a:endParaRPr lang="en-US" b="1">
                <a:solidFill>
                  <a:srgbClr val="FF9900"/>
                </a:solidFill>
              </a:endParaRPr>
            </a:p>
          </p:txBody>
        </p:sp>
        <p:sp>
          <p:nvSpPr>
            <p:cNvPr id="55334" name="Line 38"/>
            <p:cNvSpPr>
              <a:spLocks noChangeShapeType="1"/>
            </p:cNvSpPr>
            <p:nvPr/>
          </p:nvSpPr>
          <p:spPr bwMode="auto">
            <a:xfrm>
              <a:off x="3290" y="1597"/>
              <a:ext cx="1977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327" name="Line 31"/>
            <p:cNvSpPr>
              <a:spLocks noChangeShapeType="1"/>
            </p:cNvSpPr>
            <p:nvPr/>
          </p:nvSpPr>
          <p:spPr bwMode="auto">
            <a:xfrm>
              <a:off x="3907" y="1594"/>
              <a:ext cx="287" cy="1485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Prepared By: S.C. Dharmadhikari.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325"/>
          </a:xfrm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DDA Algorithm</a:t>
            </a: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1"/>
            <a:ext cx="8229600" cy="5410200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sz="2400" i="1" dirty="0" err="1">
                <a:solidFill>
                  <a:srgbClr val="C00000"/>
                </a:solidFill>
              </a:rPr>
              <a:t>int</a:t>
            </a:r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en-US" sz="2400" i="1" dirty="0" smtClean="0">
                <a:solidFill>
                  <a:srgbClr val="C00000"/>
                </a:solidFill>
              </a:rPr>
              <a:t> </a:t>
            </a:r>
            <a:r>
              <a:rPr lang="en-US" sz="2400" i="1" dirty="0" err="1" smtClean="0">
                <a:solidFill>
                  <a:srgbClr val="C00000"/>
                </a:solidFill>
              </a:rPr>
              <a:t>dx</a:t>
            </a:r>
            <a:r>
              <a:rPr lang="en-US" sz="2400" i="1" dirty="0" smtClean="0">
                <a:solidFill>
                  <a:srgbClr val="C00000"/>
                </a:solidFill>
              </a:rPr>
              <a:t>, </a:t>
            </a:r>
            <a:r>
              <a:rPr lang="en-US" sz="2400" i="1" dirty="0" err="1" smtClean="0">
                <a:solidFill>
                  <a:srgbClr val="C00000"/>
                </a:solidFill>
              </a:rPr>
              <a:t>dy</a:t>
            </a:r>
            <a:r>
              <a:rPr lang="en-US" sz="2400" i="1" dirty="0" smtClean="0">
                <a:solidFill>
                  <a:srgbClr val="C00000"/>
                </a:solidFill>
              </a:rPr>
              <a:t>, </a:t>
            </a:r>
            <a:r>
              <a:rPr lang="en-US" sz="2400" i="1" dirty="0" err="1" smtClean="0">
                <a:solidFill>
                  <a:srgbClr val="C00000"/>
                </a:solidFill>
              </a:rPr>
              <a:t>xa</a:t>
            </a:r>
            <a:r>
              <a:rPr lang="en-US" sz="2400" i="1" dirty="0" smtClean="0">
                <a:solidFill>
                  <a:srgbClr val="C00000"/>
                </a:solidFill>
              </a:rPr>
              <a:t>, </a:t>
            </a:r>
            <a:r>
              <a:rPr lang="en-US" sz="2400" i="1" dirty="0" err="1" smtClean="0">
                <a:solidFill>
                  <a:srgbClr val="C00000"/>
                </a:solidFill>
              </a:rPr>
              <a:t>ya</a:t>
            </a:r>
            <a:r>
              <a:rPr lang="en-US" sz="2400" i="1" dirty="0" smtClean="0">
                <a:solidFill>
                  <a:srgbClr val="C00000"/>
                </a:solidFill>
              </a:rPr>
              <a:t>, </a:t>
            </a:r>
            <a:r>
              <a:rPr lang="en-US" sz="2400" i="1" dirty="0" err="1" smtClean="0">
                <a:solidFill>
                  <a:srgbClr val="C00000"/>
                </a:solidFill>
              </a:rPr>
              <a:t>xb</a:t>
            </a:r>
            <a:r>
              <a:rPr lang="en-US" sz="2400" i="1" dirty="0" smtClean="0">
                <a:solidFill>
                  <a:srgbClr val="C00000"/>
                </a:solidFill>
              </a:rPr>
              <a:t>, </a:t>
            </a:r>
            <a:r>
              <a:rPr lang="en-US" sz="2400" i="1" dirty="0" err="1" smtClean="0">
                <a:solidFill>
                  <a:srgbClr val="C00000"/>
                </a:solidFill>
              </a:rPr>
              <a:t>yb</a:t>
            </a:r>
            <a:r>
              <a:rPr lang="en-US" sz="2400" i="1" dirty="0" smtClean="0">
                <a:solidFill>
                  <a:srgbClr val="C00000"/>
                </a:solidFill>
              </a:rPr>
              <a:t>, steps, k</a:t>
            </a:r>
            <a:r>
              <a:rPr lang="en-US" sz="2400" i="1" dirty="0" smtClean="0">
                <a:solidFill>
                  <a:srgbClr val="C00000"/>
                </a:solidFill>
              </a:rPr>
              <a:t>; </a:t>
            </a:r>
          </a:p>
          <a:p>
            <a:pPr algn="just"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	</a:t>
            </a:r>
            <a:r>
              <a:rPr lang="en-US" sz="2400" i="1" dirty="0" smtClean="0">
                <a:solidFill>
                  <a:srgbClr val="C00000"/>
                </a:solidFill>
              </a:rPr>
              <a:t>			</a:t>
            </a:r>
            <a:r>
              <a:rPr lang="en-US" sz="2400" i="1" dirty="0" smtClean="0">
                <a:solidFill>
                  <a:srgbClr val="C00000"/>
                </a:solidFill>
              </a:rPr>
              <a:t>// (</a:t>
            </a:r>
            <a:r>
              <a:rPr lang="en-US" sz="2400" i="1" dirty="0" err="1" smtClean="0">
                <a:solidFill>
                  <a:srgbClr val="C00000"/>
                </a:solidFill>
              </a:rPr>
              <a:t>xa,ya</a:t>
            </a:r>
            <a:r>
              <a:rPr lang="en-US" sz="2400" i="1" dirty="0" smtClean="0">
                <a:solidFill>
                  <a:srgbClr val="C00000"/>
                </a:solidFill>
              </a:rPr>
              <a:t>)=start point (</a:t>
            </a:r>
            <a:r>
              <a:rPr lang="en-US" sz="2400" i="1" dirty="0" err="1" smtClean="0">
                <a:solidFill>
                  <a:srgbClr val="C00000"/>
                </a:solidFill>
              </a:rPr>
              <a:t>xb,yb</a:t>
            </a:r>
            <a:r>
              <a:rPr lang="en-US" sz="2400" i="1" dirty="0" smtClean="0">
                <a:solidFill>
                  <a:srgbClr val="C00000"/>
                </a:solidFill>
              </a:rPr>
              <a:t>) =end point</a:t>
            </a:r>
            <a:endParaRPr lang="en-US" sz="2400" i="1" dirty="0">
              <a:solidFill>
                <a:srgbClr val="C00000"/>
              </a:solidFill>
            </a:endParaRPr>
          </a:p>
          <a:p>
            <a:pPr algn="just">
              <a:buNone/>
            </a:pPr>
            <a:r>
              <a:rPr lang="en-US" sz="2400" i="1" dirty="0">
                <a:solidFill>
                  <a:srgbClr val="C00000"/>
                </a:solidFill>
              </a:rPr>
              <a:t>float </a:t>
            </a:r>
            <a:r>
              <a:rPr lang="en-US" sz="2400" i="1" dirty="0" err="1">
                <a:solidFill>
                  <a:srgbClr val="C00000"/>
                </a:solidFill>
              </a:rPr>
              <a:t>xInc</a:t>
            </a:r>
            <a:r>
              <a:rPr lang="en-US" sz="2400" i="1" dirty="0">
                <a:solidFill>
                  <a:srgbClr val="C00000"/>
                </a:solidFill>
              </a:rPr>
              <a:t> , </a:t>
            </a:r>
            <a:r>
              <a:rPr lang="en-US" sz="2400" i="1" dirty="0" err="1">
                <a:solidFill>
                  <a:srgbClr val="C00000"/>
                </a:solidFill>
              </a:rPr>
              <a:t>yInc</a:t>
            </a:r>
            <a:r>
              <a:rPr lang="en-US" sz="2400" i="1" dirty="0">
                <a:solidFill>
                  <a:srgbClr val="C00000"/>
                </a:solidFill>
              </a:rPr>
              <a:t> , x , y;</a:t>
            </a:r>
          </a:p>
          <a:p>
            <a:pPr algn="just">
              <a:buNone/>
            </a:pPr>
            <a:endParaRPr lang="en-US" sz="2800" dirty="0" smtClean="0"/>
          </a:p>
          <a:p>
            <a:pPr algn="just">
              <a:buNone/>
            </a:pPr>
            <a:r>
              <a:rPr lang="en-US" sz="2800" dirty="0" err="1" smtClean="0"/>
              <a:t>dx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err="1"/>
              <a:t>xb-xa</a:t>
            </a:r>
            <a:r>
              <a:rPr lang="en-US" sz="2800" dirty="0"/>
              <a:t> ; </a:t>
            </a:r>
            <a:endParaRPr lang="en-US" sz="2800" dirty="0" smtClean="0"/>
          </a:p>
          <a:p>
            <a:pPr algn="just">
              <a:buNone/>
            </a:pPr>
            <a:r>
              <a:rPr lang="en-US" sz="2800" dirty="0" err="1" smtClean="0"/>
              <a:t>dy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err="1"/>
              <a:t>yb-ya</a:t>
            </a:r>
            <a:r>
              <a:rPr lang="en-US" sz="2800" dirty="0"/>
              <a:t>;</a:t>
            </a:r>
          </a:p>
          <a:p>
            <a:pPr algn="just">
              <a:buNone/>
            </a:pPr>
            <a:r>
              <a:rPr lang="en-US" sz="2800" dirty="0"/>
              <a:t> x = </a:t>
            </a:r>
            <a:r>
              <a:rPr lang="en-US" sz="2800" dirty="0" err="1"/>
              <a:t>xa</a:t>
            </a:r>
            <a:r>
              <a:rPr lang="en-US" sz="2800" dirty="0"/>
              <a:t>; </a:t>
            </a:r>
            <a:endParaRPr lang="en-US" sz="2800" dirty="0" smtClean="0"/>
          </a:p>
          <a:p>
            <a:pPr algn="just">
              <a:buNone/>
            </a:pPr>
            <a:r>
              <a:rPr lang="en-US" sz="2800" dirty="0" smtClean="0"/>
              <a:t>y </a:t>
            </a:r>
            <a:r>
              <a:rPr lang="en-US" sz="2800" dirty="0"/>
              <a:t>= </a:t>
            </a:r>
            <a:r>
              <a:rPr lang="en-US" sz="2800" dirty="0" err="1" smtClean="0"/>
              <a:t>ya</a:t>
            </a:r>
            <a:r>
              <a:rPr lang="en-US" sz="2800" dirty="0" smtClean="0"/>
              <a:t>;</a:t>
            </a:r>
          </a:p>
          <a:p>
            <a:pPr algn="just">
              <a:buNone/>
            </a:pPr>
            <a:endParaRPr lang="en-US" sz="2800" dirty="0"/>
          </a:p>
          <a:p>
            <a:pPr algn="just">
              <a:buNone/>
            </a:pPr>
            <a:r>
              <a:rPr lang="en-US" sz="2800" dirty="0"/>
              <a:t> if ( abs(</a:t>
            </a:r>
            <a:r>
              <a:rPr lang="en-US" sz="2800" dirty="0" err="1"/>
              <a:t>dx</a:t>
            </a:r>
            <a:r>
              <a:rPr lang="en-US" sz="2800" dirty="0"/>
              <a:t>) &gt; abs(</a:t>
            </a:r>
            <a:r>
              <a:rPr lang="en-US" sz="2800" dirty="0" err="1"/>
              <a:t>dy</a:t>
            </a:r>
            <a:r>
              <a:rPr lang="en-US" sz="2800" dirty="0"/>
              <a:t>) ) </a:t>
            </a:r>
            <a:endParaRPr lang="en-US" sz="2800" dirty="0" smtClean="0"/>
          </a:p>
          <a:p>
            <a:pPr algn="just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steps </a:t>
            </a:r>
            <a:r>
              <a:rPr lang="en-US" sz="2800" dirty="0"/>
              <a:t>= abs (</a:t>
            </a:r>
            <a:r>
              <a:rPr lang="en-US" sz="2800" dirty="0" err="1"/>
              <a:t>dx</a:t>
            </a:r>
            <a:r>
              <a:rPr lang="en-US" sz="2800" dirty="0"/>
              <a:t>)</a:t>
            </a:r>
          </a:p>
          <a:p>
            <a:pPr algn="just">
              <a:buNone/>
            </a:pPr>
            <a:r>
              <a:rPr lang="en-US" sz="2800" dirty="0"/>
              <a:t> otherwise </a:t>
            </a:r>
            <a:endParaRPr lang="en-US" sz="2800" dirty="0" smtClean="0"/>
          </a:p>
          <a:p>
            <a:pPr algn="just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steps </a:t>
            </a:r>
            <a:r>
              <a:rPr lang="en-US" sz="2800" dirty="0"/>
              <a:t>= abs(</a:t>
            </a:r>
            <a:r>
              <a:rPr lang="en-US" sz="2800" dirty="0" err="1"/>
              <a:t>dy</a:t>
            </a:r>
            <a:r>
              <a:rPr lang="en-US" sz="2800" dirty="0"/>
              <a:t>)</a:t>
            </a:r>
          </a:p>
          <a:p>
            <a:pPr algn="just">
              <a:buNone/>
            </a:pPr>
            <a:r>
              <a:rPr lang="en-US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Prepared By: S.C. Dharmadhikari.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xInc</a:t>
            </a:r>
            <a:r>
              <a:rPr lang="en-US" sz="2800" dirty="0" smtClean="0"/>
              <a:t> </a:t>
            </a:r>
            <a:r>
              <a:rPr lang="en-US" sz="2800" dirty="0" smtClean="0"/>
              <a:t>= </a:t>
            </a:r>
            <a:r>
              <a:rPr lang="en-US" sz="2800" dirty="0" err="1" smtClean="0"/>
              <a:t>dx</a:t>
            </a:r>
            <a:r>
              <a:rPr lang="en-US" sz="2800" dirty="0" smtClean="0"/>
              <a:t>/(float) steps</a:t>
            </a:r>
          </a:p>
          <a:p>
            <a:pPr algn="just">
              <a:buNone/>
            </a:pPr>
            <a:r>
              <a:rPr lang="en-US" sz="2800" dirty="0" smtClean="0"/>
              <a:t> </a:t>
            </a:r>
            <a:r>
              <a:rPr lang="en-US" sz="2800" dirty="0" smtClean="0"/>
              <a:t>	</a:t>
            </a:r>
            <a:r>
              <a:rPr lang="en-US" sz="2800" dirty="0" err="1" smtClean="0"/>
              <a:t>yInc</a:t>
            </a:r>
            <a:r>
              <a:rPr lang="en-US" sz="2800" dirty="0" smtClean="0"/>
              <a:t> </a:t>
            </a:r>
            <a:r>
              <a:rPr lang="en-US" sz="2800" dirty="0" smtClean="0"/>
              <a:t>= </a:t>
            </a:r>
            <a:r>
              <a:rPr lang="en-US" sz="2800" dirty="0" err="1" smtClean="0"/>
              <a:t>dy</a:t>
            </a:r>
            <a:r>
              <a:rPr lang="en-US" sz="2800" dirty="0" smtClean="0"/>
              <a:t>/(float) steps</a:t>
            </a:r>
          </a:p>
          <a:p>
            <a:pPr algn="just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putpixel</a:t>
            </a:r>
            <a:r>
              <a:rPr lang="en-US" sz="2800" dirty="0" smtClean="0"/>
              <a:t>(round(x</a:t>
            </a:r>
            <a:r>
              <a:rPr lang="en-US" sz="2800" dirty="0" smtClean="0"/>
              <a:t>),round(y));</a:t>
            </a:r>
          </a:p>
          <a:p>
            <a:pPr>
              <a:buNone/>
            </a:pPr>
            <a:r>
              <a:rPr lang="en-US" sz="2800" dirty="0" smtClean="0"/>
              <a:t>    For </a:t>
            </a:r>
            <a:r>
              <a:rPr lang="en-US" sz="2800" dirty="0"/>
              <a:t>k = 0; k&lt;steps ; k++</a:t>
            </a:r>
          </a:p>
          <a:p>
            <a:pPr>
              <a:buNone/>
            </a:pPr>
            <a:r>
              <a:rPr lang="en-US" sz="2800" dirty="0" smtClean="0"/>
              <a:t> 	[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   </a:t>
            </a:r>
            <a:r>
              <a:rPr lang="en-US" sz="2800" dirty="0" smtClean="0"/>
              <a:t>		  </a:t>
            </a:r>
            <a:r>
              <a:rPr lang="en-US" sz="2800" dirty="0"/>
              <a:t>x = x + </a:t>
            </a:r>
            <a:r>
              <a:rPr lang="en-US" sz="2800" dirty="0" err="1"/>
              <a:t>xInc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   </a:t>
            </a:r>
            <a:r>
              <a:rPr lang="en-US" sz="2800" dirty="0" smtClean="0"/>
              <a:t>		  </a:t>
            </a:r>
            <a:r>
              <a:rPr lang="en-US" sz="2800" dirty="0"/>
              <a:t>y = y + </a:t>
            </a:r>
            <a:r>
              <a:rPr lang="en-US" sz="2800" dirty="0" err="1"/>
              <a:t>yInc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   </a:t>
            </a:r>
            <a:r>
              <a:rPr lang="en-US" sz="2800" dirty="0" smtClean="0"/>
              <a:t>		  </a:t>
            </a:r>
            <a:r>
              <a:rPr lang="en-US" sz="2800" dirty="0" err="1" smtClean="0"/>
              <a:t>putpixel</a:t>
            </a:r>
            <a:r>
              <a:rPr lang="en-US" sz="2800" dirty="0" smtClean="0"/>
              <a:t>(round(x</a:t>
            </a:r>
            <a:r>
              <a:rPr lang="en-US" sz="2800" dirty="0"/>
              <a:t>),round(y));</a:t>
            </a:r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dirty="0" smtClean="0"/>
              <a:t>	 </a:t>
            </a:r>
            <a:r>
              <a:rPr lang="en-US" sz="2800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Prepared By: S.C. Dharmadhikari.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Explanation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buFontTx/>
              <a:buChar char="•"/>
            </a:pPr>
            <a:r>
              <a:rPr lang="en-US"/>
              <a:t> y = mx + c</a:t>
            </a:r>
          </a:p>
          <a:p>
            <a:pPr marL="609600" indent="-609600">
              <a:buFontTx/>
              <a:buChar char="•"/>
            </a:pPr>
            <a:r>
              <a:rPr lang="en-US"/>
              <a:t> m = dy/dx</a:t>
            </a:r>
          </a:p>
          <a:p>
            <a:pPr marL="609600" indent="-609600">
              <a:buFontTx/>
              <a:buChar char="•"/>
            </a:pPr>
            <a:r>
              <a:rPr lang="en-US"/>
              <a:t> c = y - mx</a:t>
            </a:r>
          </a:p>
          <a:p>
            <a:pPr marL="609600" indent="-609600"/>
            <a:endParaRPr lang="en-US"/>
          </a:p>
          <a:p>
            <a:pPr marL="609600" indent="-609600">
              <a:buFontTx/>
              <a:buAutoNum type="arabicParenR"/>
            </a:pPr>
            <a:r>
              <a:rPr lang="en-US"/>
              <a:t>Increment x by 1 &amp; calculate y</a:t>
            </a:r>
          </a:p>
          <a:p>
            <a:pPr marL="609600" indent="-609600"/>
            <a:r>
              <a:rPr lang="en-US"/>
              <a:t>      dx = 1;  y</a:t>
            </a:r>
            <a:r>
              <a:rPr lang="en-US" baseline="-25000"/>
              <a:t>k+1</a:t>
            </a:r>
            <a:r>
              <a:rPr lang="en-US"/>
              <a:t> = y</a:t>
            </a:r>
            <a:r>
              <a:rPr lang="en-US" baseline="-25000"/>
              <a:t>k</a:t>
            </a:r>
            <a:r>
              <a:rPr lang="en-US"/>
              <a:t> + m</a:t>
            </a:r>
          </a:p>
          <a:p>
            <a:pPr marL="609600" indent="-609600">
              <a:buFontTx/>
              <a:buAutoNum type="arabicParenR" startAt="2"/>
            </a:pPr>
            <a:r>
              <a:rPr lang="en-US"/>
              <a:t>Increment y by 1 &amp; calculate x</a:t>
            </a:r>
          </a:p>
          <a:p>
            <a:pPr marL="609600" indent="-609600"/>
            <a:r>
              <a:rPr lang="en-US"/>
              <a:t>     dy = 1 ; x</a:t>
            </a:r>
            <a:r>
              <a:rPr lang="en-US" baseline="-25000"/>
              <a:t>k+1</a:t>
            </a:r>
            <a:r>
              <a:rPr lang="en-US"/>
              <a:t> = x</a:t>
            </a:r>
            <a:r>
              <a:rPr lang="en-US" baseline="-25000"/>
              <a:t>k</a:t>
            </a:r>
            <a:r>
              <a:rPr lang="en-US"/>
              <a:t> + (1/m)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Prepared By: S.C. Dharmadhikari.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37530E1EB869428B61DC00EFBB4A07" ma:contentTypeVersion="10" ma:contentTypeDescription="Create a new document." ma:contentTypeScope="" ma:versionID="67412d96eab6a6b079d1d67fae414274">
  <xsd:schema xmlns:xsd="http://www.w3.org/2001/XMLSchema" xmlns:xs="http://www.w3.org/2001/XMLSchema" xmlns:p="http://schemas.microsoft.com/office/2006/metadata/properties" xmlns:ns2="741741a8-3ba2-4fda-8fb6-6a0474d057b7" xmlns:ns3="a1f76930-3a24-4abc-9b37-84b7918739a5" targetNamespace="http://schemas.microsoft.com/office/2006/metadata/properties" ma:root="true" ma:fieldsID="0240dba1bea252e3bcfda8a03983281b" ns2:_="" ns3:_="">
    <xsd:import namespace="741741a8-3ba2-4fda-8fb6-6a0474d057b7"/>
    <xsd:import namespace="a1f76930-3a24-4abc-9b37-84b7918739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1741a8-3ba2-4fda-8fb6-6a0474d057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92cca287-56a4-4b44-8d76-748bf70ba3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f76930-3a24-4abc-9b37-84b7918739a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7a83ea8-cc5b-471c-8a20-5a6b86671541}" ma:internalName="TaxCatchAll" ma:showField="CatchAllData" ma:web="a1f76930-3a24-4abc-9b37-84b7918739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1f76930-3a24-4abc-9b37-84b7918739a5" xsi:nil="true"/>
    <lcf76f155ced4ddcb4097134ff3c332f xmlns="741741a8-3ba2-4fda-8fb6-6a0474d057b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413A337-BEFB-4F5D-AC84-AE3F977125E5}"/>
</file>

<file path=customXml/itemProps2.xml><?xml version="1.0" encoding="utf-8"?>
<ds:datastoreItem xmlns:ds="http://schemas.openxmlformats.org/officeDocument/2006/customXml" ds:itemID="{85591835-F834-4C51-9463-D16A5ABEF7B6}"/>
</file>

<file path=customXml/itemProps3.xml><?xml version="1.0" encoding="utf-8"?>
<ds:datastoreItem xmlns:ds="http://schemas.openxmlformats.org/officeDocument/2006/customXml" ds:itemID="{D3F00BBD-FB0A-4CD4-B9FD-D0A01349BDDB}"/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533</Words>
  <Application>Microsoft Office PowerPoint</Application>
  <PresentationFormat>On-screen Show (4:3)</PresentationFormat>
  <Paragraphs>120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Equation</vt:lpstr>
      <vt:lpstr>                   Unit I Continued …                       DDA  Algorithm</vt:lpstr>
      <vt:lpstr>The DDA Algorithm</vt:lpstr>
      <vt:lpstr>The DDA Algorithm (cont…)</vt:lpstr>
      <vt:lpstr>The DDA Algorithm (cont…)</vt:lpstr>
      <vt:lpstr>The DDA Algorithm (cont…)</vt:lpstr>
      <vt:lpstr>DDA Algorithm Example</vt:lpstr>
      <vt:lpstr>DDA Algorithm</vt:lpstr>
      <vt:lpstr>Slide 8</vt:lpstr>
      <vt:lpstr>Explanation</vt:lpstr>
      <vt:lpstr>Slide 10</vt:lpstr>
      <vt:lpstr>Slide 11</vt:lpstr>
      <vt:lpstr>The DDA Algorithm 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Unit I Continued …                       DDA  Algorithm</dc:title>
  <dc:creator>MEIT-18</dc:creator>
  <cp:lastModifiedBy>MEIT-18</cp:lastModifiedBy>
  <cp:revision>10</cp:revision>
  <dcterms:created xsi:type="dcterms:W3CDTF">2006-08-16T00:00:00Z</dcterms:created>
  <dcterms:modified xsi:type="dcterms:W3CDTF">2017-12-20T06:02:56Z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0x010100F237530E1EB869428B61DC00EFBB4A07</vt:lpwstr>
  </property>
</Properties>
</file>