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Unit I Continued …</a:t>
            </a:r>
            <a:br>
              <a:rPr lang="en-US" dirty="0" smtClean="0"/>
            </a:br>
            <a:r>
              <a:rPr lang="en-US" sz="3200" dirty="0" err="1" smtClean="0"/>
              <a:t>Bresenham</a:t>
            </a:r>
            <a:r>
              <a:rPr lang="en-US" sz="3200" dirty="0" smtClean="0"/>
              <a:t> Line Drawing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IE" sz="2800" dirty="0"/>
              <a:t>But,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IE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/>
              <a:t> is the same as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>
                <a:cs typeface="Arial" charset="0"/>
              </a:rPr>
              <a:t> so:</a:t>
            </a:r>
          </a:p>
          <a:p>
            <a:endParaRPr lang="en-IE" sz="3600" dirty="0">
              <a:cs typeface="Arial" charset="0"/>
            </a:endParaRPr>
          </a:p>
          <a:p>
            <a:r>
              <a:rPr lang="en-IE" sz="2800" dirty="0">
                <a:cs typeface="Arial" charset="0"/>
              </a:rPr>
              <a:t>where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k+1 </a:t>
            </a:r>
            <a:r>
              <a:rPr lang="en-IE" sz="2800" dirty="0">
                <a:cs typeface="Arial" charset="0"/>
              </a:rPr>
              <a:t>-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>
                <a:cs typeface="Arial" charset="0"/>
              </a:rPr>
              <a:t> is either 0 or 1 depending on the sign of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endParaRPr lang="en-IE" i="1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E" sz="2800" dirty="0"/>
              <a:t>The first decision parameter p0 is evaluated at (x0, y0) is given as:</a:t>
            </a:r>
            <a:endParaRPr lang="en-IE" sz="2800" dirty="0">
              <a:cs typeface="Arial" charset="0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447800" y="2057401"/>
          <a:ext cx="5468937" cy="457200"/>
        </p:xfrm>
        <a:graphic>
          <a:graphicData uri="http://schemas.openxmlformats.org/presentationml/2006/ole">
            <p:oleObj spid="_x0000_s6146" name="Equation" r:id="rId3" imgW="1993680" imgH="228600" progId="Equation.3">
              <p:embed/>
            </p:oleObj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133600" y="4724401"/>
          <a:ext cx="3886200" cy="533399"/>
        </p:xfrm>
        <a:graphic>
          <a:graphicData uri="http://schemas.openxmlformats.org/presentationml/2006/ole">
            <p:oleObj spid="_x0000_s6147" name="Equation" r:id="rId4" imgW="90144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2"/>
          </a:xfrm>
          <a:ln/>
        </p:spPr>
        <p:txBody>
          <a:bodyPr>
            <a:normAutofit/>
          </a:bodyPr>
          <a:lstStyle/>
          <a:p>
            <a:r>
              <a:rPr lang="en-IE" sz="3200" dirty="0"/>
              <a:t>The </a:t>
            </a:r>
            <a:r>
              <a:rPr lang="en-IE" sz="3200" dirty="0" err="1"/>
              <a:t>Bresenham</a:t>
            </a:r>
            <a:r>
              <a:rPr lang="en-IE" sz="3200" dirty="0"/>
              <a:t> Line Algorithm</a:t>
            </a:r>
            <a:endParaRPr lang="en-US" sz="320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1376363"/>
            <a:ext cx="8229600" cy="533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ctr">
              <a:spcBef>
                <a:spcPct val="20000"/>
              </a:spcBef>
            </a:pPr>
            <a:r>
              <a:rPr lang="en-IE" sz="2400" dirty="0"/>
              <a:t>BRESENHAM’S LINE DRAWING ALGORITHM</a:t>
            </a:r>
            <a:br>
              <a:rPr lang="en-IE" sz="2400" dirty="0"/>
            </a:br>
            <a:r>
              <a:rPr lang="en-IE" sz="2400" dirty="0"/>
              <a:t>(for |</a:t>
            </a:r>
            <a:r>
              <a:rPr lang="en-IE" sz="2400" i="1" dirty="0">
                <a:latin typeface="Times New Roman" pitchFamily="18" charset="0"/>
              </a:rPr>
              <a:t>m</a:t>
            </a:r>
            <a:r>
              <a:rPr lang="en-IE" sz="2400" dirty="0"/>
              <a:t>| &lt; 1.0)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Input the two line end-points, storing the left end-point in </a:t>
            </a:r>
            <a:r>
              <a:rPr lang="en-IE" sz="2400" dirty="0">
                <a:latin typeface="Times New Roman" pitchFamily="18" charset="0"/>
              </a:rPr>
              <a:t>(</a:t>
            </a:r>
            <a:r>
              <a:rPr lang="en-IE" sz="2600" i="1" dirty="0">
                <a:latin typeface="Times New Roman" pitchFamily="18" charset="0"/>
              </a:rPr>
              <a:t>x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600" i="1" dirty="0">
                <a:latin typeface="Times New Roman" pitchFamily="18" charset="0"/>
              </a:rPr>
              <a:t>, y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400" dirty="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Plot the point </a:t>
            </a:r>
            <a:r>
              <a:rPr lang="en-IE" sz="2400" dirty="0">
                <a:latin typeface="Times New Roman" pitchFamily="18" charset="0"/>
              </a:rPr>
              <a:t>(</a:t>
            </a:r>
            <a:r>
              <a:rPr lang="en-IE" sz="2600" i="1" dirty="0">
                <a:latin typeface="Times New Roman" pitchFamily="18" charset="0"/>
              </a:rPr>
              <a:t>x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600" i="1" dirty="0">
                <a:latin typeface="Times New Roman" pitchFamily="18" charset="0"/>
              </a:rPr>
              <a:t>, y</a:t>
            </a:r>
            <a:r>
              <a:rPr lang="en-IE" sz="2600" i="1" baseline="-25000" dirty="0">
                <a:latin typeface="Times New Roman" pitchFamily="18" charset="0"/>
              </a:rPr>
              <a:t>0</a:t>
            </a:r>
            <a:r>
              <a:rPr lang="en-IE" sz="2400" dirty="0">
                <a:latin typeface="Times New Roman" pitchFamily="18" charset="0"/>
              </a:rPr>
              <a:t>)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Calculate the constants 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x</a:t>
            </a:r>
            <a:r>
              <a:rPr lang="en-IE" sz="2600" dirty="0">
                <a:cs typeface="Arial" charset="0"/>
              </a:rPr>
              <a:t>, 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y</a:t>
            </a:r>
            <a:r>
              <a:rPr lang="en-IE" sz="2600" dirty="0">
                <a:cs typeface="Arial" charset="0"/>
              </a:rPr>
              <a:t>, </a:t>
            </a:r>
            <a:r>
              <a:rPr lang="en-IE" sz="2600" dirty="0">
                <a:latin typeface="Times New Roman" pitchFamily="18" charset="0"/>
                <a:cs typeface="Arial" charset="0"/>
              </a:rPr>
              <a:t>2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y</a:t>
            </a:r>
            <a:r>
              <a:rPr lang="en-IE" sz="2400" dirty="0">
                <a:cs typeface="Arial" charset="0"/>
              </a:rPr>
              <a:t>, and (</a:t>
            </a:r>
            <a:r>
              <a:rPr lang="en-IE" sz="2600" dirty="0">
                <a:latin typeface="Times New Roman" pitchFamily="18" charset="0"/>
                <a:cs typeface="Arial" charset="0"/>
              </a:rPr>
              <a:t>2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y - </a:t>
            </a:r>
            <a:r>
              <a:rPr lang="en-IE" sz="2600" dirty="0">
                <a:latin typeface="Times New Roman" pitchFamily="18" charset="0"/>
                <a:cs typeface="Arial" charset="0"/>
              </a:rPr>
              <a:t>2</a:t>
            </a:r>
            <a:r>
              <a:rPr lang="el-GR" sz="2600" dirty="0">
                <a:latin typeface="Times New Roman" pitchFamily="18" charset="0"/>
                <a:cs typeface="Arial" charset="0"/>
              </a:rPr>
              <a:t>Δ</a:t>
            </a:r>
            <a:r>
              <a:rPr lang="en-IE" sz="2600" i="1" dirty="0">
                <a:latin typeface="Times New Roman" pitchFamily="18" charset="0"/>
                <a:cs typeface="Arial" charset="0"/>
              </a:rPr>
              <a:t>x</a:t>
            </a:r>
            <a:r>
              <a:rPr lang="en-IE" sz="2400" dirty="0">
                <a:cs typeface="Arial" charset="0"/>
              </a:rPr>
              <a:t>) and get the first value for the decision parameter as:</a:t>
            </a:r>
            <a:endParaRPr lang="el-GR" sz="2400" dirty="0">
              <a:cs typeface="Arial" charset="0"/>
            </a:endParaRP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endParaRPr lang="en-IE" sz="2600" dirty="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IE" sz="2400" dirty="0"/>
              <a:t>At each </a:t>
            </a:r>
            <a:r>
              <a:rPr lang="en-IE" sz="2800" i="1" dirty="0" err="1">
                <a:latin typeface="Times New Roman" pitchFamily="18" charset="0"/>
              </a:rPr>
              <a:t>x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400" dirty="0"/>
              <a:t> along the line, starting at </a:t>
            </a:r>
            <a:r>
              <a:rPr lang="en-IE" sz="2800" i="1" dirty="0">
                <a:latin typeface="Times New Roman" pitchFamily="18" charset="0"/>
              </a:rPr>
              <a:t>k = 0</a:t>
            </a:r>
            <a:r>
              <a:rPr lang="en-IE" sz="2400" dirty="0"/>
              <a:t>, perform the following test. If </a:t>
            </a:r>
            <a:r>
              <a:rPr lang="en-IE" sz="2800" i="1" dirty="0" err="1">
                <a:latin typeface="Times New Roman" pitchFamily="18" charset="0"/>
              </a:rPr>
              <a:t>p</a:t>
            </a:r>
            <a:r>
              <a:rPr lang="en-IE" sz="2800" i="1" baseline="-25000" dirty="0" err="1">
                <a:latin typeface="Times New Roman" pitchFamily="18" charset="0"/>
              </a:rPr>
              <a:t>k</a:t>
            </a:r>
            <a:r>
              <a:rPr lang="en-IE" sz="2800" i="1" dirty="0">
                <a:latin typeface="Times New Roman" pitchFamily="18" charset="0"/>
              </a:rPr>
              <a:t> &lt; 0</a:t>
            </a:r>
            <a:r>
              <a:rPr lang="en-IE" sz="2400" dirty="0"/>
              <a:t>, the next point to plot is </a:t>
            </a:r>
            <a:br>
              <a:rPr lang="en-IE" sz="2400" dirty="0"/>
            </a:br>
            <a:r>
              <a:rPr lang="en-IE" sz="2600" i="1" dirty="0">
                <a:latin typeface="Times New Roman" pitchFamily="18" charset="0"/>
              </a:rPr>
              <a:t>(x</a:t>
            </a:r>
            <a:r>
              <a:rPr lang="en-IE" sz="2600" i="1" baseline="-25000" dirty="0">
                <a:latin typeface="Times New Roman" pitchFamily="18" charset="0"/>
              </a:rPr>
              <a:t>k</a:t>
            </a:r>
            <a:r>
              <a:rPr lang="en-IE" sz="2600" i="1" dirty="0">
                <a:latin typeface="Times New Roman" pitchFamily="18" charset="0"/>
              </a:rPr>
              <a:t>+1, </a:t>
            </a:r>
            <a:r>
              <a:rPr lang="en-IE" sz="2600" i="1" dirty="0" err="1">
                <a:latin typeface="Times New Roman" pitchFamily="18" charset="0"/>
              </a:rPr>
              <a:t>y</a:t>
            </a:r>
            <a:r>
              <a:rPr lang="en-IE" sz="2600" i="1" baseline="-25000" dirty="0" err="1">
                <a:latin typeface="Times New Roman" pitchFamily="18" charset="0"/>
              </a:rPr>
              <a:t>k</a:t>
            </a:r>
            <a:r>
              <a:rPr lang="en-IE" sz="2600" i="1" dirty="0">
                <a:latin typeface="Times New Roman" pitchFamily="18" charset="0"/>
              </a:rPr>
              <a:t>)</a:t>
            </a:r>
            <a:r>
              <a:rPr lang="en-IE" sz="2400" dirty="0"/>
              <a:t> and:</a:t>
            </a:r>
            <a:endParaRPr lang="en-US" sz="2400" dirty="0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398838" y="4306888"/>
          <a:ext cx="2849562" cy="417512"/>
        </p:xfrm>
        <a:graphic>
          <a:graphicData uri="http://schemas.openxmlformats.org/presentationml/2006/ole">
            <p:oleObj spid="_x0000_s7170" name="Equation" r:id="rId3" imgW="901440" imgH="228600" progId="Equation.3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3276600" y="6096000"/>
          <a:ext cx="3103562" cy="381000"/>
        </p:xfrm>
        <a:graphic>
          <a:graphicData uri="http://schemas.openxmlformats.org/presentationml/2006/ole">
            <p:oleObj spid="_x0000_s7171" name="Equation" r:id="rId4" imgW="990360" imgH="2286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The Bresenham Line Algorithm (cont…)</a:t>
            </a:r>
            <a:endParaRPr lang="en-US" sz="36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98838"/>
            <a:ext cx="8229600" cy="2468562"/>
          </a:xfrm>
        </p:spPr>
        <p:txBody>
          <a:bodyPr>
            <a:normAutofit/>
          </a:bodyPr>
          <a:lstStyle/>
          <a:p>
            <a:pPr algn="just"/>
            <a:r>
              <a:rPr lang="en-IE" sz="2800" b="1" dirty="0"/>
              <a:t>Note : </a:t>
            </a:r>
            <a:r>
              <a:rPr lang="en-IE" sz="2800" dirty="0"/>
              <a:t>The algorithm and derivation above assumes slopes are less than 1. for other slopes we need to adjust the algorithm slightly</a:t>
            </a:r>
            <a:endParaRPr lang="en-GB" sz="2800" b="1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57200" y="1376363"/>
            <a:ext cx="8229600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IE" sz="2400"/>
              <a:t>	Otherwise, the next point to plot is (</a:t>
            </a:r>
            <a:r>
              <a:rPr lang="en-IE" sz="26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2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600" i="1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IE" sz="2600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600" i="1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IE" sz="2400"/>
              <a:t>) and:</a:t>
            </a:r>
          </a:p>
          <a:p>
            <a:pPr marL="609600" indent="-609600">
              <a:spcBef>
                <a:spcPct val="20000"/>
              </a:spcBef>
            </a:pPr>
            <a:endParaRPr lang="en-IE" sz="4000"/>
          </a:p>
          <a:p>
            <a:pPr marL="609600" indent="-609600">
              <a:spcBef>
                <a:spcPct val="20000"/>
              </a:spcBef>
              <a:buFontTx/>
              <a:buAutoNum type="arabicPeriod" startAt="5"/>
            </a:pPr>
            <a:r>
              <a:rPr lang="en-IE" sz="2400"/>
              <a:t>Repeat step 4 (</a:t>
            </a:r>
            <a:r>
              <a:rPr lang="el-GR" sz="2400">
                <a:latin typeface="Times New Roman" pitchFamily="18" charset="0"/>
                <a:cs typeface="Arial" charset="0"/>
              </a:rPr>
              <a:t>Δ</a:t>
            </a:r>
            <a:r>
              <a:rPr lang="en-IE" sz="2400" i="1">
                <a:latin typeface="Times New Roman" pitchFamily="18" charset="0"/>
                <a:cs typeface="Arial" charset="0"/>
              </a:rPr>
              <a:t>x </a:t>
            </a:r>
            <a:r>
              <a:rPr lang="en-IE" sz="2400">
                <a:cs typeface="Arial" charset="0"/>
              </a:rPr>
              <a:t>– 1) times</a:t>
            </a:r>
            <a:endParaRPr lang="en-US" sz="2400">
              <a:cs typeface="Arial" charset="0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808288" y="1971675"/>
          <a:ext cx="3497262" cy="466725"/>
        </p:xfrm>
        <a:graphic>
          <a:graphicData uri="http://schemas.openxmlformats.org/presentationml/2006/ole">
            <p:oleObj spid="_x0000_s8194" name="Equation" r:id="rId3" imgW="137160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Example</a:t>
            </a: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IE"/>
              <a:t>Let’s have a go at this</a:t>
            </a:r>
          </a:p>
          <a:p>
            <a:r>
              <a:rPr lang="en-IE"/>
              <a:t>Let’s plot the line from (20, 10) to (30, 18)</a:t>
            </a:r>
          </a:p>
          <a:p>
            <a:r>
              <a:rPr lang="en-IE"/>
              <a:t>First off calculate all of the constants:</a:t>
            </a:r>
          </a:p>
          <a:p>
            <a:pPr lvl="1"/>
            <a:r>
              <a:rPr lang="en-IE" sz="32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>
                <a:cs typeface="Arial" charset="0"/>
              </a:rPr>
              <a:t>: 10</a:t>
            </a:r>
          </a:p>
          <a:p>
            <a:pPr lvl="1"/>
            <a:r>
              <a:rPr lang="en-IE" sz="32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>
                <a:cs typeface="Arial" charset="0"/>
              </a:rPr>
              <a:t>: 8</a:t>
            </a:r>
            <a:endParaRPr lang="en-IE" sz="3200" i="1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E" sz="320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>
                <a:cs typeface="Arial" charset="0"/>
              </a:rPr>
              <a:t>: 16</a:t>
            </a:r>
            <a:endParaRPr lang="en-IE" sz="3200" i="1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E" sz="320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 - </a:t>
            </a:r>
            <a:r>
              <a:rPr lang="en-IE" sz="320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>
                <a:cs typeface="Arial" charset="0"/>
              </a:rPr>
              <a:t>: -4</a:t>
            </a:r>
          </a:p>
          <a:p>
            <a:r>
              <a:rPr lang="en-IE">
                <a:cs typeface="Arial" charset="0"/>
              </a:rPr>
              <a:t>Calculate the initial decision parameter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>
                <a:cs typeface="Arial" charset="0"/>
              </a:rPr>
              <a:t>:</a:t>
            </a:r>
          </a:p>
          <a:p>
            <a:pPr lvl="1"/>
            <a:r>
              <a:rPr lang="en-IE" sz="3200" i="1">
                <a:latin typeface="Times New Roman" pitchFamily="18" charset="0"/>
                <a:cs typeface="Times New Roman" pitchFamily="18" charset="0"/>
              </a:rPr>
              <a:t>p0</a:t>
            </a:r>
            <a:r>
              <a:rPr lang="en-IE" sz="3200">
                <a:latin typeface="Times New Roman" pitchFamily="18" charset="0"/>
                <a:cs typeface="Times New Roman" pitchFamily="18" charset="0"/>
              </a:rPr>
              <a:t> = 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>
                <a:latin typeface="Times New Roman" pitchFamily="18" charset="0"/>
                <a:cs typeface="Times New Roman" pitchFamily="18" charset="0"/>
              </a:rPr>
              <a:t> – 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>
                <a:cs typeface="Arial" charset="0"/>
              </a:rPr>
              <a:t> = 6</a:t>
            </a:r>
            <a:endParaRPr lang="en-IE" sz="32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Example (cont…)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350" y="1406525"/>
            <a:ext cx="6286500" cy="5278438"/>
            <a:chOff x="84" y="886"/>
            <a:chExt cx="3960" cy="33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77829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0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1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2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3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4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5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6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7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39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846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0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4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5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4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5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6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7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8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9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0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1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2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3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4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5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6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7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8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9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0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1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2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3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4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5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6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7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8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9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0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1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2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3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4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5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6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7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8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99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0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1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2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3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4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5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6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7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8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09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0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1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2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13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14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915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6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7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8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19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0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1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2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3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4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5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6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7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8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29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0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1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2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3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4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5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6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7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8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39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0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1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2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3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4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5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6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7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948" name="Text Box 124"/>
            <p:cNvSpPr txBox="1">
              <a:spLocks noChangeArrowheads="1"/>
            </p:cNvSpPr>
            <p:nvPr/>
          </p:nvSpPr>
          <p:spPr bwMode="auto">
            <a:xfrm>
              <a:off x="84" y="135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17</a:t>
              </a:r>
              <a:endParaRPr lang="en-US"/>
            </a:p>
          </p:txBody>
        </p:sp>
        <p:sp>
          <p:nvSpPr>
            <p:cNvPr id="77949" name="Text Box 125"/>
            <p:cNvSpPr txBox="1">
              <a:spLocks noChangeArrowheads="1"/>
            </p:cNvSpPr>
            <p:nvPr/>
          </p:nvSpPr>
          <p:spPr bwMode="auto">
            <a:xfrm>
              <a:off x="84" y="167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16</a:t>
              </a:r>
              <a:endParaRPr lang="en-US"/>
            </a:p>
          </p:txBody>
        </p:sp>
        <p:sp>
          <p:nvSpPr>
            <p:cNvPr id="77950" name="Text Box 126"/>
            <p:cNvSpPr txBox="1">
              <a:spLocks noChangeArrowheads="1"/>
            </p:cNvSpPr>
            <p:nvPr/>
          </p:nvSpPr>
          <p:spPr bwMode="auto">
            <a:xfrm>
              <a:off x="84" y="200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15</a:t>
              </a:r>
              <a:endParaRPr lang="en-US"/>
            </a:p>
          </p:txBody>
        </p:sp>
        <p:sp>
          <p:nvSpPr>
            <p:cNvPr id="77951" name="Text Box 127"/>
            <p:cNvSpPr txBox="1">
              <a:spLocks noChangeArrowheads="1"/>
            </p:cNvSpPr>
            <p:nvPr/>
          </p:nvSpPr>
          <p:spPr bwMode="auto">
            <a:xfrm>
              <a:off x="84" y="232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14</a:t>
              </a:r>
              <a:endParaRPr lang="en-US"/>
            </a:p>
          </p:txBody>
        </p:sp>
        <p:sp>
          <p:nvSpPr>
            <p:cNvPr id="77952" name="Text Box 128"/>
            <p:cNvSpPr txBox="1">
              <a:spLocks noChangeArrowheads="1"/>
            </p:cNvSpPr>
            <p:nvPr/>
          </p:nvSpPr>
          <p:spPr bwMode="auto">
            <a:xfrm>
              <a:off x="84" y="264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13</a:t>
              </a:r>
              <a:endParaRPr lang="en-US"/>
            </a:p>
          </p:txBody>
        </p:sp>
        <p:sp>
          <p:nvSpPr>
            <p:cNvPr id="77953" name="Text Box 129"/>
            <p:cNvSpPr txBox="1">
              <a:spLocks noChangeArrowheads="1"/>
            </p:cNvSpPr>
            <p:nvPr/>
          </p:nvSpPr>
          <p:spPr bwMode="auto">
            <a:xfrm>
              <a:off x="84" y="296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12</a:t>
              </a:r>
              <a:endParaRPr lang="en-US"/>
            </a:p>
          </p:txBody>
        </p:sp>
        <p:sp>
          <p:nvSpPr>
            <p:cNvPr id="77954" name="Text Box 130"/>
            <p:cNvSpPr txBox="1">
              <a:spLocks noChangeArrowheads="1"/>
            </p:cNvSpPr>
            <p:nvPr/>
          </p:nvSpPr>
          <p:spPr bwMode="auto">
            <a:xfrm>
              <a:off x="84" y="329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11</a:t>
              </a:r>
              <a:endParaRPr lang="en-US"/>
            </a:p>
          </p:txBody>
        </p:sp>
        <p:sp>
          <p:nvSpPr>
            <p:cNvPr id="77955" name="Text Box 131"/>
            <p:cNvSpPr txBox="1">
              <a:spLocks noChangeArrowheads="1"/>
            </p:cNvSpPr>
            <p:nvPr/>
          </p:nvSpPr>
          <p:spPr bwMode="auto">
            <a:xfrm>
              <a:off x="84" y="361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77956" name="Text Box 132"/>
            <p:cNvSpPr txBox="1">
              <a:spLocks noChangeArrowheads="1"/>
            </p:cNvSpPr>
            <p:nvPr/>
          </p:nvSpPr>
          <p:spPr bwMode="auto">
            <a:xfrm>
              <a:off x="84" y="103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18</a:t>
              </a:r>
              <a:endParaRPr lang="en-US"/>
            </a:p>
          </p:txBody>
        </p:sp>
        <p:sp>
          <p:nvSpPr>
            <p:cNvPr id="77957" name="Text Box 133"/>
            <p:cNvSpPr txBox="1">
              <a:spLocks noChangeArrowheads="1"/>
            </p:cNvSpPr>
            <p:nvPr/>
          </p:nvSpPr>
          <p:spPr bwMode="auto">
            <a:xfrm>
              <a:off x="330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29</a:t>
              </a:r>
              <a:endParaRPr lang="en-US"/>
            </a:p>
          </p:txBody>
        </p:sp>
        <p:sp>
          <p:nvSpPr>
            <p:cNvPr id="77958" name="Text Box 134"/>
            <p:cNvSpPr txBox="1">
              <a:spLocks noChangeArrowheads="1"/>
            </p:cNvSpPr>
            <p:nvPr/>
          </p:nvSpPr>
          <p:spPr bwMode="auto">
            <a:xfrm>
              <a:off x="2684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27</a:t>
              </a:r>
              <a:endParaRPr lang="en-US"/>
            </a:p>
          </p:txBody>
        </p:sp>
        <p:sp>
          <p:nvSpPr>
            <p:cNvPr id="77959" name="Text Box 135"/>
            <p:cNvSpPr txBox="1">
              <a:spLocks noChangeArrowheads="1"/>
            </p:cNvSpPr>
            <p:nvPr/>
          </p:nvSpPr>
          <p:spPr bwMode="auto">
            <a:xfrm>
              <a:off x="2360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26</a:t>
              </a:r>
              <a:endParaRPr lang="en-US"/>
            </a:p>
          </p:txBody>
        </p:sp>
        <p:sp>
          <p:nvSpPr>
            <p:cNvPr id="77960" name="Text Box 136"/>
            <p:cNvSpPr txBox="1">
              <a:spLocks noChangeArrowheads="1"/>
            </p:cNvSpPr>
            <p:nvPr/>
          </p:nvSpPr>
          <p:spPr bwMode="auto">
            <a:xfrm>
              <a:off x="2036" y="3980"/>
              <a:ext cx="2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25</a:t>
              </a:r>
              <a:endParaRPr lang="en-US"/>
            </a:p>
          </p:txBody>
        </p:sp>
        <p:sp>
          <p:nvSpPr>
            <p:cNvPr id="77961" name="Text Box 137"/>
            <p:cNvSpPr txBox="1">
              <a:spLocks noChangeArrowheads="1"/>
            </p:cNvSpPr>
            <p:nvPr/>
          </p:nvSpPr>
          <p:spPr bwMode="auto">
            <a:xfrm>
              <a:off x="16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24</a:t>
              </a:r>
              <a:endParaRPr lang="en-US"/>
            </a:p>
          </p:txBody>
        </p:sp>
        <p:sp>
          <p:nvSpPr>
            <p:cNvPr id="77962" name="Text Box 138"/>
            <p:cNvSpPr txBox="1">
              <a:spLocks noChangeArrowheads="1"/>
            </p:cNvSpPr>
            <p:nvPr/>
          </p:nvSpPr>
          <p:spPr bwMode="auto">
            <a:xfrm>
              <a:off x="13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23</a:t>
              </a:r>
              <a:endParaRPr lang="en-US"/>
            </a:p>
          </p:txBody>
        </p:sp>
        <p:sp>
          <p:nvSpPr>
            <p:cNvPr id="77963" name="Text Box 139"/>
            <p:cNvSpPr txBox="1">
              <a:spLocks noChangeArrowheads="1"/>
            </p:cNvSpPr>
            <p:nvPr/>
          </p:nvSpPr>
          <p:spPr bwMode="auto">
            <a:xfrm>
              <a:off x="105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22</a:t>
              </a:r>
              <a:endParaRPr lang="en-US"/>
            </a:p>
          </p:txBody>
        </p:sp>
        <p:sp>
          <p:nvSpPr>
            <p:cNvPr id="77964" name="Text Box 140"/>
            <p:cNvSpPr txBox="1">
              <a:spLocks noChangeArrowheads="1"/>
            </p:cNvSpPr>
            <p:nvPr/>
          </p:nvSpPr>
          <p:spPr bwMode="auto">
            <a:xfrm>
              <a:off x="725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21</a:t>
              </a:r>
              <a:endParaRPr lang="en-US"/>
            </a:p>
          </p:txBody>
        </p:sp>
        <p:sp>
          <p:nvSpPr>
            <p:cNvPr id="77965" name="Text Box 141"/>
            <p:cNvSpPr txBox="1">
              <a:spLocks noChangeArrowheads="1"/>
            </p:cNvSpPr>
            <p:nvPr/>
          </p:nvSpPr>
          <p:spPr bwMode="auto">
            <a:xfrm>
              <a:off x="409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20</a:t>
              </a:r>
              <a:endParaRPr lang="en-US"/>
            </a:p>
          </p:txBody>
        </p:sp>
        <p:sp>
          <p:nvSpPr>
            <p:cNvPr id="77966" name="Text Box 142"/>
            <p:cNvSpPr txBox="1">
              <a:spLocks noChangeArrowheads="1"/>
            </p:cNvSpPr>
            <p:nvPr/>
          </p:nvSpPr>
          <p:spPr bwMode="auto">
            <a:xfrm>
              <a:off x="299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28</a:t>
              </a:r>
              <a:endParaRPr lang="en-US"/>
            </a:p>
          </p:txBody>
        </p:sp>
        <p:sp>
          <p:nvSpPr>
            <p:cNvPr id="77967" name="Text Box 143"/>
            <p:cNvSpPr txBox="1">
              <a:spLocks noChangeArrowheads="1"/>
            </p:cNvSpPr>
            <p:nvPr/>
          </p:nvSpPr>
          <p:spPr bwMode="auto">
            <a:xfrm>
              <a:off x="362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30</a:t>
              </a:r>
              <a:endParaRPr lang="en-US"/>
            </a:p>
          </p:txBody>
        </p:sp>
        <p:sp>
          <p:nvSpPr>
            <p:cNvPr id="77968" name="Line 144"/>
            <p:cNvSpPr>
              <a:spLocks noChangeShapeType="1"/>
            </p:cNvSpPr>
            <p:nvPr/>
          </p:nvSpPr>
          <p:spPr bwMode="auto">
            <a:xfrm flipV="1">
              <a:off x="553" y="1149"/>
              <a:ext cx="3218" cy="2587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77969" name="Group 145"/>
          <p:cNvGraphicFramePr>
            <a:graphicFrameLocks noGrp="1"/>
          </p:cNvGraphicFramePr>
          <p:nvPr/>
        </p:nvGraphicFramePr>
        <p:xfrm>
          <a:off x="6569075" y="1339850"/>
          <a:ext cx="2459038" cy="5461000"/>
        </p:xfrm>
        <a:graphic>
          <a:graphicData uri="http://schemas.openxmlformats.org/drawingml/2006/table">
            <a:tbl>
              <a:tblPr/>
              <a:tblGrid>
                <a:gridCol w="471488"/>
                <a:gridCol w="666750"/>
                <a:gridCol w="1320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" name="Slide Number Placeholder 1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160" name="Footer Placeholder 1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Exercise</a:t>
            </a:r>
            <a:endParaRPr lang="en-GB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Go through the steps of the Bresenham line drawing algorithm for a line going from (21,12) to (29,16)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Bresenham Exercise (cont…)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350" y="1406525"/>
            <a:ext cx="6286500" cy="5278438"/>
            <a:chOff x="84" y="886"/>
            <a:chExt cx="3960" cy="332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79877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78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79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0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1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2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3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4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5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6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887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894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5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6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9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0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1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2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3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4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5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6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7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8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0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1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2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3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4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5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6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7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8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9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0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1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2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3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4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5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6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7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8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9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0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1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2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3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4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5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6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7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8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9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0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1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3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4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5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6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7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8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9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0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1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2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3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4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5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6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7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8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9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0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61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62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963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4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5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6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7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8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9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0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1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2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3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4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5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6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7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8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9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0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1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2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3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4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5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6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7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8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9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0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1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2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3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4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5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6" name="Text Box 124"/>
            <p:cNvSpPr txBox="1">
              <a:spLocks noChangeArrowheads="1"/>
            </p:cNvSpPr>
            <p:nvPr/>
          </p:nvSpPr>
          <p:spPr bwMode="auto">
            <a:xfrm>
              <a:off x="84" y="1356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17</a:t>
              </a:r>
              <a:endParaRPr lang="en-US"/>
            </a:p>
          </p:txBody>
        </p:sp>
        <p:sp>
          <p:nvSpPr>
            <p:cNvPr id="79997" name="Text Box 125"/>
            <p:cNvSpPr txBox="1">
              <a:spLocks noChangeArrowheads="1"/>
            </p:cNvSpPr>
            <p:nvPr/>
          </p:nvSpPr>
          <p:spPr bwMode="auto">
            <a:xfrm>
              <a:off x="84" y="1679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16</a:t>
              </a:r>
              <a:endParaRPr lang="en-US"/>
            </a:p>
          </p:txBody>
        </p:sp>
        <p:sp>
          <p:nvSpPr>
            <p:cNvPr id="79998" name="Text Box 126"/>
            <p:cNvSpPr txBox="1">
              <a:spLocks noChangeArrowheads="1"/>
            </p:cNvSpPr>
            <p:nvPr/>
          </p:nvSpPr>
          <p:spPr bwMode="auto">
            <a:xfrm>
              <a:off x="84" y="200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15</a:t>
              </a:r>
              <a:endParaRPr lang="en-US"/>
            </a:p>
          </p:txBody>
        </p:sp>
        <p:sp>
          <p:nvSpPr>
            <p:cNvPr id="79999" name="Text Box 127"/>
            <p:cNvSpPr txBox="1">
              <a:spLocks noChangeArrowheads="1"/>
            </p:cNvSpPr>
            <p:nvPr/>
          </p:nvSpPr>
          <p:spPr bwMode="auto">
            <a:xfrm>
              <a:off x="84" y="232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14</a:t>
              </a:r>
              <a:endParaRPr lang="en-US"/>
            </a:p>
          </p:txBody>
        </p:sp>
        <p:sp>
          <p:nvSpPr>
            <p:cNvPr id="80000" name="Text Box 128"/>
            <p:cNvSpPr txBox="1">
              <a:spLocks noChangeArrowheads="1"/>
            </p:cNvSpPr>
            <p:nvPr/>
          </p:nvSpPr>
          <p:spPr bwMode="auto">
            <a:xfrm>
              <a:off x="84" y="2647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13</a:t>
              </a:r>
              <a:endParaRPr lang="en-US"/>
            </a:p>
          </p:txBody>
        </p:sp>
        <p:sp>
          <p:nvSpPr>
            <p:cNvPr id="80001" name="Text Box 129"/>
            <p:cNvSpPr txBox="1">
              <a:spLocks noChangeArrowheads="1"/>
            </p:cNvSpPr>
            <p:nvPr/>
          </p:nvSpPr>
          <p:spPr bwMode="auto">
            <a:xfrm>
              <a:off x="84" y="2968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12</a:t>
              </a:r>
              <a:endParaRPr lang="en-US"/>
            </a:p>
          </p:txBody>
        </p:sp>
        <p:sp>
          <p:nvSpPr>
            <p:cNvPr id="80002" name="Text Box 130"/>
            <p:cNvSpPr txBox="1">
              <a:spLocks noChangeArrowheads="1"/>
            </p:cNvSpPr>
            <p:nvPr/>
          </p:nvSpPr>
          <p:spPr bwMode="auto">
            <a:xfrm>
              <a:off x="84" y="3292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11</a:t>
              </a:r>
              <a:endParaRPr lang="en-US"/>
            </a:p>
          </p:txBody>
        </p:sp>
        <p:sp>
          <p:nvSpPr>
            <p:cNvPr id="80003" name="Text Box 131"/>
            <p:cNvSpPr txBox="1">
              <a:spLocks noChangeArrowheads="1"/>
            </p:cNvSpPr>
            <p:nvPr/>
          </p:nvSpPr>
          <p:spPr bwMode="auto">
            <a:xfrm>
              <a:off x="84" y="3615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10</a:t>
              </a:r>
              <a:endParaRPr lang="en-US"/>
            </a:p>
          </p:txBody>
        </p:sp>
        <p:sp>
          <p:nvSpPr>
            <p:cNvPr id="80004" name="Text Box 132"/>
            <p:cNvSpPr txBox="1">
              <a:spLocks noChangeArrowheads="1"/>
            </p:cNvSpPr>
            <p:nvPr/>
          </p:nvSpPr>
          <p:spPr bwMode="auto">
            <a:xfrm>
              <a:off x="84" y="1034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IE"/>
                <a:t>18</a:t>
              </a:r>
              <a:endParaRPr lang="en-US"/>
            </a:p>
          </p:txBody>
        </p:sp>
        <p:sp>
          <p:nvSpPr>
            <p:cNvPr id="80005" name="Text Box 133"/>
            <p:cNvSpPr txBox="1">
              <a:spLocks noChangeArrowheads="1"/>
            </p:cNvSpPr>
            <p:nvPr/>
          </p:nvSpPr>
          <p:spPr bwMode="auto">
            <a:xfrm>
              <a:off x="330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29</a:t>
              </a:r>
              <a:endParaRPr lang="en-US"/>
            </a:p>
          </p:txBody>
        </p:sp>
        <p:sp>
          <p:nvSpPr>
            <p:cNvPr id="80006" name="Text Box 134"/>
            <p:cNvSpPr txBox="1">
              <a:spLocks noChangeArrowheads="1"/>
            </p:cNvSpPr>
            <p:nvPr/>
          </p:nvSpPr>
          <p:spPr bwMode="auto">
            <a:xfrm>
              <a:off x="2684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27</a:t>
              </a:r>
              <a:endParaRPr lang="en-US"/>
            </a:p>
          </p:txBody>
        </p:sp>
        <p:sp>
          <p:nvSpPr>
            <p:cNvPr id="80007" name="Text Box 135"/>
            <p:cNvSpPr txBox="1">
              <a:spLocks noChangeArrowheads="1"/>
            </p:cNvSpPr>
            <p:nvPr/>
          </p:nvSpPr>
          <p:spPr bwMode="auto">
            <a:xfrm>
              <a:off x="2360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26</a:t>
              </a:r>
              <a:endParaRPr lang="en-US"/>
            </a:p>
          </p:txBody>
        </p:sp>
        <p:sp>
          <p:nvSpPr>
            <p:cNvPr id="80008" name="Text Box 136"/>
            <p:cNvSpPr txBox="1">
              <a:spLocks noChangeArrowheads="1"/>
            </p:cNvSpPr>
            <p:nvPr/>
          </p:nvSpPr>
          <p:spPr bwMode="auto">
            <a:xfrm>
              <a:off x="2036" y="3980"/>
              <a:ext cx="27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25</a:t>
              </a:r>
              <a:endParaRPr lang="en-US"/>
            </a:p>
          </p:txBody>
        </p:sp>
        <p:sp>
          <p:nvSpPr>
            <p:cNvPr id="80009" name="Text Box 137"/>
            <p:cNvSpPr txBox="1">
              <a:spLocks noChangeArrowheads="1"/>
            </p:cNvSpPr>
            <p:nvPr/>
          </p:nvSpPr>
          <p:spPr bwMode="auto">
            <a:xfrm>
              <a:off x="16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24</a:t>
              </a:r>
              <a:endParaRPr lang="en-US"/>
            </a:p>
          </p:txBody>
        </p:sp>
        <p:sp>
          <p:nvSpPr>
            <p:cNvPr id="80010" name="Text Box 138"/>
            <p:cNvSpPr txBox="1">
              <a:spLocks noChangeArrowheads="1"/>
            </p:cNvSpPr>
            <p:nvPr/>
          </p:nvSpPr>
          <p:spPr bwMode="auto">
            <a:xfrm>
              <a:off x="1397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23</a:t>
              </a:r>
              <a:endParaRPr lang="en-US"/>
            </a:p>
          </p:txBody>
        </p:sp>
        <p:sp>
          <p:nvSpPr>
            <p:cNvPr id="80011" name="Text Box 139"/>
            <p:cNvSpPr txBox="1">
              <a:spLocks noChangeArrowheads="1"/>
            </p:cNvSpPr>
            <p:nvPr/>
          </p:nvSpPr>
          <p:spPr bwMode="auto">
            <a:xfrm>
              <a:off x="1058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22</a:t>
              </a:r>
              <a:endParaRPr lang="en-US"/>
            </a:p>
          </p:txBody>
        </p:sp>
        <p:sp>
          <p:nvSpPr>
            <p:cNvPr id="80012" name="Text Box 140"/>
            <p:cNvSpPr txBox="1">
              <a:spLocks noChangeArrowheads="1"/>
            </p:cNvSpPr>
            <p:nvPr/>
          </p:nvSpPr>
          <p:spPr bwMode="auto">
            <a:xfrm>
              <a:off x="725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21</a:t>
              </a:r>
              <a:endParaRPr lang="en-US"/>
            </a:p>
          </p:txBody>
        </p:sp>
        <p:sp>
          <p:nvSpPr>
            <p:cNvPr id="80013" name="Text Box 141"/>
            <p:cNvSpPr txBox="1">
              <a:spLocks noChangeArrowheads="1"/>
            </p:cNvSpPr>
            <p:nvPr/>
          </p:nvSpPr>
          <p:spPr bwMode="auto">
            <a:xfrm>
              <a:off x="409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20</a:t>
              </a:r>
              <a:endParaRPr lang="en-US"/>
            </a:p>
          </p:txBody>
        </p:sp>
        <p:sp>
          <p:nvSpPr>
            <p:cNvPr id="80014" name="Text Box 142"/>
            <p:cNvSpPr txBox="1">
              <a:spLocks noChangeArrowheads="1"/>
            </p:cNvSpPr>
            <p:nvPr/>
          </p:nvSpPr>
          <p:spPr bwMode="auto">
            <a:xfrm>
              <a:off x="299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28</a:t>
              </a:r>
              <a:endParaRPr lang="en-US"/>
            </a:p>
          </p:txBody>
        </p:sp>
        <p:sp>
          <p:nvSpPr>
            <p:cNvPr id="80015" name="Text Box 143"/>
            <p:cNvSpPr txBox="1">
              <a:spLocks noChangeArrowheads="1"/>
            </p:cNvSpPr>
            <p:nvPr/>
          </p:nvSpPr>
          <p:spPr bwMode="auto">
            <a:xfrm>
              <a:off x="3621" y="3980"/>
              <a:ext cx="2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IE"/>
                <a:t>30</a:t>
              </a:r>
              <a:endParaRPr lang="en-US"/>
            </a:p>
          </p:txBody>
        </p:sp>
        <p:sp>
          <p:nvSpPr>
            <p:cNvPr id="80016" name="Line 144"/>
            <p:cNvSpPr>
              <a:spLocks noChangeShapeType="1"/>
            </p:cNvSpPr>
            <p:nvPr/>
          </p:nvSpPr>
          <p:spPr bwMode="auto">
            <a:xfrm flipV="1">
              <a:off x="881" y="1792"/>
              <a:ext cx="2568" cy="1285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80017" name="Group 145"/>
          <p:cNvGraphicFramePr>
            <a:graphicFrameLocks noGrp="1"/>
          </p:cNvGraphicFramePr>
          <p:nvPr/>
        </p:nvGraphicFramePr>
        <p:xfrm>
          <a:off x="6569075" y="1339850"/>
          <a:ext cx="2459038" cy="5429250"/>
        </p:xfrm>
        <a:graphic>
          <a:graphicData uri="http://schemas.openxmlformats.org/drawingml/2006/table">
            <a:tbl>
              <a:tblPr/>
              <a:tblGrid>
                <a:gridCol w="471488"/>
                <a:gridCol w="666750"/>
                <a:gridCol w="1320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" name="Slide Number Placeholder 1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160" name="Footer Placeholder 1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/>
              <a:t>lineBres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xa,int</a:t>
            </a:r>
            <a:r>
              <a:rPr lang="en-US" dirty="0"/>
              <a:t> </a:t>
            </a:r>
            <a:r>
              <a:rPr lang="en-US" dirty="0" err="1"/>
              <a:t>ya,int</a:t>
            </a:r>
            <a:r>
              <a:rPr lang="en-US" dirty="0"/>
              <a:t> </a:t>
            </a:r>
            <a:r>
              <a:rPr lang="en-US" dirty="0" err="1"/>
              <a:t>xb,int</a:t>
            </a:r>
            <a:r>
              <a:rPr lang="en-US" dirty="0"/>
              <a:t> </a:t>
            </a:r>
            <a:r>
              <a:rPr lang="en-US" dirty="0" err="1"/>
              <a:t>yb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// Declarations and assignments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dx</a:t>
            </a:r>
            <a:r>
              <a:rPr lang="en-US" dirty="0"/>
              <a:t> = abs(</a:t>
            </a:r>
            <a:r>
              <a:rPr lang="en-US" dirty="0" err="1"/>
              <a:t>xa</a:t>
            </a:r>
            <a:r>
              <a:rPr lang="en-US" dirty="0"/>
              <a:t> - </a:t>
            </a:r>
            <a:r>
              <a:rPr lang="en-US" dirty="0" err="1"/>
              <a:t>xb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= abs(</a:t>
            </a:r>
            <a:r>
              <a:rPr lang="en-US" dirty="0" err="1"/>
              <a:t>ya</a:t>
            </a:r>
            <a:r>
              <a:rPr lang="en-US" dirty="0"/>
              <a:t> - </a:t>
            </a:r>
            <a:r>
              <a:rPr lang="en-US" dirty="0" err="1"/>
              <a:t>yb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p = 2 * </a:t>
            </a:r>
            <a:r>
              <a:rPr lang="en-US" dirty="0" err="1"/>
              <a:t>dy</a:t>
            </a:r>
            <a:r>
              <a:rPr lang="en-US" dirty="0"/>
              <a:t> – </a:t>
            </a:r>
            <a:r>
              <a:rPr lang="en-US" dirty="0" err="1"/>
              <a:t>dx</a:t>
            </a:r>
            <a:r>
              <a:rPr lang="en-US" dirty="0"/>
              <a:t>;  // decision parameter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twoDy</a:t>
            </a:r>
            <a:r>
              <a:rPr lang="en-US" dirty="0"/>
              <a:t> = 2 *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 smtClean="0"/>
              <a:t>twoDyDx</a:t>
            </a:r>
            <a:r>
              <a:rPr lang="en-US" dirty="0" smtClean="0"/>
              <a:t>  </a:t>
            </a:r>
            <a:r>
              <a:rPr lang="en-US" dirty="0"/>
              <a:t>= 2*(</a:t>
            </a:r>
            <a:r>
              <a:rPr lang="en-US" dirty="0" err="1"/>
              <a:t>dy-dx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, </a:t>
            </a:r>
            <a:r>
              <a:rPr lang="en-US" dirty="0" err="1"/>
              <a:t>xEnd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// Choose start and end point</a:t>
            </a:r>
          </a:p>
          <a:p>
            <a:pPr>
              <a:buNone/>
            </a:pPr>
            <a:r>
              <a:rPr lang="en-US" dirty="0"/>
              <a:t>  if ( </a:t>
            </a:r>
            <a:r>
              <a:rPr lang="en-US" dirty="0" err="1"/>
              <a:t>xa</a:t>
            </a:r>
            <a:r>
              <a:rPr lang="en-US" dirty="0"/>
              <a:t> &gt; </a:t>
            </a:r>
            <a:r>
              <a:rPr lang="en-US" dirty="0" err="1"/>
              <a:t>xb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>
              <a:buNone/>
            </a:pPr>
            <a:r>
              <a:rPr lang="en-US" dirty="0"/>
              <a:t>      x = </a:t>
            </a:r>
            <a:r>
              <a:rPr lang="en-US" dirty="0" err="1"/>
              <a:t>xb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y = </a:t>
            </a:r>
            <a:r>
              <a:rPr lang="en-US" dirty="0" err="1"/>
              <a:t>yb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xEnd</a:t>
            </a:r>
            <a:r>
              <a:rPr lang="en-US" dirty="0"/>
              <a:t>= </a:t>
            </a:r>
            <a:r>
              <a:rPr lang="en-US" dirty="0" err="1"/>
              <a:t>xa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} </a:t>
            </a:r>
            <a:r>
              <a:rPr lang="en-US" dirty="0"/>
              <a:t>// if complete</a:t>
            </a:r>
          </a:p>
          <a:p>
            <a:pPr>
              <a:buNone/>
            </a:pPr>
            <a:r>
              <a:rPr lang="en-US" dirty="0"/>
              <a:t>  else {</a:t>
            </a:r>
          </a:p>
          <a:p>
            <a:pPr>
              <a:buNone/>
            </a:pPr>
            <a:r>
              <a:rPr lang="en-US" dirty="0"/>
              <a:t>      x = </a:t>
            </a:r>
            <a:r>
              <a:rPr lang="en-US" dirty="0" err="1"/>
              <a:t>xa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y = </a:t>
            </a:r>
            <a:r>
              <a:rPr lang="en-US" dirty="0" err="1"/>
              <a:t>ya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xEnd</a:t>
            </a:r>
            <a:r>
              <a:rPr lang="en-US" dirty="0"/>
              <a:t>= </a:t>
            </a:r>
            <a:r>
              <a:rPr lang="en-US" dirty="0" err="1"/>
              <a:t>xb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} </a:t>
            </a:r>
            <a:r>
              <a:rPr lang="en-US" dirty="0"/>
              <a:t>// else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setpixel</a:t>
            </a:r>
            <a:r>
              <a:rPr lang="en-US" sz="2800" dirty="0"/>
              <a:t>( </a:t>
            </a:r>
            <a:r>
              <a:rPr lang="en-US" sz="2800" dirty="0" err="1"/>
              <a:t>x,y</a:t>
            </a:r>
            <a:r>
              <a:rPr lang="en-US" sz="2800" dirty="0"/>
              <a:t> );</a:t>
            </a:r>
          </a:p>
          <a:p>
            <a:pPr>
              <a:buNone/>
            </a:pPr>
            <a:r>
              <a:rPr lang="en-US" sz="2800" dirty="0"/>
              <a:t>   while ( x &lt; </a:t>
            </a:r>
            <a:r>
              <a:rPr lang="en-US" sz="2800" dirty="0" err="1"/>
              <a:t>xEnd</a:t>
            </a:r>
            <a:r>
              <a:rPr lang="en-US" sz="2800" dirty="0"/>
              <a:t> ){</a:t>
            </a:r>
          </a:p>
          <a:p>
            <a:pPr>
              <a:buNone/>
            </a:pPr>
            <a:r>
              <a:rPr lang="en-US" sz="2800" dirty="0"/>
              <a:t>      x++;</a:t>
            </a:r>
          </a:p>
          <a:p>
            <a:pPr>
              <a:buNone/>
            </a:pPr>
            <a:r>
              <a:rPr lang="en-US" sz="2800" dirty="0"/>
              <a:t>     if( p &lt; 0 )</a:t>
            </a:r>
          </a:p>
          <a:p>
            <a:pPr>
              <a:buNone/>
            </a:pPr>
            <a:r>
              <a:rPr lang="en-US" sz="2800" dirty="0"/>
              <a:t>        p = p + </a:t>
            </a:r>
            <a:r>
              <a:rPr lang="en-US" sz="2800" dirty="0" err="1"/>
              <a:t>twoDy</a:t>
            </a:r>
            <a:r>
              <a:rPr lang="en-US" sz="2800" dirty="0"/>
              <a:t>;</a:t>
            </a:r>
          </a:p>
          <a:p>
            <a:pPr>
              <a:buNone/>
            </a:pPr>
            <a:r>
              <a:rPr lang="en-US" sz="2800" dirty="0"/>
              <a:t>     else</a:t>
            </a:r>
          </a:p>
          <a:p>
            <a:pPr>
              <a:buNone/>
            </a:pPr>
            <a:r>
              <a:rPr lang="en-US" sz="2800" dirty="0"/>
              <a:t>       y++;</a:t>
            </a:r>
          </a:p>
          <a:p>
            <a:pPr>
              <a:buNone/>
            </a:pPr>
            <a:r>
              <a:rPr lang="en-US" sz="2800" dirty="0"/>
              <a:t>       p = p + </a:t>
            </a:r>
            <a:r>
              <a:rPr lang="en-US" sz="2800" dirty="0" err="1"/>
              <a:t>twoDyDx</a:t>
            </a:r>
            <a:r>
              <a:rPr lang="en-US" sz="2800" dirty="0"/>
              <a:t>;} // while end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setpixel</a:t>
            </a:r>
            <a:r>
              <a:rPr lang="en-US" sz="2800" dirty="0"/>
              <a:t>( </a:t>
            </a:r>
            <a:r>
              <a:rPr lang="en-US" sz="2800" dirty="0" err="1"/>
              <a:t>x,y</a:t>
            </a:r>
            <a:r>
              <a:rPr lang="en-US" sz="2800" dirty="0"/>
              <a:t> ); } }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The Bresenham Line Algorithm</a:t>
            </a: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53400" cy="3886200"/>
          </a:xfrm>
        </p:spPr>
        <p:txBody>
          <a:bodyPr/>
          <a:lstStyle/>
          <a:p>
            <a:pPr algn="just"/>
            <a:r>
              <a:rPr lang="en-IE" dirty="0"/>
              <a:t>The </a:t>
            </a:r>
            <a:r>
              <a:rPr lang="en-IE" dirty="0" err="1"/>
              <a:t>Bresenham</a:t>
            </a:r>
            <a:r>
              <a:rPr lang="en-IE" dirty="0"/>
              <a:t> algorithm is another incremental scan conversion algorithm</a:t>
            </a:r>
          </a:p>
          <a:p>
            <a:pPr algn="just"/>
            <a:r>
              <a:rPr lang="en-IE" dirty="0"/>
              <a:t>The big advantage of this algorithm is that it uses only integer calculations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/>
              <a:t>The Bresenham line algorithm has the following advantages:</a:t>
            </a:r>
          </a:p>
          <a:p>
            <a:pPr lvl="1"/>
            <a:r>
              <a:rPr lang="en-IE"/>
              <a:t>An fast incremental algorithm</a:t>
            </a:r>
          </a:p>
          <a:p>
            <a:pPr lvl="1"/>
            <a:r>
              <a:rPr lang="en-IE"/>
              <a:t>Uses only integer calculations</a:t>
            </a:r>
          </a:p>
          <a:p>
            <a:r>
              <a:rPr lang="en-IE"/>
              <a:t>Comparing this to the DDA algorithm, DDA has the following problems:</a:t>
            </a:r>
          </a:p>
          <a:p>
            <a:pPr lvl="1"/>
            <a:r>
              <a:rPr lang="en-IE"/>
              <a:t>Accumulation of round-off errors can make the pixelated line drift away from what was intended</a:t>
            </a:r>
          </a:p>
          <a:p>
            <a:pPr lvl="1"/>
            <a:r>
              <a:rPr lang="en-IE"/>
              <a:t>The rounding operations and floating point arithmetic involved are time consuming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1606550"/>
          </a:xfrm>
        </p:spPr>
        <p:txBody>
          <a:bodyPr/>
          <a:lstStyle/>
          <a:p>
            <a:r>
              <a:rPr lang="en-IE"/>
              <a:t>Move across the </a:t>
            </a:r>
            <a:r>
              <a:rPr lang="en-IE" i="1">
                <a:latin typeface="Times New Roman" pitchFamily="18" charset="0"/>
              </a:rPr>
              <a:t>x</a:t>
            </a:r>
            <a:r>
              <a:rPr lang="en-IE"/>
              <a:t> axis in unit intervals and at each step choose between two different </a:t>
            </a:r>
            <a:r>
              <a:rPr lang="en-IE" i="1">
                <a:latin typeface="Times New Roman" pitchFamily="18" charset="0"/>
              </a:rPr>
              <a:t>y</a:t>
            </a:r>
            <a:r>
              <a:rPr lang="en-IE"/>
              <a:t> coordinates</a:t>
            </a:r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487488" y="2994025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282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3078163" y="3035300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3870325" y="3052763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rot="5400000">
            <a:off x="2785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rot="5400000">
            <a:off x="2763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 rot="5400000">
            <a:off x="2743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1352550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3748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Oval 13"/>
          <p:cNvSpPr>
            <a:spLocks noChangeArrowheads="1"/>
          </p:cNvSpPr>
          <p:nvPr/>
        </p:nvSpPr>
        <p:spPr bwMode="auto">
          <a:xfrm>
            <a:off x="2151063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2949575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1355725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3751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2154238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2952750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Oval 19"/>
          <p:cNvSpPr>
            <a:spLocks noChangeArrowheads="1"/>
          </p:cNvSpPr>
          <p:nvPr/>
        </p:nvSpPr>
        <p:spPr bwMode="auto">
          <a:xfrm>
            <a:off x="1354138" y="57054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3749675" y="57054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5" name="Oval 21"/>
          <p:cNvSpPr>
            <a:spLocks noChangeArrowheads="1"/>
          </p:cNvSpPr>
          <p:nvPr/>
        </p:nvSpPr>
        <p:spPr bwMode="auto">
          <a:xfrm>
            <a:off x="2152650" y="57054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Oval 22"/>
          <p:cNvSpPr>
            <a:spLocks noChangeArrowheads="1"/>
          </p:cNvSpPr>
          <p:nvPr/>
        </p:nvSpPr>
        <p:spPr bwMode="auto">
          <a:xfrm>
            <a:off x="2951163" y="57054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 flipV="1">
            <a:off x="1751013" y="3003550"/>
            <a:ext cx="2862262" cy="17145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rot="5400000">
            <a:off x="2793207" y="1623219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609" name="Oval 25"/>
          <p:cNvSpPr>
            <a:spLocks noChangeArrowheads="1"/>
          </p:cNvSpPr>
          <p:nvPr/>
        </p:nvSpPr>
        <p:spPr bwMode="auto">
          <a:xfrm>
            <a:off x="1360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3756025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Oval 27"/>
          <p:cNvSpPr>
            <a:spLocks noChangeArrowheads="1"/>
          </p:cNvSpPr>
          <p:nvPr/>
        </p:nvSpPr>
        <p:spPr bwMode="auto">
          <a:xfrm>
            <a:off x="2159000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Oval 28"/>
          <p:cNvSpPr>
            <a:spLocks noChangeArrowheads="1"/>
          </p:cNvSpPr>
          <p:nvPr/>
        </p:nvSpPr>
        <p:spPr bwMode="auto">
          <a:xfrm>
            <a:off x="2957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1598613" y="62992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2401888" y="62992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11</a:t>
            </a:r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3171825" y="632142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12</a:t>
            </a:r>
            <a:endParaRPr lang="en-US"/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3943350" y="62992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13</a:t>
            </a:r>
            <a:endParaRPr lang="en-US"/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417513" y="531495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395288" y="3606800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395288" y="449421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417513" y="2974975"/>
            <a:ext cx="438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IE"/>
              <a:t>13</a:t>
            </a:r>
            <a:endParaRPr lang="en-US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4808538" y="2757488"/>
            <a:ext cx="4035425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</a:pPr>
            <a:r>
              <a:rPr lang="en-IE" sz="2800" dirty="0"/>
              <a:t>For example, from position (10,11) we have to choose between (11,11) or (11,12)</a:t>
            </a:r>
          </a:p>
          <a:p>
            <a:pPr algn="just">
              <a:spcBef>
                <a:spcPct val="20000"/>
              </a:spcBef>
            </a:pPr>
            <a:r>
              <a:rPr lang="en-IE" sz="2800" dirty="0"/>
              <a:t>We would like the point that is closer to the original line</a:t>
            </a:r>
            <a:endParaRPr lang="en-US" sz="2800" dirty="0"/>
          </a:p>
        </p:txBody>
      </p:sp>
      <p:sp>
        <p:nvSpPr>
          <p:cNvPr id="67628" name="Oval 44"/>
          <p:cNvSpPr>
            <a:spLocks noChangeArrowheads="1"/>
          </p:cNvSpPr>
          <p:nvPr/>
        </p:nvSpPr>
        <p:spPr bwMode="auto">
          <a:xfrm>
            <a:off x="1552575" y="4441825"/>
            <a:ext cx="495300" cy="44926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7" name="Rectangle 31"/>
          <p:cNvSpPr txBox="1">
            <a:spLocks noGrp="1" noChangeArrowheads="1"/>
          </p:cNvSpPr>
          <p:nvPr>
            <p:ph idx="1"/>
          </p:nvPr>
        </p:nvSpPr>
        <p:spPr>
          <a:xfrm>
            <a:off x="171450" y="457200"/>
            <a:ext cx="8591550" cy="5600700"/>
          </a:xfrm>
          <a:ln/>
        </p:spPr>
        <p:txBody>
          <a:bodyPr/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1487488" y="2093913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282825" y="2116138"/>
            <a:ext cx="0" cy="3297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3078163" y="2135188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3870325" y="2152650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rot="5400000">
            <a:off x="2785269" y="152003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 rot="5400000">
            <a:off x="2763044" y="2315369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rot="5400000">
            <a:off x="2743994" y="310753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1352550" y="32162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3748088" y="32162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Oval 13"/>
          <p:cNvSpPr>
            <a:spLocks noChangeArrowheads="1"/>
          </p:cNvSpPr>
          <p:nvPr/>
        </p:nvSpPr>
        <p:spPr bwMode="auto">
          <a:xfrm>
            <a:off x="2151063" y="321627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949575" y="321627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1355725" y="39973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3751263" y="39973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2154238" y="3997325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2952750" y="3997325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Oval 19"/>
          <p:cNvSpPr>
            <a:spLocks noChangeArrowheads="1"/>
          </p:cNvSpPr>
          <p:nvPr/>
        </p:nvSpPr>
        <p:spPr bwMode="auto">
          <a:xfrm>
            <a:off x="1354138" y="48053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3749675" y="48053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2152650" y="48053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2951163" y="48053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 rot="5400000">
            <a:off x="2793207" y="723106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1360488" y="24193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3756025" y="24193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Oval 26"/>
          <p:cNvSpPr>
            <a:spLocks noChangeArrowheads="1"/>
          </p:cNvSpPr>
          <p:nvPr/>
        </p:nvSpPr>
        <p:spPr bwMode="auto">
          <a:xfrm>
            <a:off x="2159000" y="2419350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2957513" y="2419350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1627188" y="5486400"/>
            <a:ext cx="474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50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2398713" y="5486400"/>
            <a:ext cx="474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51</a:t>
            </a: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3278188" y="5513388"/>
            <a:ext cx="450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52</a:t>
            </a:r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808038" y="4300538"/>
            <a:ext cx="4746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48</a:t>
            </a:r>
          </a:p>
        </p:txBody>
      </p:sp>
      <p:sp>
        <p:nvSpPr>
          <p:cNvPr id="86051" name="Text Box 35"/>
          <p:cNvSpPr txBox="1">
            <a:spLocks noChangeArrowheads="1"/>
          </p:cNvSpPr>
          <p:nvPr/>
        </p:nvSpPr>
        <p:spPr bwMode="auto">
          <a:xfrm>
            <a:off x="801688" y="3571875"/>
            <a:ext cx="474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49</a:t>
            </a:r>
          </a:p>
        </p:txBody>
      </p: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839788" y="2787650"/>
            <a:ext cx="474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50</a:t>
            </a:r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2055813" y="3108325"/>
            <a:ext cx="1651000" cy="16700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6055" name="Oval 39"/>
          <p:cNvSpPr>
            <a:spLocks noChangeArrowheads="1"/>
          </p:cNvSpPr>
          <p:nvPr/>
        </p:nvSpPr>
        <p:spPr bwMode="auto">
          <a:xfrm>
            <a:off x="1566863" y="2625725"/>
            <a:ext cx="582612" cy="546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5037137" y="609600"/>
            <a:ext cx="3573463" cy="54476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Fig. shows line with negative </a:t>
            </a:r>
            <a:r>
              <a:rPr lang="en-US" sz="2400" dirty="0" smtClean="0"/>
              <a:t>slope. </a:t>
            </a:r>
            <a:r>
              <a:rPr lang="en-US" sz="2400" dirty="0"/>
              <a:t>After plotting pt. (50,50) whether to plot (51,49) or (51,50) ?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-&gt; These are answered with </a:t>
            </a:r>
            <a:r>
              <a:rPr lang="en-US" sz="2400" dirty="0" err="1"/>
              <a:t>Bresenham’s</a:t>
            </a:r>
            <a:r>
              <a:rPr lang="en-US" sz="2400" dirty="0"/>
              <a:t> algorithm by testing sign of integer parameter, </a:t>
            </a:r>
            <a:r>
              <a:rPr lang="en-US" sz="2400" dirty="0" smtClean="0"/>
              <a:t>whose </a:t>
            </a:r>
            <a:r>
              <a:rPr lang="en-US" sz="2400" dirty="0"/>
              <a:t>value is proportional to the  difference between </a:t>
            </a:r>
            <a:r>
              <a:rPr lang="en-US" sz="2400" dirty="0" smtClean="0"/>
              <a:t>separations </a:t>
            </a:r>
            <a:r>
              <a:rPr lang="en-US" sz="2400" dirty="0"/>
              <a:t>of the two pixel positions from the actual line path.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74663" y="4017963"/>
            <a:ext cx="8680450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2800" dirty="0"/>
              <a:t>The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2800" dirty="0"/>
              <a:t> coordinate on the mathematical line at 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32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32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sz="3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/>
              <a:t> is:</a:t>
            </a:r>
            <a:endParaRPr lang="en-GB" sz="3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ln/>
        </p:spPr>
        <p:txBody>
          <a:bodyPr>
            <a:normAutofit fontScale="90000"/>
          </a:bodyPr>
          <a:lstStyle/>
          <a:p>
            <a:r>
              <a:rPr lang="en-IE" sz="3200" dirty="0"/>
              <a:t>Deriving The </a:t>
            </a:r>
            <a:r>
              <a:rPr lang="en-IE" sz="3200" dirty="0" err="1"/>
              <a:t>Bresenham</a:t>
            </a:r>
            <a:r>
              <a:rPr lang="en-IE" sz="3200" dirty="0"/>
              <a:t> Line Algorithm</a:t>
            </a:r>
            <a:endParaRPr lang="en-US" sz="3200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idx="1"/>
          </p:nvPr>
        </p:nvSpPr>
        <p:spPr>
          <a:xfrm>
            <a:off x="474663" y="1333500"/>
            <a:ext cx="3792537" cy="2628900"/>
          </a:xfrm>
        </p:spPr>
        <p:txBody>
          <a:bodyPr>
            <a:normAutofit/>
          </a:bodyPr>
          <a:lstStyle/>
          <a:p>
            <a:r>
              <a:rPr lang="en-IE" sz="2800" dirty="0"/>
              <a:t>At sample position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E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E" sz="2800" dirty="0"/>
              <a:t> the vertical separations from the mathematical line are labelled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E" sz="2800" dirty="0"/>
              <a:t> and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GB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057400" y="4876800"/>
          <a:ext cx="4259262" cy="531813"/>
        </p:xfrm>
        <a:graphic>
          <a:graphicData uri="http://schemas.openxmlformats.org/presentationml/2006/ole">
            <p:oleObj spid="_x0000_s1026" name="Equation" r:id="rId3" imgW="1041120" imgH="2286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62463" y="1431925"/>
            <a:ext cx="4267200" cy="2535238"/>
            <a:chOff x="2937" y="1065"/>
            <a:chExt cx="2688" cy="1597"/>
          </a:xfrm>
        </p:grpSpPr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V="1">
              <a:off x="3416" y="1065"/>
              <a:ext cx="0" cy="1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rot="5400000" flipV="1">
              <a:off x="4493" y="1213"/>
              <a:ext cx="0" cy="2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3659" y="1191"/>
              <a:ext cx="1481" cy="11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3359" y="170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>
              <a:off x="3359" y="1331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>
              <a:off x="4446" y="2279"/>
              <a:ext cx="0" cy="11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1" name="Oval 13"/>
            <p:cNvSpPr>
              <a:spLocks noChangeArrowheads="1"/>
            </p:cNvSpPr>
            <p:nvPr/>
          </p:nvSpPr>
          <p:spPr bwMode="auto"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/>
            <p:cNvSpPr>
              <a:spLocks noChangeArrowheads="1"/>
            </p:cNvSpPr>
            <p:nvPr/>
          </p:nvSpPr>
          <p:spPr bwMode="auto"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auto"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3168" y="1520"/>
              <a:ext cx="215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endParaRPr lang="en-US" sz="2800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3100" y="1836"/>
              <a:ext cx="291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</a:t>
              </a:r>
              <a:endParaRPr lang="en-US" sz="2800" b="1" i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68626" name="Text Box 18"/>
            <p:cNvSpPr txBox="1">
              <a:spLocks noChangeArrowheads="1"/>
            </p:cNvSpPr>
            <p:nvPr/>
          </p:nvSpPr>
          <p:spPr bwMode="auto">
            <a:xfrm>
              <a:off x="2937" y="1142"/>
              <a:ext cx="4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k+</a:t>
              </a:r>
              <a:r>
                <a:rPr lang="en-IE" sz="2800" b="1" baseline="-25000">
                  <a:solidFill>
                    <a:srgbClr val="FF9900"/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4208" y="2335"/>
              <a:ext cx="54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x</a:t>
              </a:r>
              <a:r>
                <a:rPr lang="en-IE" sz="2800" b="1" i="1" baseline="-25000">
                  <a:solidFill>
                    <a:srgbClr val="FF9900"/>
                  </a:solidFill>
                  <a:latin typeface="Times New Roman" pitchFamily="18" charset="0"/>
                </a:rPr>
                <a:t>k</a:t>
              </a:r>
              <a:r>
                <a:rPr lang="en-IE" sz="2800" b="1" i="1">
                  <a:solidFill>
                    <a:srgbClr val="FF9900"/>
                  </a:solidFill>
                  <a:latin typeface="Times New Roman" pitchFamily="18" charset="0"/>
                </a:rPr>
                <a:t>+</a:t>
              </a:r>
              <a:r>
                <a:rPr lang="en-IE" sz="2800" b="1">
                  <a:solidFill>
                    <a:srgbClr val="FF9900"/>
                  </a:solidFill>
                  <a:latin typeface="Times New Roman" pitchFamily="18" charset="0"/>
                </a:rPr>
                <a:t>1</a:t>
              </a:r>
              <a:endParaRPr lang="en-US" sz="2800" b="1">
                <a:solidFill>
                  <a:srgbClr val="FF9900"/>
                </a:solidFill>
                <a:latin typeface="Times New Roman" pitchFamily="18" charset="0"/>
              </a:endParaRPr>
            </a:p>
          </p:txBody>
        </p:sp>
        <p:sp>
          <p:nvSpPr>
            <p:cNvPr id="68628" name="AutoShape 20"/>
            <p:cNvSpPr>
              <a:spLocks/>
            </p:cNvSpPr>
            <p:nvPr/>
          </p:nvSpPr>
          <p:spPr bwMode="auto">
            <a:xfrm>
              <a:off x="4499" y="1704"/>
              <a:ext cx="74" cy="367"/>
            </a:xfrm>
            <a:prstGeom prst="rightBrace">
              <a:avLst>
                <a:gd name="adj1" fmla="val 413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9" name="AutoShape 21"/>
            <p:cNvSpPr>
              <a:spLocks/>
            </p:cNvSpPr>
            <p:nvPr/>
          </p:nvSpPr>
          <p:spPr bwMode="auto">
            <a:xfrm flipH="1">
              <a:off x="4317" y="1336"/>
              <a:ext cx="90" cy="368"/>
            </a:xfrm>
            <a:prstGeom prst="rightBrace">
              <a:avLst>
                <a:gd name="adj1" fmla="val 340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4551" y="1687"/>
              <a:ext cx="30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i="1">
                  <a:latin typeface="Times New Roman" pitchFamily="18" charset="0"/>
                </a:rPr>
                <a:t>d</a:t>
              </a:r>
              <a:r>
                <a:rPr lang="en-IE" sz="2800" i="1" baseline="-25000">
                  <a:latin typeface="Times New Roman" pitchFamily="18" charset="0"/>
                </a:rPr>
                <a:t>1</a:t>
              </a:r>
              <a:endParaRPr lang="en-US" sz="2800" i="1">
                <a:latin typeface="Times New Roman" pitchFamily="18" charset="0"/>
              </a:endParaRPr>
            </a:p>
          </p:txBody>
        </p: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3781" y="1325"/>
              <a:ext cx="30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IE" sz="2800" i="1">
                  <a:latin typeface="Times New Roman" pitchFamily="18" charset="0"/>
                </a:rPr>
                <a:t>d</a:t>
              </a:r>
              <a:r>
                <a:rPr lang="en-IE" sz="2800" i="1" baseline="-25000">
                  <a:latin typeface="Times New Roman" pitchFamily="18" charset="0"/>
                </a:rPr>
                <a:t>2</a:t>
              </a:r>
              <a:endParaRPr lang="en-US" sz="2800" i="1" baseline="-25000">
                <a:latin typeface="Times New Roman" pitchFamily="18" charset="0"/>
              </a:endParaRPr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>
              <a:off x="3358" y="206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08038"/>
          </a:xfrm>
          <a:ln/>
        </p:spPr>
        <p:txBody>
          <a:bodyPr>
            <a:normAutofit fontScale="90000"/>
          </a:bodyPr>
          <a:lstStyle/>
          <a:p>
            <a:r>
              <a:rPr lang="en-IE" sz="3600" dirty="0"/>
              <a:t>Deriving The </a:t>
            </a:r>
            <a:r>
              <a:rPr lang="en-IE" sz="3600" dirty="0" err="1"/>
              <a:t>Bresenham</a:t>
            </a:r>
            <a:r>
              <a:rPr lang="en-IE" sz="3600" dirty="0"/>
              <a:t> Line Algorithm (cont…)</a:t>
            </a:r>
            <a:endParaRPr lang="en-US" sz="3600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382000" cy="49911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800" dirty="0"/>
              <a:t>So,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/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/>
              <a:t> are given as follows:</a:t>
            </a:r>
          </a:p>
          <a:p>
            <a:pPr algn="just"/>
            <a:endParaRPr lang="en-US" sz="2800" dirty="0"/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sz="2800" dirty="0" smtClean="0"/>
              <a:t>    and</a:t>
            </a:r>
            <a:r>
              <a:rPr lang="en-US" sz="2800" dirty="0"/>
              <a:t>:</a:t>
            </a:r>
          </a:p>
          <a:p>
            <a:pPr algn="just"/>
            <a:endParaRPr lang="en-US" sz="2800" dirty="0"/>
          </a:p>
          <a:p>
            <a:pPr algn="just"/>
            <a:endParaRPr lang="en-US" sz="3600" dirty="0"/>
          </a:p>
          <a:p>
            <a:pPr algn="just"/>
            <a:r>
              <a:rPr lang="en-US" sz="2800" dirty="0"/>
              <a:t>We can use these to make a simple decision about which pixel is closer to the mathematical line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7400" y="2146301"/>
            <a:ext cx="5486399" cy="901699"/>
            <a:chOff x="1183" y="2059"/>
            <a:chExt cx="2491" cy="786"/>
          </a:xfrm>
        </p:grpSpPr>
        <p:graphicFrame>
          <p:nvGraphicFramePr>
            <p:cNvPr id="69637" name="Object 5"/>
            <p:cNvGraphicFramePr>
              <a:graphicFrameLocks noChangeAspect="1"/>
            </p:cNvGraphicFramePr>
            <p:nvPr/>
          </p:nvGraphicFramePr>
          <p:xfrm>
            <a:off x="1183" y="2059"/>
            <a:ext cx="1186" cy="395"/>
          </p:xfrm>
          <a:graphic>
            <a:graphicData uri="http://schemas.openxmlformats.org/presentationml/2006/ole">
              <p:oleObj spid="_x0000_s2052" name="Equation" r:id="rId3" imgW="685800" imgH="228600" progId="Equation.3">
                <p:embed/>
              </p:oleObj>
            </a:graphicData>
          </a:graphic>
        </p:graphicFrame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1632" y="2450"/>
            <a:ext cx="2042" cy="395"/>
          </p:xfrm>
          <a:graphic>
            <a:graphicData uri="http://schemas.openxmlformats.org/presentationml/2006/ole">
              <p:oleObj spid="_x0000_s2053" name="Equation" r:id="rId4" imgW="1180800" imgH="228600" progId="Equation.3">
                <p:embed/>
              </p:oleObj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5000" y="3505200"/>
            <a:ext cx="6262479" cy="914400"/>
            <a:chOff x="1160" y="3081"/>
            <a:chExt cx="2865" cy="676"/>
          </a:xfrm>
        </p:grpSpPr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1160" y="3081"/>
            <a:ext cx="1734" cy="395"/>
          </p:xfrm>
          <a:graphic>
            <a:graphicData uri="http://schemas.openxmlformats.org/presentationml/2006/ole">
              <p:oleObj spid="_x0000_s2050" name="Equation" r:id="rId5" imgW="1002960" imgH="228600" progId="Equation.3">
                <p:embed/>
              </p:oleObj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1631" y="3362"/>
            <a:ext cx="2394" cy="395"/>
          </p:xfrm>
          <a:graphic>
            <a:graphicData uri="http://schemas.openxmlformats.org/presentationml/2006/ole">
              <p:oleObj spid="_x0000_s2051" name="Equation" r:id="rId6" imgW="1384200" imgH="228600" progId="Equation.3">
                <p:embed/>
              </p:oleObj>
            </a:graphicData>
          </a:graphic>
        </p:graphicFrame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686800" cy="5524500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This simple decision is based on the difference between the two pixel positions:</a:t>
            </a:r>
          </a:p>
          <a:p>
            <a:endParaRPr lang="en-US" sz="3600" dirty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490662" y="2479675"/>
          <a:ext cx="6891337" cy="415925"/>
        </p:xfrm>
        <a:graphic>
          <a:graphicData uri="http://schemas.openxmlformats.org/presentationml/2006/ole">
            <p:oleObj spid="_x0000_s3074" name="Equation" r:id="rId3" imgW="2057400" imgH="228600" progId="Equation.3">
              <p:embed/>
            </p:oleObj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371600" y="3276600"/>
          <a:ext cx="7086600" cy="762000"/>
        </p:xfrm>
        <a:graphic>
          <a:graphicData uri="http://schemas.openxmlformats.org/presentationml/2006/ole">
            <p:oleObj spid="_x0000_s3075" name="Equation" r:id="rId4" imgW="2717640" imgH="39348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3200400" y="4343401"/>
          <a:ext cx="5499100" cy="381000"/>
        </p:xfrm>
        <a:graphic>
          <a:graphicData uri="http://schemas.openxmlformats.org/presentationml/2006/ole">
            <p:oleObj spid="_x0000_s3076" name="Equation" r:id="rId5" imgW="2349360" imgH="22860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3200400" y="5105400"/>
          <a:ext cx="4038600" cy="457200"/>
        </p:xfrm>
        <a:graphic>
          <a:graphicData uri="http://schemas.openxmlformats.org/presentationml/2006/ole">
            <p:oleObj spid="_x0000_s3077" name="Equation" r:id="rId6" imgW="1434960" imgH="2286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r>
              <a:rPr kumimoji="0" lang="en-US" dirty="0" smtClean="0"/>
              <a:t>Prepared By: S.C. </a:t>
            </a:r>
            <a:r>
              <a:rPr kumimoji="0" lang="en-US" dirty="0" err="1" smtClean="0"/>
              <a:t>Dharmadhikari</a:t>
            </a:r>
            <a:r>
              <a:rPr kumimoji="0" lang="en-US" dirty="0" smtClean="0"/>
              <a:t>.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E" sz="2800" dirty="0"/>
              <a:t>So, a decision parameter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for the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 err="1"/>
              <a:t>th</a:t>
            </a:r>
            <a:r>
              <a:rPr lang="en-IE" sz="2800" dirty="0"/>
              <a:t> step along a line is defined by rearranging so that only integer calculations will involve:</a:t>
            </a:r>
          </a:p>
          <a:p>
            <a:pPr algn="just"/>
            <a:endParaRPr lang="en-IE" sz="2800" dirty="0"/>
          </a:p>
          <a:p>
            <a:pPr algn="just"/>
            <a:endParaRPr lang="en-IE" sz="2800" dirty="0"/>
          </a:p>
          <a:p>
            <a:pPr algn="just"/>
            <a:r>
              <a:rPr lang="en-IE" sz="2800" dirty="0"/>
              <a:t>The sign of the decision parameter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is the same as that of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E" sz="2800" dirty="0"/>
              <a:t> –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i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r>
              <a:rPr lang="en-IE" sz="2800" dirty="0"/>
              <a:t>If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is negative, then we choose the lower pixel, otherwise we choose the upper pixel</a:t>
            </a:r>
            <a:endParaRPr lang="en-GB" sz="2800" dirty="0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828801" y="3125788"/>
          <a:ext cx="4972050" cy="912812"/>
        </p:xfrm>
        <a:graphic>
          <a:graphicData uri="http://schemas.openxmlformats.org/presentationml/2006/ole">
            <p:oleObj spid="_x0000_s4098" name="Equation" r:id="rId3" imgW="1625400" imgH="4572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IE" sz="3600"/>
              <a:t>Deriving The Bresenham Line Algorithm (cont…)</a:t>
            </a:r>
            <a:endParaRPr lang="en-US" sz="36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Remember coordinate changes occur along the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z="2800" dirty="0"/>
              <a:t> axis in unit steps so we can do everything with integer calculations</a:t>
            </a:r>
          </a:p>
          <a:p>
            <a:r>
              <a:rPr lang="en-IE" sz="2800" dirty="0"/>
              <a:t>At step 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+1 the decision parameter is given as:</a:t>
            </a:r>
          </a:p>
          <a:p>
            <a:endParaRPr lang="en-IE" sz="2800" dirty="0"/>
          </a:p>
          <a:p>
            <a:r>
              <a:rPr lang="en-IE" sz="2800" dirty="0"/>
              <a:t>Subtracting </a:t>
            </a:r>
            <a:r>
              <a:rPr lang="en-IE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E" sz="2800" dirty="0"/>
              <a:t> from this we get:</a:t>
            </a:r>
          </a:p>
          <a:p>
            <a:endParaRPr lang="en-IE" sz="28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1976438" y="3640137"/>
          <a:ext cx="5191125" cy="474663"/>
        </p:xfrm>
        <a:graphic>
          <a:graphicData uri="http://schemas.openxmlformats.org/presentationml/2006/ole">
            <p:oleObj spid="_x0000_s5122" name="Equation" r:id="rId3" imgW="1892160" imgH="228600" progId="Equation.3">
              <p:embed/>
            </p:oleObj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000125" y="4859337"/>
          <a:ext cx="7142163" cy="398463"/>
        </p:xfrm>
        <a:graphic>
          <a:graphicData uri="http://schemas.openxmlformats.org/presentationml/2006/ole">
            <p:oleObj spid="_x0000_s5123" name="Equation" r:id="rId4" imgW="260316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Prepared By: S.C. Dharmadhikari.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7530E1EB869428B61DC00EFBB4A07" ma:contentTypeVersion="10" ma:contentTypeDescription="Create a new document." ma:contentTypeScope="" ma:versionID="67412d96eab6a6b079d1d67fae414274">
  <xsd:schema xmlns:xsd="http://www.w3.org/2001/XMLSchema" xmlns:xs="http://www.w3.org/2001/XMLSchema" xmlns:p="http://schemas.microsoft.com/office/2006/metadata/properties" xmlns:ns2="741741a8-3ba2-4fda-8fb6-6a0474d057b7" xmlns:ns3="a1f76930-3a24-4abc-9b37-84b7918739a5" targetNamespace="http://schemas.microsoft.com/office/2006/metadata/properties" ma:root="true" ma:fieldsID="0240dba1bea252e3bcfda8a03983281b" ns2:_="" ns3:_="">
    <xsd:import namespace="741741a8-3ba2-4fda-8fb6-6a0474d057b7"/>
    <xsd:import namespace="a1f76930-3a24-4abc-9b37-84b7918739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1741a8-3ba2-4fda-8fb6-6a0474d05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2cca287-56a4-4b44-8d76-748bf70ba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76930-3a24-4abc-9b37-84b7918739a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a83ea8-cc5b-471c-8a20-5a6b86671541}" ma:internalName="TaxCatchAll" ma:showField="CatchAllData" ma:web="a1f76930-3a24-4abc-9b37-84b7918739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f76930-3a24-4abc-9b37-84b7918739a5" xsi:nil="true"/>
    <lcf76f155ced4ddcb4097134ff3c332f xmlns="741741a8-3ba2-4fda-8fb6-6a0474d057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494C6B-5E19-4A19-A019-EFED027F11E8}"/>
</file>

<file path=customXml/itemProps2.xml><?xml version="1.0" encoding="utf-8"?>
<ds:datastoreItem xmlns:ds="http://schemas.openxmlformats.org/officeDocument/2006/customXml" ds:itemID="{0E116D6B-B75D-4709-9D04-5BFF36EA7119}"/>
</file>

<file path=customXml/itemProps3.xml><?xml version="1.0" encoding="utf-8"?>
<ds:datastoreItem xmlns:ds="http://schemas.openxmlformats.org/officeDocument/2006/customXml" ds:itemID="{A1BC1C37-6CD9-4FA9-B44D-168035B15552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994</Words>
  <Application>Microsoft Office PowerPoint</Application>
  <PresentationFormat>On-screen Show (4:3)</PresentationFormat>
  <Paragraphs>225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Microsoft Equation 3.0</vt:lpstr>
      <vt:lpstr>Unit I Continued … Bresenham Line Drawing Algorithm</vt:lpstr>
      <vt:lpstr>The Bresenham Line Algorithm</vt:lpstr>
      <vt:lpstr>Slide 3</vt:lpstr>
      <vt:lpstr>Slide 4</vt:lpstr>
      <vt:lpstr>Deriving The Bresenham Line Algorithm</vt:lpstr>
      <vt:lpstr>Deriving The Bresenham Line Algorithm (cont…)</vt:lpstr>
      <vt:lpstr>Deriving The Bresenham Line Algorithm (cont…)</vt:lpstr>
      <vt:lpstr>Deriving The Bresenham Line Algorithm (cont…)</vt:lpstr>
      <vt:lpstr>Deriving The Bresenham Line Algorithm (cont…)</vt:lpstr>
      <vt:lpstr>Deriving The Bresenham Line Algorithm (cont…)</vt:lpstr>
      <vt:lpstr>The Bresenham Line Algorithm</vt:lpstr>
      <vt:lpstr>The Bresenham Line Algorithm (cont…)</vt:lpstr>
      <vt:lpstr>Bresenham Example</vt:lpstr>
      <vt:lpstr>Bresenham Example (cont…)</vt:lpstr>
      <vt:lpstr>Bresenham Exercise</vt:lpstr>
      <vt:lpstr>Bresenham Exercise (cont…)</vt:lpstr>
      <vt:lpstr>Pseudocode</vt:lpstr>
      <vt:lpstr>Slide 18</vt:lpstr>
      <vt:lpstr>Slide 19</vt:lpstr>
      <vt:lpstr>Bresenham Line Algorithm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Continued … Bresenham Line Drawing Algorithm</dc:title>
  <dc:creator>MEIT-18</dc:creator>
  <cp:lastModifiedBy>MEIT-18</cp:lastModifiedBy>
  <cp:revision>12</cp:revision>
  <dcterms:created xsi:type="dcterms:W3CDTF">2006-08-16T00:00:00Z</dcterms:created>
  <dcterms:modified xsi:type="dcterms:W3CDTF">2017-12-20T06:51:38Z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0x010100F237530E1EB869428B61DC00EFBB4A07</vt:lpwstr>
  </property>
</Properties>
</file>