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Unit I Continued…</a:t>
            </a:r>
            <a:br>
              <a:rPr lang="en-US" sz="3200" dirty="0" smtClean="0"/>
            </a:br>
            <a:r>
              <a:rPr lang="en-US" sz="3200" dirty="0" smtClean="0"/>
              <a:t>Circle Drawing Algorithm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31838"/>
          </a:xfrm>
          <a:ln/>
        </p:spPr>
        <p:txBody>
          <a:bodyPr>
            <a:normAutofit/>
          </a:bodyPr>
          <a:lstStyle/>
          <a:p>
            <a:r>
              <a:rPr lang="en-IE" sz="3200" dirty="0"/>
              <a:t>Mid-Point Circle Algorithm (cont…)</a:t>
            </a:r>
            <a:endParaRPr lang="en-US" sz="3200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IE" sz="2800" dirty="0"/>
              <a:t>The first decision variable is given as:</a:t>
            </a:r>
          </a:p>
          <a:p>
            <a:pPr algn="just"/>
            <a:endParaRPr lang="en-IE" sz="3600" dirty="0"/>
          </a:p>
          <a:p>
            <a:pPr algn="just"/>
            <a:endParaRPr lang="en-IE" sz="3600" dirty="0"/>
          </a:p>
          <a:p>
            <a:pPr algn="just"/>
            <a:r>
              <a:rPr lang="en-IE" sz="2800" dirty="0" smtClean="0"/>
              <a:t>Then </a:t>
            </a:r>
            <a:r>
              <a:rPr lang="en-IE" sz="2800" dirty="0"/>
              <a:t>if </a:t>
            </a:r>
            <a:r>
              <a:rPr lang="en-IE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800" dirty="0"/>
              <a:t> &lt; 0 then the next decision variable is given as</a:t>
            </a:r>
            <a:r>
              <a:rPr lang="en-IE" sz="3600" dirty="0"/>
              <a:t>:</a:t>
            </a:r>
          </a:p>
          <a:p>
            <a:pPr algn="just"/>
            <a:endParaRPr lang="en-IE" sz="2400" dirty="0"/>
          </a:p>
          <a:p>
            <a:pPr algn="just"/>
            <a:r>
              <a:rPr lang="en-IE" sz="2800" dirty="0"/>
              <a:t>If </a:t>
            </a:r>
            <a:r>
              <a:rPr lang="en-IE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800" dirty="0"/>
              <a:t> &gt; 0 then the decision variable is:</a:t>
            </a:r>
            <a:endParaRPr lang="en-US" sz="2800" dirty="0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1524000" y="1828800"/>
          <a:ext cx="6095999" cy="1099457"/>
        </p:xfrm>
        <a:graphic>
          <a:graphicData uri="http://schemas.openxmlformats.org/presentationml/2006/ole">
            <p:oleObj spid="_x0000_s6146" name="Equation" r:id="rId3" imgW="1371600" imgH="914400" progId="Equation.3">
              <p:embed/>
            </p:oleObj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1524000" y="3962400"/>
          <a:ext cx="4010891" cy="391247"/>
        </p:xfrm>
        <a:graphic>
          <a:graphicData uri="http://schemas.openxmlformats.org/presentationml/2006/ole">
            <p:oleObj spid="_x0000_s6147" name="Equation" r:id="rId4" imgW="1231560" imgH="228600" progId="Equation.3">
              <p:embed/>
            </p:oleObj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1828800" y="5334000"/>
          <a:ext cx="4314825" cy="457200"/>
        </p:xfrm>
        <a:graphic>
          <a:graphicData uri="http://schemas.openxmlformats.org/presentationml/2006/ole">
            <p:oleObj spid="_x0000_s6148" name="Equation" r:id="rId5" imgW="1777680" imgH="2286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2621" y="6092042"/>
            <a:ext cx="3352800" cy="249423"/>
          </a:xfrm>
        </p:spPr>
        <p:txBody>
          <a:bodyPr/>
          <a:lstStyle/>
          <a:p>
            <a:r>
              <a:rPr kumimoji="0" lang="en-US" dirty="0" smtClean="0"/>
              <a:t>Prepared By: S.C. </a:t>
            </a:r>
            <a:r>
              <a:rPr kumimoji="0" lang="en-US" dirty="0" err="1" smtClean="0"/>
              <a:t>Dharmadhikari</a:t>
            </a:r>
            <a:r>
              <a:rPr kumimoji="0" lang="en-US" dirty="0" smtClean="0"/>
              <a:t>.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The Mid-Point Circle Algorithm</a:t>
            </a: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33513"/>
            <a:ext cx="8229600" cy="52419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609600" indent="-609600" algn="just"/>
            <a:r>
              <a:rPr lang="en-IE" sz="2400" dirty="0"/>
              <a:t>MID-POINT CIRCLE ALGORITHM</a:t>
            </a:r>
          </a:p>
          <a:p>
            <a:pPr marL="609600" indent="-609600" algn="just">
              <a:buFontTx/>
              <a:buChar char="•"/>
            </a:pPr>
            <a:r>
              <a:rPr lang="en-IE" sz="2400" dirty="0"/>
              <a:t>Input radius </a:t>
            </a:r>
            <a:r>
              <a:rPr lang="en-IE" sz="2400" i="1" dirty="0">
                <a:latin typeface="Times New Roman" pitchFamily="18" charset="0"/>
              </a:rPr>
              <a:t>r</a:t>
            </a:r>
            <a:r>
              <a:rPr lang="en-IE" sz="2400" dirty="0"/>
              <a:t> and circle centre </a:t>
            </a:r>
            <a:r>
              <a:rPr lang="en-IE" sz="2400" i="1" dirty="0">
                <a:latin typeface="Times New Roman" pitchFamily="18" charset="0"/>
              </a:rPr>
              <a:t>(</a:t>
            </a:r>
            <a:r>
              <a:rPr lang="en-IE" sz="2400" i="1" dirty="0" err="1">
                <a:latin typeface="Times New Roman" pitchFamily="18" charset="0"/>
              </a:rPr>
              <a:t>x</a:t>
            </a:r>
            <a:r>
              <a:rPr lang="en-IE" sz="2400" i="1" baseline="-25000" dirty="0" err="1">
                <a:latin typeface="Times New Roman" pitchFamily="18" charset="0"/>
              </a:rPr>
              <a:t>c</a:t>
            </a:r>
            <a:r>
              <a:rPr lang="en-IE" sz="2400" i="1" dirty="0">
                <a:latin typeface="Times New Roman" pitchFamily="18" charset="0"/>
              </a:rPr>
              <a:t>, </a:t>
            </a:r>
            <a:r>
              <a:rPr lang="en-IE" sz="2400" i="1" dirty="0" err="1">
                <a:latin typeface="Times New Roman" pitchFamily="18" charset="0"/>
              </a:rPr>
              <a:t>y</a:t>
            </a:r>
            <a:r>
              <a:rPr lang="en-IE" sz="2400" i="1" baseline="-25000" dirty="0" err="1">
                <a:latin typeface="Times New Roman" pitchFamily="18" charset="0"/>
              </a:rPr>
              <a:t>c</a:t>
            </a:r>
            <a:r>
              <a:rPr lang="en-IE" sz="2400" i="1" dirty="0">
                <a:latin typeface="Times New Roman" pitchFamily="18" charset="0"/>
              </a:rPr>
              <a:t>)</a:t>
            </a:r>
            <a:r>
              <a:rPr lang="en-IE" sz="2400" dirty="0"/>
              <a:t>, then set the coordinates for the first point on the circumference of a circle centred on the origin as:</a:t>
            </a:r>
          </a:p>
          <a:p>
            <a:pPr marL="609600" indent="-609600" algn="just">
              <a:buNone/>
            </a:pPr>
            <a:endParaRPr lang="en-IE" dirty="0"/>
          </a:p>
          <a:p>
            <a:pPr marL="609600" indent="-609600" algn="just">
              <a:buFontTx/>
              <a:buChar char="•"/>
            </a:pPr>
            <a:r>
              <a:rPr lang="en-IE" sz="2400" dirty="0"/>
              <a:t>Calculate the initial value of the decision parameter as:</a:t>
            </a:r>
          </a:p>
          <a:p>
            <a:pPr marL="609600" indent="-609600" algn="just">
              <a:buFontTx/>
              <a:buChar char="•"/>
            </a:pPr>
            <a:endParaRPr lang="en-IE" sz="4000" dirty="0"/>
          </a:p>
          <a:p>
            <a:pPr marL="609600" indent="-609600" algn="just">
              <a:buFontTx/>
              <a:buChar char="•"/>
            </a:pPr>
            <a:r>
              <a:rPr lang="en-IE" sz="2400" dirty="0"/>
              <a:t>Starting with </a:t>
            </a:r>
            <a:r>
              <a:rPr lang="en-IE" sz="2400" i="1" dirty="0">
                <a:latin typeface="Times New Roman" pitchFamily="18" charset="0"/>
              </a:rPr>
              <a:t>k = 0</a:t>
            </a:r>
            <a:r>
              <a:rPr lang="en-IE" sz="2400" dirty="0"/>
              <a:t> at each position </a:t>
            </a:r>
            <a:r>
              <a:rPr lang="en-IE" sz="2400" i="1" dirty="0" err="1">
                <a:latin typeface="Times New Roman" pitchFamily="18" charset="0"/>
              </a:rPr>
              <a:t>x</a:t>
            </a:r>
            <a:r>
              <a:rPr lang="en-IE" sz="2400" i="1" baseline="-25000" dirty="0" err="1">
                <a:latin typeface="Times New Roman" pitchFamily="18" charset="0"/>
              </a:rPr>
              <a:t>k</a:t>
            </a:r>
            <a:r>
              <a:rPr lang="en-IE" sz="2400" dirty="0"/>
              <a:t>, perform the following test. If </a:t>
            </a:r>
            <a:r>
              <a:rPr lang="en-IE" sz="2400" i="1" dirty="0" err="1">
                <a:latin typeface="Times New Roman" pitchFamily="18" charset="0"/>
              </a:rPr>
              <a:t>p</a:t>
            </a:r>
            <a:r>
              <a:rPr lang="en-IE" sz="2400" i="1" baseline="-25000" dirty="0" err="1">
                <a:latin typeface="Times New Roman" pitchFamily="18" charset="0"/>
              </a:rPr>
              <a:t>k</a:t>
            </a:r>
            <a:r>
              <a:rPr lang="en-IE" sz="2400" i="1" baseline="-25000" dirty="0">
                <a:latin typeface="Times New Roman" pitchFamily="18" charset="0"/>
              </a:rPr>
              <a:t> </a:t>
            </a:r>
            <a:r>
              <a:rPr lang="en-IE" sz="2400" i="1" dirty="0">
                <a:latin typeface="Times New Roman" pitchFamily="18" charset="0"/>
              </a:rPr>
              <a:t>&lt; 0</a:t>
            </a:r>
            <a:r>
              <a:rPr lang="en-IE" sz="2400" dirty="0"/>
              <a:t>, the next point along the circle centred on </a:t>
            </a:r>
            <a:r>
              <a:rPr lang="en-IE" sz="2400" i="1" dirty="0">
                <a:latin typeface="Times New Roman" pitchFamily="18" charset="0"/>
              </a:rPr>
              <a:t>(0, 0)</a:t>
            </a:r>
            <a:r>
              <a:rPr lang="en-IE" sz="2400" dirty="0"/>
              <a:t> is </a:t>
            </a:r>
            <a:r>
              <a:rPr lang="en-IE" sz="2400" i="1" dirty="0">
                <a:latin typeface="Times New Roman" pitchFamily="18" charset="0"/>
              </a:rPr>
              <a:t>(x</a:t>
            </a:r>
            <a:r>
              <a:rPr lang="en-IE" sz="2400" i="1" baseline="-25000" dirty="0">
                <a:latin typeface="Times New Roman" pitchFamily="18" charset="0"/>
              </a:rPr>
              <a:t>k</a:t>
            </a:r>
            <a:r>
              <a:rPr lang="en-IE" sz="2400" i="1" dirty="0">
                <a:latin typeface="Times New Roman" pitchFamily="18" charset="0"/>
              </a:rPr>
              <a:t>+1, </a:t>
            </a:r>
            <a:r>
              <a:rPr lang="en-IE" sz="2400" i="1" dirty="0" err="1">
                <a:latin typeface="Times New Roman" pitchFamily="18" charset="0"/>
              </a:rPr>
              <a:t>y</a:t>
            </a:r>
            <a:r>
              <a:rPr lang="en-IE" sz="2400" i="1" baseline="-25000" dirty="0" err="1">
                <a:latin typeface="Times New Roman" pitchFamily="18" charset="0"/>
              </a:rPr>
              <a:t>k</a:t>
            </a:r>
            <a:r>
              <a:rPr lang="en-IE" sz="2400" i="1" dirty="0">
                <a:latin typeface="Times New Roman" pitchFamily="18" charset="0"/>
              </a:rPr>
              <a:t>)</a:t>
            </a:r>
            <a:r>
              <a:rPr lang="en-IE" sz="2400" dirty="0"/>
              <a:t> and:</a:t>
            </a:r>
            <a:endParaRPr lang="en-US" sz="2400" dirty="0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3436938" y="3079750"/>
          <a:ext cx="2235200" cy="542925"/>
        </p:xfrm>
        <a:graphic>
          <a:graphicData uri="http://schemas.openxmlformats.org/presentationml/2006/ole">
            <p:oleObj spid="_x0000_s7170" name="Equation" r:id="rId3" imgW="939600" imgH="228600" progId="Equation.3">
              <p:embed/>
            </p:oleObj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671888" y="4089400"/>
          <a:ext cx="1782762" cy="723900"/>
        </p:xfrm>
        <a:graphic>
          <a:graphicData uri="http://schemas.openxmlformats.org/presentationml/2006/ole">
            <p:oleObj spid="_x0000_s7171" name="Equation" r:id="rId4" imgW="749160" imgH="304560" progId="Equation.3">
              <p:embed/>
            </p:oleObj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3086100" y="6005513"/>
          <a:ext cx="2928938" cy="542925"/>
        </p:xfrm>
        <a:graphic>
          <a:graphicData uri="http://schemas.openxmlformats.org/presentationml/2006/ole">
            <p:oleObj spid="_x0000_s7172" name="Equation" r:id="rId5" imgW="1231560" imgH="2286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The Mid-Point Circle Algorithm (cont…)</a:t>
            </a:r>
            <a:endParaRPr lang="en-US" sz="360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307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465138" indent="-465138" algn="just" defTabSz="465138"/>
            <a:r>
              <a:rPr lang="en-IE" sz="2400" dirty="0" smtClean="0"/>
              <a:t>Otherwise </a:t>
            </a:r>
            <a:r>
              <a:rPr lang="en-IE" sz="2400" dirty="0"/>
              <a:t>the next point along the circle is </a:t>
            </a:r>
            <a:r>
              <a:rPr lang="en-IE" sz="2400" i="1" dirty="0">
                <a:latin typeface="Times New Roman" pitchFamily="18" charset="0"/>
              </a:rPr>
              <a:t>(x</a:t>
            </a:r>
            <a:r>
              <a:rPr lang="en-IE" sz="2400" i="1" baseline="-25000" dirty="0">
                <a:latin typeface="Times New Roman" pitchFamily="18" charset="0"/>
              </a:rPr>
              <a:t>k</a:t>
            </a:r>
            <a:r>
              <a:rPr lang="en-IE" sz="2400" i="1" dirty="0">
                <a:latin typeface="Times New Roman" pitchFamily="18" charset="0"/>
              </a:rPr>
              <a:t>+1, y</a:t>
            </a:r>
            <a:r>
              <a:rPr lang="en-IE" sz="2400" i="1" baseline="-25000" dirty="0">
                <a:latin typeface="Times New Roman" pitchFamily="18" charset="0"/>
              </a:rPr>
              <a:t>k</a:t>
            </a:r>
            <a:r>
              <a:rPr lang="en-IE" sz="2400" i="1" dirty="0">
                <a:latin typeface="Times New Roman" pitchFamily="18" charset="0"/>
              </a:rPr>
              <a:t>-1)</a:t>
            </a:r>
            <a:r>
              <a:rPr lang="en-IE" sz="2400" dirty="0"/>
              <a:t> and:</a:t>
            </a:r>
          </a:p>
          <a:p>
            <a:pPr marL="609600" indent="-609600" algn="just">
              <a:buNone/>
            </a:pPr>
            <a:endParaRPr lang="en-IE" sz="4000" dirty="0"/>
          </a:p>
          <a:p>
            <a:pPr marL="609600" indent="-609600" algn="just">
              <a:buFontTx/>
              <a:buAutoNum type="arabicPeriod" startAt="4"/>
            </a:pPr>
            <a:r>
              <a:rPr lang="en-IE" sz="2400" dirty="0"/>
              <a:t>Determine symmetry points in the other seven octants</a:t>
            </a:r>
          </a:p>
          <a:p>
            <a:pPr marL="609600" indent="-609600" algn="just">
              <a:buFontTx/>
              <a:buAutoNum type="arabicPeriod" startAt="4"/>
            </a:pPr>
            <a:r>
              <a:rPr lang="en-IE" sz="2400" dirty="0"/>
              <a:t>Move each calculated pixel position </a:t>
            </a:r>
            <a:r>
              <a:rPr lang="en-IE" sz="2400" i="1" dirty="0">
                <a:latin typeface="Times New Roman" pitchFamily="18" charset="0"/>
              </a:rPr>
              <a:t>(x, y)</a:t>
            </a:r>
            <a:r>
              <a:rPr lang="en-IE" sz="2400" dirty="0"/>
              <a:t> onto the circular path centred at </a:t>
            </a:r>
            <a:r>
              <a:rPr lang="en-IE" sz="2400" i="1" dirty="0">
                <a:latin typeface="Times New Roman" pitchFamily="18" charset="0"/>
              </a:rPr>
              <a:t>(</a:t>
            </a:r>
            <a:r>
              <a:rPr lang="en-IE" sz="2400" i="1" dirty="0" err="1">
                <a:latin typeface="Times New Roman" pitchFamily="18" charset="0"/>
              </a:rPr>
              <a:t>x</a:t>
            </a:r>
            <a:r>
              <a:rPr lang="en-IE" sz="2400" i="1" baseline="-25000" dirty="0" err="1">
                <a:latin typeface="Times New Roman" pitchFamily="18" charset="0"/>
              </a:rPr>
              <a:t>c</a:t>
            </a:r>
            <a:r>
              <a:rPr lang="en-IE" sz="2400" i="1" dirty="0">
                <a:latin typeface="Times New Roman" pitchFamily="18" charset="0"/>
              </a:rPr>
              <a:t>, </a:t>
            </a:r>
            <a:r>
              <a:rPr lang="en-IE" sz="2400" i="1" dirty="0" err="1">
                <a:latin typeface="Times New Roman" pitchFamily="18" charset="0"/>
              </a:rPr>
              <a:t>y</a:t>
            </a:r>
            <a:r>
              <a:rPr lang="en-IE" sz="2400" i="1" baseline="-25000" dirty="0" err="1">
                <a:latin typeface="Times New Roman" pitchFamily="18" charset="0"/>
              </a:rPr>
              <a:t>c</a:t>
            </a:r>
            <a:r>
              <a:rPr lang="en-IE" sz="2400" i="1" dirty="0">
                <a:latin typeface="Times New Roman" pitchFamily="18" charset="0"/>
              </a:rPr>
              <a:t>)</a:t>
            </a:r>
            <a:r>
              <a:rPr lang="en-IE" sz="2400" dirty="0"/>
              <a:t> to plot the coordinate values:</a:t>
            </a:r>
          </a:p>
          <a:p>
            <a:pPr marL="609600" indent="-609600" algn="just">
              <a:buFontTx/>
              <a:buAutoNum type="arabicPeriod" startAt="4"/>
            </a:pPr>
            <a:endParaRPr lang="en-IE" sz="4000" dirty="0"/>
          </a:p>
          <a:p>
            <a:pPr marL="609600" indent="-609600" algn="just">
              <a:buFontTx/>
              <a:buAutoNum type="arabicPeriod" startAt="4"/>
            </a:pPr>
            <a:r>
              <a:rPr lang="en-IE" sz="2400" dirty="0"/>
              <a:t>Repeat steps 3 to 5 until </a:t>
            </a:r>
            <a:r>
              <a:rPr lang="en-IE" sz="2400" i="1" dirty="0">
                <a:latin typeface="Times New Roman" pitchFamily="18" charset="0"/>
              </a:rPr>
              <a:t>x &gt;= y</a:t>
            </a:r>
            <a:endParaRPr lang="en-US" sz="2400" i="1" dirty="0">
              <a:latin typeface="Times New Roman" pitchFamily="18" charset="0"/>
            </a:endParaRP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2573338" y="1981200"/>
          <a:ext cx="3956050" cy="457200"/>
        </p:xfrm>
        <a:graphic>
          <a:graphicData uri="http://schemas.openxmlformats.org/presentationml/2006/ole">
            <p:oleObj spid="_x0000_s8194" name="Equation" r:id="rId3" imgW="1663560" imgH="2286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43200" y="4029075"/>
            <a:ext cx="3440112" cy="542925"/>
            <a:chOff x="1803" y="2945"/>
            <a:chExt cx="2167" cy="342"/>
          </a:xfrm>
        </p:grpSpPr>
        <p:graphicFrame>
          <p:nvGraphicFramePr>
            <p:cNvPr id="99334" name="Object 6"/>
            <p:cNvGraphicFramePr>
              <a:graphicFrameLocks noChangeAspect="1"/>
            </p:cNvGraphicFramePr>
            <p:nvPr/>
          </p:nvGraphicFramePr>
          <p:xfrm>
            <a:off x="1803" y="2945"/>
            <a:ext cx="913" cy="342"/>
          </p:xfrm>
          <a:graphic>
            <a:graphicData uri="http://schemas.openxmlformats.org/presentationml/2006/ole">
              <p:oleObj spid="_x0000_s8195" name="Equation" r:id="rId4" imgW="609480" imgH="228600" progId="Equation.3">
                <p:embed/>
              </p:oleObj>
            </a:graphicData>
          </a:graphic>
        </p:graphicFrame>
        <p:graphicFrame>
          <p:nvGraphicFramePr>
            <p:cNvPr id="99335" name="Object 7"/>
            <p:cNvGraphicFramePr>
              <a:graphicFrameLocks noChangeAspect="1"/>
            </p:cNvGraphicFramePr>
            <p:nvPr/>
          </p:nvGraphicFramePr>
          <p:xfrm>
            <a:off x="3019" y="2945"/>
            <a:ext cx="951" cy="342"/>
          </p:xfrm>
          <a:graphic>
            <a:graphicData uri="http://schemas.openxmlformats.org/presentationml/2006/ole">
              <p:oleObj spid="_x0000_s8196" name="Equation" r:id="rId5" imgW="634680" imgH="228600" progId="Equation.3">
                <p:embed/>
              </p:oleObj>
            </a:graphicData>
          </a:graphic>
        </p:graphicFrame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0"/>
            <a:ext cx="8505825" cy="685800"/>
          </a:xfrm>
          <a:ln/>
        </p:spPr>
        <p:txBody>
          <a:bodyPr/>
          <a:lstStyle/>
          <a:p>
            <a:r>
              <a:rPr lang="en-US" sz="3600"/>
              <a:t>Pseudocode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22325"/>
            <a:ext cx="8229600" cy="60356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dirty="0"/>
              <a:t>void </a:t>
            </a:r>
            <a:r>
              <a:rPr lang="en-US" sz="2400" dirty="0" err="1"/>
              <a:t>circleMP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xc,int</a:t>
            </a:r>
            <a:r>
              <a:rPr lang="en-US" sz="2400" dirty="0"/>
              <a:t> </a:t>
            </a:r>
            <a:r>
              <a:rPr lang="en-US" sz="2400" dirty="0" err="1"/>
              <a:t>yc,int</a:t>
            </a:r>
            <a:r>
              <a:rPr lang="en-US" sz="2400" dirty="0"/>
              <a:t> r)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 = 0 , y = r , p = 1 – r;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plotPoints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xc,yc,x,y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	while </a:t>
            </a:r>
            <a:r>
              <a:rPr lang="en-US" sz="2400" dirty="0">
                <a:solidFill>
                  <a:srgbClr val="0033CC"/>
                </a:solidFill>
              </a:rPr>
              <a:t>(x &lt; y){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dirty="0" smtClean="0">
                <a:solidFill>
                  <a:srgbClr val="0033CC"/>
                </a:solidFill>
              </a:rPr>
              <a:t>		x </a:t>
            </a:r>
            <a:r>
              <a:rPr lang="en-US" sz="2400" dirty="0">
                <a:solidFill>
                  <a:srgbClr val="0033CC"/>
                </a:solidFill>
              </a:rPr>
              <a:t>= x +1;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		 </a:t>
            </a:r>
            <a:r>
              <a:rPr lang="en-US" sz="2400" dirty="0">
                <a:solidFill>
                  <a:srgbClr val="0033CC"/>
                </a:solidFill>
              </a:rPr>
              <a:t>if (p &lt; 0) then  p + = 2 * x + 1;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		 </a:t>
            </a:r>
            <a:r>
              <a:rPr lang="en-US" sz="2400" dirty="0">
                <a:solidFill>
                  <a:srgbClr val="0033CC"/>
                </a:solidFill>
              </a:rPr>
              <a:t>else {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			  </a:t>
            </a:r>
            <a:r>
              <a:rPr lang="en-US" sz="2400" dirty="0">
                <a:solidFill>
                  <a:srgbClr val="0033CC"/>
                </a:solidFill>
              </a:rPr>
              <a:t>y - -;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			  </a:t>
            </a:r>
            <a:r>
              <a:rPr lang="en-US" sz="2400" dirty="0">
                <a:solidFill>
                  <a:srgbClr val="0033CC"/>
                </a:solidFill>
              </a:rPr>
              <a:t>p + = 2 *( x – y) + 1;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		          }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8000"/>
                </a:solidFill>
              </a:rPr>
              <a:t>// else complete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	</a:t>
            </a:r>
            <a:r>
              <a:rPr lang="en-US" sz="2400" dirty="0" err="1" smtClean="0">
                <a:solidFill>
                  <a:srgbClr val="0033CC"/>
                </a:solidFill>
              </a:rPr>
              <a:t>plotPoints</a:t>
            </a:r>
            <a:r>
              <a:rPr lang="en-US" sz="2400" dirty="0" smtClean="0">
                <a:solidFill>
                  <a:srgbClr val="0033CC"/>
                </a:solidFill>
              </a:rPr>
              <a:t>(</a:t>
            </a:r>
            <a:r>
              <a:rPr lang="en-US" sz="2400" dirty="0" err="1" smtClean="0">
                <a:solidFill>
                  <a:srgbClr val="0033CC"/>
                </a:solidFill>
              </a:rPr>
              <a:t>xc,yc,x,y</a:t>
            </a:r>
            <a:r>
              <a:rPr lang="en-US" sz="2400" dirty="0">
                <a:solidFill>
                  <a:srgbClr val="0033CC"/>
                </a:solidFill>
              </a:rPr>
              <a:t>); 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			}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8000"/>
                </a:solidFill>
              </a:rPr>
              <a:t>// while complete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} </a:t>
            </a:r>
            <a:r>
              <a:rPr lang="en-US" sz="2400" dirty="0">
                <a:solidFill>
                  <a:srgbClr val="008000"/>
                </a:solidFill>
              </a:rPr>
              <a:t>// function def. 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void </a:t>
            </a:r>
            <a:r>
              <a:rPr lang="en-US" sz="2800" dirty="0" err="1">
                <a:solidFill>
                  <a:srgbClr val="C00000"/>
                </a:solidFill>
              </a:rPr>
              <a:t>plotPoints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xc,int,yc,int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x,int</a:t>
            </a:r>
            <a:r>
              <a:rPr lang="en-US" sz="2800" dirty="0">
                <a:solidFill>
                  <a:srgbClr val="C00000"/>
                </a:solidFill>
              </a:rPr>
              <a:t> y)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 err="1">
                <a:solidFill>
                  <a:srgbClr val="C00000"/>
                </a:solidFill>
              </a:rPr>
              <a:t>putpixel</a:t>
            </a:r>
            <a:r>
              <a:rPr lang="en-US" sz="2800" dirty="0">
                <a:solidFill>
                  <a:srgbClr val="C00000"/>
                </a:solidFill>
              </a:rPr>
              <a:t>( </a:t>
            </a:r>
            <a:r>
              <a:rPr lang="en-US" sz="2800" dirty="0" err="1">
                <a:solidFill>
                  <a:srgbClr val="C00000"/>
                </a:solidFill>
              </a:rPr>
              <a:t>xc</a:t>
            </a:r>
            <a:r>
              <a:rPr lang="en-US" sz="2800" dirty="0">
                <a:solidFill>
                  <a:srgbClr val="C00000"/>
                </a:solidFill>
              </a:rPr>
              <a:t> + x, </a:t>
            </a:r>
            <a:r>
              <a:rPr lang="en-US" sz="2800" dirty="0" err="1">
                <a:solidFill>
                  <a:srgbClr val="C00000"/>
                </a:solidFill>
              </a:rPr>
              <a:t>yc</a:t>
            </a:r>
            <a:r>
              <a:rPr lang="en-US" sz="2800" dirty="0">
                <a:solidFill>
                  <a:srgbClr val="C00000"/>
                </a:solidFill>
              </a:rPr>
              <a:t> + y );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 err="1">
                <a:solidFill>
                  <a:srgbClr val="C00000"/>
                </a:solidFill>
              </a:rPr>
              <a:t>putpixel</a:t>
            </a:r>
            <a:r>
              <a:rPr lang="en-US" sz="2800" dirty="0">
                <a:solidFill>
                  <a:srgbClr val="C00000"/>
                </a:solidFill>
              </a:rPr>
              <a:t>( </a:t>
            </a:r>
            <a:r>
              <a:rPr lang="en-US" sz="2800" dirty="0" err="1">
                <a:solidFill>
                  <a:srgbClr val="C00000"/>
                </a:solidFill>
              </a:rPr>
              <a:t>xc</a:t>
            </a:r>
            <a:r>
              <a:rPr lang="en-US" sz="2800" dirty="0">
                <a:solidFill>
                  <a:srgbClr val="C00000"/>
                </a:solidFill>
              </a:rPr>
              <a:t> - x, </a:t>
            </a:r>
            <a:r>
              <a:rPr lang="en-US" sz="2800" dirty="0" err="1">
                <a:solidFill>
                  <a:srgbClr val="C00000"/>
                </a:solidFill>
              </a:rPr>
              <a:t>yc</a:t>
            </a:r>
            <a:r>
              <a:rPr lang="en-US" sz="2800" dirty="0">
                <a:solidFill>
                  <a:srgbClr val="C00000"/>
                </a:solidFill>
              </a:rPr>
              <a:t> + y );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 err="1">
                <a:solidFill>
                  <a:srgbClr val="C00000"/>
                </a:solidFill>
              </a:rPr>
              <a:t>putpixel</a:t>
            </a:r>
            <a:r>
              <a:rPr lang="en-US" sz="2800" dirty="0">
                <a:solidFill>
                  <a:srgbClr val="C00000"/>
                </a:solidFill>
              </a:rPr>
              <a:t>( </a:t>
            </a:r>
            <a:r>
              <a:rPr lang="en-US" sz="2800" dirty="0" err="1">
                <a:solidFill>
                  <a:srgbClr val="C00000"/>
                </a:solidFill>
              </a:rPr>
              <a:t>xc</a:t>
            </a:r>
            <a:r>
              <a:rPr lang="en-US" sz="2800" dirty="0">
                <a:solidFill>
                  <a:srgbClr val="C00000"/>
                </a:solidFill>
              </a:rPr>
              <a:t> + x, </a:t>
            </a:r>
            <a:r>
              <a:rPr lang="en-US" sz="2800" dirty="0" err="1">
                <a:solidFill>
                  <a:srgbClr val="C00000"/>
                </a:solidFill>
              </a:rPr>
              <a:t>yc</a:t>
            </a:r>
            <a:r>
              <a:rPr lang="en-US" sz="2800" dirty="0">
                <a:solidFill>
                  <a:srgbClr val="C00000"/>
                </a:solidFill>
              </a:rPr>
              <a:t> - y );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 err="1">
                <a:solidFill>
                  <a:srgbClr val="C00000"/>
                </a:solidFill>
              </a:rPr>
              <a:t>putpixel</a:t>
            </a:r>
            <a:r>
              <a:rPr lang="en-US" sz="2800" dirty="0">
                <a:solidFill>
                  <a:srgbClr val="C00000"/>
                </a:solidFill>
              </a:rPr>
              <a:t>( </a:t>
            </a:r>
            <a:r>
              <a:rPr lang="en-US" sz="2800" dirty="0" err="1">
                <a:solidFill>
                  <a:srgbClr val="C00000"/>
                </a:solidFill>
              </a:rPr>
              <a:t>xc</a:t>
            </a:r>
            <a:r>
              <a:rPr lang="en-US" sz="2800" dirty="0">
                <a:solidFill>
                  <a:srgbClr val="C00000"/>
                </a:solidFill>
              </a:rPr>
              <a:t> - x, </a:t>
            </a:r>
            <a:r>
              <a:rPr lang="en-US" sz="2800" dirty="0" err="1">
                <a:solidFill>
                  <a:srgbClr val="C00000"/>
                </a:solidFill>
              </a:rPr>
              <a:t>yc</a:t>
            </a:r>
            <a:r>
              <a:rPr lang="en-US" sz="2800" dirty="0">
                <a:solidFill>
                  <a:srgbClr val="C00000"/>
                </a:solidFill>
              </a:rPr>
              <a:t> - y );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 err="1">
                <a:solidFill>
                  <a:srgbClr val="C00000"/>
                </a:solidFill>
              </a:rPr>
              <a:t>putpixel</a:t>
            </a:r>
            <a:r>
              <a:rPr lang="en-US" sz="2800" dirty="0">
                <a:solidFill>
                  <a:srgbClr val="C00000"/>
                </a:solidFill>
              </a:rPr>
              <a:t>( </a:t>
            </a:r>
            <a:r>
              <a:rPr lang="en-US" sz="2800" dirty="0" err="1">
                <a:solidFill>
                  <a:srgbClr val="C00000"/>
                </a:solidFill>
              </a:rPr>
              <a:t>xc</a:t>
            </a:r>
            <a:r>
              <a:rPr lang="en-US" sz="2800" dirty="0">
                <a:solidFill>
                  <a:srgbClr val="C00000"/>
                </a:solidFill>
              </a:rPr>
              <a:t> + y, </a:t>
            </a:r>
            <a:r>
              <a:rPr lang="en-US" sz="2800" dirty="0" err="1">
                <a:solidFill>
                  <a:srgbClr val="C00000"/>
                </a:solidFill>
              </a:rPr>
              <a:t>yc</a:t>
            </a:r>
            <a:r>
              <a:rPr lang="en-US" sz="2800" dirty="0">
                <a:solidFill>
                  <a:srgbClr val="C00000"/>
                </a:solidFill>
              </a:rPr>
              <a:t> + x );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 err="1">
                <a:solidFill>
                  <a:srgbClr val="C00000"/>
                </a:solidFill>
              </a:rPr>
              <a:t>putpixel</a:t>
            </a:r>
            <a:r>
              <a:rPr lang="en-US" sz="2800" dirty="0">
                <a:solidFill>
                  <a:srgbClr val="C00000"/>
                </a:solidFill>
              </a:rPr>
              <a:t>( </a:t>
            </a:r>
            <a:r>
              <a:rPr lang="en-US" sz="2800" dirty="0" err="1">
                <a:solidFill>
                  <a:srgbClr val="C00000"/>
                </a:solidFill>
              </a:rPr>
              <a:t>xc</a:t>
            </a:r>
            <a:r>
              <a:rPr lang="en-US" sz="2800" dirty="0">
                <a:solidFill>
                  <a:srgbClr val="C00000"/>
                </a:solidFill>
              </a:rPr>
              <a:t> - y, </a:t>
            </a:r>
            <a:r>
              <a:rPr lang="en-US" sz="2800" dirty="0" err="1">
                <a:solidFill>
                  <a:srgbClr val="C00000"/>
                </a:solidFill>
              </a:rPr>
              <a:t>yc</a:t>
            </a:r>
            <a:r>
              <a:rPr lang="en-US" sz="2800" dirty="0">
                <a:solidFill>
                  <a:srgbClr val="C00000"/>
                </a:solidFill>
              </a:rPr>
              <a:t> + x );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 err="1">
                <a:solidFill>
                  <a:srgbClr val="C00000"/>
                </a:solidFill>
              </a:rPr>
              <a:t>putpixel</a:t>
            </a:r>
            <a:r>
              <a:rPr lang="en-US" sz="2800" dirty="0">
                <a:solidFill>
                  <a:srgbClr val="C00000"/>
                </a:solidFill>
              </a:rPr>
              <a:t>( </a:t>
            </a:r>
            <a:r>
              <a:rPr lang="en-US" sz="2800" dirty="0" err="1">
                <a:solidFill>
                  <a:srgbClr val="C00000"/>
                </a:solidFill>
              </a:rPr>
              <a:t>xc</a:t>
            </a:r>
            <a:r>
              <a:rPr lang="en-US" sz="2800" dirty="0">
                <a:solidFill>
                  <a:srgbClr val="C00000"/>
                </a:solidFill>
              </a:rPr>
              <a:t> + y, </a:t>
            </a:r>
            <a:r>
              <a:rPr lang="en-US" sz="2800" dirty="0" err="1">
                <a:solidFill>
                  <a:srgbClr val="C00000"/>
                </a:solidFill>
              </a:rPr>
              <a:t>yc</a:t>
            </a:r>
            <a:r>
              <a:rPr lang="en-US" sz="2800" dirty="0">
                <a:solidFill>
                  <a:srgbClr val="C00000"/>
                </a:solidFill>
              </a:rPr>
              <a:t> - x );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 err="1">
                <a:solidFill>
                  <a:srgbClr val="C00000"/>
                </a:solidFill>
              </a:rPr>
              <a:t>putpixel</a:t>
            </a:r>
            <a:r>
              <a:rPr lang="en-US" sz="2800" dirty="0">
                <a:solidFill>
                  <a:srgbClr val="C00000"/>
                </a:solidFill>
              </a:rPr>
              <a:t>( </a:t>
            </a:r>
            <a:r>
              <a:rPr lang="en-US" sz="2800" dirty="0" err="1">
                <a:solidFill>
                  <a:srgbClr val="C00000"/>
                </a:solidFill>
              </a:rPr>
              <a:t>xc</a:t>
            </a:r>
            <a:r>
              <a:rPr lang="en-US" sz="2800" dirty="0">
                <a:solidFill>
                  <a:srgbClr val="C00000"/>
                </a:solidFill>
              </a:rPr>
              <a:t> - y, </a:t>
            </a:r>
            <a:r>
              <a:rPr lang="en-US" sz="2800" dirty="0" err="1">
                <a:solidFill>
                  <a:srgbClr val="C00000"/>
                </a:solidFill>
              </a:rPr>
              <a:t>yc</a:t>
            </a:r>
            <a:r>
              <a:rPr lang="en-US" sz="2800" dirty="0">
                <a:solidFill>
                  <a:srgbClr val="C00000"/>
                </a:solidFill>
              </a:rPr>
              <a:t> - x );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IE"/>
              <a:t>Mid-Point Circle Algorithm Example</a:t>
            </a:r>
            <a:endParaRPr lang="en-GB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To see the mid-point circle algorithm in action lets use it to draw a circle centred at (0,0) with radius 10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IE" sz="3600"/>
              <a:t>Mid-Point Circle Algorithm Example (cont…)</a:t>
            </a:r>
            <a:endParaRPr lang="en-US" sz="36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3249613" y="1681163"/>
            <a:ext cx="8062913" cy="8083550"/>
            <a:chOff x="-1993" y="951"/>
            <a:chExt cx="5079" cy="509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01" y="951"/>
              <a:ext cx="2785" cy="2799"/>
              <a:chOff x="541" y="945"/>
              <a:chExt cx="2785" cy="2799"/>
            </a:xfrm>
          </p:grpSpPr>
          <p:sp>
            <p:nvSpPr>
              <p:cNvPr id="101381" name="Line 5"/>
              <p:cNvSpPr>
                <a:spLocks noChangeShapeType="1"/>
              </p:cNvSpPr>
              <p:nvPr/>
            </p:nvSpPr>
            <p:spPr bwMode="auto">
              <a:xfrm flipV="1">
                <a:off x="962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82" name="Line 6"/>
              <p:cNvSpPr>
                <a:spLocks noChangeShapeType="1"/>
              </p:cNvSpPr>
              <p:nvPr/>
            </p:nvSpPr>
            <p:spPr bwMode="auto">
              <a:xfrm flipV="1">
                <a:off x="1203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83" name="Line 7"/>
              <p:cNvSpPr>
                <a:spLocks noChangeShapeType="1"/>
              </p:cNvSpPr>
              <p:nvPr/>
            </p:nvSpPr>
            <p:spPr bwMode="auto">
              <a:xfrm flipV="1">
                <a:off x="1454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84" name="Line 8"/>
              <p:cNvSpPr>
                <a:spLocks noChangeShapeType="1"/>
              </p:cNvSpPr>
              <p:nvPr/>
            </p:nvSpPr>
            <p:spPr bwMode="auto">
              <a:xfrm flipV="1">
                <a:off x="1685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85" name="Line 9"/>
              <p:cNvSpPr>
                <a:spLocks noChangeShapeType="1"/>
              </p:cNvSpPr>
              <p:nvPr/>
            </p:nvSpPr>
            <p:spPr bwMode="auto">
              <a:xfrm flipV="1">
                <a:off x="1936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86" name="Line 10"/>
              <p:cNvSpPr>
                <a:spLocks noChangeShapeType="1"/>
              </p:cNvSpPr>
              <p:nvPr/>
            </p:nvSpPr>
            <p:spPr bwMode="auto">
              <a:xfrm flipV="1">
                <a:off x="2177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87" name="Line 11"/>
              <p:cNvSpPr>
                <a:spLocks noChangeShapeType="1"/>
              </p:cNvSpPr>
              <p:nvPr/>
            </p:nvSpPr>
            <p:spPr bwMode="auto">
              <a:xfrm flipV="1">
                <a:off x="2418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88" name="Line 12"/>
              <p:cNvSpPr>
                <a:spLocks noChangeShapeType="1"/>
              </p:cNvSpPr>
              <p:nvPr/>
            </p:nvSpPr>
            <p:spPr bwMode="auto">
              <a:xfrm flipV="1">
                <a:off x="2649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89" name="Line 13"/>
              <p:cNvSpPr>
                <a:spLocks noChangeShapeType="1"/>
              </p:cNvSpPr>
              <p:nvPr/>
            </p:nvSpPr>
            <p:spPr bwMode="auto">
              <a:xfrm flipV="1">
                <a:off x="724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90" name="Line 14"/>
              <p:cNvSpPr>
                <a:spLocks noChangeShapeType="1"/>
              </p:cNvSpPr>
              <p:nvPr/>
            </p:nvSpPr>
            <p:spPr bwMode="auto">
              <a:xfrm flipV="1">
                <a:off x="2885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91" name="Line 15"/>
              <p:cNvSpPr>
                <a:spLocks noChangeShapeType="1"/>
              </p:cNvSpPr>
              <p:nvPr/>
            </p:nvSpPr>
            <p:spPr bwMode="auto">
              <a:xfrm flipV="1">
                <a:off x="3119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92" name="Line 16"/>
              <p:cNvSpPr>
                <a:spLocks noChangeShapeType="1"/>
              </p:cNvSpPr>
              <p:nvPr/>
            </p:nvSpPr>
            <p:spPr bwMode="auto">
              <a:xfrm rot="5400000" flipV="1">
                <a:off x="1938" y="-236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93" name="Line 17"/>
              <p:cNvSpPr>
                <a:spLocks noChangeShapeType="1"/>
              </p:cNvSpPr>
              <p:nvPr/>
            </p:nvSpPr>
            <p:spPr bwMode="auto">
              <a:xfrm rot="5400000" flipV="1">
                <a:off x="1938" y="7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94" name="Line 18"/>
              <p:cNvSpPr>
                <a:spLocks noChangeShapeType="1"/>
              </p:cNvSpPr>
              <p:nvPr/>
            </p:nvSpPr>
            <p:spPr bwMode="auto">
              <a:xfrm rot="5400000" flipV="1">
                <a:off x="1938" y="249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95" name="Line 19"/>
              <p:cNvSpPr>
                <a:spLocks noChangeShapeType="1"/>
              </p:cNvSpPr>
              <p:nvPr/>
            </p:nvSpPr>
            <p:spPr bwMode="auto">
              <a:xfrm rot="5400000" flipV="1">
                <a:off x="1938" y="488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96" name="Line 20"/>
              <p:cNvSpPr>
                <a:spLocks noChangeShapeType="1"/>
              </p:cNvSpPr>
              <p:nvPr/>
            </p:nvSpPr>
            <p:spPr bwMode="auto">
              <a:xfrm rot="5400000" flipV="1">
                <a:off x="1938" y="730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97" name="Line 21"/>
              <p:cNvSpPr>
                <a:spLocks noChangeShapeType="1"/>
              </p:cNvSpPr>
              <p:nvPr/>
            </p:nvSpPr>
            <p:spPr bwMode="auto">
              <a:xfrm rot="5400000" flipV="1">
                <a:off x="1938" y="969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98" name="Line 22"/>
              <p:cNvSpPr>
                <a:spLocks noChangeShapeType="1"/>
              </p:cNvSpPr>
              <p:nvPr/>
            </p:nvSpPr>
            <p:spPr bwMode="auto">
              <a:xfrm rot="5400000" flipV="1">
                <a:off x="1938" y="1211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399" name="Line 23"/>
              <p:cNvSpPr>
                <a:spLocks noChangeShapeType="1"/>
              </p:cNvSpPr>
              <p:nvPr/>
            </p:nvSpPr>
            <p:spPr bwMode="auto">
              <a:xfrm rot="5400000" flipV="1">
                <a:off x="1938" y="1450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400" name="Oval 24"/>
              <p:cNvSpPr>
                <a:spLocks noChangeArrowheads="1"/>
              </p:cNvSpPr>
              <p:nvPr/>
            </p:nvSpPr>
            <p:spPr bwMode="auto">
              <a:xfrm>
                <a:off x="1102" y="225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1" name="Oval 25"/>
              <p:cNvSpPr>
                <a:spLocks noChangeArrowheads="1"/>
              </p:cNvSpPr>
              <p:nvPr/>
            </p:nvSpPr>
            <p:spPr bwMode="auto">
              <a:xfrm>
                <a:off x="1353" y="225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2" name="Oval 26"/>
              <p:cNvSpPr>
                <a:spLocks noChangeArrowheads="1"/>
              </p:cNvSpPr>
              <p:nvPr/>
            </p:nvSpPr>
            <p:spPr bwMode="auto">
              <a:xfrm>
                <a:off x="2548" y="225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3" name="Oval 27"/>
              <p:cNvSpPr>
                <a:spLocks noChangeArrowheads="1"/>
              </p:cNvSpPr>
              <p:nvPr/>
            </p:nvSpPr>
            <p:spPr bwMode="auto">
              <a:xfrm>
                <a:off x="861" y="225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4" name="Oval 28"/>
              <p:cNvSpPr>
                <a:spLocks noChangeArrowheads="1"/>
              </p:cNvSpPr>
              <p:nvPr/>
            </p:nvSpPr>
            <p:spPr bwMode="auto">
              <a:xfrm>
                <a:off x="1584" y="225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5" name="Oval 29"/>
              <p:cNvSpPr>
                <a:spLocks noChangeArrowheads="1"/>
              </p:cNvSpPr>
              <p:nvPr/>
            </p:nvSpPr>
            <p:spPr bwMode="auto">
              <a:xfrm>
                <a:off x="1835" y="225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6" name="Oval 30"/>
              <p:cNvSpPr>
                <a:spLocks noChangeArrowheads="1"/>
              </p:cNvSpPr>
              <p:nvPr/>
            </p:nvSpPr>
            <p:spPr bwMode="auto">
              <a:xfrm>
                <a:off x="2076" y="225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7" name="Oval 31"/>
              <p:cNvSpPr>
                <a:spLocks noChangeArrowheads="1"/>
              </p:cNvSpPr>
              <p:nvPr/>
            </p:nvSpPr>
            <p:spPr bwMode="auto">
              <a:xfrm>
                <a:off x="2317" y="225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8" name="Oval 32"/>
              <p:cNvSpPr>
                <a:spLocks noChangeArrowheads="1"/>
              </p:cNvSpPr>
              <p:nvPr/>
            </p:nvSpPr>
            <p:spPr bwMode="auto">
              <a:xfrm>
                <a:off x="1103" y="201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9" name="Oval 33"/>
              <p:cNvSpPr>
                <a:spLocks noChangeArrowheads="1"/>
              </p:cNvSpPr>
              <p:nvPr/>
            </p:nvSpPr>
            <p:spPr bwMode="auto">
              <a:xfrm>
                <a:off x="1354" y="201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0" name="Oval 34"/>
              <p:cNvSpPr>
                <a:spLocks noChangeArrowheads="1"/>
              </p:cNvSpPr>
              <p:nvPr/>
            </p:nvSpPr>
            <p:spPr bwMode="auto">
              <a:xfrm>
                <a:off x="2549" y="201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1" name="Oval 35"/>
              <p:cNvSpPr>
                <a:spLocks noChangeArrowheads="1"/>
              </p:cNvSpPr>
              <p:nvPr/>
            </p:nvSpPr>
            <p:spPr bwMode="auto">
              <a:xfrm>
                <a:off x="862" y="201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2" name="Oval 36"/>
              <p:cNvSpPr>
                <a:spLocks noChangeArrowheads="1"/>
              </p:cNvSpPr>
              <p:nvPr/>
            </p:nvSpPr>
            <p:spPr bwMode="auto">
              <a:xfrm>
                <a:off x="1585" y="201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3" name="Oval 37"/>
              <p:cNvSpPr>
                <a:spLocks noChangeArrowheads="1"/>
              </p:cNvSpPr>
              <p:nvPr/>
            </p:nvSpPr>
            <p:spPr bwMode="auto">
              <a:xfrm>
                <a:off x="1836" y="201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4" name="Oval 38"/>
              <p:cNvSpPr>
                <a:spLocks noChangeArrowheads="1"/>
              </p:cNvSpPr>
              <p:nvPr/>
            </p:nvSpPr>
            <p:spPr bwMode="auto">
              <a:xfrm>
                <a:off x="2077" y="201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5" name="Oval 39"/>
              <p:cNvSpPr>
                <a:spLocks noChangeArrowheads="1"/>
              </p:cNvSpPr>
              <p:nvPr/>
            </p:nvSpPr>
            <p:spPr bwMode="auto">
              <a:xfrm>
                <a:off x="2318" y="201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6" name="Oval 40"/>
              <p:cNvSpPr>
                <a:spLocks noChangeArrowheads="1"/>
              </p:cNvSpPr>
              <p:nvPr/>
            </p:nvSpPr>
            <p:spPr bwMode="auto">
              <a:xfrm>
                <a:off x="1102" y="177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7" name="Oval 41"/>
              <p:cNvSpPr>
                <a:spLocks noChangeArrowheads="1"/>
              </p:cNvSpPr>
              <p:nvPr/>
            </p:nvSpPr>
            <p:spPr bwMode="auto">
              <a:xfrm>
                <a:off x="1353" y="177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8" name="Oval 42"/>
              <p:cNvSpPr>
                <a:spLocks noChangeArrowheads="1"/>
              </p:cNvSpPr>
              <p:nvPr/>
            </p:nvSpPr>
            <p:spPr bwMode="auto">
              <a:xfrm>
                <a:off x="2548" y="1773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9" name="Oval 43"/>
              <p:cNvSpPr>
                <a:spLocks noChangeArrowheads="1"/>
              </p:cNvSpPr>
              <p:nvPr/>
            </p:nvSpPr>
            <p:spPr bwMode="auto">
              <a:xfrm>
                <a:off x="861" y="177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20" name="Oval 44"/>
              <p:cNvSpPr>
                <a:spLocks noChangeArrowheads="1"/>
              </p:cNvSpPr>
              <p:nvPr/>
            </p:nvSpPr>
            <p:spPr bwMode="auto">
              <a:xfrm>
                <a:off x="1584" y="177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21" name="Oval 45"/>
              <p:cNvSpPr>
                <a:spLocks noChangeArrowheads="1"/>
              </p:cNvSpPr>
              <p:nvPr/>
            </p:nvSpPr>
            <p:spPr bwMode="auto">
              <a:xfrm>
                <a:off x="1835" y="177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22" name="Oval 46"/>
              <p:cNvSpPr>
                <a:spLocks noChangeArrowheads="1"/>
              </p:cNvSpPr>
              <p:nvPr/>
            </p:nvSpPr>
            <p:spPr bwMode="auto">
              <a:xfrm>
                <a:off x="2076" y="177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23" name="Oval 47"/>
              <p:cNvSpPr>
                <a:spLocks noChangeArrowheads="1"/>
              </p:cNvSpPr>
              <p:nvPr/>
            </p:nvSpPr>
            <p:spPr bwMode="auto">
              <a:xfrm>
                <a:off x="2317" y="177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24" name="Oval 48"/>
              <p:cNvSpPr>
                <a:spLocks noChangeArrowheads="1"/>
              </p:cNvSpPr>
              <p:nvPr/>
            </p:nvSpPr>
            <p:spPr bwMode="auto">
              <a:xfrm>
                <a:off x="1103" y="154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25" name="Oval 49"/>
              <p:cNvSpPr>
                <a:spLocks noChangeArrowheads="1"/>
              </p:cNvSpPr>
              <p:nvPr/>
            </p:nvSpPr>
            <p:spPr bwMode="auto">
              <a:xfrm>
                <a:off x="1354" y="154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26" name="Oval 50"/>
              <p:cNvSpPr>
                <a:spLocks noChangeArrowheads="1"/>
              </p:cNvSpPr>
              <p:nvPr/>
            </p:nvSpPr>
            <p:spPr bwMode="auto">
              <a:xfrm>
                <a:off x="2549" y="153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27" name="Oval 51"/>
              <p:cNvSpPr>
                <a:spLocks noChangeArrowheads="1"/>
              </p:cNvSpPr>
              <p:nvPr/>
            </p:nvSpPr>
            <p:spPr bwMode="auto">
              <a:xfrm>
                <a:off x="862" y="153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28" name="Oval 52"/>
              <p:cNvSpPr>
                <a:spLocks noChangeArrowheads="1"/>
              </p:cNvSpPr>
              <p:nvPr/>
            </p:nvSpPr>
            <p:spPr bwMode="auto">
              <a:xfrm>
                <a:off x="1585" y="154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29" name="Oval 53"/>
              <p:cNvSpPr>
                <a:spLocks noChangeArrowheads="1"/>
              </p:cNvSpPr>
              <p:nvPr/>
            </p:nvSpPr>
            <p:spPr bwMode="auto">
              <a:xfrm>
                <a:off x="1836" y="153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30" name="Oval 54"/>
              <p:cNvSpPr>
                <a:spLocks noChangeArrowheads="1"/>
              </p:cNvSpPr>
              <p:nvPr/>
            </p:nvSpPr>
            <p:spPr bwMode="auto">
              <a:xfrm>
                <a:off x="2077" y="153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31" name="Oval 55"/>
              <p:cNvSpPr>
                <a:spLocks noChangeArrowheads="1"/>
              </p:cNvSpPr>
              <p:nvPr/>
            </p:nvSpPr>
            <p:spPr bwMode="auto">
              <a:xfrm>
                <a:off x="2318" y="153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32" name="Oval 56"/>
              <p:cNvSpPr>
                <a:spLocks noChangeArrowheads="1"/>
              </p:cNvSpPr>
              <p:nvPr/>
            </p:nvSpPr>
            <p:spPr bwMode="auto">
              <a:xfrm>
                <a:off x="1103" y="128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33" name="Oval 57"/>
              <p:cNvSpPr>
                <a:spLocks noChangeArrowheads="1"/>
              </p:cNvSpPr>
              <p:nvPr/>
            </p:nvSpPr>
            <p:spPr bwMode="auto">
              <a:xfrm>
                <a:off x="1354" y="128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34" name="Oval 58"/>
              <p:cNvSpPr>
                <a:spLocks noChangeArrowheads="1"/>
              </p:cNvSpPr>
              <p:nvPr/>
            </p:nvSpPr>
            <p:spPr bwMode="auto">
              <a:xfrm>
                <a:off x="2549" y="128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35" name="Oval 59"/>
              <p:cNvSpPr>
                <a:spLocks noChangeArrowheads="1"/>
              </p:cNvSpPr>
              <p:nvPr/>
            </p:nvSpPr>
            <p:spPr bwMode="auto">
              <a:xfrm>
                <a:off x="862" y="128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36" name="Oval 60"/>
              <p:cNvSpPr>
                <a:spLocks noChangeArrowheads="1"/>
              </p:cNvSpPr>
              <p:nvPr/>
            </p:nvSpPr>
            <p:spPr bwMode="auto">
              <a:xfrm>
                <a:off x="1585" y="128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37" name="Oval 61"/>
              <p:cNvSpPr>
                <a:spLocks noChangeArrowheads="1"/>
              </p:cNvSpPr>
              <p:nvPr/>
            </p:nvSpPr>
            <p:spPr bwMode="auto">
              <a:xfrm>
                <a:off x="1836" y="128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38" name="Oval 62"/>
              <p:cNvSpPr>
                <a:spLocks noChangeArrowheads="1"/>
              </p:cNvSpPr>
              <p:nvPr/>
            </p:nvSpPr>
            <p:spPr bwMode="auto">
              <a:xfrm>
                <a:off x="2077" y="128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39" name="Oval 63"/>
              <p:cNvSpPr>
                <a:spLocks noChangeArrowheads="1"/>
              </p:cNvSpPr>
              <p:nvPr/>
            </p:nvSpPr>
            <p:spPr bwMode="auto">
              <a:xfrm>
                <a:off x="2318" y="128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40" name="Oval 64"/>
              <p:cNvSpPr>
                <a:spLocks noChangeArrowheads="1"/>
              </p:cNvSpPr>
              <p:nvPr/>
            </p:nvSpPr>
            <p:spPr bwMode="auto">
              <a:xfrm>
                <a:off x="1103" y="104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41" name="Oval 65"/>
              <p:cNvSpPr>
                <a:spLocks noChangeArrowheads="1"/>
              </p:cNvSpPr>
              <p:nvPr/>
            </p:nvSpPr>
            <p:spPr bwMode="auto">
              <a:xfrm>
                <a:off x="1354" y="104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42" name="Oval 66"/>
              <p:cNvSpPr>
                <a:spLocks noChangeArrowheads="1"/>
              </p:cNvSpPr>
              <p:nvPr/>
            </p:nvSpPr>
            <p:spPr bwMode="auto">
              <a:xfrm>
                <a:off x="2549" y="1043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43" name="Oval 67"/>
              <p:cNvSpPr>
                <a:spLocks noChangeArrowheads="1"/>
              </p:cNvSpPr>
              <p:nvPr/>
            </p:nvSpPr>
            <p:spPr bwMode="auto">
              <a:xfrm>
                <a:off x="862" y="104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44" name="Oval 68"/>
              <p:cNvSpPr>
                <a:spLocks noChangeArrowheads="1"/>
              </p:cNvSpPr>
              <p:nvPr/>
            </p:nvSpPr>
            <p:spPr bwMode="auto">
              <a:xfrm>
                <a:off x="1585" y="104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45" name="Oval 69"/>
              <p:cNvSpPr>
                <a:spLocks noChangeArrowheads="1"/>
              </p:cNvSpPr>
              <p:nvPr/>
            </p:nvSpPr>
            <p:spPr bwMode="auto">
              <a:xfrm>
                <a:off x="1836" y="104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46" name="Oval 70"/>
              <p:cNvSpPr>
                <a:spLocks noChangeArrowheads="1"/>
              </p:cNvSpPr>
              <p:nvPr/>
            </p:nvSpPr>
            <p:spPr bwMode="auto">
              <a:xfrm>
                <a:off x="2077" y="104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47" name="Oval 71"/>
              <p:cNvSpPr>
                <a:spLocks noChangeArrowheads="1"/>
              </p:cNvSpPr>
              <p:nvPr/>
            </p:nvSpPr>
            <p:spPr bwMode="auto">
              <a:xfrm>
                <a:off x="2318" y="104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48" name="Oval 72"/>
              <p:cNvSpPr>
                <a:spLocks noChangeArrowheads="1"/>
              </p:cNvSpPr>
              <p:nvPr/>
            </p:nvSpPr>
            <p:spPr bwMode="auto">
              <a:xfrm>
                <a:off x="1102" y="274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49" name="Oval 73"/>
              <p:cNvSpPr>
                <a:spLocks noChangeArrowheads="1"/>
              </p:cNvSpPr>
              <p:nvPr/>
            </p:nvSpPr>
            <p:spPr bwMode="auto">
              <a:xfrm>
                <a:off x="1353" y="274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50" name="Oval 74"/>
              <p:cNvSpPr>
                <a:spLocks noChangeArrowheads="1"/>
              </p:cNvSpPr>
              <p:nvPr/>
            </p:nvSpPr>
            <p:spPr bwMode="auto">
              <a:xfrm>
                <a:off x="2548" y="273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51" name="Oval 75"/>
              <p:cNvSpPr>
                <a:spLocks noChangeArrowheads="1"/>
              </p:cNvSpPr>
              <p:nvPr/>
            </p:nvSpPr>
            <p:spPr bwMode="auto">
              <a:xfrm>
                <a:off x="861" y="274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52" name="Oval 76"/>
              <p:cNvSpPr>
                <a:spLocks noChangeArrowheads="1"/>
              </p:cNvSpPr>
              <p:nvPr/>
            </p:nvSpPr>
            <p:spPr bwMode="auto">
              <a:xfrm>
                <a:off x="1584" y="274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53" name="Oval 77"/>
              <p:cNvSpPr>
                <a:spLocks noChangeArrowheads="1"/>
              </p:cNvSpPr>
              <p:nvPr/>
            </p:nvSpPr>
            <p:spPr bwMode="auto">
              <a:xfrm>
                <a:off x="1835" y="274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54" name="Oval 78"/>
              <p:cNvSpPr>
                <a:spLocks noChangeArrowheads="1"/>
              </p:cNvSpPr>
              <p:nvPr/>
            </p:nvSpPr>
            <p:spPr bwMode="auto">
              <a:xfrm>
                <a:off x="2076" y="274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55" name="Oval 79"/>
              <p:cNvSpPr>
                <a:spLocks noChangeArrowheads="1"/>
              </p:cNvSpPr>
              <p:nvPr/>
            </p:nvSpPr>
            <p:spPr bwMode="auto">
              <a:xfrm>
                <a:off x="2317" y="274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56" name="Oval 80"/>
              <p:cNvSpPr>
                <a:spLocks noChangeArrowheads="1"/>
              </p:cNvSpPr>
              <p:nvPr/>
            </p:nvSpPr>
            <p:spPr bwMode="auto">
              <a:xfrm>
                <a:off x="1102" y="250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57" name="Oval 81"/>
              <p:cNvSpPr>
                <a:spLocks noChangeArrowheads="1"/>
              </p:cNvSpPr>
              <p:nvPr/>
            </p:nvSpPr>
            <p:spPr bwMode="auto">
              <a:xfrm>
                <a:off x="1353" y="250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58" name="Oval 82"/>
              <p:cNvSpPr>
                <a:spLocks noChangeArrowheads="1"/>
              </p:cNvSpPr>
              <p:nvPr/>
            </p:nvSpPr>
            <p:spPr bwMode="auto">
              <a:xfrm>
                <a:off x="2548" y="249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59" name="Oval 83"/>
              <p:cNvSpPr>
                <a:spLocks noChangeArrowheads="1"/>
              </p:cNvSpPr>
              <p:nvPr/>
            </p:nvSpPr>
            <p:spPr bwMode="auto">
              <a:xfrm>
                <a:off x="861" y="250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0" name="Oval 84"/>
              <p:cNvSpPr>
                <a:spLocks noChangeArrowheads="1"/>
              </p:cNvSpPr>
              <p:nvPr/>
            </p:nvSpPr>
            <p:spPr bwMode="auto">
              <a:xfrm>
                <a:off x="1584" y="250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1" name="Oval 85"/>
              <p:cNvSpPr>
                <a:spLocks noChangeArrowheads="1"/>
              </p:cNvSpPr>
              <p:nvPr/>
            </p:nvSpPr>
            <p:spPr bwMode="auto">
              <a:xfrm>
                <a:off x="1835" y="250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2" name="Oval 86"/>
              <p:cNvSpPr>
                <a:spLocks noChangeArrowheads="1"/>
              </p:cNvSpPr>
              <p:nvPr/>
            </p:nvSpPr>
            <p:spPr bwMode="auto">
              <a:xfrm>
                <a:off x="2076" y="250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3" name="Oval 87"/>
              <p:cNvSpPr>
                <a:spLocks noChangeArrowheads="1"/>
              </p:cNvSpPr>
              <p:nvPr/>
            </p:nvSpPr>
            <p:spPr bwMode="auto">
              <a:xfrm>
                <a:off x="2317" y="250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4" name="Oval 88"/>
              <p:cNvSpPr>
                <a:spLocks noChangeArrowheads="1"/>
              </p:cNvSpPr>
              <p:nvPr/>
            </p:nvSpPr>
            <p:spPr bwMode="auto">
              <a:xfrm>
                <a:off x="623" y="224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5" name="Oval 89"/>
              <p:cNvSpPr>
                <a:spLocks noChangeArrowheads="1"/>
              </p:cNvSpPr>
              <p:nvPr/>
            </p:nvSpPr>
            <p:spPr bwMode="auto">
              <a:xfrm>
                <a:off x="624" y="201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6" name="Oval 90"/>
              <p:cNvSpPr>
                <a:spLocks noChangeArrowheads="1"/>
              </p:cNvSpPr>
              <p:nvPr/>
            </p:nvSpPr>
            <p:spPr bwMode="auto">
              <a:xfrm>
                <a:off x="623" y="177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7" name="Oval 91"/>
              <p:cNvSpPr>
                <a:spLocks noChangeArrowheads="1"/>
              </p:cNvSpPr>
              <p:nvPr/>
            </p:nvSpPr>
            <p:spPr bwMode="auto">
              <a:xfrm>
                <a:off x="624" y="153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8" name="Oval 92"/>
              <p:cNvSpPr>
                <a:spLocks noChangeArrowheads="1"/>
              </p:cNvSpPr>
              <p:nvPr/>
            </p:nvSpPr>
            <p:spPr bwMode="auto">
              <a:xfrm>
                <a:off x="624" y="128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9" name="Oval 93"/>
              <p:cNvSpPr>
                <a:spLocks noChangeArrowheads="1"/>
              </p:cNvSpPr>
              <p:nvPr/>
            </p:nvSpPr>
            <p:spPr bwMode="auto">
              <a:xfrm>
                <a:off x="624" y="104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0" name="Oval 94"/>
              <p:cNvSpPr>
                <a:spLocks noChangeArrowheads="1"/>
              </p:cNvSpPr>
              <p:nvPr/>
            </p:nvSpPr>
            <p:spPr bwMode="auto">
              <a:xfrm>
                <a:off x="623" y="2733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1" name="Oval 95"/>
              <p:cNvSpPr>
                <a:spLocks noChangeArrowheads="1"/>
              </p:cNvSpPr>
              <p:nvPr/>
            </p:nvSpPr>
            <p:spPr bwMode="auto">
              <a:xfrm>
                <a:off x="623" y="249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2" name="Oval 96"/>
              <p:cNvSpPr>
                <a:spLocks noChangeArrowheads="1"/>
              </p:cNvSpPr>
              <p:nvPr/>
            </p:nvSpPr>
            <p:spPr bwMode="auto">
              <a:xfrm>
                <a:off x="2784" y="225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3" name="Oval 97"/>
              <p:cNvSpPr>
                <a:spLocks noChangeArrowheads="1"/>
              </p:cNvSpPr>
              <p:nvPr/>
            </p:nvSpPr>
            <p:spPr bwMode="auto">
              <a:xfrm>
                <a:off x="2785" y="201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4" name="Oval 98"/>
              <p:cNvSpPr>
                <a:spLocks noChangeArrowheads="1"/>
              </p:cNvSpPr>
              <p:nvPr/>
            </p:nvSpPr>
            <p:spPr bwMode="auto">
              <a:xfrm>
                <a:off x="2784" y="178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5" name="Oval 99"/>
              <p:cNvSpPr>
                <a:spLocks noChangeArrowheads="1"/>
              </p:cNvSpPr>
              <p:nvPr/>
            </p:nvSpPr>
            <p:spPr bwMode="auto">
              <a:xfrm>
                <a:off x="2785" y="154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6" name="Oval 100"/>
              <p:cNvSpPr>
                <a:spLocks noChangeArrowheads="1"/>
              </p:cNvSpPr>
              <p:nvPr/>
            </p:nvSpPr>
            <p:spPr bwMode="auto">
              <a:xfrm>
                <a:off x="2785" y="128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7" name="Oval 101"/>
              <p:cNvSpPr>
                <a:spLocks noChangeArrowheads="1"/>
              </p:cNvSpPr>
              <p:nvPr/>
            </p:nvSpPr>
            <p:spPr bwMode="auto">
              <a:xfrm>
                <a:off x="2785" y="105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8" name="Oval 102"/>
              <p:cNvSpPr>
                <a:spLocks noChangeArrowheads="1"/>
              </p:cNvSpPr>
              <p:nvPr/>
            </p:nvSpPr>
            <p:spPr bwMode="auto">
              <a:xfrm>
                <a:off x="2784" y="274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9" name="Oval 103"/>
              <p:cNvSpPr>
                <a:spLocks noChangeArrowheads="1"/>
              </p:cNvSpPr>
              <p:nvPr/>
            </p:nvSpPr>
            <p:spPr bwMode="auto">
              <a:xfrm>
                <a:off x="2784" y="2503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0" name="Oval 104"/>
              <p:cNvSpPr>
                <a:spLocks noChangeArrowheads="1"/>
              </p:cNvSpPr>
              <p:nvPr/>
            </p:nvSpPr>
            <p:spPr bwMode="auto">
              <a:xfrm>
                <a:off x="3018" y="226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1" name="Oval 105"/>
              <p:cNvSpPr>
                <a:spLocks noChangeArrowheads="1"/>
              </p:cNvSpPr>
              <p:nvPr/>
            </p:nvSpPr>
            <p:spPr bwMode="auto">
              <a:xfrm>
                <a:off x="3019" y="2023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2" name="Oval 106"/>
              <p:cNvSpPr>
                <a:spLocks noChangeArrowheads="1"/>
              </p:cNvSpPr>
              <p:nvPr/>
            </p:nvSpPr>
            <p:spPr bwMode="auto">
              <a:xfrm>
                <a:off x="3018" y="178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3" name="Oval 107"/>
              <p:cNvSpPr>
                <a:spLocks noChangeArrowheads="1"/>
              </p:cNvSpPr>
              <p:nvPr/>
            </p:nvSpPr>
            <p:spPr bwMode="auto">
              <a:xfrm>
                <a:off x="3019" y="154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4" name="Oval 108"/>
              <p:cNvSpPr>
                <a:spLocks noChangeArrowheads="1"/>
              </p:cNvSpPr>
              <p:nvPr/>
            </p:nvSpPr>
            <p:spPr bwMode="auto">
              <a:xfrm>
                <a:off x="3019" y="1293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5" name="Oval 109"/>
              <p:cNvSpPr>
                <a:spLocks noChangeArrowheads="1"/>
              </p:cNvSpPr>
              <p:nvPr/>
            </p:nvSpPr>
            <p:spPr bwMode="auto">
              <a:xfrm>
                <a:off x="3019" y="105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6" name="Oval 110"/>
              <p:cNvSpPr>
                <a:spLocks noChangeArrowheads="1"/>
              </p:cNvSpPr>
              <p:nvPr/>
            </p:nvSpPr>
            <p:spPr bwMode="auto">
              <a:xfrm>
                <a:off x="3018" y="274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7" name="Oval 111"/>
              <p:cNvSpPr>
                <a:spLocks noChangeArrowheads="1"/>
              </p:cNvSpPr>
              <p:nvPr/>
            </p:nvSpPr>
            <p:spPr bwMode="auto">
              <a:xfrm>
                <a:off x="3018" y="250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8" name="Line 112"/>
              <p:cNvSpPr>
                <a:spLocks noChangeShapeType="1"/>
              </p:cNvSpPr>
              <p:nvPr/>
            </p:nvSpPr>
            <p:spPr bwMode="auto">
              <a:xfrm rot="5400000" flipV="1">
                <a:off x="1930" y="1693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489" name="Line 113"/>
              <p:cNvSpPr>
                <a:spLocks noChangeShapeType="1"/>
              </p:cNvSpPr>
              <p:nvPr/>
            </p:nvSpPr>
            <p:spPr bwMode="auto">
              <a:xfrm rot="5400000" flipV="1">
                <a:off x="1930" y="1935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490" name="Line 114"/>
              <p:cNvSpPr>
                <a:spLocks noChangeShapeType="1"/>
              </p:cNvSpPr>
              <p:nvPr/>
            </p:nvSpPr>
            <p:spPr bwMode="auto">
              <a:xfrm rot="5400000" flipV="1">
                <a:off x="1930" y="2174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491" name="Oval 115"/>
              <p:cNvSpPr>
                <a:spLocks noChangeArrowheads="1"/>
              </p:cNvSpPr>
              <p:nvPr/>
            </p:nvSpPr>
            <p:spPr bwMode="auto">
              <a:xfrm>
                <a:off x="1102" y="298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92" name="Oval 116"/>
              <p:cNvSpPr>
                <a:spLocks noChangeArrowheads="1"/>
              </p:cNvSpPr>
              <p:nvPr/>
            </p:nvSpPr>
            <p:spPr bwMode="auto">
              <a:xfrm>
                <a:off x="1353" y="298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93" name="Oval 117"/>
              <p:cNvSpPr>
                <a:spLocks noChangeArrowheads="1"/>
              </p:cNvSpPr>
              <p:nvPr/>
            </p:nvSpPr>
            <p:spPr bwMode="auto">
              <a:xfrm>
                <a:off x="2548" y="297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94" name="Oval 118"/>
              <p:cNvSpPr>
                <a:spLocks noChangeArrowheads="1"/>
              </p:cNvSpPr>
              <p:nvPr/>
            </p:nvSpPr>
            <p:spPr bwMode="auto">
              <a:xfrm>
                <a:off x="861" y="298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95" name="Oval 119"/>
              <p:cNvSpPr>
                <a:spLocks noChangeArrowheads="1"/>
              </p:cNvSpPr>
              <p:nvPr/>
            </p:nvSpPr>
            <p:spPr bwMode="auto">
              <a:xfrm>
                <a:off x="1584" y="298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96" name="Oval 120"/>
              <p:cNvSpPr>
                <a:spLocks noChangeArrowheads="1"/>
              </p:cNvSpPr>
              <p:nvPr/>
            </p:nvSpPr>
            <p:spPr bwMode="auto">
              <a:xfrm>
                <a:off x="1835" y="298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97" name="Oval 121"/>
              <p:cNvSpPr>
                <a:spLocks noChangeArrowheads="1"/>
              </p:cNvSpPr>
              <p:nvPr/>
            </p:nvSpPr>
            <p:spPr bwMode="auto">
              <a:xfrm>
                <a:off x="2076" y="298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98" name="Oval 122"/>
              <p:cNvSpPr>
                <a:spLocks noChangeArrowheads="1"/>
              </p:cNvSpPr>
              <p:nvPr/>
            </p:nvSpPr>
            <p:spPr bwMode="auto">
              <a:xfrm>
                <a:off x="2317" y="298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99" name="Oval 123"/>
              <p:cNvSpPr>
                <a:spLocks noChangeArrowheads="1"/>
              </p:cNvSpPr>
              <p:nvPr/>
            </p:nvSpPr>
            <p:spPr bwMode="auto">
              <a:xfrm>
                <a:off x="1102" y="346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00" name="Oval 124"/>
              <p:cNvSpPr>
                <a:spLocks noChangeArrowheads="1"/>
              </p:cNvSpPr>
              <p:nvPr/>
            </p:nvSpPr>
            <p:spPr bwMode="auto">
              <a:xfrm>
                <a:off x="1353" y="346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01" name="Oval 125"/>
              <p:cNvSpPr>
                <a:spLocks noChangeArrowheads="1"/>
              </p:cNvSpPr>
              <p:nvPr/>
            </p:nvSpPr>
            <p:spPr bwMode="auto">
              <a:xfrm>
                <a:off x="2548" y="345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02" name="Oval 126"/>
              <p:cNvSpPr>
                <a:spLocks noChangeArrowheads="1"/>
              </p:cNvSpPr>
              <p:nvPr/>
            </p:nvSpPr>
            <p:spPr bwMode="auto">
              <a:xfrm>
                <a:off x="861" y="346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03" name="Oval 127"/>
              <p:cNvSpPr>
                <a:spLocks noChangeArrowheads="1"/>
              </p:cNvSpPr>
              <p:nvPr/>
            </p:nvSpPr>
            <p:spPr bwMode="auto">
              <a:xfrm>
                <a:off x="1584" y="346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04" name="Oval 128"/>
              <p:cNvSpPr>
                <a:spLocks noChangeArrowheads="1"/>
              </p:cNvSpPr>
              <p:nvPr/>
            </p:nvSpPr>
            <p:spPr bwMode="auto">
              <a:xfrm>
                <a:off x="1835" y="346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05" name="Oval 129"/>
              <p:cNvSpPr>
                <a:spLocks noChangeArrowheads="1"/>
              </p:cNvSpPr>
              <p:nvPr/>
            </p:nvSpPr>
            <p:spPr bwMode="auto">
              <a:xfrm>
                <a:off x="2076" y="346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06" name="Oval 130"/>
              <p:cNvSpPr>
                <a:spLocks noChangeArrowheads="1"/>
              </p:cNvSpPr>
              <p:nvPr/>
            </p:nvSpPr>
            <p:spPr bwMode="auto">
              <a:xfrm>
                <a:off x="2317" y="346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07" name="Oval 131"/>
              <p:cNvSpPr>
                <a:spLocks noChangeArrowheads="1"/>
              </p:cNvSpPr>
              <p:nvPr/>
            </p:nvSpPr>
            <p:spPr bwMode="auto">
              <a:xfrm>
                <a:off x="1102" y="322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08" name="Oval 132"/>
              <p:cNvSpPr>
                <a:spLocks noChangeArrowheads="1"/>
              </p:cNvSpPr>
              <p:nvPr/>
            </p:nvSpPr>
            <p:spPr bwMode="auto">
              <a:xfrm>
                <a:off x="1353" y="322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09" name="Oval 133"/>
              <p:cNvSpPr>
                <a:spLocks noChangeArrowheads="1"/>
              </p:cNvSpPr>
              <p:nvPr/>
            </p:nvSpPr>
            <p:spPr bwMode="auto">
              <a:xfrm>
                <a:off x="2548" y="322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10" name="Oval 134"/>
              <p:cNvSpPr>
                <a:spLocks noChangeArrowheads="1"/>
              </p:cNvSpPr>
              <p:nvPr/>
            </p:nvSpPr>
            <p:spPr bwMode="auto">
              <a:xfrm>
                <a:off x="861" y="322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11" name="Oval 135"/>
              <p:cNvSpPr>
                <a:spLocks noChangeArrowheads="1"/>
              </p:cNvSpPr>
              <p:nvPr/>
            </p:nvSpPr>
            <p:spPr bwMode="auto">
              <a:xfrm>
                <a:off x="1584" y="322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12" name="Oval 136"/>
              <p:cNvSpPr>
                <a:spLocks noChangeArrowheads="1"/>
              </p:cNvSpPr>
              <p:nvPr/>
            </p:nvSpPr>
            <p:spPr bwMode="auto">
              <a:xfrm>
                <a:off x="1835" y="322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13" name="Oval 137"/>
              <p:cNvSpPr>
                <a:spLocks noChangeArrowheads="1"/>
              </p:cNvSpPr>
              <p:nvPr/>
            </p:nvSpPr>
            <p:spPr bwMode="auto">
              <a:xfrm>
                <a:off x="2076" y="322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14" name="Oval 138"/>
              <p:cNvSpPr>
                <a:spLocks noChangeArrowheads="1"/>
              </p:cNvSpPr>
              <p:nvPr/>
            </p:nvSpPr>
            <p:spPr bwMode="auto">
              <a:xfrm>
                <a:off x="2317" y="322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15" name="Oval 139"/>
              <p:cNvSpPr>
                <a:spLocks noChangeArrowheads="1"/>
              </p:cNvSpPr>
              <p:nvPr/>
            </p:nvSpPr>
            <p:spPr bwMode="auto">
              <a:xfrm>
                <a:off x="623" y="2973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16" name="Oval 140"/>
              <p:cNvSpPr>
                <a:spLocks noChangeArrowheads="1"/>
              </p:cNvSpPr>
              <p:nvPr/>
            </p:nvSpPr>
            <p:spPr bwMode="auto">
              <a:xfrm>
                <a:off x="623" y="345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17" name="Oval 141"/>
              <p:cNvSpPr>
                <a:spLocks noChangeArrowheads="1"/>
              </p:cNvSpPr>
              <p:nvPr/>
            </p:nvSpPr>
            <p:spPr bwMode="auto">
              <a:xfrm>
                <a:off x="623" y="321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18" name="Oval 142"/>
              <p:cNvSpPr>
                <a:spLocks noChangeArrowheads="1"/>
              </p:cNvSpPr>
              <p:nvPr/>
            </p:nvSpPr>
            <p:spPr bwMode="auto">
              <a:xfrm>
                <a:off x="2784" y="298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19" name="Oval 143"/>
              <p:cNvSpPr>
                <a:spLocks noChangeArrowheads="1"/>
              </p:cNvSpPr>
              <p:nvPr/>
            </p:nvSpPr>
            <p:spPr bwMode="auto">
              <a:xfrm>
                <a:off x="2784" y="346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20" name="Oval 144"/>
              <p:cNvSpPr>
                <a:spLocks noChangeArrowheads="1"/>
              </p:cNvSpPr>
              <p:nvPr/>
            </p:nvSpPr>
            <p:spPr bwMode="auto">
              <a:xfrm>
                <a:off x="2784" y="322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21" name="Oval 145"/>
              <p:cNvSpPr>
                <a:spLocks noChangeArrowheads="1"/>
              </p:cNvSpPr>
              <p:nvPr/>
            </p:nvSpPr>
            <p:spPr bwMode="auto">
              <a:xfrm>
                <a:off x="3018" y="298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22" name="Oval 146"/>
              <p:cNvSpPr>
                <a:spLocks noChangeArrowheads="1"/>
              </p:cNvSpPr>
              <p:nvPr/>
            </p:nvSpPr>
            <p:spPr bwMode="auto">
              <a:xfrm>
                <a:off x="3018" y="347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523" name="Oval 147"/>
              <p:cNvSpPr>
                <a:spLocks noChangeArrowheads="1"/>
              </p:cNvSpPr>
              <p:nvPr/>
            </p:nvSpPr>
            <p:spPr bwMode="auto">
              <a:xfrm>
                <a:off x="3018" y="323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524" name="Text Box 148"/>
            <p:cNvSpPr txBox="1">
              <a:spLocks noChangeArrowheads="1"/>
            </p:cNvSpPr>
            <p:nvPr/>
          </p:nvSpPr>
          <p:spPr bwMode="auto">
            <a:xfrm>
              <a:off x="142" y="128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9</a:t>
              </a:r>
              <a:endParaRPr lang="en-US"/>
            </a:p>
          </p:txBody>
        </p:sp>
        <p:sp>
          <p:nvSpPr>
            <p:cNvPr id="101525" name="Text Box 149"/>
            <p:cNvSpPr txBox="1">
              <a:spLocks noChangeArrowheads="1"/>
            </p:cNvSpPr>
            <p:nvPr/>
          </p:nvSpPr>
          <p:spPr bwMode="auto">
            <a:xfrm>
              <a:off x="142" y="1764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7</a:t>
              </a:r>
              <a:endParaRPr lang="en-US"/>
            </a:p>
          </p:txBody>
        </p:sp>
        <p:sp>
          <p:nvSpPr>
            <p:cNvPr id="101526" name="Text Box 150"/>
            <p:cNvSpPr txBox="1">
              <a:spLocks noChangeArrowheads="1"/>
            </p:cNvSpPr>
            <p:nvPr/>
          </p:nvSpPr>
          <p:spPr bwMode="auto">
            <a:xfrm>
              <a:off x="142" y="2005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6</a:t>
              </a:r>
              <a:endParaRPr lang="en-US"/>
            </a:p>
          </p:txBody>
        </p:sp>
        <p:sp>
          <p:nvSpPr>
            <p:cNvPr id="101527" name="Text Box 151"/>
            <p:cNvSpPr txBox="1">
              <a:spLocks noChangeArrowheads="1"/>
            </p:cNvSpPr>
            <p:nvPr/>
          </p:nvSpPr>
          <p:spPr bwMode="auto">
            <a:xfrm>
              <a:off x="142" y="2246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5</a:t>
              </a:r>
              <a:endParaRPr lang="en-US"/>
            </a:p>
          </p:txBody>
        </p:sp>
        <p:sp>
          <p:nvSpPr>
            <p:cNvPr id="101528" name="Text Box 152"/>
            <p:cNvSpPr txBox="1">
              <a:spLocks noChangeArrowheads="1"/>
            </p:cNvSpPr>
            <p:nvPr/>
          </p:nvSpPr>
          <p:spPr bwMode="auto">
            <a:xfrm>
              <a:off x="142" y="2486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4</a:t>
              </a:r>
              <a:endParaRPr lang="en-US"/>
            </a:p>
          </p:txBody>
        </p:sp>
        <p:sp>
          <p:nvSpPr>
            <p:cNvPr id="101529" name="Text Box 153"/>
            <p:cNvSpPr txBox="1">
              <a:spLocks noChangeArrowheads="1"/>
            </p:cNvSpPr>
            <p:nvPr/>
          </p:nvSpPr>
          <p:spPr bwMode="auto">
            <a:xfrm>
              <a:off x="142" y="2727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3</a:t>
              </a:r>
              <a:endParaRPr lang="en-US"/>
            </a:p>
          </p:txBody>
        </p:sp>
        <p:sp>
          <p:nvSpPr>
            <p:cNvPr id="101530" name="Text Box 154"/>
            <p:cNvSpPr txBox="1">
              <a:spLocks noChangeArrowheads="1"/>
            </p:cNvSpPr>
            <p:nvPr/>
          </p:nvSpPr>
          <p:spPr bwMode="auto">
            <a:xfrm>
              <a:off x="142" y="2967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2</a:t>
              </a:r>
              <a:endParaRPr lang="en-US"/>
            </a:p>
          </p:txBody>
        </p:sp>
        <p:sp>
          <p:nvSpPr>
            <p:cNvPr id="101531" name="Text Box 155"/>
            <p:cNvSpPr txBox="1">
              <a:spLocks noChangeArrowheads="1"/>
            </p:cNvSpPr>
            <p:nvPr/>
          </p:nvSpPr>
          <p:spPr bwMode="auto">
            <a:xfrm>
              <a:off x="142" y="320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</a:t>
              </a:r>
              <a:endParaRPr lang="en-US"/>
            </a:p>
          </p:txBody>
        </p:sp>
        <p:sp>
          <p:nvSpPr>
            <p:cNvPr id="101532" name="Text Box 156"/>
            <p:cNvSpPr txBox="1">
              <a:spLocks noChangeArrowheads="1"/>
            </p:cNvSpPr>
            <p:nvPr/>
          </p:nvSpPr>
          <p:spPr bwMode="auto">
            <a:xfrm>
              <a:off x="142" y="3449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0</a:t>
              </a:r>
              <a:endParaRPr lang="en-US"/>
            </a:p>
          </p:txBody>
        </p:sp>
        <p:sp>
          <p:nvSpPr>
            <p:cNvPr id="101533" name="Text Box 157"/>
            <p:cNvSpPr txBox="1">
              <a:spLocks noChangeArrowheads="1"/>
            </p:cNvSpPr>
            <p:nvPr/>
          </p:nvSpPr>
          <p:spPr bwMode="auto">
            <a:xfrm>
              <a:off x="142" y="1524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8</a:t>
              </a:r>
              <a:endParaRPr lang="en-US"/>
            </a:p>
          </p:txBody>
        </p:sp>
        <p:sp>
          <p:nvSpPr>
            <p:cNvPr id="101534" name="Text Box 158"/>
            <p:cNvSpPr txBox="1">
              <a:spLocks noChangeArrowheads="1"/>
            </p:cNvSpPr>
            <p:nvPr/>
          </p:nvSpPr>
          <p:spPr bwMode="auto">
            <a:xfrm>
              <a:off x="2542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9</a:t>
              </a:r>
              <a:endParaRPr lang="en-US"/>
            </a:p>
          </p:txBody>
        </p:sp>
        <p:sp>
          <p:nvSpPr>
            <p:cNvPr id="101535" name="Text Box 159"/>
            <p:cNvSpPr txBox="1">
              <a:spLocks noChangeArrowheads="1"/>
            </p:cNvSpPr>
            <p:nvPr/>
          </p:nvSpPr>
          <p:spPr bwMode="auto">
            <a:xfrm>
              <a:off x="2077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7</a:t>
              </a:r>
              <a:endParaRPr lang="en-US"/>
            </a:p>
          </p:txBody>
        </p:sp>
        <p:sp>
          <p:nvSpPr>
            <p:cNvPr id="101536" name="Text Box 160"/>
            <p:cNvSpPr txBox="1">
              <a:spLocks noChangeArrowheads="1"/>
            </p:cNvSpPr>
            <p:nvPr/>
          </p:nvSpPr>
          <p:spPr bwMode="auto">
            <a:xfrm>
              <a:off x="1835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6</a:t>
              </a:r>
              <a:endParaRPr lang="en-US"/>
            </a:p>
          </p:txBody>
        </p:sp>
        <p:sp>
          <p:nvSpPr>
            <p:cNvPr id="101537" name="Text Box 161"/>
            <p:cNvSpPr txBox="1">
              <a:spLocks noChangeArrowheads="1"/>
            </p:cNvSpPr>
            <p:nvPr/>
          </p:nvSpPr>
          <p:spPr bwMode="auto">
            <a:xfrm>
              <a:off x="1594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5</a:t>
              </a:r>
              <a:endParaRPr lang="en-US"/>
            </a:p>
          </p:txBody>
        </p:sp>
        <p:sp>
          <p:nvSpPr>
            <p:cNvPr id="101538" name="Text Box 162"/>
            <p:cNvSpPr txBox="1">
              <a:spLocks noChangeArrowheads="1"/>
            </p:cNvSpPr>
            <p:nvPr/>
          </p:nvSpPr>
          <p:spPr bwMode="auto">
            <a:xfrm>
              <a:off x="1340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4</a:t>
              </a:r>
              <a:endParaRPr lang="en-US"/>
            </a:p>
          </p:txBody>
        </p:sp>
        <p:sp>
          <p:nvSpPr>
            <p:cNvPr id="101539" name="Text Box 163"/>
            <p:cNvSpPr txBox="1">
              <a:spLocks noChangeArrowheads="1"/>
            </p:cNvSpPr>
            <p:nvPr/>
          </p:nvSpPr>
          <p:spPr bwMode="auto">
            <a:xfrm>
              <a:off x="1116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3</a:t>
              </a:r>
              <a:endParaRPr lang="en-US"/>
            </a:p>
          </p:txBody>
        </p:sp>
        <p:sp>
          <p:nvSpPr>
            <p:cNvPr id="101540" name="Text Box 164"/>
            <p:cNvSpPr txBox="1">
              <a:spLocks noChangeArrowheads="1"/>
            </p:cNvSpPr>
            <p:nvPr/>
          </p:nvSpPr>
          <p:spPr bwMode="auto">
            <a:xfrm>
              <a:off x="863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</a:t>
              </a:r>
              <a:endParaRPr lang="en-US"/>
            </a:p>
          </p:txBody>
        </p:sp>
        <p:sp>
          <p:nvSpPr>
            <p:cNvPr id="101541" name="Text Box 165"/>
            <p:cNvSpPr txBox="1">
              <a:spLocks noChangeArrowheads="1"/>
            </p:cNvSpPr>
            <p:nvPr/>
          </p:nvSpPr>
          <p:spPr bwMode="auto">
            <a:xfrm>
              <a:off x="615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</a:t>
              </a:r>
              <a:endParaRPr lang="en-US"/>
            </a:p>
          </p:txBody>
        </p:sp>
        <p:sp>
          <p:nvSpPr>
            <p:cNvPr id="101542" name="Text Box 166"/>
            <p:cNvSpPr txBox="1">
              <a:spLocks noChangeArrowheads="1"/>
            </p:cNvSpPr>
            <p:nvPr/>
          </p:nvSpPr>
          <p:spPr bwMode="auto">
            <a:xfrm>
              <a:off x="380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0</a:t>
              </a:r>
              <a:endParaRPr lang="en-US"/>
            </a:p>
          </p:txBody>
        </p:sp>
        <p:sp>
          <p:nvSpPr>
            <p:cNvPr id="101543" name="Text Box 167"/>
            <p:cNvSpPr txBox="1">
              <a:spLocks noChangeArrowheads="1"/>
            </p:cNvSpPr>
            <p:nvPr/>
          </p:nvSpPr>
          <p:spPr bwMode="auto">
            <a:xfrm>
              <a:off x="2306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8</a:t>
              </a:r>
              <a:endParaRPr lang="en-US"/>
            </a:p>
          </p:txBody>
        </p:sp>
        <p:sp>
          <p:nvSpPr>
            <p:cNvPr id="101544" name="Oval 168"/>
            <p:cNvSpPr>
              <a:spLocks noChangeArrowheads="1"/>
            </p:cNvSpPr>
            <p:nvPr/>
          </p:nvSpPr>
          <p:spPr bwMode="auto">
            <a:xfrm>
              <a:off x="-1932" y="1155"/>
              <a:ext cx="4812" cy="4812"/>
            </a:xfrm>
            <a:prstGeom prst="ellips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45" name="Rectangle 169"/>
            <p:cNvSpPr>
              <a:spLocks noChangeArrowheads="1"/>
            </p:cNvSpPr>
            <p:nvPr/>
          </p:nvSpPr>
          <p:spPr bwMode="auto">
            <a:xfrm>
              <a:off x="2715" y="3681"/>
              <a:ext cx="330" cy="64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46" name="Line 170"/>
            <p:cNvSpPr>
              <a:spLocks noChangeShapeType="1"/>
            </p:cNvSpPr>
            <p:nvPr/>
          </p:nvSpPr>
          <p:spPr bwMode="auto">
            <a:xfrm>
              <a:off x="2880" y="3672"/>
              <a:ext cx="0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547" name="Text Box 171"/>
            <p:cNvSpPr txBox="1">
              <a:spLocks noChangeArrowheads="1"/>
            </p:cNvSpPr>
            <p:nvPr/>
          </p:nvSpPr>
          <p:spPr bwMode="auto">
            <a:xfrm>
              <a:off x="2736" y="3753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10</a:t>
              </a:r>
              <a:endParaRPr lang="en-US"/>
            </a:p>
          </p:txBody>
        </p:sp>
        <p:sp>
          <p:nvSpPr>
            <p:cNvPr id="101548" name="Rectangle 172"/>
            <p:cNvSpPr>
              <a:spLocks noChangeArrowheads="1"/>
            </p:cNvSpPr>
            <p:nvPr/>
          </p:nvSpPr>
          <p:spPr bwMode="auto">
            <a:xfrm>
              <a:off x="-138" y="1092"/>
              <a:ext cx="516" cy="20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49" name="Line 173"/>
            <p:cNvSpPr>
              <a:spLocks noChangeShapeType="1"/>
            </p:cNvSpPr>
            <p:nvPr/>
          </p:nvSpPr>
          <p:spPr bwMode="auto">
            <a:xfrm flipH="1">
              <a:off x="315" y="1158"/>
              <a:ext cx="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550" name="Text Box 174"/>
            <p:cNvSpPr txBox="1">
              <a:spLocks noChangeArrowheads="1"/>
            </p:cNvSpPr>
            <p:nvPr/>
          </p:nvSpPr>
          <p:spPr bwMode="auto">
            <a:xfrm>
              <a:off x="62" y="1043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10</a:t>
              </a:r>
              <a:endParaRPr lang="en-US"/>
            </a:p>
          </p:txBody>
        </p:sp>
        <p:sp>
          <p:nvSpPr>
            <p:cNvPr id="101551" name="Line 175"/>
            <p:cNvSpPr>
              <a:spLocks noChangeShapeType="1"/>
            </p:cNvSpPr>
            <p:nvPr/>
          </p:nvSpPr>
          <p:spPr bwMode="auto">
            <a:xfrm flipV="1">
              <a:off x="288" y="1006"/>
              <a:ext cx="2757" cy="2757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552" name="Rectangle 176"/>
            <p:cNvSpPr>
              <a:spLocks noChangeArrowheads="1"/>
            </p:cNvSpPr>
            <p:nvPr/>
          </p:nvSpPr>
          <p:spPr bwMode="auto">
            <a:xfrm>
              <a:off x="-1993" y="1061"/>
              <a:ext cx="1993" cy="498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53" name="Rectangle 177"/>
            <p:cNvSpPr>
              <a:spLocks noChangeArrowheads="1"/>
            </p:cNvSpPr>
            <p:nvPr/>
          </p:nvSpPr>
          <p:spPr bwMode="auto">
            <a:xfrm>
              <a:off x="-192" y="4329"/>
              <a:ext cx="3218" cy="171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1554" name="Group 178"/>
          <p:cNvGraphicFramePr>
            <a:graphicFrameLocks noGrp="1"/>
          </p:cNvGraphicFramePr>
          <p:nvPr/>
        </p:nvGraphicFramePr>
        <p:xfrm>
          <a:off x="5053013" y="1785938"/>
          <a:ext cx="3905250" cy="4538218"/>
        </p:xfrm>
        <a:graphic>
          <a:graphicData uri="http://schemas.openxmlformats.org/drawingml/2006/table">
            <a:tbl>
              <a:tblPr/>
              <a:tblGrid>
                <a:gridCol w="492125"/>
                <a:gridCol w="695325"/>
                <a:gridCol w="1379537"/>
                <a:gridCol w="720725"/>
                <a:gridCol w="617538"/>
              </a:tblGrid>
              <a:tr h="679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2x</a:t>
                      </a:r>
                      <a:r>
                        <a:rPr kumimoji="0" lang="en-IE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2y</a:t>
                      </a:r>
                      <a:r>
                        <a:rPr kumimoji="0" lang="en-IE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endParaRPr kumimoji="0" lang="en-US" sz="1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4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8" name="Slide Number Placeholder 1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199" name="Footer Placeholder 19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IE"/>
              <a:t>Mid-Point Circle Algorithm Exercise</a:t>
            </a:r>
            <a:endParaRPr lang="en-GB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Use the mid-point circle algorithm to draw the circle centred at (0,0) with radius 15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IE" sz="3600"/>
              <a:t>Mid-Point Circle Algorithm Example (cont…)</a:t>
            </a:r>
            <a:endParaRPr lang="en-US" sz="3600"/>
          </a:p>
        </p:txBody>
      </p:sp>
      <p:graphicFrame>
        <p:nvGraphicFramePr>
          <p:cNvPr id="103427" name="Group 3"/>
          <p:cNvGraphicFramePr>
            <a:graphicFrameLocks noGrp="1"/>
          </p:cNvGraphicFramePr>
          <p:nvPr/>
        </p:nvGraphicFramePr>
        <p:xfrm>
          <a:off x="5543550" y="1343025"/>
          <a:ext cx="3409950" cy="5428996"/>
        </p:xfrm>
        <a:graphic>
          <a:graphicData uri="http://schemas.openxmlformats.org/drawingml/2006/table">
            <a:tbl>
              <a:tblPr/>
              <a:tblGrid>
                <a:gridCol w="430213"/>
                <a:gridCol w="606425"/>
                <a:gridCol w="1204912"/>
                <a:gridCol w="628650"/>
                <a:gridCol w="539750"/>
              </a:tblGrid>
              <a:tr h="850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1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IE" sz="1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</a:t>
                      </a:r>
                      <a:r>
                        <a:rPr kumimoji="0" lang="en-IE" sz="1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2x</a:t>
                      </a:r>
                      <a:r>
                        <a:rPr kumimoji="0" lang="en-IE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2y</a:t>
                      </a:r>
                      <a:r>
                        <a:rPr kumimoji="0" lang="en-IE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6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-4076700" y="1358900"/>
            <a:ext cx="9461500" cy="9512300"/>
            <a:chOff x="-2568" y="856"/>
            <a:chExt cx="5960" cy="5992"/>
          </a:xfrm>
        </p:grpSpPr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382" y="856"/>
              <a:ext cx="2875" cy="3209"/>
              <a:chOff x="166" y="2080"/>
              <a:chExt cx="2875" cy="2105"/>
            </a:xfrm>
          </p:grpSpPr>
          <p:sp>
            <p:nvSpPr>
              <p:cNvPr id="103449" name="Line 25"/>
              <p:cNvSpPr>
                <a:spLocks noChangeShapeType="1"/>
              </p:cNvSpPr>
              <p:nvPr/>
            </p:nvSpPr>
            <p:spPr bwMode="auto">
              <a:xfrm flipV="1">
                <a:off x="345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50" name="Line 26"/>
              <p:cNvSpPr>
                <a:spLocks noChangeShapeType="1"/>
              </p:cNvSpPr>
              <p:nvPr/>
            </p:nvSpPr>
            <p:spPr bwMode="auto">
              <a:xfrm flipV="1">
                <a:off x="526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51" name="Line 27"/>
              <p:cNvSpPr>
                <a:spLocks noChangeShapeType="1"/>
              </p:cNvSpPr>
              <p:nvPr/>
            </p:nvSpPr>
            <p:spPr bwMode="auto">
              <a:xfrm flipV="1">
                <a:off x="714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52" name="Line 28"/>
              <p:cNvSpPr>
                <a:spLocks noChangeShapeType="1"/>
              </p:cNvSpPr>
              <p:nvPr/>
            </p:nvSpPr>
            <p:spPr bwMode="auto">
              <a:xfrm flipV="1">
                <a:off x="888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53" name="Line 29"/>
              <p:cNvSpPr>
                <a:spLocks noChangeShapeType="1"/>
              </p:cNvSpPr>
              <p:nvPr/>
            </p:nvSpPr>
            <p:spPr bwMode="auto">
              <a:xfrm flipV="1">
                <a:off x="1077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54" name="Line 30"/>
              <p:cNvSpPr>
                <a:spLocks noChangeShapeType="1"/>
              </p:cNvSpPr>
              <p:nvPr/>
            </p:nvSpPr>
            <p:spPr bwMode="auto">
              <a:xfrm flipV="1">
                <a:off x="1258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55" name="Line 31"/>
              <p:cNvSpPr>
                <a:spLocks noChangeShapeType="1"/>
              </p:cNvSpPr>
              <p:nvPr/>
            </p:nvSpPr>
            <p:spPr bwMode="auto">
              <a:xfrm flipV="1">
                <a:off x="1439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56" name="Line 32"/>
              <p:cNvSpPr>
                <a:spLocks noChangeShapeType="1"/>
              </p:cNvSpPr>
              <p:nvPr/>
            </p:nvSpPr>
            <p:spPr bwMode="auto">
              <a:xfrm flipV="1">
                <a:off x="1613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57" name="Line 33"/>
              <p:cNvSpPr>
                <a:spLocks noChangeShapeType="1"/>
              </p:cNvSpPr>
              <p:nvPr/>
            </p:nvSpPr>
            <p:spPr bwMode="auto">
              <a:xfrm flipV="1">
                <a:off x="166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58" name="Line 34"/>
              <p:cNvSpPr>
                <a:spLocks noChangeShapeType="1"/>
              </p:cNvSpPr>
              <p:nvPr/>
            </p:nvSpPr>
            <p:spPr bwMode="auto">
              <a:xfrm flipV="1">
                <a:off x="1790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59" name="Line 35"/>
              <p:cNvSpPr>
                <a:spLocks noChangeShapeType="1"/>
              </p:cNvSpPr>
              <p:nvPr/>
            </p:nvSpPr>
            <p:spPr bwMode="auto">
              <a:xfrm flipV="1">
                <a:off x="1966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60" name="Line 36"/>
              <p:cNvSpPr>
                <a:spLocks noChangeShapeType="1"/>
              </p:cNvSpPr>
              <p:nvPr/>
            </p:nvSpPr>
            <p:spPr bwMode="auto">
              <a:xfrm flipV="1">
                <a:off x="2152" y="2080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61" name="Line 37"/>
              <p:cNvSpPr>
                <a:spLocks noChangeShapeType="1"/>
              </p:cNvSpPr>
              <p:nvPr/>
            </p:nvSpPr>
            <p:spPr bwMode="auto">
              <a:xfrm flipV="1">
                <a:off x="2333" y="2080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62" name="Line 38"/>
              <p:cNvSpPr>
                <a:spLocks noChangeShapeType="1"/>
              </p:cNvSpPr>
              <p:nvPr/>
            </p:nvSpPr>
            <p:spPr bwMode="auto">
              <a:xfrm flipV="1">
                <a:off x="2514" y="2080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63" name="Line 39"/>
              <p:cNvSpPr>
                <a:spLocks noChangeShapeType="1"/>
              </p:cNvSpPr>
              <p:nvPr/>
            </p:nvSpPr>
            <p:spPr bwMode="auto">
              <a:xfrm flipV="1">
                <a:off x="2688" y="2080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64" name="Line 40"/>
              <p:cNvSpPr>
                <a:spLocks noChangeShapeType="1"/>
              </p:cNvSpPr>
              <p:nvPr/>
            </p:nvSpPr>
            <p:spPr bwMode="auto">
              <a:xfrm flipV="1">
                <a:off x="2865" y="2080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465" name="Line 41"/>
              <p:cNvSpPr>
                <a:spLocks noChangeShapeType="1"/>
              </p:cNvSpPr>
              <p:nvPr/>
            </p:nvSpPr>
            <p:spPr bwMode="auto">
              <a:xfrm flipV="1">
                <a:off x="3041" y="2080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3466" name="Line 42"/>
            <p:cNvSpPr>
              <a:spLocks noChangeShapeType="1"/>
            </p:cNvSpPr>
            <p:nvPr/>
          </p:nvSpPr>
          <p:spPr bwMode="auto">
            <a:xfrm rot="5400000" flipV="1">
              <a:off x="1809" y="561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67" name="Line 43"/>
            <p:cNvSpPr>
              <a:spLocks noChangeShapeType="1"/>
            </p:cNvSpPr>
            <p:nvPr/>
          </p:nvSpPr>
          <p:spPr bwMode="auto">
            <a:xfrm rot="5400000" flipV="1">
              <a:off x="1809" y="744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68" name="Line 44"/>
            <p:cNvSpPr>
              <a:spLocks noChangeShapeType="1"/>
            </p:cNvSpPr>
            <p:nvPr/>
          </p:nvSpPr>
          <p:spPr bwMode="auto">
            <a:xfrm rot="5400000" flipV="1">
              <a:off x="1809" y="926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69" name="Line 45"/>
            <p:cNvSpPr>
              <a:spLocks noChangeShapeType="1"/>
            </p:cNvSpPr>
            <p:nvPr/>
          </p:nvSpPr>
          <p:spPr bwMode="auto">
            <a:xfrm rot="5400000" flipV="1">
              <a:off x="1809" y="1106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70" name="Line 46"/>
            <p:cNvSpPr>
              <a:spLocks noChangeShapeType="1"/>
            </p:cNvSpPr>
            <p:nvPr/>
          </p:nvSpPr>
          <p:spPr bwMode="auto">
            <a:xfrm rot="5400000" flipV="1">
              <a:off x="1809" y="1287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71" name="Line 47"/>
            <p:cNvSpPr>
              <a:spLocks noChangeShapeType="1"/>
            </p:cNvSpPr>
            <p:nvPr/>
          </p:nvSpPr>
          <p:spPr bwMode="auto">
            <a:xfrm rot="5400000" flipV="1">
              <a:off x="1809" y="1467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72" name="Line 48"/>
            <p:cNvSpPr>
              <a:spLocks noChangeShapeType="1"/>
            </p:cNvSpPr>
            <p:nvPr/>
          </p:nvSpPr>
          <p:spPr bwMode="auto">
            <a:xfrm rot="5400000" flipV="1">
              <a:off x="1809" y="1649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73" name="Line 49"/>
            <p:cNvSpPr>
              <a:spLocks noChangeShapeType="1"/>
            </p:cNvSpPr>
            <p:nvPr/>
          </p:nvSpPr>
          <p:spPr bwMode="auto">
            <a:xfrm rot="5400000" flipV="1">
              <a:off x="1809" y="1829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74" name="Line 50"/>
            <p:cNvSpPr>
              <a:spLocks noChangeShapeType="1"/>
            </p:cNvSpPr>
            <p:nvPr/>
          </p:nvSpPr>
          <p:spPr bwMode="auto">
            <a:xfrm rot="5400000" flipV="1">
              <a:off x="1800" y="2011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75" name="Line 51"/>
            <p:cNvSpPr>
              <a:spLocks noChangeShapeType="1"/>
            </p:cNvSpPr>
            <p:nvPr/>
          </p:nvSpPr>
          <p:spPr bwMode="auto">
            <a:xfrm rot="5400000" flipV="1">
              <a:off x="1800" y="2193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76" name="Line 52"/>
            <p:cNvSpPr>
              <a:spLocks noChangeShapeType="1"/>
            </p:cNvSpPr>
            <p:nvPr/>
          </p:nvSpPr>
          <p:spPr bwMode="auto">
            <a:xfrm rot="5400000" flipV="1">
              <a:off x="1800" y="2373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77" name="Oval 53"/>
            <p:cNvSpPr>
              <a:spLocks noChangeArrowheads="1"/>
            </p:cNvSpPr>
            <p:nvPr/>
          </p:nvSpPr>
          <p:spPr bwMode="auto">
            <a:xfrm>
              <a:off x="666" y="294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8" name="Oval 54"/>
            <p:cNvSpPr>
              <a:spLocks noChangeArrowheads="1"/>
            </p:cNvSpPr>
            <p:nvPr/>
          </p:nvSpPr>
          <p:spPr bwMode="auto">
            <a:xfrm>
              <a:off x="855" y="294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9" name="Oval 55"/>
            <p:cNvSpPr>
              <a:spLocks noChangeArrowheads="1"/>
            </p:cNvSpPr>
            <p:nvPr/>
          </p:nvSpPr>
          <p:spPr bwMode="auto">
            <a:xfrm>
              <a:off x="1753" y="294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0" name="Oval 56"/>
            <p:cNvSpPr>
              <a:spLocks noChangeArrowheads="1"/>
            </p:cNvSpPr>
            <p:nvPr/>
          </p:nvSpPr>
          <p:spPr bwMode="auto">
            <a:xfrm>
              <a:off x="485" y="29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1" name="Oval 57"/>
            <p:cNvSpPr>
              <a:spLocks noChangeArrowheads="1"/>
            </p:cNvSpPr>
            <p:nvPr/>
          </p:nvSpPr>
          <p:spPr bwMode="auto">
            <a:xfrm>
              <a:off x="1028" y="294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2" name="Oval 58"/>
            <p:cNvSpPr>
              <a:spLocks noChangeArrowheads="1"/>
            </p:cNvSpPr>
            <p:nvPr/>
          </p:nvSpPr>
          <p:spPr bwMode="auto">
            <a:xfrm>
              <a:off x="1217" y="29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3" name="Oval 59"/>
            <p:cNvSpPr>
              <a:spLocks noChangeArrowheads="1"/>
            </p:cNvSpPr>
            <p:nvPr/>
          </p:nvSpPr>
          <p:spPr bwMode="auto">
            <a:xfrm>
              <a:off x="1398" y="29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4" name="Oval 60"/>
            <p:cNvSpPr>
              <a:spLocks noChangeArrowheads="1"/>
            </p:cNvSpPr>
            <p:nvPr/>
          </p:nvSpPr>
          <p:spPr bwMode="auto">
            <a:xfrm>
              <a:off x="1579" y="29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5" name="Oval 61"/>
            <p:cNvSpPr>
              <a:spLocks noChangeArrowheads="1"/>
            </p:cNvSpPr>
            <p:nvPr/>
          </p:nvSpPr>
          <p:spPr bwMode="auto">
            <a:xfrm>
              <a:off x="667" y="27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6" name="Oval 62"/>
            <p:cNvSpPr>
              <a:spLocks noChangeArrowheads="1"/>
            </p:cNvSpPr>
            <p:nvPr/>
          </p:nvSpPr>
          <p:spPr bwMode="auto">
            <a:xfrm>
              <a:off x="855" y="27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7" name="Oval 63"/>
            <p:cNvSpPr>
              <a:spLocks noChangeArrowheads="1"/>
            </p:cNvSpPr>
            <p:nvPr/>
          </p:nvSpPr>
          <p:spPr bwMode="auto">
            <a:xfrm>
              <a:off x="1754" y="276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8" name="Oval 64"/>
            <p:cNvSpPr>
              <a:spLocks noChangeArrowheads="1"/>
            </p:cNvSpPr>
            <p:nvPr/>
          </p:nvSpPr>
          <p:spPr bwMode="auto">
            <a:xfrm>
              <a:off x="485" y="27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9" name="Oval 65"/>
            <p:cNvSpPr>
              <a:spLocks noChangeArrowheads="1"/>
            </p:cNvSpPr>
            <p:nvPr/>
          </p:nvSpPr>
          <p:spPr bwMode="auto">
            <a:xfrm>
              <a:off x="1029" y="27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90" name="Oval 66"/>
            <p:cNvSpPr>
              <a:spLocks noChangeArrowheads="1"/>
            </p:cNvSpPr>
            <p:nvPr/>
          </p:nvSpPr>
          <p:spPr bwMode="auto">
            <a:xfrm>
              <a:off x="1218" y="27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91" name="Oval 67"/>
            <p:cNvSpPr>
              <a:spLocks noChangeArrowheads="1"/>
            </p:cNvSpPr>
            <p:nvPr/>
          </p:nvSpPr>
          <p:spPr bwMode="auto">
            <a:xfrm>
              <a:off x="1399" y="27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92" name="Oval 68"/>
            <p:cNvSpPr>
              <a:spLocks noChangeArrowheads="1"/>
            </p:cNvSpPr>
            <p:nvPr/>
          </p:nvSpPr>
          <p:spPr bwMode="auto">
            <a:xfrm>
              <a:off x="1580" y="27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93" name="Oval 69"/>
            <p:cNvSpPr>
              <a:spLocks noChangeArrowheads="1"/>
            </p:cNvSpPr>
            <p:nvPr/>
          </p:nvSpPr>
          <p:spPr bwMode="auto">
            <a:xfrm>
              <a:off x="666" y="258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94" name="Oval 70"/>
            <p:cNvSpPr>
              <a:spLocks noChangeArrowheads="1"/>
            </p:cNvSpPr>
            <p:nvPr/>
          </p:nvSpPr>
          <p:spPr bwMode="auto">
            <a:xfrm>
              <a:off x="855" y="258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95" name="Oval 71"/>
            <p:cNvSpPr>
              <a:spLocks noChangeArrowheads="1"/>
            </p:cNvSpPr>
            <p:nvPr/>
          </p:nvSpPr>
          <p:spPr bwMode="auto">
            <a:xfrm>
              <a:off x="1753" y="258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96" name="Oval 72"/>
            <p:cNvSpPr>
              <a:spLocks noChangeArrowheads="1"/>
            </p:cNvSpPr>
            <p:nvPr/>
          </p:nvSpPr>
          <p:spPr bwMode="auto">
            <a:xfrm>
              <a:off x="485" y="25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97" name="Oval 73"/>
            <p:cNvSpPr>
              <a:spLocks noChangeArrowheads="1"/>
            </p:cNvSpPr>
            <p:nvPr/>
          </p:nvSpPr>
          <p:spPr bwMode="auto">
            <a:xfrm>
              <a:off x="1028" y="258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98" name="Oval 74"/>
            <p:cNvSpPr>
              <a:spLocks noChangeArrowheads="1"/>
            </p:cNvSpPr>
            <p:nvPr/>
          </p:nvSpPr>
          <p:spPr bwMode="auto">
            <a:xfrm>
              <a:off x="1217" y="25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99" name="Oval 75"/>
            <p:cNvSpPr>
              <a:spLocks noChangeArrowheads="1"/>
            </p:cNvSpPr>
            <p:nvPr/>
          </p:nvSpPr>
          <p:spPr bwMode="auto">
            <a:xfrm>
              <a:off x="1398" y="25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00" name="Oval 76"/>
            <p:cNvSpPr>
              <a:spLocks noChangeArrowheads="1"/>
            </p:cNvSpPr>
            <p:nvPr/>
          </p:nvSpPr>
          <p:spPr bwMode="auto">
            <a:xfrm>
              <a:off x="1579" y="25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01" name="Oval 77"/>
            <p:cNvSpPr>
              <a:spLocks noChangeArrowheads="1"/>
            </p:cNvSpPr>
            <p:nvPr/>
          </p:nvSpPr>
          <p:spPr bwMode="auto">
            <a:xfrm>
              <a:off x="667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02" name="Oval 78"/>
            <p:cNvSpPr>
              <a:spLocks noChangeArrowheads="1"/>
            </p:cNvSpPr>
            <p:nvPr/>
          </p:nvSpPr>
          <p:spPr bwMode="auto">
            <a:xfrm>
              <a:off x="855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03" name="Oval 79"/>
            <p:cNvSpPr>
              <a:spLocks noChangeArrowheads="1"/>
            </p:cNvSpPr>
            <p:nvPr/>
          </p:nvSpPr>
          <p:spPr bwMode="auto">
            <a:xfrm>
              <a:off x="1754" y="240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04" name="Oval 80"/>
            <p:cNvSpPr>
              <a:spLocks noChangeArrowheads="1"/>
            </p:cNvSpPr>
            <p:nvPr/>
          </p:nvSpPr>
          <p:spPr bwMode="auto">
            <a:xfrm>
              <a:off x="485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05" name="Oval 81"/>
            <p:cNvSpPr>
              <a:spLocks noChangeArrowheads="1"/>
            </p:cNvSpPr>
            <p:nvPr/>
          </p:nvSpPr>
          <p:spPr bwMode="auto">
            <a:xfrm>
              <a:off x="1029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06" name="Oval 82"/>
            <p:cNvSpPr>
              <a:spLocks noChangeArrowheads="1"/>
            </p:cNvSpPr>
            <p:nvPr/>
          </p:nvSpPr>
          <p:spPr bwMode="auto">
            <a:xfrm>
              <a:off x="1218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07" name="Oval 83"/>
            <p:cNvSpPr>
              <a:spLocks noChangeArrowheads="1"/>
            </p:cNvSpPr>
            <p:nvPr/>
          </p:nvSpPr>
          <p:spPr bwMode="auto">
            <a:xfrm>
              <a:off x="1399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08" name="Oval 84"/>
            <p:cNvSpPr>
              <a:spLocks noChangeArrowheads="1"/>
            </p:cNvSpPr>
            <p:nvPr/>
          </p:nvSpPr>
          <p:spPr bwMode="auto">
            <a:xfrm>
              <a:off x="1580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09" name="Oval 85"/>
            <p:cNvSpPr>
              <a:spLocks noChangeArrowheads="1"/>
            </p:cNvSpPr>
            <p:nvPr/>
          </p:nvSpPr>
          <p:spPr bwMode="auto">
            <a:xfrm>
              <a:off x="667" y="22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10" name="Oval 86"/>
            <p:cNvSpPr>
              <a:spLocks noChangeArrowheads="1"/>
            </p:cNvSpPr>
            <p:nvPr/>
          </p:nvSpPr>
          <p:spPr bwMode="auto">
            <a:xfrm>
              <a:off x="855" y="22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11" name="Oval 87"/>
            <p:cNvSpPr>
              <a:spLocks noChangeArrowheads="1"/>
            </p:cNvSpPr>
            <p:nvPr/>
          </p:nvSpPr>
          <p:spPr bwMode="auto">
            <a:xfrm>
              <a:off x="1754" y="221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12" name="Oval 88"/>
            <p:cNvSpPr>
              <a:spLocks noChangeArrowheads="1"/>
            </p:cNvSpPr>
            <p:nvPr/>
          </p:nvSpPr>
          <p:spPr bwMode="auto">
            <a:xfrm>
              <a:off x="485" y="22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13" name="Oval 89"/>
            <p:cNvSpPr>
              <a:spLocks noChangeArrowheads="1"/>
            </p:cNvSpPr>
            <p:nvPr/>
          </p:nvSpPr>
          <p:spPr bwMode="auto">
            <a:xfrm>
              <a:off x="1029" y="22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14" name="Oval 90"/>
            <p:cNvSpPr>
              <a:spLocks noChangeArrowheads="1"/>
            </p:cNvSpPr>
            <p:nvPr/>
          </p:nvSpPr>
          <p:spPr bwMode="auto">
            <a:xfrm>
              <a:off x="1218" y="22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15" name="Oval 91"/>
            <p:cNvSpPr>
              <a:spLocks noChangeArrowheads="1"/>
            </p:cNvSpPr>
            <p:nvPr/>
          </p:nvSpPr>
          <p:spPr bwMode="auto">
            <a:xfrm>
              <a:off x="1399" y="22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16" name="Oval 92"/>
            <p:cNvSpPr>
              <a:spLocks noChangeArrowheads="1"/>
            </p:cNvSpPr>
            <p:nvPr/>
          </p:nvSpPr>
          <p:spPr bwMode="auto">
            <a:xfrm>
              <a:off x="1580" y="22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17" name="Oval 93"/>
            <p:cNvSpPr>
              <a:spLocks noChangeArrowheads="1"/>
            </p:cNvSpPr>
            <p:nvPr/>
          </p:nvSpPr>
          <p:spPr bwMode="auto">
            <a:xfrm>
              <a:off x="667" y="20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18" name="Oval 94"/>
            <p:cNvSpPr>
              <a:spLocks noChangeArrowheads="1"/>
            </p:cNvSpPr>
            <p:nvPr/>
          </p:nvSpPr>
          <p:spPr bwMode="auto">
            <a:xfrm>
              <a:off x="855" y="20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19" name="Oval 95"/>
            <p:cNvSpPr>
              <a:spLocks noChangeArrowheads="1"/>
            </p:cNvSpPr>
            <p:nvPr/>
          </p:nvSpPr>
          <p:spPr bwMode="auto">
            <a:xfrm>
              <a:off x="1754" y="203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20" name="Oval 96"/>
            <p:cNvSpPr>
              <a:spLocks noChangeArrowheads="1"/>
            </p:cNvSpPr>
            <p:nvPr/>
          </p:nvSpPr>
          <p:spPr bwMode="auto">
            <a:xfrm>
              <a:off x="485" y="20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21" name="Oval 97"/>
            <p:cNvSpPr>
              <a:spLocks noChangeArrowheads="1"/>
            </p:cNvSpPr>
            <p:nvPr/>
          </p:nvSpPr>
          <p:spPr bwMode="auto">
            <a:xfrm>
              <a:off x="1029" y="20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22" name="Oval 98"/>
            <p:cNvSpPr>
              <a:spLocks noChangeArrowheads="1"/>
            </p:cNvSpPr>
            <p:nvPr/>
          </p:nvSpPr>
          <p:spPr bwMode="auto">
            <a:xfrm>
              <a:off x="1218" y="20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23" name="Oval 99"/>
            <p:cNvSpPr>
              <a:spLocks noChangeArrowheads="1"/>
            </p:cNvSpPr>
            <p:nvPr/>
          </p:nvSpPr>
          <p:spPr bwMode="auto">
            <a:xfrm>
              <a:off x="1399" y="20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24" name="Oval 100"/>
            <p:cNvSpPr>
              <a:spLocks noChangeArrowheads="1"/>
            </p:cNvSpPr>
            <p:nvPr/>
          </p:nvSpPr>
          <p:spPr bwMode="auto">
            <a:xfrm>
              <a:off x="1580" y="20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25" name="Oval 101"/>
            <p:cNvSpPr>
              <a:spLocks noChangeArrowheads="1"/>
            </p:cNvSpPr>
            <p:nvPr/>
          </p:nvSpPr>
          <p:spPr bwMode="auto">
            <a:xfrm>
              <a:off x="666" y="331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26" name="Oval 102"/>
            <p:cNvSpPr>
              <a:spLocks noChangeArrowheads="1"/>
            </p:cNvSpPr>
            <p:nvPr/>
          </p:nvSpPr>
          <p:spPr bwMode="auto">
            <a:xfrm>
              <a:off x="855" y="331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27" name="Oval 103"/>
            <p:cNvSpPr>
              <a:spLocks noChangeArrowheads="1"/>
            </p:cNvSpPr>
            <p:nvPr/>
          </p:nvSpPr>
          <p:spPr bwMode="auto">
            <a:xfrm>
              <a:off x="1753" y="330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28" name="Oval 104"/>
            <p:cNvSpPr>
              <a:spLocks noChangeArrowheads="1"/>
            </p:cNvSpPr>
            <p:nvPr/>
          </p:nvSpPr>
          <p:spPr bwMode="auto">
            <a:xfrm>
              <a:off x="485" y="331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29" name="Oval 105"/>
            <p:cNvSpPr>
              <a:spLocks noChangeArrowheads="1"/>
            </p:cNvSpPr>
            <p:nvPr/>
          </p:nvSpPr>
          <p:spPr bwMode="auto">
            <a:xfrm>
              <a:off x="1028" y="331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30" name="Oval 106"/>
            <p:cNvSpPr>
              <a:spLocks noChangeArrowheads="1"/>
            </p:cNvSpPr>
            <p:nvPr/>
          </p:nvSpPr>
          <p:spPr bwMode="auto">
            <a:xfrm>
              <a:off x="1217" y="331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31" name="Oval 107"/>
            <p:cNvSpPr>
              <a:spLocks noChangeArrowheads="1"/>
            </p:cNvSpPr>
            <p:nvPr/>
          </p:nvSpPr>
          <p:spPr bwMode="auto">
            <a:xfrm>
              <a:off x="1398" y="331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32" name="Oval 108"/>
            <p:cNvSpPr>
              <a:spLocks noChangeArrowheads="1"/>
            </p:cNvSpPr>
            <p:nvPr/>
          </p:nvSpPr>
          <p:spPr bwMode="auto">
            <a:xfrm>
              <a:off x="1579" y="331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33" name="Oval 109"/>
            <p:cNvSpPr>
              <a:spLocks noChangeArrowheads="1"/>
            </p:cNvSpPr>
            <p:nvPr/>
          </p:nvSpPr>
          <p:spPr bwMode="auto">
            <a:xfrm>
              <a:off x="666" y="313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34" name="Oval 110"/>
            <p:cNvSpPr>
              <a:spLocks noChangeArrowheads="1"/>
            </p:cNvSpPr>
            <p:nvPr/>
          </p:nvSpPr>
          <p:spPr bwMode="auto">
            <a:xfrm>
              <a:off x="855" y="313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35" name="Oval 111"/>
            <p:cNvSpPr>
              <a:spLocks noChangeArrowheads="1"/>
            </p:cNvSpPr>
            <p:nvPr/>
          </p:nvSpPr>
          <p:spPr bwMode="auto">
            <a:xfrm>
              <a:off x="1753" y="312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36" name="Oval 112"/>
            <p:cNvSpPr>
              <a:spLocks noChangeArrowheads="1"/>
            </p:cNvSpPr>
            <p:nvPr/>
          </p:nvSpPr>
          <p:spPr bwMode="auto">
            <a:xfrm>
              <a:off x="485" y="313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37" name="Oval 113"/>
            <p:cNvSpPr>
              <a:spLocks noChangeArrowheads="1"/>
            </p:cNvSpPr>
            <p:nvPr/>
          </p:nvSpPr>
          <p:spPr bwMode="auto">
            <a:xfrm>
              <a:off x="1028" y="313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38" name="Oval 114"/>
            <p:cNvSpPr>
              <a:spLocks noChangeArrowheads="1"/>
            </p:cNvSpPr>
            <p:nvPr/>
          </p:nvSpPr>
          <p:spPr bwMode="auto">
            <a:xfrm>
              <a:off x="1217" y="313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39" name="Oval 115"/>
            <p:cNvSpPr>
              <a:spLocks noChangeArrowheads="1"/>
            </p:cNvSpPr>
            <p:nvPr/>
          </p:nvSpPr>
          <p:spPr bwMode="auto">
            <a:xfrm>
              <a:off x="1398" y="313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40" name="Oval 116"/>
            <p:cNvSpPr>
              <a:spLocks noChangeArrowheads="1"/>
            </p:cNvSpPr>
            <p:nvPr/>
          </p:nvSpPr>
          <p:spPr bwMode="auto">
            <a:xfrm>
              <a:off x="1579" y="313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41" name="Oval 117"/>
            <p:cNvSpPr>
              <a:spLocks noChangeArrowheads="1"/>
            </p:cNvSpPr>
            <p:nvPr/>
          </p:nvSpPr>
          <p:spPr bwMode="auto">
            <a:xfrm>
              <a:off x="306" y="294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42" name="Oval 118"/>
            <p:cNvSpPr>
              <a:spLocks noChangeArrowheads="1"/>
            </p:cNvSpPr>
            <p:nvPr/>
          </p:nvSpPr>
          <p:spPr bwMode="auto">
            <a:xfrm>
              <a:off x="306" y="276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43" name="Oval 119"/>
            <p:cNvSpPr>
              <a:spLocks noChangeArrowheads="1"/>
            </p:cNvSpPr>
            <p:nvPr/>
          </p:nvSpPr>
          <p:spPr bwMode="auto">
            <a:xfrm>
              <a:off x="306" y="258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44" name="Oval 120"/>
            <p:cNvSpPr>
              <a:spLocks noChangeArrowheads="1"/>
            </p:cNvSpPr>
            <p:nvPr/>
          </p:nvSpPr>
          <p:spPr bwMode="auto">
            <a:xfrm>
              <a:off x="306" y="240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45" name="Oval 121"/>
            <p:cNvSpPr>
              <a:spLocks noChangeArrowheads="1"/>
            </p:cNvSpPr>
            <p:nvPr/>
          </p:nvSpPr>
          <p:spPr bwMode="auto">
            <a:xfrm>
              <a:off x="306" y="2213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46" name="Oval 122"/>
            <p:cNvSpPr>
              <a:spLocks noChangeArrowheads="1"/>
            </p:cNvSpPr>
            <p:nvPr/>
          </p:nvSpPr>
          <p:spPr bwMode="auto">
            <a:xfrm>
              <a:off x="306" y="2033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47" name="Oval 123"/>
            <p:cNvSpPr>
              <a:spLocks noChangeArrowheads="1"/>
            </p:cNvSpPr>
            <p:nvPr/>
          </p:nvSpPr>
          <p:spPr bwMode="auto">
            <a:xfrm>
              <a:off x="306" y="330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48" name="Oval 124"/>
            <p:cNvSpPr>
              <a:spLocks noChangeArrowheads="1"/>
            </p:cNvSpPr>
            <p:nvPr/>
          </p:nvSpPr>
          <p:spPr bwMode="auto">
            <a:xfrm>
              <a:off x="306" y="312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49" name="Oval 125"/>
            <p:cNvSpPr>
              <a:spLocks noChangeArrowheads="1"/>
            </p:cNvSpPr>
            <p:nvPr/>
          </p:nvSpPr>
          <p:spPr bwMode="auto">
            <a:xfrm>
              <a:off x="1930" y="2948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50" name="Oval 126"/>
            <p:cNvSpPr>
              <a:spLocks noChangeArrowheads="1"/>
            </p:cNvSpPr>
            <p:nvPr/>
          </p:nvSpPr>
          <p:spPr bwMode="auto">
            <a:xfrm>
              <a:off x="1931" y="27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51" name="Oval 127"/>
            <p:cNvSpPr>
              <a:spLocks noChangeArrowheads="1"/>
            </p:cNvSpPr>
            <p:nvPr/>
          </p:nvSpPr>
          <p:spPr bwMode="auto">
            <a:xfrm>
              <a:off x="1930" y="2589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52" name="Oval 128"/>
            <p:cNvSpPr>
              <a:spLocks noChangeArrowheads="1"/>
            </p:cNvSpPr>
            <p:nvPr/>
          </p:nvSpPr>
          <p:spPr bwMode="auto">
            <a:xfrm>
              <a:off x="1931" y="240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53" name="Oval 129"/>
            <p:cNvSpPr>
              <a:spLocks noChangeArrowheads="1"/>
            </p:cNvSpPr>
            <p:nvPr/>
          </p:nvSpPr>
          <p:spPr bwMode="auto">
            <a:xfrm>
              <a:off x="1931" y="222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54" name="Oval 130"/>
            <p:cNvSpPr>
              <a:spLocks noChangeArrowheads="1"/>
            </p:cNvSpPr>
            <p:nvPr/>
          </p:nvSpPr>
          <p:spPr bwMode="auto">
            <a:xfrm>
              <a:off x="1931" y="204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55" name="Oval 131"/>
            <p:cNvSpPr>
              <a:spLocks noChangeArrowheads="1"/>
            </p:cNvSpPr>
            <p:nvPr/>
          </p:nvSpPr>
          <p:spPr bwMode="auto">
            <a:xfrm>
              <a:off x="1930" y="331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56" name="Oval 132"/>
            <p:cNvSpPr>
              <a:spLocks noChangeArrowheads="1"/>
            </p:cNvSpPr>
            <p:nvPr/>
          </p:nvSpPr>
          <p:spPr bwMode="auto">
            <a:xfrm>
              <a:off x="1930" y="313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57" name="Oval 133"/>
            <p:cNvSpPr>
              <a:spLocks noChangeArrowheads="1"/>
            </p:cNvSpPr>
            <p:nvPr/>
          </p:nvSpPr>
          <p:spPr bwMode="auto">
            <a:xfrm>
              <a:off x="2106" y="2951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58" name="Oval 134"/>
            <p:cNvSpPr>
              <a:spLocks noChangeArrowheads="1"/>
            </p:cNvSpPr>
            <p:nvPr/>
          </p:nvSpPr>
          <p:spPr bwMode="auto">
            <a:xfrm>
              <a:off x="2107" y="277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59" name="Oval 135"/>
            <p:cNvSpPr>
              <a:spLocks noChangeArrowheads="1"/>
            </p:cNvSpPr>
            <p:nvPr/>
          </p:nvSpPr>
          <p:spPr bwMode="auto">
            <a:xfrm>
              <a:off x="2106" y="259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60" name="Oval 136"/>
            <p:cNvSpPr>
              <a:spLocks noChangeArrowheads="1"/>
            </p:cNvSpPr>
            <p:nvPr/>
          </p:nvSpPr>
          <p:spPr bwMode="auto">
            <a:xfrm>
              <a:off x="2107" y="241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61" name="Oval 137"/>
            <p:cNvSpPr>
              <a:spLocks noChangeArrowheads="1"/>
            </p:cNvSpPr>
            <p:nvPr/>
          </p:nvSpPr>
          <p:spPr bwMode="auto">
            <a:xfrm>
              <a:off x="2107" y="222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62" name="Oval 138"/>
            <p:cNvSpPr>
              <a:spLocks noChangeArrowheads="1"/>
            </p:cNvSpPr>
            <p:nvPr/>
          </p:nvSpPr>
          <p:spPr bwMode="auto">
            <a:xfrm>
              <a:off x="2107" y="204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63" name="Oval 139"/>
            <p:cNvSpPr>
              <a:spLocks noChangeArrowheads="1"/>
            </p:cNvSpPr>
            <p:nvPr/>
          </p:nvSpPr>
          <p:spPr bwMode="auto">
            <a:xfrm>
              <a:off x="2106" y="3315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64" name="Oval 140"/>
            <p:cNvSpPr>
              <a:spLocks noChangeArrowheads="1"/>
            </p:cNvSpPr>
            <p:nvPr/>
          </p:nvSpPr>
          <p:spPr bwMode="auto">
            <a:xfrm>
              <a:off x="2106" y="3135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65" name="Oval 141"/>
            <p:cNvSpPr>
              <a:spLocks noChangeArrowheads="1"/>
            </p:cNvSpPr>
            <p:nvPr/>
          </p:nvSpPr>
          <p:spPr bwMode="auto">
            <a:xfrm>
              <a:off x="666" y="3491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66" name="Oval 142"/>
            <p:cNvSpPr>
              <a:spLocks noChangeArrowheads="1"/>
            </p:cNvSpPr>
            <p:nvPr/>
          </p:nvSpPr>
          <p:spPr bwMode="auto">
            <a:xfrm>
              <a:off x="855" y="3491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67" name="Oval 143"/>
            <p:cNvSpPr>
              <a:spLocks noChangeArrowheads="1"/>
            </p:cNvSpPr>
            <p:nvPr/>
          </p:nvSpPr>
          <p:spPr bwMode="auto">
            <a:xfrm>
              <a:off x="1753" y="34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68" name="Oval 144"/>
            <p:cNvSpPr>
              <a:spLocks noChangeArrowheads="1"/>
            </p:cNvSpPr>
            <p:nvPr/>
          </p:nvSpPr>
          <p:spPr bwMode="auto">
            <a:xfrm>
              <a:off x="485" y="349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69" name="Oval 145"/>
            <p:cNvSpPr>
              <a:spLocks noChangeArrowheads="1"/>
            </p:cNvSpPr>
            <p:nvPr/>
          </p:nvSpPr>
          <p:spPr bwMode="auto">
            <a:xfrm>
              <a:off x="1028" y="3491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70" name="Oval 146"/>
            <p:cNvSpPr>
              <a:spLocks noChangeArrowheads="1"/>
            </p:cNvSpPr>
            <p:nvPr/>
          </p:nvSpPr>
          <p:spPr bwMode="auto">
            <a:xfrm>
              <a:off x="1217" y="349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71" name="Oval 147"/>
            <p:cNvSpPr>
              <a:spLocks noChangeArrowheads="1"/>
            </p:cNvSpPr>
            <p:nvPr/>
          </p:nvSpPr>
          <p:spPr bwMode="auto">
            <a:xfrm>
              <a:off x="1398" y="349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72" name="Oval 148"/>
            <p:cNvSpPr>
              <a:spLocks noChangeArrowheads="1"/>
            </p:cNvSpPr>
            <p:nvPr/>
          </p:nvSpPr>
          <p:spPr bwMode="auto">
            <a:xfrm>
              <a:off x="1579" y="349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73" name="Oval 149"/>
            <p:cNvSpPr>
              <a:spLocks noChangeArrowheads="1"/>
            </p:cNvSpPr>
            <p:nvPr/>
          </p:nvSpPr>
          <p:spPr bwMode="auto">
            <a:xfrm>
              <a:off x="666" y="385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74" name="Oval 150"/>
            <p:cNvSpPr>
              <a:spLocks noChangeArrowheads="1"/>
            </p:cNvSpPr>
            <p:nvPr/>
          </p:nvSpPr>
          <p:spPr bwMode="auto">
            <a:xfrm>
              <a:off x="855" y="385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75" name="Oval 151"/>
            <p:cNvSpPr>
              <a:spLocks noChangeArrowheads="1"/>
            </p:cNvSpPr>
            <p:nvPr/>
          </p:nvSpPr>
          <p:spPr bwMode="auto">
            <a:xfrm>
              <a:off x="1753" y="385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76" name="Oval 152"/>
            <p:cNvSpPr>
              <a:spLocks noChangeArrowheads="1"/>
            </p:cNvSpPr>
            <p:nvPr/>
          </p:nvSpPr>
          <p:spPr bwMode="auto">
            <a:xfrm>
              <a:off x="485" y="385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77" name="Oval 153"/>
            <p:cNvSpPr>
              <a:spLocks noChangeArrowheads="1"/>
            </p:cNvSpPr>
            <p:nvPr/>
          </p:nvSpPr>
          <p:spPr bwMode="auto">
            <a:xfrm>
              <a:off x="1028" y="385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78" name="Oval 154"/>
            <p:cNvSpPr>
              <a:spLocks noChangeArrowheads="1"/>
            </p:cNvSpPr>
            <p:nvPr/>
          </p:nvSpPr>
          <p:spPr bwMode="auto">
            <a:xfrm>
              <a:off x="1217" y="385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79" name="Oval 155"/>
            <p:cNvSpPr>
              <a:spLocks noChangeArrowheads="1"/>
            </p:cNvSpPr>
            <p:nvPr/>
          </p:nvSpPr>
          <p:spPr bwMode="auto">
            <a:xfrm>
              <a:off x="1398" y="385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80" name="Oval 156"/>
            <p:cNvSpPr>
              <a:spLocks noChangeArrowheads="1"/>
            </p:cNvSpPr>
            <p:nvPr/>
          </p:nvSpPr>
          <p:spPr bwMode="auto">
            <a:xfrm>
              <a:off x="1579" y="385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81" name="Oval 157"/>
            <p:cNvSpPr>
              <a:spLocks noChangeArrowheads="1"/>
            </p:cNvSpPr>
            <p:nvPr/>
          </p:nvSpPr>
          <p:spPr bwMode="auto">
            <a:xfrm>
              <a:off x="666" y="367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82" name="Oval 158"/>
            <p:cNvSpPr>
              <a:spLocks noChangeArrowheads="1"/>
            </p:cNvSpPr>
            <p:nvPr/>
          </p:nvSpPr>
          <p:spPr bwMode="auto">
            <a:xfrm>
              <a:off x="855" y="367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83" name="Oval 159"/>
            <p:cNvSpPr>
              <a:spLocks noChangeArrowheads="1"/>
            </p:cNvSpPr>
            <p:nvPr/>
          </p:nvSpPr>
          <p:spPr bwMode="auto">
            <a:xfrm>
              <a:off x="1753" y="367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84" name="Oval 160"/>
            <p:cNvSpPr>
              <a:spLocks noChangeArrowheads="1"/>
            </p:cNvSpPr>
            <p:nvPr/>
          </p:nvSpPr>
          <p:spPr bwMode="auto">
            <a:xfrm>
              <a:off x="485" y="367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85" name="Oval 161"/>
            <p:cNvSpPr>
              <a:spLocks noChangeArrowheads="1"/>
            </p:cNvSpPr>
            <p:nvPr/>
          </p:nvSpPr>
          <p:spPr bwMode="auto">
            <a:xfrm>
              <a:off x="1028" y="367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86" name="Oval 162"/>
            <p:cNvSpPr>
              <a:spLocks noChangeArrowheads="1"/>
            </p:cNvSpPr>
            <p:nvPr/>
          </p:nvSpPr>
          <p:spPr bwMode="auto">
            <a:xfrm>
              <a:off x="1217" y="367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87" name="Oval 163"/>
            <p:cNvSpPr>
              <a:spLocks noChangeArrowheads="1"/>
            </p:cNvSpPr>
            <p:nvPr/>
          </p:nvSpPr>
          <p:spPr bwMode="auto">
            <a:xfrm>
              <a:off x="1398" y="367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88" name="Oval 164"/>
            <p:cNvSpPr>
              <a:spLocks noChangeArrowheads="1"/>
            </p:cNvSpPr>
            <p:nvPr/>
          </p:nvSpPr>
          <p:spPr bwMode="auto">
            <a:xfrm>
              <a:off x="1579" y="367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89" name="Oval 165"/>
            <p:cNvSpPr>
              <a:spLocks noChangeArrowheads="1"/>
            </p:cNvSpPr>
            <p:nvPr/>
          </p:nvSpPr>
          <p:spPr bwMode="auto">
            <a:xfrm>
              <a:off x="306" y="3485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90" name="Oval 166"/>
            <p:cNvSpPr>
              <a:spLocks noChangeArrowheads="1"/>
            </p:cNvSpPr>
            <p:nvPr/>
          </p:nvSpPr>
          <p:spPr bwMode="auto">
            <a:xfrm>
              <a:off x="306" y="384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91" name="Oval 167"/>
            <p:cNvSpPr>
              <a:spLocks noChangeArrowheads="1"/>
            </p:cNvSpPr>
            <p:nvPr/>
          </p:nvSpPr>
          <p:spPr bwMode="auto">
            <a:xfrm>
              <a:off x="306" y="367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92" name="Oval 168"/>
            <p:cNvSpPr>
              <a:spLocks noChangeArrowheads="1"/>
            </p:cNvSpPr>
            <p:nvPr/>
          </p:nvSpPr>
          <p:spPr bwMode="auto">
            <a:xfrm>
              <a:off x="1930" y="349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93" name="Oval 169"/>
            <p:cNvSpPr>
              <a:spLocks noChangeArrowheads="1"/>
            </p:cNvSpPr>
            <p:nvPr/>
          </p:nvSpPr>
          <p:spPr bwMode="auto">
            <a:xfrm>
              <a:off x="1930" y="3856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94" name="Oval 170"/>
            <p:cNvSpPr>
              <a:spLocks noChangeArrowheads="1"/>
            </p:cNvSpPr>
            <p:nvPr/>
          </p:nvSpPr>
          <p:spPr bwMode="auto">
            <a:xfrm>
              <a:off x="1930" y="3676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95" name="Oval 171"/>
            <p:cNvSpPr>
              <a:spLocks noChangeArrowheads="1"/>
            </p:cNvSpPr>
            <p:nvPr/>
          </p:nvSpPr>
          <p:spPr bwMode="auto">
            <a:xfrm>
              <a:off x="2106" y="3495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96" name="Oval 172"/>
            <p:cNvSpPr>
              <a:spLocks noChangeArrowheads="1"/>
            </p:cNvSpPr>
            <p:nvPr/>
          </p:nvSpPr>
          <p:spPr bwMode="auto">
            <a:xfrm>
              <a:off x="2106" y="3859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97" name="Oval 173"/>
            <p:cNvSpPr>
              <a:spLocks noChangeArrowheads="1"/>
            </p:cNvSpPr>
            <p:nvPr/>
          </p:nvSpPr>
          <p:spPr bwMode="auto">
            <a:xfrm>
              <a:off x="2106" y="3679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98" name="Text Box 174"/>
            <p:cNvSpPr txBox="1">
              <a:spLocks noChangeArrowheads="1"/>
            </p:cNvSpPr>
            <p:nvPr/>
          </p:nvSpPr>
          <p:spPr bwMode="auto">
            <a:xfrm>
              <a:off x="78" y="2187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9</a:t>
              </a:r>
              <a:endParaRPr lang="en-US"/>
            </a:p>
          </p:txBody>
        </p:sp>
        <p:sp>
          <p:nvSpPr>
            <p:cNvPr id="103599" name="Text Box 175"/>
            <p:cNvSpPr txBox="1">
              <a:spLocks noChangeArrowheads="1"/>
            </p:cNvSpPr>
            <p:nvPr/>
          </p:nvSpPr>
          <p:spPr bwMode="auto">
            <a:xfrm>
              <a:off x="78" y="254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7</a:t>
              </a:r>
              <a:endParaRPr lang="en-US"/>
            </a:p>
          </p:txBody>
        </p:sp>
        <p:sp>
          <p:nvSpPr>
            <p:cNvPr id="103600" name="Text Box 176"/>
            <p:cNvSpPr txBox="1">
              <a:spLocks noChangeArrowheads="1"/>
            </p:cNvSpPr>
            <p:nvPr/>
          </p:nvSpPr>
          <p:spPr bwMode="auto">
            <a:xfrm>
              <a:off x="78" y="2729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6</a:t>
              </a:r>
              <a:endParaRPr lang="en-US"/>
            </a:p>
          </p:txBody>
        </p:sp>
        <p:sp>
          <p:nvSpPr>
            <p:cNvPr id="103601" name="Text Box 177"/>
            <p:cNvSpPr txBox="1">
              <a:spLocks noChangeArrowheads="1"/>
            </p:cNvSpPr>
            <p:nvPr/>
          </p:nvSpPr>
          <p:spPr bwMode="auto">
            <a:xfrm>
              <a:off x="78" y="2910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5</a:t>
              </a:r>
              <a:endParaRPr lang="en-US"/>
            </a:p>
          </p:txBody>
        </p:sp>
        <p:sp>
          <p:nvSpPr>
            <p:cNvPr id="103602" name="Text Box 178"/>
            <p:cNvSpPr txBox="1">
              <a:spLocks noChangeArrowheads="1"/>
            </p:cNvSpPr>
            <p:nvPr/>
          </p:nvSpPr>
          <p:spPr bwMode="auto">
            <a:xfrm>
              <a:off x="78" y="3091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4</a:t>
              </a:r>
              <a:endParaRPr lang="en-US"/>
            </a:p>
          </p:txBody>
        </p:sp>
        <p:sp>
          <p:nvSpPr>
            <p:cNvPr id="103603" name="Text Box 179"/>
            <p:cNvSpPr txBox="1">
              <a:spLocks noChangeArrowheads="1"/>
            </p:cNvSpPr>
            <p:nvPr/>
          </p:nvSpPr>
          <p:spPr bwMode="auto">
            <a:xfrm>
              <a:off x="78" y="3272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3</a:t>
              </a:r>
              <a:endParaRPr lang="en-US"/>
            </a:p>
          </p:txBody>
        </p:sp>
        <p:sp>
          <p:nvSpPr>
            <p:cNvPr id="103604" name="Text Box 180"/>
            <p:cNvSpPr txBox="1">
              <a:spLocks noChangeArrowheads="1"/>
            </p:cNvSpPr>
            <p:nvPr/>
          </p:nvSpPr>
          <p:spPr bwMode="auto">
            <a:xfrm>
              <a:off x="78" y="34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2</a:t>
              </a:r>
              <a:endParaRPr lang="en-US"/>
            </a:p>
          </p:txBody>
        </p:sp>
        <p:sp>
          <p:nvSpPr>
            <p:cNvPr id="103605" name="Text Box 181"/>
            <p:cNvSpPr txBox="1">
              <a:spLocks noChangeArrowheads="1"/>
            </p:cNvSpPr>
            <p:nvPr/>
          </p:nvSpPr>
          <p:spPr bwMode="auto">
            <a:xfrm>
              <a:off x="78" y="3634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</a:t>
              </a:r>
              <a:endParaRPr lang="en-US"/>
            </a:p>
          </p:txBody>
        </p:sp>
        <p:sp>
          <p:nvSpPr>
            <p:cNvPr id="103606" name="Text Box 182"/>
            <p:cNvSpPr txBox="1">
              <a:spLocks noChangeArrowheads="1"/>
            </p:cNvSpPr>
            <p:nvPr/>
          </p:nvSpPr>
          <p:spPr bwMode="auto">
            <a:xfrm>
              <a:off x="78" y="3815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0</a:t>
              </a:r>
              <a:endParaRPr lang="en-US"/>
            </a:p>
          </p:txBody>
        </p:sp>
        <p:sp>
          <p:nvSpPr>
            <p:cNvPr id="103607" name="Text Box 183"/>
            <p:cNvSpPr txBox="1">
              <a:spLocks noChangeArrowheads="1"/>
            </p:cNvSpPr>
            <p:nvPr/>
          </p:nvSpPr>
          <p:spPr bwMode="auto">
            <a:xfrm>
              <a:off x="78" y="2369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8</a:t>
              </a:r>
              <a:endParaRPr lang="en-US"/>
            </a:p>
          </p:txBody>
        </p:sp>
        <p:sp>
          <p:nvSpPr>
            <p:cNvPr id="103608" name="Text Box 184"/>
            <p:cNvSpPr txBox="1">
              <a:spLocks noChangeArrowheads="1"/>
            </p:cNvSpPr>
            <p:nvPr/>
          </p:nvSpPr>
          <p:spPr bwMode="auto">
            <a:xfrm>
              <a:off x="1905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9</a:t>
              </a:r>
              <a:endParaRPr lang="en-US"/>
            </a:p>
          </p:txBody>
        </p:sp>
        <p:sp>
          <p:nvSpPr>
            <p:cNvPr id="103609" name="Text Box 185"/>
            <p:cNvSpPr txBox="1">
              <a:spLocks noChangeArrowheads="1"/>
            </p:cNvSpPr>
            <p:nvPr/>
          </p:nvSpPr>
          <p:spPr bwMode="auto">
            <a:xfrm>
              <a:off x="1556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7</a:t>
              </a:r>
              <a:endParaRPr lang="en-US"/>
            </a:p>
          </p:txBody>
        </p:sp>
        <p:sp>
          <p:nvSpPr>
            <p:cNvPr id="103610" name="Text Box 186"/>
            <p:cNvSpPr txBox="1">
              <a:spLocks noChangeArrowheads="1"/>
            </p:cNvSpPr>
            <p:nvPr/>
          </p:nvSpPr>
          <p:spPr bwMode="auto">
            <a:xfrm>
              <a:off x="1373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6</a:t>
              </a:r>
              <a:endParaRPr lang="en-US"/>
            </a:p>
          </p:txBody>
        </p:sp>
        <p:sp>
          <p:nvSpPr>
            <p:cNvPr id="103611" name="Text Box 187"/>
            <p:cNvSpPr txBox="1">
              <a:spLocks noChangeArrowheads="1"/>
            </p:cNvSpPr>
            <p:nvPr/>
          </p:nvSpPr>
          <p:spPr bwMode="auto">
            <a:xfrm>
              <a:off x="1193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5</a:t>
              </a:r>
              <a:endParaRPr lang="en-US"/>
            </a:p>
          </p:txBody>
        </p:sp>
        <p:sp>
          <p:nvSpPr>
            <p:cNvPr id="103612" name="Text Box 188"/>
            <p:cNvSpPr txBox="1">
              <a:spLocks noChangeArrowheads="1"/>
            </p:cNvSpPr>
            <p:nvPr/>
          </p:nvSpPr>
          <p:spPr bwMode="auto">
            <a:xfrm>
              <a:off x="1001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4</a:t>
              </a:r>
              <a:endParaRPr lang="en-US"/>
            </a:p>
          </p:txBody>
        </p:sp>
        <p:sp>
          <p:nvSpPr>
            <p:cNvPr id="103613" name="Text Box 189"/>
            <p:cNvSpPr txBox="1">
              <a:spLocks noChangeArrowheads="1"/>
            </p:cNvSpPr>
            <p:nvPr/>
          </p:nvSpPr>
          <p:spPr bwMode="auto">
            <a:xfrm>
              <a:off x="833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3</a:t>
              </a:r>
              <a:endParaRPr lang="en-US"/>
            </a:p>
          </p:txBody>
        </p:sp>
        <p:sp>
          <p:nvSpPr>
            <p:cNvPr id="103614" name="Text Box 190"/>
            <p:cNvSpPr txBox="1">
              <a:spLocks noChangeArrowheads="1"/>
            </p:cNvSpPr>
            <p:nvPr/>
          </p:nvSpPr>
          <p:spPr bwMode="auto">
            <a:xfrm>
              <a:off x="642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</a:t>
              </a:r>
              <a:endParaRPr lang="en-US"/>
            </a:p>
          </p:txBody>
        </p:sp>
        <p:sp>
          <p:nvSpPr>
            <p:cNvPr id="103615" name="Text Box 191"/>
            <p:cNvSpPr txBox="1">
              <a:spLocks noChangeArrowheads="1"/>
            </p:cNvSpPr>
            <p:nvPr/>
          </p:nvSpPr>
          <p:spPr bwMode="auto">
            <a:xfrm>
              <a:off x="456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</a:t>
              </a:r>
              <a:endParaRPr lang="en-US"/>
            </a:p>
          </p:txBody>
        </p:sp>
        <p:sp>
          <p:nvSpPr>
            <p:cNvPr id="103616" name="Text Box 192"/>
            <p:cNvSpPr txBox="1">
              <a:spLocks noChangeArrowheads="1"/>
            </p:cNvSpPr>
            <p:nvPr/>
          </p:nvSpPr>
          <p:spPr bwMode="auto">
            <a:xfrm>
              <a:off x="279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0</a:t>
              </a:r>
              <a:endParaRPr lang="en-US"/>
            </a:p>
          </p:txBody>
        </p:sp>
        <p:sp>
          <p:nvSpPr>
            <p:cNvPr id="103617" name="Text Box 193"/>
            <p:cNvSpPr txBox="1">
              <a:spLocks noChangeArrowheads="1"/>
            </p:cNvSpPr>
            <p:nvPr/>
          </p:nvSpPr>
          <p:spPr bwMode="auto">
            <a:xfrm>
              <a:off x="1727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8</a:t>
              </a:r>
              <a:endParaRPr lang="en-US"/>
            </a:p>
          </p:txBody>
        </p:sp>
        <p:sp>
          <p:nvSpPr>
            <p:cNvPr id="103618" name="Text Box 194"/>
            <p:cNvSpPr txBox="1">
              <a:spLocks noChangeArrowheads="1"/>
            </p:cNvSpPr>
            <p:nvPr/>
          </p:nvSpPr>
          <p:spPr bwMode="auto">
            <a:xfrm>
              <a:off x="2041" y="4068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10</a:t>
              </a:r>
              <a:endParaRPr lang="en-US"/>
            </a:p>
          </p:txBody>
        </p:sp>
        <p:sp>
          <p:nvSpPr>
            <p:cNvPr id="103619" name="Rectangle 195"/>
            <p:cNvSpPr>
              <a:spLocks noChangeArrowheads="1"/>
            </p:cNvSpPr>
            <p:nvPr/>
          </p:nvSpPr>
          <p:spPr bwMode="auto">
            <a:xfrm>
              <a:off x="-86" y="2067"/>
              <a:ext cx="388" cy="15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0" name="Line 196"/>
            <p:cNvSpPr>
              <a:spLocks noChangeShapeType="1"/>
            </p:cNvSpPr>
            <p:nvPr/>
          </p:nvSpPr>
          <p:spPr bwMode="auto">
            <a:xfrm flipH="1">
              <a:off x="257" y="2117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621" name="Text Box 197"/>
            <p:cNvSpPr txBox="1">
              <a:spLocks noChangeArrowheads="1"/>
            </p:cNvSpPr>
            <p:nvPr/>
          </p:nvSpPr>
          <p:spPr bwMode="auto">
            <a:xfrm>
              <a:off x="-2" y="2006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10</a:t>
              </a:r>
              <a:endParaRPr lang="en-US"/>
            </a:p>
          </p:txBody>
        </p:sp>
        <p:sp>
          <p:nvSpPr>
            <p:cNvPr id="103622" name="Rectangle 198"/>
            <p:cNvSpPr>
              <a:spLocks noChangeArrowheads="1"/>
            </p:cNvSpPr>
            <p:nvPr/>
          </p:nvSpPr>
          <p:spPr bwMode="auto">
            <a:xfrm>
              <a:off x="-1480" y="2044"/>
              <a:ext cx="1498" cy="374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3" name="Rectangle 199"/>
            <p:cNvSpPr>
              <a:spLocks noChangeArrowheads="1"/>
            </p:cNvSpPr>
            <p:nvPr/>
          </p:nvSpPr>
          <p:spPr bwMode="auto">
            <a:xfrm>
              <a:off x="-126" y="4500"/>
              <a:ext cx="2419" cy="128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4" name="Oval 200"/>
            <p:cNvSpPr>
              <a:spLocks noChangeArrowheads="1"/>
            </p:cNvSpPr>
            <p:nvPr/>
          </p:nvSpPr>
          <p:spPr bwMode="auto">
            <a:xfrm>
              <a:off x="2828" y="294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5" name="Oval 201"/>
            <p:cNvSpPr>
              <a:spLocks noChangeArrowheads="1"/>
            </p:cNvSpPr>
            <p:nvPr/>
          </p:nvSpPr>
          <p:spPr bwMode="auto">
            <a:xfrm>
              <a:off x="2292" y="2945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6" name="Oval 202"/>
            <p:cNvSpPr>
              <a:spLocks noChangeArrowheads="1"/>
            </p:cNvSpPr>
            <p:nvPr/>
          </p:nvSpPr>
          <p:spPr bwMode="auto">
            <a:xfrm>
              <a:off x="2473" y="2945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7" name="Oval 203"/>
            <p:cNvSpPr>
              <a:spLocks noChangeArrowheads="1"/>
            </p:cNvSpPr>
            <p:nvPr/>
          </p:nvSpPr>
          <p:spPr bwMode="auto">
            <a:xfrm>
              <a:off x="2654" y="2945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8" name="Oval 204"/>
            <p:cNvSpPr>
              <a:spLocks noChangeArrowheads="1"/>
            </p:cNvSpPr>
            <p:nvPr/>
          </p:nvSpPr>
          <p:spPr bwMode="auto">
            <a:xfrm>
              <a:off x="2829" y="276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9" name="Oval 205"/>
            <p:cNvSpPr>
              <a:spLocks noChangeArrowheads="1"/>
            </p:cNvSpPr>
            <p:nvPr/>
          </p:nvSpPr>
          <p:spPr bwMode="auto">
            <a:xfrm>
              <a:off x="2293" y="276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0" name="Oval 206"/>
            <p:cNvSpPr>
              <a:spLocks noChangeArrowheads="1"/>
            </p:cNvSpPr>
            <p:nvPr/>
          </p:nvSpPr>
          <p:spPr bwMode="auto">
            <a:xfrm>
              <a:off x="2474" y="276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1" name="Oval 207"/>
            <p:cNvSpPr>
              <a:spLocks noChangeArrowheads="1"/>
            </p:cNvSpPr>
            <p:nvPr/>
          </p:nvSpPr>
          <p:spPr bwMode="auto">
            <a:xfrm>
              <a:off x="2655" y="276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2" name="Oval 208"/>
            <p:cNvSpPr>
              <a:spLocks noChangeArrowheads="1"/>
            </p:cNvSpPr>
            <p:nvPr/>
          </p:nvSpPr>
          <p:spPr bwMode="auto">
            <a:xfrm>
              <a:off x="2828" y="258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3" name="Oval 209"/>
            <p:cNvSpPr>
              <a:spLocks noChangeArrowheads="1"/>
            </p:cNvSpPr>
            <p:nvPr/>
          </p:nvSpPr>
          <p:spPr bwMode="auto">
            <a:xfrm>
              <a:off x="2292" y="258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4" name="Oval 210"/>
            <p:cNvSpPr>
              <a:spLocks noChangeArrowheads="1"/>
            </p:cNvSpPr>
            <p:nvPr/>
          </p:nvSpPr>
          <p:spPr bwMode="auto">
            <a:xfrm>
              <a:off x="2473" y="258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5" name="Oval 211"/>
            <p:cNvSpPr>
              <a:spLocks noChangeArrowheads="1"/>
            </p:cNvSpPr>
            <p:nvPr/>
          </p:nvSpPr>
          <p:spPr bwMode="auto">
            <a:xfrm>
              <a:off x="2654" y="258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6" name="Oval 212"/>
            <p:cNvSpPr>
              <a:spLocks noChangeArrowheads="1"/>
            </p:cNvSpPr>
            <p:nvPr/>
          </p:nvSpPr>
          <p:spPr bwMode="auto">
            <a:xfrm>
              <a:off x="2829" y="240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7" name="Oval 213"/>
            <p:cNvSpPr>
              <a:spLocks noChangeArrowheads="1"/>
            </p:cNvSpPr>
            <p:nvPr/>
          </p:nvSpPr>
          <p:spPr bwMode="auto">
            <a:xfrm>
              <a:off x="2293" y="240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8" name="Oval 214"/>
            <p:cNvSpPr>
              <a:spLocks noChangeArrowheads="1"/>
            </p:cNvSpPr>
            <p:nvPr/>
          </p:nvSpPr>
          <p:spPr bwMode="auto">
            <a:xfrm>
              <a:off x="2474" y="240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9" name="Oval 215"/>
            <p:cNvSpPr>
              <a:spLocks noChangeArrowheads="1"/>
            </p:cNvSpPr>
            <p:nvPr/>
          </p:nvSpPr>
          <p:spPr bwMode="auto">
            <a:xfrm>
              <a:off x="2655" y="240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40" name="Oval 216"/>
            <p:cNvSpPr>
              <a:spLocks noChangeArrowheads="1"/>
            </p:cNvSpPr>
            <p:nvPr/>
          </p:nvSpPr>
          <p:spPr bwMode="auto">
            <a:xfrm>
              <a:off x="2829" y="221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41" name="Oval 217"/>
            <p:cNvSpPr>
              <a:spLocks noChangeArrowheads="1"/>
            </p:cNvSpPr>
            <p:nvPr/>
          </p:nvSpPr>
          <p:spPr bwMode="auto">
            <a:xfrm>
              <a:off x="2293" y="221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42" name="Oval 218"/>
            <p:cNvSpPr>
              <a:spLocks noChangeArrowheads="1"/>
            </p:cNvSpPr>
            <p:nvPr/>
          </p:nvSpPr>
          <p:spPr bwMode="auto">
            <a:xfrm>
              <a:off x="2474" y="221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43" name="Oval 219"/>
            <p:cNvSpPr>
              <a:spLocks noChangeArrowheads="1"/>
            </p:cNvSpPr>
            <p:nvPr/>
          </p:nvSpPr>
          <p:spPr bwMode="auto">
            <a:xfrm>
              <a:off x="2655" y="221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44" name="Oval 220"/>
            <p:cNvSpPr>
              <a:spLocks noChangeArrowheads="1"/>
            </p:cNvSpPr>
            <p:nvPr/>
          </p:nvSpPr>
          <p:spPr bwMode="auto">
            <a:xfrm>
              <a:off x="2829" y="203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45" name="Oval 221"/>
            <p:cNvSpPr>
              <a:spLocks noChangeArrowheads="1"/>
            </p:cNvSpPr>
            <p:nvPr/>
          </p:nvSpPr>
          <p:spPr bwMode="auto">
            <a:xfrm>
              <a:off x="2293" y="2037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46" name="Oval 222"/>
            <p:cNvSpPr>
              <a:spLocks noChangeArrowheads="1"/>
            </p:cNvSpPr>
            <p:nvPr/>
          </p:nvSpPr>
          <p:spPr bwMode="auto">
            <a:xfrm>
              <a:off x="2474" y="2037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47" name="Oval 223"/>
            <p:cNvSpPr>
              <a:spLocks noChangeArrowheads="1"/>
            </p:cNvSpPr>
            <p:nvPr/>
          </p:nvSpPr>
          <p:spPr bwMode="auto">
            <a:xfrm>
              <a:off x="2655" y="2037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48" name="Oval 224"/>
            <p:cNvSpPr>
              <a:spLocks noChangeArrowheads="1"/>
            </p:cNvSpPr>
            <p:nvPr/>
          </p:nvSpPr>
          <p:spPr bwMode="auto">
            <a:xfrm>
              <a:off x="2828" y="330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49" name="Oval 225"/>
            <p:cNvSpPr>
              <a:spLocks noChangeArrowheads="1"/>
            </p:cNvSpPr>
            <p:nvPr/>
          </p:nvSpPr>
          <p:spPr bwMode="auto">
            <a:xfrm>
              <a:off x="2292" y="330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50" name="Oval 226"/>
            <p:cNvSpPr>
              <a:spLocks noChangeArrowheads="1"/>
            </p:cNvSpPr>
            <p:nvPr/>
          </p:nvSpPr>
          <p:spPr bwMode="auto">
            <a:xfrm>
              <a:off x="2473" y="330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51" name="Oval 227"/>
            <p:cNvSpPr>
              <a:spLocks noChangeArrowheads="1"/>
            </p:cNvSpPr>
            <p:nvPr/>
          </p:nvSpPr>
          <p:spPr bwMode="auto">
            <a:xfrm>
              <a:off x="2654" y="330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52" name="Oval 228"/>
            <p:cNvSpPr>
              <a:spLocks noChangeArrowheads="1"/>
            </p:cNvSpPr>
            <p:nvPr/>
          </p:nvSpPr>
          <p:spPr bwMode="auto">
            <a:xfrm>
              <a:off x="2828" y="312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53" name="Oval 229"/>
            <p:cNvSpPr>
              <a:spLocks noChangeArrowheads="1"/>
            </p:cNvSpPr>
            <p:nvPr/>
          </p:nvSpPr>
          <p:spPr bwMode="auto">
            <a:xfrm>
              <a:off x="2292" y="313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54" name="Oval 230"/>
            <p:cNvSpPr>
              <a:spLocks noChangeArrowheads="1"/>
            </p:cNvSpPr>
            <p:nvPr/>
          </p:nvSpPr>
          <p:spPr bwMode="auto">
            <a:xfrm>
              <a:off x="2473" y="313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55" name="Oval 231"/>
            <p:cNvSpPr>
              <a:spLocks noChangeArrowheads="1"/>
            </p:cNvSpPr>
            <p:nvPr/>
          </p:nvSpPr>
          <p:spPr bwMode="auto">
            <a:xfrm>
              <a:off x="2654" y="313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56" name="Oval 232"/>
            <p:cNvSpPr>
              <a:spLocks noChangeArrowheads="1"/>
            </p:cNvSpPr>
            <p:nvPr/>
          </p:nvSpPr>
          <p:spPr bwMode="auto">
            <a:xfrm>
              <a:off x="3005" y="2947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57" name="Oval 233"/>
            <p:cNvSpPr>
              <a:spLocks noChangeArrowheads="1"/>
            </p:cNvSpPr>
            <p:nvPr/>
          </p:nvSpPr>
          <p:spPr bwMode="auto">
            <a:xfrm>
              <a:off x="3006" y="27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58" name="Oval 234"/>
            <p:cNvSpPr>
              <a:spLocks noChangeArrowheads="1"/>
            </p:cNvSpPr>
            <p:nvPr/>
          </p:nvSpPr>
          <p:spPr bwMode="auto">
            <a:xfrm>
              <a:off x="3005" y="2588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59" name="Oval 235"/>
            <p:cNvSpPr>
              <a:spLocks noChangeArrowheads="1"/>
            </p:cNvSpPr>
            <p:nvPr/>
          </p:nvSpPr>
          <p:spPr bwMode="auto">
            <a:xfrm>
              <a:off x="3006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60" name="Oval 236"/>
            <p:cNvSpPr>
              <a:spLocks noChangeArrowheads="1"/>
            </p:cNvSpPr>
            <p:nvPr/>
          </p:nvSpPr>
          <p:spPr bwMode="auto">
            <a:xfrm>
              <a:off x="3006" y="22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61" name="Oval 237"/>
            <p:cNvSpPr>
              <a:spLocks noChangeArrowheads="1"/>
            </p:cNvSpPr>
            <p:nvPr/>
          </p:nvSpPr>
          <p:spPr bwMode="auto">
            <a:xfrm>
              <a:off x="3006" y="20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62" name="Oval 238"/>
            <p:cNvSpPr>
              <a:spLocks noChangeArrowheads="1"/>
            </p:cNvSpPr>
            <p:nvPr/>
          </p:nvSpPr>
          <p:spPr bwMode="auto">
            <a:xfrm>
              <a:off x="3005" y="3311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63" name="Oval 239"/>
            <p:cNvSpPr>
              <a:spLocks noChangeArrowheads="1"/>
            </p:cNvSpPr>
            <p:nvPr/>
          </p:nvSpPr>
          <p:spPr bwMode="auto">
            <a:xfrm>
              <a:off x="3005" y="3131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64" name="Oval 240"/>
            <p:cNvSpPr>
              <a:spLocks noChangeArrowheads="1"/>
            </p:cNvSpPr>
            <p:nvPr/>
          </p:nvSpPr>
          <p:spPr bwMode="auto">
            <a:xfrm>
              <a:off x="3181" y="2950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65" name="Oval 241"/>
            <p:cNvSpPr>
              <a:spLocks noChangeArrowheads="1"/>
            </p:cNvSpPr>
            <p:nvPr/>
          </p:nvSpPr>
          <p:spPr bwMode="auto">
            <a:xfrm>
              <a:off x="3182" y="277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66" name="Oval 242"/>
            <p:cNvSpPr>
              <a:spLocks noChangeArrowheads="1"/>
            </p:cNvSpPr>
            <p:nvPr/>
          </p:nvSpPr>
          <p:spPr bwMode="auto">
            <a:xfrm>
              <a:off x="3181" y="2591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67" name="Oval 243"/>
            <p:cNvSpPr>
              <a:spLocks noChangeArrowheads="1"/>
            </p:cNvSpPr>
            <p:nvPr/>
          </p:nvSpPr>
          <p:spPr bwMode="auto">
            <a:xfrm>
              <a:off x="3182" y="241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68" name="Oval 244"/>
            <p:cNvSpPr>
              <a:spLocks noChangeArrowheads="1"/>
            </p:cNvSpPr>
            <p:nvPr/>
          </p:nvSpPr>
          <p:spPr bwMode="auto">
            <a:xfrm>
              <a:off x="3182" y="222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69" name="Oval 245"/>
            <p:cNvSpPr>
              <a:spLocks noChangeArrowheads="1"/>
            </p:cNvSpPr>
            <p:nvPr/>
          </p:nvSpPr>
          <p:spPr bwMode="auto">
            <a:xfrm>
              <a:off x="3182" y="204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70" name="Oval 246"/>
            <p:cNvSpPr>
              <a:spLocks noChangeArrowheads="1"/>
            </p:cNvSpPr>
            <p:nvPr/>
          </p:nvSpPr>
          <p:spPr bwMode="auto">
            <a:xfrm>
              <a:off x="3181" y="3314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71" name="Oval 247"/>
            <p:cNvSpPr>
              <a:spLocks noChangeArrowheads="1"/>
            </p:cNvSpPr>
            <p:nvPr/>
          </p:nvSpPr>
          <p:spPr bwMode="auto">
            <a:xfrm>
              <a:off x="3181" y="3134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72" name="Oval 248"/>
            <p:cNvSpPr>
              <a:spLocks noChangeArrowheads="1"/>
            </p:cNvSpPr>
            <p:nvPr/>
          </p:nvSpPr>
          <p:spPr bwMode="auto">
            <a:xfrm>
              <a:off x="2828" y="348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73" name="Oval 249"/>
            <p:cNvSpPr>
              <a:spLocks noChangeArrowheads="1"/>
            </p:cNvSpPr>
            <p:nvPr/>
          </p:nvSpPr>
          <p:spPr bwMode="auto">
            <a:xfrm>
              <a:off x="2292" y="349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74" name="Oval 250"/>
            <p:cNvSpPr>
              <a:spLocks noChangeArrowheads="1"/>
            </p:cNvSpPr>
            <p:nvPr/>
          </p:nvSpPr>
          <p:spPr bwMode="auto">
            <a:xfrm>
              <a:off x="2473" y="349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75" name="Oval 251"/>
            <p:cNvSpPr>
              <a:spLocks noChangeArrowheads="1"/>
            </p:cNvSpPr>
            <p:nvPr/>
          </p:nvSpPr>
          <p:spPr bwMode="auto">
            <a:xfrm>
              <a:off x="2654" y="349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76" name="Oval 252"/>
            <p:cNvSpPr>
              <a:spLocks noChangeArrowheads="1"/>
            </p:cNvSpPr>
            <p:nvPr/>
          </p:nvSpPr>
          <p:spPr bwMode="auto">
            <a:xfrm>
              <a:off x="2828" y="385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77" name="Oval 253"/>
            <p:cNvSpPr>
              <a:spLocks noChangeArrowheads="1"/>
            </p:cNvSpPr>
            <p:nvPr/>
          </p:nvSpPr>
          <p:spPr bwMode="auto">
            <a:xfrm>
              <a:off x="2292" y="385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78" name="Oval 254"/>
            <p:cNvSpPr>
              <a:spLocks noChangeArrowheads="1"/>
            </p:cNvSpPr>
            <p:nvPr/>
          </p:nvSpPr>
          <p:spPr bwMode="auto">
            <a:xfrm>
              <a:off x="2473" y="385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79" name="Oval 255"/>
            <p:cNvSpPr>
              <a:spLocks noChangeArrowheads="1"/>
            </p:cNvSpPr>
            <p:nvPr/>
          </p:nvSpPr>
          <p:spPr bwMode="auto">
            <a:xfrm>
              <a:off x="2654" y="385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80" name="Oval 256"/>
            <p:cNvSpPr>
              <a:spLocks noChangeArrowheads="1"/>
            </p:cNvSpPr>
            <p:nvPr/>
          </p:nvSpPr>
          <p:spPr bwMode="auto">
            <a:xfrm>
              <a:off x="2828" y="367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81" name="Oval 257"/>
            <p:cNvSpPr>
              <a:spLocks noChangeArrowheads="1"/>
            </p:cNvSpPr>
            <p:nvPr/>
          </p:nvSpPr>
          <p:spPr bwMode="auto">
            <a:xfrm>
              <a:off x="2292" y="367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82" name="Oval 258"/>
            <p:cNvSpPr>
              <a:spLocks noChangeArrowheads="1"/>
            </p:cNvSpPr>
            <p:nvPr/>
          </p:nvSpPr>
          <p:spPr bwMode="auto">
            <a:xfrm>
              <a:off x="2473" y="367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83" name="Oval 259"/>
            <p:cNvSpPr>
              <a:spLocks noChangeArrowheads="1"/>
            </p:cNvSpPr>
            <p:nvPr/>
          </p:nvSpPr>
          <p:spPr bwMode="auto">
            <a:xfrm>
              <a:off x="2654" y="367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84" name="Oval 260"/>
            <p:cNvSpPr>
              <a:spLocks noChangeArrowheads="1"/>
            </p:cNvSpPr>
            <p:nvPr/>
          </p:nvSpPr>
          <p:spPr bwMode="auto">
            <a:xfrm>
              <a:off x="3005" y="3491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85" name="Oval 261"/>
            <p:cNvSpPr>
              <a:spLocks noChangeArrowheads="1"/>
            </p:cNvSpPr>
            <p:nvPr/>
          </p:nvSpPr>
          <p:spPr bwMode="auto">
            <a:xfrm>
              <a:off x="3005" y="3855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86" name="Oval 262"/>
            <p:cNvSpPr>
              <a:spLocks noChangeArrowheads="1"/>
            </p:cNvSpPr>
            <p:nvPr/>
          </p:nvSpPr>
          <p:spPr bwMode="auto">
            <a:xfrm>
              <a:off x="3005" y="3675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87" name="Oval 263"/>
            <p:cNvSpPr>
              <a:spLocks noChangeArrowheads="1"/>
            </p:cNvSpPr>
            <p:nvPr/>
          </p:nvSpPr>
          <p:spPr bwMode="auto">
            <a:xfrm>
              <a:off x="3181" y="3494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88" name="Oval 264"/>
            <p:cNvSpPr>
              <a:spLocks noChangeArrowheads="1"/>
            </p:cNvSpPr>
            <p:nvPr/>
          </p:nvSpPr>
          <p:spPr bwMode="auto">
            <a:xfrm>
              <a:off x="3181" y="3858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89" name="Oval 265"/>
            <p:cNvSpPr>
              <a:spLocks noChangeArrowheads="1"/>
            </p:cNvSpPr>
            <p:nvPr/>
          </p:nvSpPr>
          <p:spPr bwMode="auto">
            <a:xfrm>
              <a:off x="3181" y="3678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90" name="Text Box 266"/>
            <p:cNvSpPr txBox="1">
              <a:spLocks noChangeArrowheads="1"/>
            </p:cNvSpPr>
            <p:nvPr/>
          </p:nvSpPr>
          <p:spPr bwMode="auto">
            <a:xfrm>
              <a:off x="2591" y="406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13</a:t>
              </a:r>
              <a:endParaRPr lang="en-US"/>
            </a:p>
          </p:txBody>
        </p:sp>
        <p:sp>
          <p:nvSpPr>
            <p:cNvPr id="103691" name="Text Box 267"/>
            <p:cNvSpPr txBox="1">
              <a:spLocks noChangeArrowheads="1"/>
            </p:cNvSpPr>
            <p:nvPr/>
          </p:nvSpPr>
          <p:spPr bwMode="auto">
            <a:xfrm>
              <a:off x="2408" y="406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12</a:t>
              </a:r>
              <a:endParaRPr lang="en-US"/>
            </a:p>
          </p:txBody>
        </p:sp>
        <p:sp>
          <p:nvSpPr>
            <p:cNvPr id="103692" name="Text Box 268"/>
            <p:cNvSpPr txBox="1">
              <a:spLocks noChangeArrowheads="1"/>
            </p:cNvSpPr>
            <p:nvPr/>
          </p:nvSpPr>
          <p:spPr bwMode="auto">
            <a:xfrm>
              <a:off x="2228" y="406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11</a:t>
              </a:r>
              <a:endParaRPr lang="en-US"/>
            </a:p>
          </p:txBody>
        </p:sp>
        <p:sp>
          <p:nvSpPr>
            <p:cNvPr id="103693" name="Text Box 269"/>
            <p:cNvSpPr txBox="1">
              <a:spLocks noChangeArrowheads="1"/>
            </p:cNvSpPr>
            <p:nvPr/>
          </p:nvSpPr>
          <p:spPr bwMode="auto">
            <a:xfrm>
              <a:off x="2762" y="406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14</a:t>
              </a:r>
              <a:endParaRPr lang="en-US"/>
            </a:p>
          </p:txBody>
        </p:sp>
        <p:sp>
          <p:nvSpPr>
            <p:cNvPr id="103694" name="Line 270"/>
            <p:cNvSpPr>
              <a:spLocks noChangeShapeType="1"/>
            </p:cNvSpPr>
            <p:nvPr/>
          </p:nvSpPr>
          <p:spPr bwMode="auto">
            <a:xfrm>
              <a:off x="3258" y="4006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695" name="Line 271"/>
            <p:cNvSpPr>
              <a:spLocks noChangeShapeType="1"/>
            </p:cNvSpPr>
            <p:nvPr/>
          </p:nvSpPr>
          <p:spPr bwMode="auto">
            <a:xfrm rot="5400000" flipV="1">
              <a:off x="1807" y="-539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696" name="Line 272"/>
            <p:cNvSpPr>
              <a:spLocks noChangeShapeType="1"/>
            </p:cNvSpPr>
            <p:nvPr/>
          </p:nvSpPr>
          <p:spPr bwMode="auto">
            <a:xfrm rot="5400000" flipV="1">
              <a:off x="1807" y="-356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697" name="Line 273"/>
            <p:cNvSpPr>
              <a:spLocks noChangeShapeType="1"/>
            </p:cNvSpPr>
            <p:nvPr/>
          </p:nvSpPr>
          <p:spPr bwMode="auto">
            <a:xfrm rot="5400000" flipV="1">
              <a:off x="1807" y="-174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698" name="Line 274"/>
            <p:cNvSpPr>
              <a:spLocks noChangeShapeType="1"/>
            </p:cNvSpPr>
            <p:nvPr/>
          </p:nvSpPr>
          <p:spPr bwMode="auto">
            <a:xfrm rot="5400000" flipV="1">
              <a:off x="1807" y="6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699" name="Line 275"/>
            <p:cNvSpPr>
              <a:spLocks noChangeShapeType="1"/>
            </p:cNvSpPr>
            <p:nvPr/>
          </p:nvSpPr>
          <p:spPr bwMode="auto">
            <a:xfrm rot="5400000" flipV="1">
              <a:off x="1807" y="187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700" name="Line 276"/>
            <p:cNvSpPr>
              <a:spLocks noChangeShapeType="1"/>
            </p:cNvSpPr>
            <p:nvPr/>
          </p:nvSpPr>
          <p:spPr bwMode="auto">
            <a:xfrm rot="5400000" flipV="1">
              <a:off x="1807" y="367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701" name="Oval 277"/>
            <p:cNvSpPr>
              <a:spLocks noChangeArrowheads="1"/>
            </p:cNvSpPr>
            <p:nvPr/>
          </p:nvSpPr>
          <p:spPr bwMode="auto">
            <a:xfrm>
              <a:off x="664" y="184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02" name="Oval 278"/>
            <p:cNvSpPr>
              <a:spLocks noChangeArrowheads="1"/>
            </p:cNvSpPr>
            <p:nvPr/>
          </p:nvSpPr>
          <p:spPr bwMode="auto">
            <a:xfrm>
              <a:off x="853" y="184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03" name="Oval 279"/>
            <p:cNvSpPr>
              <a:spLocks noChangeArrowheads="1"/>
            </p:cNvSpPr>
            <p:nvPr/>
          </p:nvSpPr>
          <p:spPr bwMode="auto">
            <a:xfrm>
              <a:off x="1751" y="184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04" name="Oval 280"/>
            <p:cNvSpPr>
              <a:spLocks noChangeArrowheads="1"/>
            </p:cNvSpPr>
            <p:nvPr/>
          </p:nvSpPr>
          <p:spPr bwMode="auto">
            <a:xfrm>
              <a:off x="483" y="18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05" name="Oval 281"/>
            <p:cNvSpPr>
              <a:spLocks noChangeArrowheads="1"/>
            </p:cNvSpPr>
            <p:nvPr/>
          </p:nvSpPr>
          <p:spPr bwMode="auto">
            <a:xfrm>
              <a:off x="1026" y="184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06" name="Oval 282"/>
            <p:cNvSpPr>
              <a:spLocks noChangeArrowheads="1"/>
            </p:cNvSpPr>
            <p:nvPr/>
          </p:nvSpPr>
          <p:spPr bwMode="auto">
            <a:xfrm>
              <a:off x="1215" y="18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07" name="Oval 283"/>
            <p:cNvSpPr>
              <a:spLocks noChangeArrowheads="1"/>
            </p:cNvSpPr>
            <p:nvPr/>
          </p:nvSpPr>
          <p:spPr bwMode="auto">
            <a:xfrm>
              <a:off x="1396" y="18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08" name="Oval 284"/>
            <p:cNvSpPr>
              <a:spLocks noChangeArrowheads="1"/>
            </p:cNvSpPr>
            <p:nvPr/>
          </p:nvSpPr>
          <p:spPr bwMode="auto">
            <a:xfrm>
              <a:off x="1577" y="18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09" name="Oval 285"/>
            <p:cNvSpPr>
              <a:spLocks noChangeArrowheads="1"/>
            </p:cNvSpPr>
            <p:nvPr/>
          </p:nvSpPr>
          <p:spPr bwMode="auto">
            <a:xfrm>
              <a:off x="665" y="16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10" name="Oval 286"/>
            <p:cNvSpPr>
              <a:spLocks noChangeArrowheads="1"/>
            </p:cNvSpPr>
            <p:nvPr/>
          </p:nvSpPr>
          <p:spPr bwMode="auto">
            <a:xfrm>
              <a:off x="853" y="16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11" name="Oval 287"/>
            <p:cNvSpPr>
              <a:spLocks noChangeArrowheads="1"/>
            </p:cNvSpPr>
            <p:nvPr/>
          </p:nvSpPr>
          <p:spPr bwMode="auto">
            <a:xfrm>
              <a:off x="1752" y="166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12" name="Oval 288"/>
            <p:cNvSpPr>
              <a:spLocks noChangeArrowheads="1"/>
            </p:cNvSpPr>
            <p:nvPr/>
          </p:nvSpPr>
          <p:spPr bwMode="auto">
            <a:xfrm>
              <a:off x="483" y="16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13" name="Oval 289"/>
            <p:cNvSpPr>
              <a:spLocks noChangeArrowheads="1"/>
            </p:cNvSpPr>
            <p:nvPr/>
          </p:nvSpPr>
          <p:spPr bwMode="auto">
            <a:xfrm>
              <a:off x="1027" y="16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14" name="Oval 290"/>
            <p:cNvSpPr>
              <a:spLocks noChangeArrowheads="1"/>
            </p:cNvSpPr>
            <p:nvPr/>
          </p:nvSpPr>
          <p:spPr bwMode="auto">
            <a:xfrm>
              <a:off x="1216" y="16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15" name="Oval 291"/>
            <p:cNvSpPr>
              <a:spLocks noChangeArrowheads="1"/>
            </p:cNvSpPr>
            <p:nvPr/>
          </p:nvSpPr>
          <p:spPr bwMode="auto">
            <a:xfrm>
              <a:off x="1397" y="16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16" name="Oval 292"/>
            <p:cNvSpPr>
              <a:spLocks noChangeArrowheads="1"/>
            </p:cNvSpPr>
            <p:nvPr/>
          </p:nvSpPr>
          <p:spPr bwMode="auto">
            <a:xfrm>
              <a:off x="1578" y="16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17" name="Oval 293"/>
            <p:cNvSpPr>
              <a:spLocks noChangeArrowheads="1"/>
            </p:cNvSpPr>
            <p:nvPr/>
          </p:nvSpPr>
          <p:spPr bwMode="auto">
            <a:xfrm>
              <a:off x="664" y="148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18" name="Oval 294"/>
            <p:cNvSpPr>
              <a:spLocks noChangeArrowheads="1"/>
            </p:cNvSpPr>
            <p:nvPr/>
          </p:nvSpPr>
          <p:spPr bwMode="auto">
            <a:xfrm>
              <a:off x="853" y="148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19" name="Oval 295"/>
            <p:cNvSpPr>
              <a:spLocks noChangeArrowheads="1"/>
            </p:cNvSpPr>
            <p:nvPr/>
          </p:nvSpPr>
          <p:spPr bwMode="auto">
            <a:xfrm>
              <a:off x="1751" y="148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20" name="Oval 296"/>
            <p:cNvSpPr>
              <a:spLocks noChangeArrowheads="1"/>
            </p:cNvSpPr>
            <p:nvPr/>
          </p:nvSpPr>
          <p:spPr bwMode="auto">
            <a:xfrm>
              <a:off x="483" y="14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21" name="Oval 297"/>
            <p:cNvSpPr>
              <a:spLocks noChangeArrowheads="1"/>
            </p:cNvSpPr>
            <p:nvPr/>
          </p:nvSpPr>
          <p:spPr bwMode="auto">
            <a:xfrm>
              <a:off x="1026" y="148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22" name="Oval 298"/>
            <p:cNvSpPr>
              <a:spLocks noChangeArrowheads="1"/>
            </p:cNvSpPr>
            <p:nvPr/>
          </p:nvSpPr>
          <p:spPr bwMode="auto">
            <a:xfrm>
              <a:off x="1215" y="14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23" name="Oval 299"/>
            <p:cNvSpPr>
              <a:spLocks noChangeArrowheads="1"/>
            </p:cNvSpPr>
            <p:nvPr/>
          </p:nvSpPr>
          <p:spPr bwMode="auto">
            <a:xfrm>
              <a:off x="1396" y="14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24" name="Oval 300"/>
            <p:cNvSpPr>
              <a:spLocks noChangeArrowheads="1"/>
            </p:cNvSpPr>
            <p:nvPr/>
          </p:nvSpPr>
          <p:spPr bwMode="auto">
            <a:xfrm>
              <a:off x="1577" y="14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25" name="Oval 301"/>
            <p:cNvSpPr>
              <a:spLocks noChangeArrowheads="1"/>
            </p:cNvSpPr>
            <p:nvPr/>
          </p:nvSpPr>
          <p:spPr bwMode="auto">
            <a:xfrm>
              <a:off x="665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26" name="Oval 302"/>
            <p:cNvSpPr>
              <a:spLocks noChangeArrowheads="1"/>
            </p:cNvSpPr>
            <p:nvPr/>
          </p:nvSpPr>
          <p:spPr bwMode="auto">
            <a:xfrm>
              <a:off x="853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27" name="Oval 303"/>
            <p:cNvSpPr>
              <a:spLocks noChangeArrowheads="1"/>
            </p:cNvSpPr>
            <p:nvPr/>
          </p:nvSpPr>
          <p:spPr bwMode="auto">
            <a:xfrm>
              <a:off x="1752" y="130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28" name="Oval 304"/>
            <p:cNvSpPr>
              <a:spLocks noChangeArrowheads="1"/>
            </p:cNvSpPr>
            <p:nvPr/>
          </p:nvSpPr>
          <p:spPr bwMode="auto">
            <a:xfrm>
              <a:off x="483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29" name="Oval 305"/>
            <p:cNvSpPr>
              <a:spLocks noChangeArrowheads="1"/>
            </p:cNvSpPr>
            <p:nvPr/>
          </p:nvSpPr>
          <p:spPr bwMode="auto">
            <a:xfrm>
              <a:off x="1027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30" name="Oval 306"/>
            <p:cNvSpPr>
              <a:spLocks noChangeArrowheads="1"/>
            </p:cNvSpPr>
            <p:nvPr/>
          </p:nvSpPr>
          <p:spPr bwMode="auto">
            <a:xfrm>
              <a:off x="1216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31" name="Oval 307"/>
            <p:cNvSpPr>
              <a:spLocks noChangeArrowheads="1"/>
            </p:cNvSpPr>
            <p:nvPr/>
          </p:nvSpPr>
          <p:spPr bwMode="auto">
            <a:xfrm>
              <a:off x="1397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32" name="Oval 308"/>
            <p:cNvSpPr>
              <a:spLocks noChangeArrowheads="1"/>
            </p:cNvSpPr>
            <p:nvPr/>
          </p:nvSpPr>
          <p:spPr bwMode="auto">
            <a:xfrm>
              <a:off x="1578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33" name="Oval 309"/>
            <p:cNvSpPr>
              <a:spLocks noChangeArrowheads="1"/>
            </p:cNvSpPr>
            <p:nvPr/>
          </p:nvSpPr>
          <p:spPr bwMode="auto">
            <a:xfrm>
              <a:off x="665" y="11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34" name="Oval 310"/>
            <p:cNvSpPr>
              <a:spLocks noChangeArrowheads="1"/>
            </p:cNvSpPr>
            <p:nvPr/>
          </p:nvSpPr>
          <p:spPr bwMode="auto">
            <a:xfrm>
              <a:off x="853" y="11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35" name="Oval 311"/>
            <p:cNvSpPr>
              <a:spLocks noChangeArrowheads="1"/>
            </p:cNvSpPr>
            <p:nvPr/>
          </p:nvSpPr>
          <p:spPr bwMode="auto">
            <a:xfrm>
              <a:off x="1752" y="111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36" name="Oval 312"/>
            <p:cNvSpPr>
              <a:spLocks noChangeArrowheads="1"/>
            </p:cNvSpPr>
            <p:nvPr/>
          </p:nvSpPr>
          <p:spPr bwMode="auto">
            <a:xfrm>
              <a:off x="483" y="11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37" name="Oval 313"/>
            <p:cNvSpPr>
              <a:spLocks noChangeArrowheads="1"/>
            </p:cNvSpPr>
            <p:nvPr/>
          </p:nvSpPr>
          <p:spPr bwMode="auto">
            <a:xfrm>
              <a:off x="1027" y="11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38" name="Oval 314"/>
            <p:cNvSpPr>
              <a:spLocks noChangeArrowheads="1"/>
            </p:cNvSpPr>
            <p:nvPr/>
          </p:nvSpPr>
          <p:spPr bwMode="auto">
            <a:xfrm>
              <a:off x="1216" y="11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39" name="Oval 315"/>
            <p:cNvSpPr>
              <a:spLocks noChangeArrowheads="1"/>
            </p:cNvSpPr>
            <p:nvPr/>
          </p:nvSpPr>
          <p:spPr bwMode="auto">
            <a:xfrm>
              <a:off x="1397" y="11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40" name="Oval 316"/>
            <p:cNvSpPr>
              <a:spLocks noChangeArrowheads="1"/>
            </p:cNvSpPr>
            <p:nvPr/>
          </p:nvSpPr>
          <p:spPr bwMode="auto">
            <a:xfrm>
              <a:off x="1578" y="11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41" name="Oval 317"/>
            <p:cNvSpPr>
              <a:spLocks noChangeArrowheads="1"/>
            </p:cNvSpPr>
            <p:nvPr/>
          </p:nvSpPr>
          <p:spPr bwMode="auto">
            <a:xfrm>
              <a:off x="665" y="9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42" name="Oval 318"/>
            <p:cNvSpPr>
              <a:spLocks noChangeArrowheads="1"/>
            </p:cNvSpPr>
            <p:nvPr/>
          </p:nvSpPr>
          <p:spPr bwMode="auto">
            <a:xfrm>
              <a:off x="853" y="9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43" name="Oval 319"/>
            <p:cNvSpPr>
              <a:spLocks noChangeArrowheads="1"/>
            </p:cNvSpPr>
            <p:nvPr/>
          </p:nvSpPr>
          <p:spPr bwMode="auto">
            <a:xfrm>
              <a:off x="1752" y="93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44" name="Oval 320"/>
            <p:cNvSpPr>
              <a:spLocks noChangeArrowheads="1"/>
            </p:cNvSpPr>
            <p:nvPr/>
          </p:nvSpPr>
          <p:spPr bwMode="auto">
            <a:xfrm>
              <a:off x="483" y="9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45" name="Oval 321"/>
            <p:cNvSpPr>
              <a:spLocks noChangeArrowheads="1"/>
            </p:cNvSpPr>
            <p:nvPr/>
          </p:nvSpPr>
          <p:spPr bwMode="auto">
            <a:xfrm>
              <a:off x="1027" y="9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46" name="Oval 322"/>
            <p:cNvSpPr>
              <a:spLocks noChangeArrowheads="1"/>
            </p:cNvSpPr>
            <p:nvPr/>
          </p:nvSpPr>
          <p:spPr bwMode="auto">
            <a:xfrm>
              <a:off x="1216" y="9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47" name="Oval 323"/>
            <p:cNvSpPr>
              <a:spLocks noChangeArrowheads="1"/>
            </p:cNvSpPr>
            <p:nvPr/>
          </p:nvSpPr>
          <p:spPr bwMode="auto">
            <a:xfrm>
              <a:off x="1397" y="9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48" name="Oval 324"/>
            <p:cNvSpPr>
              <a:spLocks noChangeArrowheads="1"/>
            </p:cNvSpPr>
            <p:nvPr/>
          </p:nvSpPr>
          <p:spPr bwMode="auto">
            <a:xfrm>
              <a:off x="1578" y="9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49" name="Oval 325"/>
            <p:cNvSpPr>
              <a:spLocks noChangeArrowheads="1"/>
            </p:cNvSpPr>
            <p:nvPr/>
          </p:nvSpPr>
          <p:spPr bwMode="auto">
            <a:xfrm>
              <a:off x="304" y="184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50" name="Oval 326"/>
            <p:cNvSpPr>
              <a:spLocks noChangeArrowheads="1"/>
            </p:cNvSpPr>
            <p:nvPr/>
          </p:nvSpPr>
          <p:spPr bwMode="auto">
            <a:xfrm>
              <a:off x="304" y="166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51" name="Oval 327"/>
            <p:cNvSpPr>
              <a:spLocks noChangeArrowheads="1"/>
            </p:cNvSpPr>
            <p:nvPr/>
          </p:nvSpPr>
          <p:spPr bwMode="auto">
            <a:xfrm>
              <a:off x="304" y="148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52" name="Oval 328"/>
            <p:cNvSpPr>
              <a:spLocks noChangeArrowheads="1"/>
            </p:cNvSpPr>
            <p:nvPr/>
          </p:nvSpPr>
          <p:spPr bwMode="auto">
            <a:xfrm>
              <a:off x="304" y="130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53" name="Oval 329"/>
            <p:cNvSpPr>
              <a:spLocks noChangeArrowheads="1"/>
            </p:cNvSpPr>
            <p:nvPr/>
          </p:nvSpPr>
          <p:spPr bwMode="auto">
            <a:xfrm>
              <a:off x="304" y="1113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54" name="Oval 330"/>
            <p:cNvSpPr>
              <a:spLocks noChangeArrowheads="1"/>
            </p:cNvSpPr>
            <p:nvPr/>
          </p:nvSpPr>
          <p:spPr bwMode="auto">
            <a:xfrm>
              <a:off x="304" y="933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55" name="Oval 331"/>
            <p:cNvSpPr>
              <a:spLocks noChangeArrowheads="1"/>
            </p:cNvSpPr>
            <p:nvPr/>
          </p:nvSpPr>
          <p:spPr bwMode="auto">
            <a:xfrm>
              <a:off x="1928" y="1848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56" name="Oval 332"/>
            <p:cNvSpPr>
              <a:spLocks noChangeArrowheads="1"/>
            </p:cNvSpPr>
            <p:nvPr/>
          </p:nvSpPr>
          <p:spPr bwMode="auto">
            <a:xfrm>
              <a:off x="1929" y="16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57" name="Oval 333"/>
            <p:cNvSpPr>
              <a:spLocks noChangeArrowheads="1"/>
            </p:cNvSpPr>
            <p:nvPr/>
          </p:nvSpPr>
          <p:spPr bwMode="auto">
            <a:xfrm>
              <a:off x="1928" y="1489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58" name="Oval 334"/>
            <p:cNvSpPr>
              <a:spLocks noChangeArrowheads="1"/>
            </p:cNvSpPr>
            <p:nvPr/>
          </p:nvSpPr>
          <p:spPr bwMode="auto">
            <a:xfrm>
              <a:off x="1929" y="130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59" name="Oval 335"/>
            <p:cNvSpPr>
              <a:spLocks noChangeArrowheads="1"/>
            </p:cNvSpPr>
            <p:nvPr/>
          </p:nvSpPr>
          <p:spPr bwMode="auto">
            <a:xfrm>
              <a:off x="1929" y="112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60" name="Oval 336"/>
            <p:cNvSpPr>
              <a:spLocks noChangeArrowheads="1"/>
            </p:cNvSpPr>
            <p:nvPr/>
          </p:nvSpPr>
          <p:spPr bwMode="auto">
            <a:xfrm>
              <a:off x="1929" y="94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61" name="Oval 337"/>
            <p:cNvSpPr>
              <a:spLocks noChangeArrowheads="1"/>
            </p:cNvSpPr>
            <p:nvPr/>
          </p:nvSpPr>
          <p:spPr bwMode="auto">
            <a:xfrm>
              <a:off x="2104" y="1851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62" name="Oval 338"/>
            <p:cNvSpPr>
              <a:spLocks noChangeArrowheads="1"/>
            </p:cNvSpPr>
            <p:nvPr/>
          </p:nvSpPr>
          <p:spPr bwMode="auto">
            <a:xfrm>
              <a:off x="2105" y="167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63" name="Oval 339"/>
            <p:cNvSpPr>
              <a:spLocks noChangeArrowheads="1"/>
            </p:cNvSpPr>
            <p:nvPr/>
          </p:nvSpPr>
          <p:spPr bwMode="auto">
            <a:xfrm>
              <a:off x="2104" y="149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64" name="Oval 340"/>
            <p:cNvSpPr>
              <a:spLocks noChangeArrowheads="1"/>
            </p:cNvSpPr>
            <p:nvPr/>
          </p:nvSpPr>
          <p:spPr bwMode="auto">
            <a:xfrm>
              <a:off x="2105" y="131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65" name="Oval 341"/>
            <p:cNvSpPr>
              <a:spLocks noChangeArrowheads="1"/>
            </p:cNvSpPr>
            <p:nvPr/>
          </p:nvSpPr>
          <p:spPr bwMode="auto">
            <a:xfrm>
              <a:off x="2105" y="112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66" name="Oval 342"/>
            <p:cNvSpPr>
              <a:spLocks noChangeArrowheads="1"/>
            </p:cNvSpPr>
            <p:nvPr/>
          </p:nvSpPr>
          <p:spPr bwMode="auto">
            <a:xfrm>
              <a:off x="2105" y="94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67" name="Text Box 343"/>
            <p:cNvSpPr txBox="1">
              <a:spLocks noChangeArrowheads="1"/>
            </p:cNvSpPr>
            <p:nvPr/>
          </p:nvSpPr>
          <p:spPr bwMode="auto">
            <a:xfrm>
              <a:off x="-4" y="108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15</a:t>
              </a:r>
              <a:endParaRPr lang="en-US"/>
            </a:p>
          </p:txBody>
        </p:sp>
        <p:sp>
          <p:nvSpPr>
            <p:cNvPr id="103768" name="Text Box 344"/>
            <p:cNvSpPr txBox="1">
              <a:spLocks noChangeArrowheads="1"/>
            </p:cNvSpPr>
            <p:nvPr/>
          </p:nvSpPr>
          <p:spPr bwMode="auto">
            <a:xfrm>
              <a:off x="-4" y="1448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13</a:t>
              </a:r>
              <a:endParaRPr lang="en-US"/>
            </a:p>
          </p:txBody>
        </p:sp>
        <p:sp>
          <p:nvSpPr>
            <p:cNvPr id="103769" name="Text Box 345"/>
            <p:cNvSpPr txBox="1">
              <a:spLocks noChangeArrowheads="1"/>
            </p:cNvSpPr>
            <p:nvPr/>
          </p:nvSpPr>
          <p:spPr bwMode="auto">
            <a:xfrm>
              <a:off x="-4" y="1629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12</a:t>
              </a:r>
              <a:endParaRPr lang="en-US"/>
            </a:p>
          </p:txBody>
        </p:sp>
        <p:sp>
          <p:nvSpPr>
            <p:cNvPr id="103770" name="Text Box 346"/>
            <p:cNvSpPr txBox="1">
              <a:spLocks noChangeArrowheads="1"/>
            </p:cNvSpPr>
            <p:nvPr/>
          </p:nvSpPr>
          <p:spPr bwMode="auto">
            <a:xfrm>
              <a:off x="-4" y="1269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14</a:t>
              </a:r>
              <a:endParaRPr lang="en-US"/>
            </a:p>
          </p:txBody>
        </p:sp>
        <p:sp>
          <p:nvSpPr>
            <p:cNvPr id="103771" name="Oval 347"/>
            <p:cNvSpPr>
              <a:spLocks noChangeArrowheads="1"/>
            </p:cNvSpPr>
            <p:nvPr/>
          </p:nvSpPr>
          <p:spPr bwMode="auto">
            <a:xfrm>
              <a:off x="2826" y="184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72" name="Oval 348"/>
            <p:cNvSpPr>
              <a:spLocks noChangeArrowheads="1"/>
            </p:cNvSpPr>
            <p:nvPr/>
          </p:nvSpPr>
          <p:spPr bwMode="auto">
            <a:xfrm>
              <a:off x="2290" y="1845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73" name="Oval 349"/>
            <p:cNvSpPr>
              <a:spLocks noChangeArrowheads="1"/>
            </p:cNvSpPr>
            <p:nvPr/>
          </p:nvSpPr>
          <p:spPr bwMode="auto">
            <a:xfrm>
              <a:off x="2471" y="1845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74" name="Oval 350"/>
            <p:cNvSpPr>
              <a:spLocks noChangeArrowheads="1"/>
            </p:cNvSpPr>
            <p:nvPr/>
          </p:nvSpPr>
          <p:spPr bwMode="auto">
            <a:xfrm>
              <a:off x="2652" y="1845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75" name="Oval 351"/>
            <p:cNvSpPr>
              <a:spLocks noChangeArrowheads="1"/>
            </p:cNvSpPr>
            <p:nvPr/>
          </p:nvSpPr>
          <p:spPr bwMode="auto">
            <a:xfrm>
              <a:off x="2827" y="166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76" name="Oval 352"/>
            <p:cNvSpPr>
              <a:spLocks noChangeArrowheads="1"/>
            </p:cNvSpPr>
            <p:nvPr/>
          </p:nvSpPr>
          <p:spPr bwMode="auto">
            <a:xfrm>
              <a:off x="2291" y="166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77" name="Oval 353"/>
            <p:cNvSpPr>
              <a:spLocks noChangeArrowheads="1"/>
            </p:cNvSpPr>
            <p:nvPr/>
          </p:nvSpPr>
          <p:spPr bwMode="auto">
            <a:xfrm>
              <a:off x="2472" y="166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78" name="Oval 354"/>
            <p:cNvSpPr>
              <a:spLocks noChangeArrowheads="1"/>
            </p:cNvSpPr>
            <p:nvPr/>
          </p:nvSpPr>
          <p:spPr bwMode="auto">
            <a:xfrm>
              <a:off x="2653" y="166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79" name="Oval 355"/>
            <p:cNvSpPr>
              <a:spLocks noChangeArrowheads="1"/>
            </p:cNvSpPr>
            <p:nvPr/>
          </p:nvSpPr>
          <p:spPr bwMode="auto">
            <a:xfrm>
              <a:off x="2826" y="148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80" name="Oval 356"/>
            <p:cNvSpPr>
              <a:spLocks noChangeArrowheads="1"/>
            </p:cNvSpPr>
            <p:nvPr/>
          </p:nvSpPr>
          <p:spPr bwMode="auto">
            <a:xfrm>
              <a:off x="2290" y="148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81" name="Oval 357"/>
            <p:cNvSpPr>
              <a:spLocks noChangeArrowheads="1"/>
            </p:cNvSpPr>
            <p:nvPr/>
          </p:nvSpPr>
          <p:spPr bwMode="auto">
            <a:xfrm>
              <a:off x="2471" y="148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82" name="Oval 358"/>
            <p:cNvSpPr>
              <a:spLocks noChangeArrowheads="1"/>
            </p:cNvSpPr>
            <p:nvPr/>
          </p:nvSpPr>
          <p:spPr bwMode="auto">
            <a:xfrm>
              <a:off x="2652" y="148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83" name="Oval 359"/>
            <p:cNvSpPr>
              <a:spLocks noChangeArrowheads="1"/>
            </p:cNvSpPr>
            <p:nvPr/>
          </p:nvSpPr>
          <p:spPr bwMode="auto">
            <a:xfrm>
              <a:off x="2827" y="130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84" name="Oval 360"/>
            <p:cNvSpPr>
              <a:spLocks noChangeArrowheads="1"/>
            </p:cNvSpPr>
            <p:nvPr/>
          </p:nvSpPr>
          <p:spPr bwMode="auto">
            <a:xfrm>
              <a:off x="2291" y="130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85" name="Oval 361"/>
            <p:cNvSpPr>
              <a:spLocks noChangeArrowheads="1"/>
            </p:cNvSpPr>
            <p:nvPr/>
          </p:nvSpPr>
          <p:spPr bwMode="auto">
            <a:xfrm>
              <a:off x="2472" y="130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86" name="Oval 362"/>
            <p:cNvSpPr>
              <a:spLocks noChangeArrowheads="1"/>
            </p:cNvSpPr>
            <p:nvPr/>
          </p:nvSpPr>
          <p:spPr bwMode="auto">
            <a:xfrm>
              <a:off x="2653" y="130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87" name="Oval 363"/>
            <p:cNvSpPr>
              <a:spLocks noChangeArrowheads="1"/>
            </p:cNvSpPr>
            <p:nvPr/>
          </p:nvSpPr>
          <p:spPr bwMode="auto">
            <a:xfrm>
              <a:off x="2827" y="111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88" name="Oval 364"/>
            <p:cNvSpPr>
              <a:spLocks noChangeArrowheads="1"/>
            </p:cNvSpPr>
            <p:nvPr/>
          </p:nvSpPr>
          <p:spPr bwMode="auto">
            <a:xfrm>
              <a:off x="2291" y="111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89" name="Oval 365"/>
            <p:cNvSpPr>
              <a:spLocks noChangeArrowheads="1"/>
            </p:cNvSpPr>
            <p:nvPr/>
          </p:nvSpPr>
          <p:spPr bwMode="auto">
            <a:xfrm>
              <a:off x="2472" y="111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90" name="Oval 366"/>
            <p:cNvSpPr>
              <a:spLocks noChangeArrowheads="1"/>
            </p:cNvSpPr>
            <p:nvPr/>
          </p:nvSpPr>
          <p:spPr bwMode="auto">
            <a:xfrm>
              <a:off x="2653" y="111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91" name="Oval 367"/>
            <p:cNvSpPr>
              <a:spLocks noChangeArrowheads="1"/>
            </p:cNvSpPr>
            <p:nvPr/>
          </p:nvSpPr>
          <p:spPr bwMode="auto">
            <a:xfrm>
              <a:off x="2827" y="93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92" name="Oval 368"/>
            <p:cNvSpPr>
              <a:spLocks noChangeArrowheads="1"/>
            </p:cNvSpPr>
            <p:nvPr/>
          </p:nvSpPr>
          <p:spPr bwMode="auto">
            <a:xfrm>
              <a:off x="2291" y="937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93" name="Oval 369"/>
            <p:cNvSpPr>
              <a:spLocks noChangeArrowheads="1"/>
            </p:cNvSpPr>
            <p:nvPr/>
          </p:nvSpPr>
          <p:spPr bwMode="auto">
            <a:xfrm>
              <a:off x="2472" y="937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94" name="Oval 370"/>
            <p:cNvSpPr>
              <a:spLocks noChangeArrowheads="1"/>
            </p:cNvSpPr>
            <p:nvPr/>
          </p:nvSpPr>
          <p:spPr bwMode="auto">
            <a:xfrm>
              <a:off x="2653" y="937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95" name="Oval 371"/>
            <p:cNvSpPr>
              <a:spLocks noChangeArrowheads="1"/>
            </p:cNvSpPr>
            <p:nvPr/>
          </p:nvSpPr>
          <p:spPr bwMode="auto">
            <a:xfrm>
              <a:off x="3003" y="1847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96" name="Oval 372"/>
            <p:cNvSpPr>
              <a:spLocks noChangeArrowheads="1"/>
            </p:cNvSpPr>
            <p:nvPr/>
          </p:nvSpPr>
          <p:spPr bwMode="auto">
            <a:xfrm>
              <a:off x="3004" y="16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97" name="Oval 373"/>
            <p:cNvSpPr>
              <a:spLocks noChangeArrowheads="1"/>
            </p:cNvSpPr>
            <p:nvPr/>
          </p:nvSpPr>
          <p:spPr bwMode="auto">
            <a:xfrm>
              <a:off x="3003" y="1488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98" name="Oval 374"/>
            <p:cNvSpPr>
              <a:spLocks noChangeArrowheads="1"/>
            </p:cNvSpPr>
            <p:nvPr/>
          </p:nvSpPr>
          <p:spPr bwMode="auto">
            <a:xfrm>
              <a:off x="3004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99" name="Oval 375"/>
            <p:cNvSpPr>
              <a:spLocks noChangeArrowheads="1"/>
            </p:cNvSpPr>
            <p:nvPr/>
          </p:nvSpPr>
          <p:spPr bwMode="auto">
            <a:xfrm>
              <a:off x="3004" y="11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00" name="Oval 376"/>
            <p:cNvSpPr>
              <a:spLocks noChangeArrowheads="1"/>
            </p:cNvSpPr>
            <p:nvPr/>
          </p:nvSpPr>
          <p:spPr bwMode="auto">
            <a:xfrm>
              <a:off x="3004" y="9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01" name="Oval 377"/>
            <p:cNvSpPr>
              <a:spLocks noChangeArrowheads="1"/>
            </p:cNvSpPr>
            <p:nvPr/>
          </p:nvSpPr>
          <p:spPr bwMode="auto">
            <a:xfrm>
              <a:off x="3179" y="1850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02" name="Oval 378"/>
            <p:cNvSpPr>
              <a:spLocks noChangeArrowheads="1"/>
            </p:cNvSpPr>
            <p:nvPr/>
          </p:nvSpPr>
          <p:spPr bwMode="auto">
            <a:xfrm>
              <a:off x="3180" y="167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03" name="Oval 379"/>
            <p:cNvSpPr>
              <a:spLocks noChangeArrowheads="1"/>
            </p:cNvSpPr>
            <p:nvPr/>
          </p:nvSpPr>
          <p:spPr bwMode="auto">
            <a:xfrm>
              <a:off x="3179" y="1491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04" name="Oval 380"/>
            <p:cNvSpPr>
              <a:spLocks noChangeArrowheads="1"/>
            </p:cNvSpPr>
            <p:nvPr/>
          </p:nvSpPr>
          <p:spPr bwMode="auto">
            <a:xfrm>
              <a:off x="3180" y="131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05" name="Oval 381"/>
            <p:cNvSpPr>
              <a:spLocks noChangeArrowheads="1"/>
            </p:cNvSpPr>
            <p:nvPr/>
          </p:nvSpPr>
          <p:spPr bwMode="auto">
            <a:xfrm>
              <a:off x="3180" y="112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06" name="Oval 382"/>
            <p:cNvSpPr>
              <a:spLocks noChangeArrowheads="1"/>
            </p:cNvSpPr>
            <p:nvPr/>
          </p:nvSpPr>
          <p:spPr bwMode="auto">
            <a:xfrm>
              <a:off x="3180" y="94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07" name="Text Box 383"/>
            <p:cNvSpPr txBox="1">
              <a:spLocks noChangeArrowheads="1"/>
            </p:cNvSpPr>
            <p:nvPr/>
          </p:nvSpPr>
          <p:spPr bwMode="auto">
            <a:xfrm>
              <a:off x="-6" y="180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11</a:t>
              </a:r>
              <a:endParaRPr lang="en-US"/>
            </a:p>
          </p:txBody>
        </p:sp>
        <p:sp>
          <p:nvSpPr>
            <p:cNvPr id="103808" name="Line 384"/>
            <p:cNvSpPr>
              <a:spLocks noChangeShapeType="1"/>
            </p:cNvSpPr>
            <p:nvPr/>
          </p:nvSpPr>
          <p:spPr bwMode="auto">
            <a:xfrm flipV="1">
              <a:off x="235" y="1036"/>
              <a:ext cx="3014" cy="3039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809" name="Oval 385"/>
            <p:cNvSpPr>
              <a:spLocks noChangeArrowheads="1"/>
            </p:cNvSpPr>
            <p:nvPr/>
          </p:nvSpPr>
          <p:spPr bwMode="auto">
            <a:xfrm>
              <a:off x="-2568" y="1016"/>
              <a:ext cx="5831" cy="5832"/>
            </a:xfrm>
            <a:prstGeom prst="ellips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10" name="Rectangle 386"/>
            <p:cNvSpPr>
              <a:spLocks noChangeArrowheads="1"/>
            </p:cNvSpPr>
            <p:nvPr/>
          </p:nvSpPr>
          <p:spPr bwMode="auto">
            <a:xfrm>
              <a:off x="-88" y="967"/>
              <a:ext cx="388" cy="15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11" name="Text Box 387"/>
            <p:cNvSpPr txBox="1">
              <a:spLocks noChangeArrowheads="1"/>
            </p:cNvSpPr>
            <p:nvPr/>
          </p:nvSpPr>
          <p:spPr bwMode="auto">
            <a:xfrm>
              <a:off x="-4" y="906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16</a:t>
              </a:r>
              <a:endParaRPr lang="en-US"/>
            </a:p>
          </p:txBody>
        </p:sp>
        <p:sp>
          <p:nvSpPr>
            <p:cNvPr id="103812" name="Line 388"/>
            <p:cNvSpPr>
              <a:spLocks noChangeShapeType="1"/>
            </p:cNvSpPr>
            <p:nvPr/>
          </p:nvSpPr>
          <p:spPr bwMode="auto">
            <a:xfrm flipH="1">
              <a:off x="255" y="1017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813" name="Rectangle 389"/>
            <p:cNvSpPr>
              <a:spLocks noChangeArrowheads="1"/>
            </p:cNvSpPr>
            <p:nvPr/>
          </p:nvSpPr>
          <p:spPr bwMode="auto">
            <a:xfrm>
              <a:off x="3138" y="4013"/>
              <a:ext cx="248" cy="4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14" name="Line 390"/>
            <p:cNvSpPr>
              <a:spLocks noChangeShapeType="1"/>
            </p:cNvSpPr>
            <p:nvPr/>
          </p:nvSpPr>
          <p:spPr bwMode="auto">
            <a:xfrm>
              <a:off x="3262" y="4007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815" name="Text Box 391"/>
            <p:cNvSpPr txBox="1">
              <a:spLocks noChangeArrowheads="1"/>
            </p:cNvSpPr>
            <p:nvPr/>
          </p:nvSpPr>
          <p:spPr bwMode="auto">
            <a:xfrm>
              <a:off x="2940" y="406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15</a:t>
              </a:r>
              <a:endParaRPr lang="en-US"/>
            </a:p>
          </p:txBody>
        </p:sp>
        <p:sp>
          <p:nvSpPr>
            <p:cNvPr id="103816" name="Text Box 392"/>
            <p:cNvSpPr txBox="1">
              <a:spLocks noChangeArrowheads="1"/>
            </p:cNvSpPr>
            <p:nvPr/>
          </p:nvSpPr>
          <p:spPr bwMode="auto">
            <a:xfrm>
              <a:off x="3116" y="406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16</a:t>
              </a:r>
              <a:endParaRPr lang="en-US"/>
            </a:p>
          </p:txBody>
        </p:sp>
      </p:grpSp>
      <p:sp>
        <p:nvSpPr>
          <p:cNvPr id="393" name="Slide Number Placeholder 3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394" name="Footer Placeholder 39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84238"/>
          </a:xfrm>
          <a:ln/>
        </p:spPr>
        <p:txBody>
          <a:bodyPr>
            <a:normAutofit/>
          </a:bodyPr>
          <a:lstStyle/>
          <a:p>
            <a:r>
              <a:rPr lang="en-IE" sz="2800" dirty="0"/>
              <a:t>Mid-Point Circle Algorithm Summary</a:t>
            </a:r>
            <a:endParaRPr lang="en-GB" sz="28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E" sz="2800" dirty="0"/>
              <a:t>The key insights in the mid-point circle algorithm are:</a:t>
            </a:r>
          </a:p>
          <a:p>
            <a:pPr lvl="1" algn="just"/>
            <a:r>
              <a:rPr lang="en-IE" sz="2400" dirty="0"/>
              <a:t>Eight-way symmetry can hugely reduce the work in drawing a circle</a:t>
            </a:r>
          </a:p>
          <a:p>
            <a:pPr lvl="1" algn="just"/>
            <a:r>
              <a:rPr lang="en-IE" sz="2400" dirty="0"/>
              <a:t>Moving in unit steps along the x axis at each point along the circle’s edge we need to choose between two possible y coordinates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IE"/>
              <a:t>A Simple Circle Drawing Algorithm</a:t>
            </a: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dirty="0"/>
              <a:t>The equation for a circle is:</a:t>
            </a:r>
          </a:p>
          <a:p>
            <a:pPr algn="just"/>
            <a:endParaRPr lang="en-IE" sz="4000" dirty="0"/>
          </a:p>
          <a:p>
            <a:pPr algn="just"/>
            <a:r>
              <a:rPr lang="en-IE" dirty="0"/>
              <a:t>where </a:t>
            </a:r>
            <a:r>
              <a:rPr lang="en-IE" sz="3600" i="1" dirty="0">
                <a:latin typeface="Times New Roman" pitchFamily="18" charset="0"/>
              </a:rPr>
              <a:t>r</a:t>
            </a:r>
            <a:r>
              <a:rPr lang="en-IE" dirty="0"/>
              <a:t> is the radius of the circle</a:t>
            </a:r>
          </a:p>
          <a:p>
            <a:pPr algn="just"/>
            <a:r>
              <a:rPr lang="en-IE" dirty="0"/>
              <a:t>So, we can write a simple circle drawing algorithm by solving the equation for </a:t>
            </a:r>
            <a:r>
              <a:rPr lang="en-IE" sz="3600" i="1" dirty="0">
                <a:latin typeface="Times New Roman" pitchFamily="18" charset="0"/>
              </a:rPr>
              <a:t>y</a:t>
            </a:r>
            <a:r>
              <a:rPr lang="en-IE" dirty="0"/>
              <a:t> at unit </a:t>
            </a:r>
            <a:r>
              <a:rPr lang="en-IE" sz="3600" i="1" dirty="0">
                <a:latin typeface="Times New Roman" pitchFamily="18" charset="0"/>
              </a:rPr>
              <a:t>x</a:t>
            </a:r>
            <a:r>
              <a:rPr lang="en-IE" dirty="0"/>
              <a:t> intervals using:</a:t>
            </a:r>
          </a:p>
          <a:p>
            <a:pPr algn="just"/>
            <a:endParaRPr lang="en-IE" sz="4800" dirty="0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3529899" y="2209800"/>
          <a:ext cx="1981200" cy="593725"/>
        </p:xfrm>
        <a:graphic>
          <a:graphicData uri="http://schemas.openxmlformats.org/presentationml/2006/ole">
            <p:oleObj spid="_x0000_s1026" name="Equation" r:id="rId3" imgW="761760" imgH="228600" progId="Equation.3">
              <p:embed/>
            </p:oleObj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3375025" y="5102225"/>
          <a:ext cx="2378075" cy="693738"/>
        </p:xfrm>
        <a:graphic>
          <a:graphicData uri="http://schemas.openxmlformats.org/presentationml/2006/ole">
            <p:oleObj spid="_x0000_s1027" name="Equation" r:id="rId4" imgW="914400" imgH="2664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A Simple Circle Drawing Algorithm (cont…)</a:t>
            </a:r>
            <a:endParaRPr lang="en-US" sz="360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IE" dirty="0"/>
              <a:t>However, unsurprisingly this is not a brilliant solution!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en-IE" dirty="0"/>
              <a:t>Firstly, the resulting circle has large gaps where the slope approaches the vertical</a:t>
            </a:r>
          </a:p>
          <a:p>
            <a:pPr algn="just">
              <a:lnSpc>
                <a:spcPct val="90000"/>
              </a:lnSpc>
            </a:pPr>
            <a:r>
              <a:rPr lang="en-IE" dirty="0"/>
              <a:t>Secondly, the calculations are not very efficient</a:t>
            </a:r>
          </a:p>
          <a:p>
            <a:pPr lvl="1" algn="just">
              <a:lnSpc>
                <a:spcPct val="90000"/>
              </a:lnSpc>
            </a:pPr>
            <a:r>
              <a:rPr lang="en-IE" dirty="0"/>
              <a:t>The square (multiply) operations</a:t>
            </a:r>
          </a:p>
          <a:p>
            <a:pPr lvl="1" algn="just">
              <a:lnSpc>
                <a:spcPct val="90000"/>
              </a:lnSpc>
            </a:pPr>
            <a:r>
              <a:rPr lang="en-IE" dirty="0"/>
              <a:t>The square root operation – try really hard to avoid these!</a:t>
            </a:r>
          </a:p>
          <a:p>
            <a:pPr algn="just">
              <a:lnSpc>
                <a:spcPct val="90000"/>
              </a:lnSpc>
            </a:pPr>
            <a:r>
              <a:rPr lang="en-IE" dirty="0"/>
              <a:t>We need a more efficient, more accurate solution</a:t>
            </a:r>
            <a:endParaRPr lang="en-US" dirty="0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133850" y="2406650"/>
            <a:ext cx="4552950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en-GB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8135" y="228600"/>
            <a:ext cx="8247413" cy="600179"/>
          </a:xfrm>
          <a:ln/>
        </p:spPr>
        <p:txBody>
          <a:bodyPr>
            <a:normAutofit fontScale="90000"/>
          </a:bodyPr>
          <a:lstStyle/>
          <a:p>
            <a:r>
              <a:rPr lang="en-IE" dirty="0"/>
              <a:t>Eight-Way Symmetry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8686800" cy="5231080"/>
          </a:xfrm>
        </p:spPr>
        <p:txBody>
          <a:bodyPr>
            <a:normAutofit/>
          </a:bodyPr>
          <a:lstStyle/>
          <a:p>
            <a:r>
              <a:rPr lang="en-IE" sz="2800" dirty="0"/>
              <a:t>The first thing we can notice to make our circle drawing algorithm more efficient is that circles centred at </a:t>
            </a:r>
            <a:r>
              <a:rPr lang="en-IE" sz="2800" dirty="0">
                <a:latin typeface="Times New Roman" pitchFamily="18" charset="0"/>
              </a:rPr>
              <a:t>(</a:t>
            </a:r>
            <a:r>
              <a:rPr lang="en-IE" sz="2800" i="1" dirty="0">
                <a:latin typeface="Times New Roman" pitchFamily="18" charset="0"/>
              </a:rPr>
              <a:t>0, 0</a:t>
            </a:r>
            <a:r>
              <a:rPr lang="en-IE" sz="2800" dirty="0">
                <a:latin typeface="Times New Roman" pitchFamily="18" charset="0"/>
              </a:rPr>
              <a:t>)</a:t>
            </a:r>
            <a:r>
              <a:rPr lang="en-IE" sz="2800" dirty="0"/>
              <a:t> have </a:t>
            </a:r>
            <a:r>
              <a:rPr lang="en-IE" sz="2800" i="1" dirty="0"/>
              <a:t>eight-way symmetry</a:t>
            </a:r>
            <a:endParaRPr lang="en-US" sz="2800" i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9363" y="2524125"/>
            <a:ext cx="4414837" cy="3571875"/>
            <a:chOff x="1449" y="1930"/>
            <a:chExt cx="2781" cy="225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49" y="1930"/>
              <a:ext cx="2781" cy="2250"/>
              <a:chOff x="1178" y="1494"/>
              <a:chExt cx="2781" cy="225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477" y="1494"/>
                <a:ext cx="2250" cy="2250"/>
                <a:chOff x="1477" y="1494"/>
                <a:chExt cx="2250" cy="2250"/>
              </a:xfrm>
            </p:grpSpPr>
            <p:sp>
              <p:nvSpPr>
                <p:cNvPr id="9114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602" y="1494"/>
                  <a:ext cx="0" cy="2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1144" name="Line 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2602" y="1494"/>
                  <a:ext cx="0" cy="2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91145" name="Oval 9"/>
              <p:cNvSpPr>
                <a:spLocks noChangeArrowheads="1"/>
              </p:cNvSpPr>
              <p:nvPr/>
            </p:nvSpPr>
            <p:spPr bwMode="auto">
              <a:xfrm>
                <a:off x="1728" y="1737"/>
                <a:ext cx="1746" cy="174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6" name="Oval 10"/>
              <p:cNvSpPr>
                <a:spLocks noChangeArrowheads="1"/>
              </p:cNvSpPr>
              <p:nvPr/>
            </p:nvSpPr>
            <p:spPr bwMode="auto">
              <a:xfrm>
                <a:off x="2816" y="1739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7" name="Oval 11"/>
              <p:cNvSpPr>
                <a:spLocks noChangeArrowheads="1"/>
              </p:cNvSpPr>
              <p:nvPr/>
            </p:nvSpPr>
            <p:spPr bwMode="auto">
              <a:xfrm>
                <a:off x="2321" y="1739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8" name="Oval 12"/>
              <p:cNvSpPr>
                <a:spLocks noChangeArrowheads="1"/>
              </p:cNvSpPr>
              <p:nvPr/>
            </p:nvSpPr>
            <p:spPr bwMode="auto">
              <a:xfrm>
                <a:off x="2816" y="3407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9" name="Oval 13"/>
              <p:cNvSpPr>
                <a:spLocks noChangeArrowheads="1"/>
              </p:cNvSpPr>
              <p:nvPr/>
            </p:nvSpPr>
            <p:spPr bwMode="auto">
              <a:xfrm>
                <a:off x="2321" y="3407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0" name="Oval 14"/>
              <p:cNvSpPr>
                <a:spLocks noChangeArrowheads="1"/>
              </p:cNvSpPr>
              <p:nvPr/>
            </p:nvSpPr>
            <p:spPr bwMode="auto">
              <a:xfrm rot="5400000">
                <a:off x="1724" y="2831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1" name="Oval 15"/>
              <p:cNvSpPr>
                <a:spLocks noChangeArrowheads="1"/>
              </p:cNvSpPr>
              <p:nvPr/>
            </p:nvSpPr>
            <p:spPr bwMode="auto">
              <a:xfrm rot="5400000">
                <a:off x="1724" y="2336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2" name="Oval 16"/>
              <p:cNvSpPr>
                <a:spLocks noChangeArrowheads="1"/>
              </p:cNvSpPr>
              <p:nvPr/>
            </p:nvSpPr>
            <p:spPr bwMode="auto">
              <a:xfrm rot="5400000">
                <a:off x="3396" y="2831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3" name="Oval 17"/>
              <p:cNvSpPr>
                <a:spLocks noChangeArrowheads="1"/>
              </p:cNvSpPr>
              <p:nvPr/>
            </p:nvSpPr>
            <p:spPr bwMode="auto">
              <a:xfrm rot="5400000">
                <a:off x="3396" y="2336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4" name="Text Box 18"/>
              <p:cNvSpPr txBox="1">
                <a:spLocks noChangeArrowheads="1"/>
              </p:cNvSpPr>
              <p:nvPr/>
            </p:nvSpPr>
            <p:spPr bwMode="auto">
              <a:xfrm>
                <a:off x="2847" y="1529"/>
                <a:ext cx="488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(x, y)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155" name="Text Box 19"/>
              <p:cNvSpPr txBox="1">
                <a:spLocks noChangeArrowheads="1"/>
              </p:cNvSpPr>
              <p:nvPr/>
            </p:nvSpPr>
            <p:spPr bwMode="auto">
              <a:xfrm>
                <a:off x="3440" y="2165"/>
                <a:ext cx="488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(y, x)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156" name="Text Box 20"/>
              <p:cNvSpPr txBox="1">
                <a:spLocks noChangeArrowheads="1"/>
              </p:cNvSpPr>
              <p:nvPr/>
            </p:nvSpPr>
            <p:spPr bwMode="auto">
              <a:xfrm>
                <a:off x="3412" y="2807"/>
                <a:ext cx="547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(y, -x)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157" name="Text Box 21"/>
              <p:cNvSpPr txBox="1">
                <a:spLocks noChangeArrowheads="1"/>
              </p:cNvSpPr>
              <p:nvPr/>
            </p:nvSpPr>
            <p:spPr bwMode="auto">
              <a:xfrm>
                <a:off x="2847" y="3393"/>
                <a:ext cx="547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(x, -y)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158" name="Text Box 22"/>
              <p:cNvSpPr txBox="1">
                <a:spLocks noChangeArrowheads="1"/>
              </p:cNvSpPr>
              <p:nvPr/>
            </p:nvSpPr>
            <p:spPr bwMode="auto">
              <a:xfrm>
                <a:off x="1794" y="3393"/>
                <a:ext cx="606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(-x, -y)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159" name="Text Box 23"/>
              <p:cNvSpPr txBox="1">
                <a:spLocks noChangeArrowheads="1"/>
              </p:cNvSpPr>
              <p:nvPr/>
            </p:nvSpPr>
            <p:spPr bwMode="auto">
              <a:xfrm>
                <a:off x="1178" y="2807"/>
                <a:ext cx="606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(-y, -x)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160" name="Text Box 24"/>
              <p:cNvSpPr txBox="1">
                <a:spLocks noChangeArrowheads="1"/>
              </p:cNvSpPr>
              <p:nvPr/>
            </p:nvSpPr>
            <p:spPr bwMode="auto">
              <a:xfrm>
                <a:off x="1232" y="2165"/>
                <a:ext cx="547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(-y, x)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161" name="Text Box 25"/>
              <p:cNvSpPr txBox="1">
                <a:spLocks noChangeArrowheads="1"/>
              </p:cNvSpPr>
              <p:nvPr/>
            </p:nvSpPr>
            <p:spPr bwMode="auto">
              <a:xfrm>
                <a:off x="1853" y="1529"/>
                <a:ext cx="547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(-x, y)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91162" name="Line 26"/>
            <p:cNvSpPr>
              <a:spLocks noChangeShapeType="1"/>
            </p:cNvSpPr>
            <p:nvPr/>
          </p:nvSpPr>
          <p:spPr bwMode="auto">
            <a:xfrm flipV="1">
              <a:off x="2201" y="2392"/>
              <a:ext cx="1335" cy="1335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63" name="Line 27"/>
            <p:cNvSpPr>
              <a:spLocks noChangeShapeType="1"/>
            </p:cNvSpPr>
            <p:nvPr/>
          </p:nvSpPr>
          <p:spPr bwMode="auto">
            <a:xfrm>
              <a:off x="3491" y="3028"/>
              <a:ext cx="0" cy="60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91164" name="Object 28"/>
            <p:cNvGraphicFramePr>
              <a:graphicFrameLocks noChangeAspect="1"/>
            </p:cNvGraphicFramePr>
            <p:nvPr/>
          </p:nvGraphicFramePr>
          <p:xfrm>
            <a:off x="3403" y="3088"/>
            <a:ext cx="165" cy="260"/>
          </p:xfrm>
          <a:graphic>
            <a:graphicData uri="http://schemas.openxmlformats.org/presentationml/2006/ole">
              <p:oleObj spid="_x0000_s2050" name="Equation" r:id="rId3" imgW="266400" imgH="419040" progId="Equation.3">
                <p:embed/>
              </p:oleObj>
            </a:graphicData>
          </a:graphic>
        </p:graphicFrame>
        <p:sp>
          <p:nvSpPr>
            <p:cNvPr id="91165" name="Line 29"/>
            <p:cNvSpPr>
              <a:spLocks noChangeShapeType="1"/>
            </p:cNvSpPr>
            <p:nvPr/>
          </p:nvSpPr>
          <p:spPr bwMode="auto">
            <a:xfrm flipH="1" flipV="1">
              <a:off x="2201" y="2392"/>
              <a:ext cx="1335" cy="1335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66" name="Line 30"/>
            <p:cNvSpPr>
              <a:spLocks noChangeShapeType="1"/>
            </p:cNvSpPr>
            <p:nvPr/>
          </p:nvSpPr>
          <p:spPr bwMode="auto">
            <a:xfrm flipH="1" flipV="1">
              <a:off x="2871" y="2107"/>
              <a:ext cx="0" cy="1874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67" name="Line 31"/>
            <p:cNvSpPr>
              <a:spLocks noChangeShapeType="1"/>
            </p:cNvSpPr>
            <p:nvPr/>
          </p:nvSpPr>
          <p:spPr bwMode="auto">
            <a:xfrm rot="5400000" flipH="1" flipV="1">
              <a:off x="2871" y="2124"/>
              <a:ext cx="0" cy="1874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ln/>
        </p:spPr>
        <p:txBody>
          <a:bodyPr>
            <a:normAutofit/>
          </a:bodyPr>
          <a:lstStyle/>
          <a:p>
            <a:r>
              <a:rPr lang="en-IE" sz="3200" dirty="0"/>
              <a:t>Mid-Point Circle Algorithm</a:t>
            </a:r>
            <a:endParaRPr lang="en-US" sz="32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458200" cy="4055424"/>
          </a:xfrm>
        </p:spPr>
        <p:txBody>
          <a:bodyPr>
            <a:normAutofit/>
          </a:bodyPr>
          <a:lstStyle/>
          <a:p>
            <a:pPr algn="just"/>
            <a:r>
              <a:rPr lang="en-IE" sz="2800" dirty="0"/>
              <a:t>Similarly to the case with lines, there is an incremental algorithm for drawing circles – the </a:t>
            </a:r>
            <a:r>
              <a:rPr lang="en-IE" sz="2800" i="1" dirty="0"/>
              <a:t>mid-point circle algorithm</a:t>
            </a:r>
          </a:p>
          <a:p>
            <a:pPr algn="just"/>
            <a:r>
              <a:rPr lang="en-IE" sz="2800" dirty="0"/>
              <a:t>In the mid-point circle algorithm we use eight-way symmetry so only ever calculate the points for the top right eighth of a circle, and then use symmetry to get the rest of the points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/>
        </p:spPr>
        <p:txBody>
          <a:bodyPr>
            <a:normAutofit/>
          </a:bodyPr>
          <a:lstStyle/>
          <a:p>
            <a:r>
              <a:rPr lang="en-IE" sz="3200" dirty="0"/>
              <a:t>Mid-Point Circle Algorithm (cont…)</a:t>
            </a:r>
            <a:endParaRPr lang="en-US" sz="3200" dirty="0"/>
          </a:p>
        </p:txBody>
      </p:sp>
      <p:sp>
        <p:nvSpPr>
          <p:cNvPr id="93219" name="Rectangle 35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45475" cy="5524500"/>
          </a:xfrm>
        </p:spPr>
        <p:txBody>
          <a:bodyPr>
            <a:normAutofit/>
          </a:bodyPr>
          <a:lstStyle/>
          <a:p>
            <a:r>
              <a:rPr lang="en-IE" sz="2400" dirty="0"/>
              <a:t>Assume that we have </a:t>
            </a:r>
            <a:br>
              <a:rPr lang="en-IE" sz="2400" dirty="0"/>
            </a:br>
            <a:r>
              <a:rPr lang="en-IE" sz="2400" dirty="0"/>
              <a:t>just plotted point </a:t>
            </a:r>
            <a:r>
              <a:rPr lang="en-IE" sz="2800" i="1" dirty="0">
                <a:latin typeface="Times New Roman" pitchFamily="18" charset="0"/>
              </a:rPr>
              <a:t>(</a:t>
            </a:r>
            <a:r>
              <a:rPr lang="en-IE" sz="2800" i="1" dirty="0" err="1">
                <a:latin typeface="Times New Roman" pitchFamily="18" charset="0"/>
              </a:rPr>
              <a:t>x</a:t>
            </a:r>
            <a:r>
              <a:rPr lang="en-IE" sz="2800" i="1" baseline="-25000" dirty="0" err="1">
                <a:latin typeface="Times New Roman" pitchFamily="18" charset="0"/>
              </a:rPr>
              <a:t>k</a:t>
            </a:r>
            <a:r>
              <a:rPr lang="en-IE" sz="2800" i="1" dirty="0">
                <a:latin typeface="Times New Roman" pitchFamily="18" charset="0"/>
              </a:rPr>
              <a:t>, </a:t>
            </a:r>
            <a:r>
              <a:rPr lang="en-IE" sz="2800" i="1" dirty="0" err="1">
                <a:latin typeface="Times New Roman" pitchFamily="18" charset="0"/>
              </a:rPr>
              <a:t>y</a:t>
            </a:r>
            <a:r>
              <a:rPr lang="en-IE" sz="2800" i="1" baseline="-25000" dirty="0" err="1">
                <a:latin typeface="Times New Roman" pitchFamily="18" charset="0"/>
              </a:rPr>
              <a:t>k</a:t>
            </a:r>
            <a:r>
              <a:rPr lang="en-IE" sz="2800" i="1" dirty="0">
                <a:latin typeface="Times New Roman" pitchFamily="18" charset="0"/>
              </a:rPr>
              <a:t>)</a:t>
            </a:r>
          </a:p>
          <a:p>
            <a:r>
              <a:rPr lang="en-IE" sz="2400" dirty="0"/>
              <a:t>The next point is a </a:t>
            </a:r>
            <a:br>
              <a:rPr lang="en-IE" sz="2400" dirty="0"/>
            </a:br>
            <a:r>
              <a:rPr lang="en-IE" sz="2400" dirty="0"/>
              <a:t>choice between </a:t>
            </a:r>
            <a:r>
              <a:rPr lang="en-IE" sz="2800" i="1" dirty="0">
                <a:latin typeface="Times New Roman" pitchFamily="18" charset="0"/>
              </a:rPr>
              <a:t>(x</a:t>
            </a:r>
            <a:r>
              <a:rPr lang="en-IE" sz="2800" i="1" baseline="-25000" dirty="0">
                <a:latin typeface="Times New Roman" pitchFamily="18" charset="0"/>
              </a:rPr>
              <a:t>k</a:t>
            </a:r>
            <a:r>
              <a:rPr lang="en-IE" sz="2800" i="1" dirty="0">
                <a:latin typeface="Times New Roman" pitchFamily="18" charset="0"/>
              </a:rPr>
              <a:t>+1, </a:t>
            </a:r>
            <a:r>
              <a:rPr lang="en-IE" sz="2800" i="1" dirty="0" err="1">
                <a:latin typeface="Times New Roman" pitchFamily="18" charset="0"/>
              </a:rPr>
              <a:t>y</a:t>
            </a:r>
            <a:r>
              <a:rPr lang="en-IE" sz="2800" i="1" baseline="-25000" dirty="0" err="1">
                <a:latin typeface="Times New Roman" pitchFamily="18" charset="0"/>
              </a:rPr>
              <a:t>k</a:t>
            </a:r>
            <a:r>
              <a:rPr lang="en-IE" sz="2800" i="1" dirty="0">
                <a:latin typeface="Times New Roman" pitchFamily="18" charset="0"/>
              </a:rPr>
              <a:t>) </a:t>
            </a:r>
            <a:br>
              <a:rPr lang="en-IE" sz="2800" i="1" dirty="0">
                <a:latin typeface="Times New Roman" pitchFamily="18" charset="0"/>
              </a:rPr>
            </a:br>
            <a:r>
              <a:rPr lang="en-IE" sz="2400" dirty="0"/>
              <a:t>and </a:t>
            </a:r>
            <a:r>
              <a:rPr lang="en-IE" sz="2800" i="1" dirty="0">
                <a:latin typeface="Times New Roman" pitchFamily="18" charset="0"/>
              </a:rPr>
              <a:t>(x</a:t>
            </a:r>
            <a:r>
              <a:rPr lang="en-IE" sz="2800" i="1" baseline="-25000" dirty="0">
                <a:latin typeface="Times New Roman" pitchFamily="18" charset="0"/>
              </a:rPr>
              <a:t>k</a:t>
            </a:r>
            <a:r>
              <a:rPr lang="en-IE" sz="2800" i="1" dirty="0">
                <a:latin typeface="Times New Roman" pitchFamily="18" charset="0"/>
              </a:rPr>
              <a:t>+1, y</a:t>
            </a:r>
            <a:r>
              <a:rPr lang="en-IE" sz="2800" i="1" baseline="-25000" dirty="0">
                <a:latin typeface="Times New Roman" pitchFamily="18" charset="0"/>
              </a:rPr>
              <a:t>k</a:t>
            </a:r>
            <a:r>
              <a:rPr lang="en-IE" sz="2800" i="1" dirty="0">
                <a:latin typeface="Times New Roman" pitchFamily="18" charset="0"/>
              </a:rPr>
              <a:t>-1)</a:t>
            </a:r>
          </a:p>
          <a:p>
            <a:r>
              <a:rPr lang="en-IE" sz="2400" dirty="0"/>
              <a:t>We would like to choose </a:t>
            </a:r>
            <a:br>
              <a:rPr lang="en-IE" sz="2400" dirty="0"/>
            </a:br>
            <a:r>
              <a:rPr lang="en-IE" sz="2400" dirty="0"/>
              <a:t>the point that is nearest to </a:t>
            </a:r>
            <a:br>
              <a:rPr lang="en-IE" sz="2400" dirty="0"/>
            </a:br>
            <a:r>
              <a:rPr lang="en-IE" sz="2400" dirty="0"/>
              <a:t>the actual circle</a:t>
            </a:r>
          </a:p>
          <a:p>
            <a:r>
              <a:rPr lang="en-IE" sz="2400" dirty="0"/>
              <a:t>So how do we make this choice?</a:t>
            </a:r>
            <a:endParaRPr lang="en-US" sz="24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53000" y="1600200"/>
            <a:ext cx="4224338" cy="9626600"/>
            <a:chOff x="408" y="891"/>
            <a:chExt cx="5688" cy="6064"/>
          </a:xfrm>
        </p:grpSpPr>
        <p:sp>
          <p:nvSpPr>
            <p:cNvPr id="93188" name="Line 4"/>
            <p:cNvSpPr>
              <a:spLocks noChangeShapeType="1"/>
            </p:cNvSpPr>
            <p:nvPr/>
          </p:nvSpPr>
          <p:spPr bwMode="auto">
            <a:xfrm>
              <a:off x="3584" y="967"/>
              <a:ext cx="0" cy="2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189" name="Line 5"/>
            <p:cNvSpPr>
              <a:spLocks noChangeShapeType="1"/>
            </p:cNvSpPr>
            <p:nvPr/>
          </p:nvSpPr>
          <p:spPr bwMode="auto">
            <a:xfrm>
              <a:off x="4085" y="981"/>
              <a:ext cx="0" cy="20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190" name="Line 6"/>
            <p:cNvSpPr>
              <a:spLocks noChangeShapeType="1"/>
            </p:cNvSpPr>
            <p:nvPr/>
          </p:nvSpPr>
          <p:spPr bwMode="auto">
            <a:xfrm>
              <a:off x="4586" y="993"/>
              <a:ext cx="0" cy="2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191" name="Line 7"/>
            <p:cNvSpPr>
              <a:spLocks noChangeShapeType="1"/>
            </p:cNvSpPr>
            <p:nvPr/>
          </p:nvSpPr>
          <p:spPr bwMode="auto">
            <a:xfrm>
              <a:off x="5085" y="1004"/>
              <a:ext cx="0" cy="2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192" name="Line 8"/>
            <p:cNvSpPr>
              <a:spLocks noChangeShapeType="1"/>
            </p:cNvSpPr>
            <p:nvPr/>
          </p:nvSpPr>
          <p:spPr bwMode="auto">
            <a:xfrm rot="5400000">
              <a:off x="4402" y="605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193" name="Line 9"/>
            <p:cNvSpPr>
              <a:spLocks noChangeShapeType="1"/>
            </p:cNvSpPr>
            <p:nvPr/>
          </p:nvSpPr>
          <p:spPr bwMode="auto">
            <a:xfrm rot="5400000">
              <a:off x="4388" y="1106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194" name="Line 10"/>
            <p:cNvSpPr>
              <a:spLocks noChangeShapeType="1"/>
            </p:cNvSpPr>
            <p:nvPr/>
          </p:nvSpPr>
          <p:spPr bwMode="auto">
            <a:xfrm rot="5400000">
              <a:off x="4376" y="1605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195" name="Oval 11"/>
            <p:cNvSpPr>
              <a:spLocks noChangeArrowheads="1"/>
            </p:cNvSpPr>
            <p:nvPr/>
          </p:nvSpPr>
          <p:spPr bwMode="auto">
            <a:xfrm>
              <a:off x="3499" y="1674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6" name="Oval 12"/>
            <p:cNvSpPr>
              <a:spLocks noChangeArrowheads="1"/>
            </p:cNvSpPr>
            <p:nvPr/>
          </p:nvSpPr>
          <p:spPr bwMode="auto">
            <a:xfrm>
              <a:off x="5008" y="1674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Oval 13" descr="Wide upward diagonal"/>
            <p:cNvSpPr>
              <a:spLocks noChangeArrowheads="1"/>
            </p:cNvSpPr>
            <p:nvPr/>
          </p:nvSpPr>
          <p:spPr bwMode="auto">
            <a:xfrm>
              <a:off x="4002" y="1674"/>
              <a:ext cx="163" cy="163"/>
            </a:xfrm>
            <a:prstGeom prst="ellipse">
              <a:avLst/>
            </a:prstGeom>
            <a:pattFill prst="wdUpDiag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8" name="Oval 14"/>
            <p:cNvSpPr>
              <a:spLocks noChangeArrowheads="1"/>
            </p:cNvSpPr>
            <p:nvPr/>
          </p:nvSpPr>
          <p:spPr bwMode="auto">
            <a:xfrm>
              <a:off x="4505" y="1674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9" name="Oval 15"/>
            <p:cNvSpPr>
              <a:spLocks noChangeArrowheads="1"/>
            </p:cNvSpPr>
            <p:nvPr/>
          </p:nvSpPr>
          <p:spPr bwMode="auto">
            <a:xfrm>
              <a:off x="3501" y="2166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0" name="Oval 16"/>
            <p:cNvSpPr>
              <a:spLocks noChangeArrowheads="1"/>
            </p:cNvSpPr>
            <p:nvPr/>
          </p:nvSpPr>
          <p:spPr bwMode="auto">
            <a:xfrm>
              <a:off x="5010" y="2166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1" name="Oval 17"/>
            <p:cNvSpPr>
              <a:spLocks noChangeArrowheads="1"/>
            </p:cNvSpPr>
            <p:nvPr/>
          </p:nvSpPr>
          <p:spPr bwMode="auto">
            <a:xfrm>
              <a:off x="4004" y="2166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2" name="Oval 18"/>
            <p:cNvSpPr>
              <a:spLocks noChangeArrowheads="1"/>
            </p:cNvSpPr>
            <p:nvPr/>
          </p:nvSpPr>
          <p:spPr bwMode="auto">
            <a:xfrm>
              <a:off x="4507" y="2166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3" name="Oval 19"/>
            <p:cNvSpPr>
              <a:spLocks noChangeArrowheads="1"/>
            </p:cNvSpPr>
            <p:nvPr/>
          </p:nvSpPr>
          <p:spPr bwMode="auto">
            <a:xfrm>
              <a:off x="3500" y="2675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Oval 20"/>
            <p:cNvSpPr>
              <a:spLocks noChangeArrowheads="1"/>
            </p:cNvSpPr>
            <p:nvPr/>
          </p:nvSpPr>
          <p:spPr bwMode="auto">
            <a:xfrm>
              <a:off x="5009" y="2675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5" name="Oval 21"/>
            <p:cNvSpPr>
              <a:spLocks noChangeArrowheads="1"/>
            </p:cNvSpPr>
            <p:nvPr/>
          </p:nvSpPr>
          <p:spPr bwMode="auto">
            <a:xfrm>
              <a:off x="4003" y="2675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6" name="Oval 22"/>
            <p:cNvSpPr>
              <a:spLocks noChangeArrowheads="1"/>
            </p:cNvSpPr>
            <p:nvPr/>
          </p:nvSpPr>
          <p:spPr bwMode="auto">
            <a:xfrm>
              <a:off x="4506" y="2675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7" name="Line 23"/>
            <p:cNvSpPr>
              <a:spLocks noChangeShapeType="1"/>
            </p:cNvSpPr>
            <p:nvPr/>
          </p:nvSpPr>
          <p:spPr bwMode="auto">
            <a:xfrm rot="5400000">
              <a:off x="4407" y="103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08" name="Oval 24"/>
            <p:cNvSpPr>
              <a:spLocks noChangeArrowheads="1"/>
            </p:cNvSpPr>
            <p:nvPr/>
          </p:nvSpPr>
          <p:spPr bwMode="auto">
            <a:xfrm>
              <a:off x="3504" y="1172"/>
              <a:ext cx="163" cy="16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9" name="Oval 25"/>
            <p:cNvSpPr>
              <a:spLocks noChangeArrowheads="1"/>
            </p:cNvSpPr>
            <p:nvPr/>
          </p:nvSpPr>
          <p:spPr bwMode="auto">
            <a:xfrm>
              <a:off x="5013" y="1172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0" name="Oval 26" descr="Wide upward diagonal"/>
            <p:cNvSpPr>
              <a:spLocks noChangeArrowheads="1"/>
            </p:cNvSpPr>
            <p:nvPr/>
          </p:nvSpPr>
          <p:spPr bwMode="auto">
            <a:xfrm>
              <a:off x="4007" y="1172"/>
              <a:ext cx="163" cy="163"/>
            </a:xfrm>
            <a:prstGeom prst="ellipse">
              <a:avLst/>
            </a:prstGeom>
            <a:pattFill prst="wdUpDiag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1" name="Oval 27"/>
            <p:cNvSpPr>
              <a:spLocks noChangeArrowheads="1"/>
            </p:cNvSpPr>
            <p:nvPr/>
          </p:nvSpPr>
          <p:spPr bwMode="auto">
            <a:xfrm>
              <a:off x="4510" y="1172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2" name="Oval 28"/>
            <p:cNvSpPr>
              <a:spLocks noChangeArrowheads="1"/>
            </p:cNvSpPr>
            <p:nvPr/>
          </p:nvSpPr>
          <p:spPr bwMode="auto">
            <a:xfrm>
              <a:off x="408" y="1267"/>
              <a:ext cx="5688" cy="5688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3" name="Text Box 29"/>
            <p:cNvSpPr txBox="1">
              <a:spLocks noChangeArrowheads="1"/>
            </p:cNvSpPr>
            <p:nvPr/>
          </p:nvSpPr>
          <p:spPr bwMode="auto">
            <a:xfrm>
              <a:off x="3777" y="946"/>
              <a:ext cx="61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IE" sz="2000" b="1" i="1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+1, y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93216" name="Rectangle 32"/>
            <p:cNvSpPr>
              <a:spLocks noChangeArrowheads="1"/>
            </p:cNvSpPr>
            <p:nvPr/>
          </p:nvSpPr>
          <p:spPr bwMode="auto">
            <a:xfrm>
              <a:off x="5546" y="891"/>
              <a:ext cx="419" cy="24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7" name="Text Box 33"/>
            <p:cNvSpPr txBox="1">
              <a:spLocks noChangeArrowheads="1"/>
            </p:cNvSpPr>
            <p:nvPr/>
          </p:nvSpPr>
          <p:spPr bwMode="auto">
            <a:xfrm>
              <a:off x="3695" y="1861"/>
              <a:ext cx="745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IE" sz="2000" b="1" i="1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+1, y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-1)</a:t>
              </a:r>
            </a:p>
          </p:txBody>
        </p:sp>
        <p:sp>
          <p:nvSpPr>
            <p:cNvPr id="93218" name="Text Box 34"/>
            <p:cNvSpPr txBox="1">
              <a:spLocks noChangeArrowheads="1"/>
            </p:cNvSpPr>
            <p:nvPr/>
          </p:nvSpPr>
          <p:spPr bwMode="auto">
            <a:xfrm>
              <a:off x="3102" y="998"/>
              <a:ext cx="441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IE" sz="2000" b="1" i="1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, y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Prepared By: S.C. </a:t>
            </a:r>
            <a:r>
              <a:rPr kumimoji="0" lang="en-US" dirty="0" err="1" smtClean="0"/>
              <a:t>Dharmadhikari</a:t>
            </a:r>
            <a:r>
              <a:rPr kumimoji="0" lang="en-US" dirty="0" smtClean="0"/>
              <a:t>.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55638"/>
          </a:xfrm>
          <a:ln/>
        </p:spPr>
        <p:txBody>
          <a:bodyPr>
            <a:normAutofit/>
          </a:bodyPr>
          <a:lstStyle/>
          <a:p>
            <a:r>
              <a:rPr lang="en-IE" sz="3200" dirty="0"/>
              <a:t>Mid-Point Circle Algorithm (cont…)</a:t>
            </a:r>
            <a:endParaRPr lang="en-US" sz="3200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IE" sz="2800" dirty="0"/>
              <a:t>Let’s re-jig the equation of the circle slightly to give us:</a:t>
            </a:r>
          </a:p>
          <a:p>
            <a:pPr algn="just">
              <a:lnSpc>
                <a:spcPct val="90000"/>
              </a:lnSpc>
            </a:pPr>
            <a:endParaRPr lang="en-IE" sz="3600" dirty="0"/>
          </a:p>
          <a:p>
            <a:pPr algn="just">
              <a:lnSpc>
                <a:spcPct val="90000"/>
              </a:lnSpc>
            </a:pPr>
            <a:r>
              <a:rPr lang="en-IE" sz="2800" dirty="0"/>
              <a:t>The equation evaluates as follows:</a:t>
            </a:r>
          </a:p>
          <a:p>
            <a:pPr algn="just">
              <a:lnSpc>
                <a:spcPct val="90000"/>
              </a:lnSpc>
            </a:pPr>
            <a:endParaRPr lang="en-IE" sz="2800" dirty="0"/>
          </a:p>
          <a:p>
            <a:pPr algn="just">
              <a:lnSpc>
                <a:spcPct val="90000"/>
              </a:lnSpc>
            </a:pPr>
            <a:endParaRPr lang="en-IE" sz="2800" dirty="0"/>
          </a:p>
          <a:p>
            <a:pPr algn="just">
              <a:lnSpc>
                <a:spcPct val="90000"/>
              </a:lnSpc>
            </a:pPr>
            <a:endParaRPr lang="en-IE" sz="3600" dirty="0"/>
          </a:p>
          <a:p>
            <a:pPr algn="just">
              <a:lnSpc>
                <a:spcPct val="90000"/>
              </a:lnSpc>
            </a:pPr>
            <a:r>
              <a:rPr lang="en-IE" sz="2800" dirty="0"/>
              <a:t>By evaluating this function at the midpoint between the candidate pixels we can make our decision</a:t>
            </a:r>
            <a:endParaRPr lang="en-US" sz="2800" dirty="0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362200" y="1981200"/>
          <a:ext cx="5130800" cy="457200"/>
        </p:xfrm>
        <a:graphic>
          <a:graphicData uri="http://schemas.openxmlformats.org/presentationml/2006/ole">
            <p:oleObj spid="_x0000_s3074" name="Equation" r:id="rId3" imgW="1460160" imgH="2412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46163" y="2971800"/>
            <a:ext cx="7793037" cy="1295400"/>
            <a:chOff x="440" y="1725"/>
            <a:chExt cx="5302" cy="1167"/>
          </a:xfrm>
        </p:grpSpPr>
        <p:graphicFrame>
          <p:nvGraphicFramePr>
            <p:cNvPr id="94214" name="Object 6"/>
            <p:cNvGraphicFramePr>
              <a:graphicFrameLocks noChangeAspect="1"/>
            </p:cNvGraphicFramePr>
            <p:nvPr/>
          </p:nvGraphicFramePr>
          <p:xfrm>
            <a:off x="440" y="1725"/>
            <a:ext cx="1604" cy="1167"/>
          </p:xfrm>
          <a:graphic>
            <a:graphicData uri="http://schemas.openxmlformats.org/presentationml/2006/ole">
              <p:oleObj spid="_x0000_s3075" name="Equation" r:id="rId4" imgW="977760" imgH="711000" progId="Equation.3">
                <p:embed/>
              </p:oleObj>
            </a:graphicData>
          </a:graphic>
        </p:graphicFrame>
        <p:graphicFrame>
          <p:nvGraphicFramePr>
            <p:cNvPr id="94215" name="Object 7"/>
            <p:cNvGraphicFramePr>
              <a:graphicFrameLocks noChangeAspect="1"/>
            </p:cNvGraphicFramePr>
            <p:nvPr/>
          </p:nvGraphicFramePr>
          <p:xfrm>
            <a:off x="1971" y="1765"/>
            <a:ext cx="3645" cy="333"/>
          </p:xfrm>
          <a:graphic>
            <a:graphicData uri="http://schemas.openxmlformats.org/presentationml/2006/ole">
              <p:oleObj spid="_x0000_s3076" name="Equation" r:id="rId5" imgW="2222280" imgH="203040" progId="Equation.3">
                <p:embed/>
              </p:oleObj>
            </a:graphicData>
          </a:graphic>
        </p:graphicFrame>
        <p:graphicFrame>
          <p:nvGraphicFramePr>
            <p:cNvPr id="94216" name="Object 8"/>
            <p:cNvGraphicFramePr>
              <a:graphicFrameLocks noChangeAspect="1"/>
            </p:cNvGraphicFramePr>
            <p:nvPr/>
          </p:nvGraphicFramePr>
          <p:xfrm>
            <a:off x="1971" y="2138"/>
            <a:ext cx="3312" cy="334"/>
          </p:xfrm>
          <a:graphic>
            <a:graphicData uri="http://schemas.openxmlformats.org/presentationml/2006/ole">
              <p:oleObj spid="_x0000_s3077" name="Equation" r:id="rId6" imgW="2019240" imgH="203040" progId="Equation.3">
                <p:embed/>
              </p:oleObj>
            </a:graphicData>
          </a:graphic>
        </p:graphicFrame>
        <p:graphicFrame>
          <p:nvGraphicFramePr>
            <p:cNvPr id="94217" name="Object 9"/>
            <p:cNvGraphicFramePr>
              <a:graphicFrameLocks noChangeAspect="1"/>
            </p:cNvGraphicFramePr>
            <p:nvPr/>
          </p:nvGraphicFramePr>
          <p:xfrm>
            <a:off x="1971" y="2514"/>
            <a:ext cx="3771" cy="334"/>
          </p:xfrm>
          <a:graphic>
            <a:graphicData uri="http://schemas.openxmlformats.org/presentationml/2006/ole">
              <p:oleObj spid="_x0000_s3078" name="Equation" r:id="rId7" imgW="2298600" imgH="203040" progId="Equation.3">
                <p:embed/>
              </p:oleObj>
            </a:graphicData>
          </a:graphic>
        </p:graphicFrame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84238"/>
          </a:xfrm>
          <a:ln/>
        </p:spPr>
        <p:txBody>
          <a:bodyPr>
            <a:normAutofit/>
          </a:bodyPr>
          <a:lstStyle/>
          <a:p>
            <a:r>
              <a:rPr lang="en-IE" sz="3200" dirty="0"/>
              <a:t>Mid-Point Circle Algorithm (cont…)</a:t>
            </a:r>
            <a:endParaRPr lang="en-US" sz="32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48675" cy="4910447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IE" sz="2800" dirty="0"/>
              <a:t>Assuming we have just plotted the pixel at (</a:t>
            </a:r>
            <a:r>
              <a:rPr lang="en-IE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i="1" dirty="0" err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E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800" dirty="0"/>
              <a:t>) so we need to choose between (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E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E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800" dirty="0"/>
              <a:t>) and (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E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E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E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sz="2800" dirty="0"/>
              <a:t>)</a:t>
            </a:r>
          </a:p>
          <a:p>
            <a:pPr algn="just">
              <a:lnSpc>
                <a:spcPct val="90000"/>
              </a:lnSpc>
            </a:pPr>
            <a:r>
              <a:rPr lang="en-IE" sz="2800" dirty="0"/>
              <a:t>Our decision variable can be defined as:</a:t>
            </a:r>
          </a:p>
          <a:p>
            <a:pPr algn="just">
              <a:lnSpc>
                <a:spcPct val="90000"/>
              </a:lnSpc>
            </a:pPr>
            <a:endParaRPr lang="en-IE" sz="2800" dirty="0"/>
          </a:p>
          <a:p>
            <a:pPr algn="just">
              <a:lnSpc>
                <a:spcPct val="90000"/>
              </a:lnSpc>
            </a:pPr>
            <a:endParaRPr lang="en-IE" sz="4000" dirty="0"/>
          </a:p>
          <a:p>
            <a:pPr algn="just">
              <a:lnSpc>
                <a:spcPct val="90000"/>
              </a:lnSpc>
            </a:pPr>
            <a:r>
              <a:rPr lang="en-IE" sz="2800" dirty="0"/>
              <a:t>If </a:t>
            </a:r>
            <a:r>
              <a:rPr lang="en-IE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800" dirty="0"/>
              <a:t> &lt; 0 the midpoint is inside the circle and </a:t>
            </a:r>
            <a:r>
              <a:rPr lang="en-IE" sz="2800" dirty="0" err="1"/>
              <a:t>and</a:t>
            </a:r>
            <a:r>
              <a:rPr lang="en-IE" sz="2800" dirty="0"/>
              <a:t> the pixel at </a:t>
            </a:r>
            <a:r>
              <a:rPr lang="en-IE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800" dirty="0"/>
              <a:t> is closer to the circle</a:t>
            </a:r>
          </a:p>
          <a:p>
            <a:pPr algn="just">
              <a:lnSpc>
                <a:spcPct val="90000"/>
              </a:lnSpc>
            </a:pPr>
            <a:r>
              <a:rPr lang="en-IE" sz="2800" dirty="0"/>
              <a:t>Otherwise the midpoint is outside and 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E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sz="2800" dirty="0"/>
              <a:t> is closer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1219200" y="3200400"/>
          <a:ext cx="7162800" cy="914400"/>
        </p:xfrm>
        <a:graphic>
          <a:graphicData uri="http://schemas.openxmlformats.org/presentationml/2006/ole">
            <p:oleObj spid="_x0000_s4098" name="Equation" r:id="rId3" imgW="1892160" imgH="60948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84238"/>
          </a:xfrm>
          <a:ln/>
        </p:spPr>
        <p:txBody>
          <a:bodyPr>
            <a:normAutofit/>
          </a:bodyPr>
          <a:lstStyle/>
          <a:p>
            <a:r>
              <a:rPr lang="en-IE" sz="3200" dirty="0"/>
              <a:t>Mid-Point Circle Algorithm (cont…)</a:t>
            </a:r>
            <a:endParaRPr lang="en-GB" sz="3200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6032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IE" sz="2800" dirty="0"/>
              <a:t>To ensure things are as efficient as possible we can do all of our calculations incrementally</a:t>
            </a:r>
          </a:p>
          <a:p>
            <a:pPr algn="just">
              <a:lnSpc>
                <a:spcPct val="90000"/>
              </a:lnSpc>
            </a:pPr>
            <a:r>
              <a:rPr lang="en-IE" sz="2800" dirty="0"/>
              <a:t>First consider:</a:t>
            </a:r>
          </a:p>
          <a:p>
            <a:pPr algn="just">
              <a:lnSpc>
                <a:spcPct val="90000"/>
              </a:lnSpc>
            </a:pPr>
            <a:endParaRPr lang="en-IE" sz="2800" dirty="0"/>
          </a:p>
          <a:p>
            <a:pPr algn="just">
              <a:lnSpc>
                <a:spcPct val="90000"/>
              </a:lnSpc>
            </a:pPr>
            <a:endParaRPr lang="en-IE" sz="4000" dirty="0"/>
          </a:p>
          <a:p>
            <a:pPr algn="just">
              <a:lnSpc>
                <a:spcPct val="90000"/>
              </a:lnSpc>
            </a:pPr>
            <a:r>
              <a:rPr lang="en-IE" sz="2800" dirty="0"/>
              <a:t>or:</a:t>
            </a:r>
          </a:p>
          <a:p>
            <a:pPr algn="just">
              <a:lnSpc>
                <a:spcPct val="90000"/>
              </a:lnSpc>
            </a:pPr>
            <a:r>
              <a:rPr lang="en-IE" sz="2800" dirty="0" smtClean="0"/>
              <a:t>where 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i="1" baseline="-25000" dirty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IE" sz="2800" dirty="0"/>
              <a:t> is either </a:t>
            </a:r>
            <a:r>
              <a:rPr lang="en-IE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800" dirty="0"/>
              <a:t> or 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E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sz="2800" dirty="0"/>
              <a:t> depending on the sign of </a:t>
            </a:r>
            <a:r>
              <a:rPr lang="en-IE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endParaRPr lang="en-GB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524000" y="2667000"/>
          <a:ext cx="6762750" cy="990600"/>
        </p:xfrm>
        <a:graphic>
          <a:graphicData uri="http://schemas.openxmlformats.org/presentationml/2006/ole">
            <p:oleObj spid="_x0000_s5122" name="Equation" r:id="rId3" imgW="2298600" imgH="634680" progId="Equation.3">
              <p:embed/>
            </p:oleObj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914400" y="5181600"/>
          <a:ext cx="7620000" cy="533400"/>
        </p:xfrm>
        <a:graphic>
          <a:graphicData uri="http://schemas.openxmlformats.org/presentationml/2006/ole">
            <p:oleObj spid="_x0000_s5123" name="Equation" r:id="rId4" imgW="2958840" imgH="2412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7530E1EB869428B61DC00EFBB4A07" ma:contentTypeVersion="10" ma:contentTypeDescription="Create a new document." ma:contentTypeScope="" ma:versionID="67412d96eab6a6b079d1d67fae414274">
  <xsd:schema xmlns:xsd="http://www.w3.org/2001/XMLSchema" xmlns:xs="http://www.w3.org/2001/XMLSchema" xmlns:p="http://schemas.microsoft.com/office/2006/metadata/properties" xmlns:ns2="741741a8-3ba2-4fda-8fb6-6a0474d057b7" xmlns:ns3="a1f76930-3a24-4abc-9b37-84b7918739a5" targetNamespace="http://schemas.microsoft.com/office/2006/metadata/properties" ma:root="true" ma:fieldsID="0240dba1bea252e3bcfda8a03983281b" ns2:_="" ns3:_="">
    <xsd:import namespace="741741a8-3ba2-4fda-8fb6-6a0474d057b7"/>
    <xsd:import namespace="a1f76930-3a24-4abc-9b37-84b7918739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741a8-3ba2-4fda-8fb6-6a0474d057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2cca287-56a4-4b44-8d76-748bf70ba3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76930-3a24-4abc-9b37-84b7918739a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7a83ea8-cc5b-471c-8a20-5a6b86671541}" ma:internalName="TaxCatchAll" ma:showField="CatchAllData" ma:web="a1f76930-3a24-4abc-9b37-84b7918739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1f76930-3a24-4abc-9b37-84b7918739a5" xsi:nil="true"/>
    <lcf76f155ced4ddcb4097134ff3c332f xmlns="741741a8-3ba2-4fda-8fb6-6a0474d057b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14B8DA5-B898-410E-8AD5-71D38ADC106F}"/>
</file>

<file path=customXml/itemProps2.xml><?xml version="1.0" encoding="utf-8"?>
<ds:datastoreItem xmlns:ds="http://schemas.openxmlformats.org/officeDocument/2006/customXml" ds:itemID="{66CA73EA-1905-46AB-A3D8-6A110D10589B}"/>
</file>

<file path=customXml/itemProps3.xml><?xml version="1.0" encoding="utf-8"?>
<ds:datastoreItem xmlns:ds="http://schemas.openxmlformats.org/officeDocument/2006/customXml" ds:itemID="{368BE3C7-7609-4052-BA55-53E882A8165F}"/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1059</Words>
  <Application>Microsoft Office PowerPoint</Application>
  <PresentationFormat>On-screen Show (4:3)</PresentationFormat>
  <Paragraphs>237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Equation</vt:lpstr>
      <vt:lpstr>Microsoft Equation 3.0</vt:lpstr>
      <vt:lpstr>Unit I Continued… Circle Drawing Algorithm </vt:lpstr>
      <vt:lpstr>A Simple Circle Drawing Algorithm</vt:lpstr>
      <vt:lpstr>A Simple Circle Drawing Algorithm (cont…)</vt:lpstr>
      <vt:lpstr>Eight-Way Symmetry</vt:lpstr>
      <vt:lpstr>Mid-Point Circle Algorithm</vt:lpstr>
      <vt:lpstr>Mid-Point Circle Algorithm (cont…)</vt:lpstr>
      <vt:lpstr>Mid-Point Circle Algorithm (cont…)</vt:lpstr>
      <vt:lpstr>Mid-Point Circle Algorithm (cont…)</vt:lpstr>
      <vt:lpstr>Mid-Point Circle Algorithm (cont…)</vt:lpstr>
      <vt:lpstr>Mid-Point Circle Algorithm (cont…)</vt:lpstr>
      <vt:lpstr>The Mid-Point Circle Algorithm</vt:lpstr>
      <vt:lpstr>The Mid-Point Circle Algorithm (cont…)</vt:lpstr>
      <vt:lpstr>Pseudocode</vt:lpstr>
      <vt:lpstr>Slide 14</vt:lpstr>
      <vt:lpstr>Mid-Point Circle Algorithm Example</vt:lpstr>
      <vt:lpstr>Mid-Point Circle Algorithm Example (cont…)</vt:lpstr>
      <vt:lpstr>Mid-Point Circle Algorithm Exercise</vt:lpstr>
      <vt:lpstr>Mid-Point Circle Algorithm Example (cont…)</vt:lpstr>
      <vt:lpstr>Mid-Point Circle Algorithm 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Continued… </dc:title>
  <dc:creator>MEIT-18</dc:creator>
  <cp:lastModifiedBy>MEIT-18</cp:lastModifiedBy>
  <cp:revision>14</cp:revision>
  <dcterms:created xsi:type="dcterms:W3CDTF">2006-08-16T00:00:00Z</dcterms:created>
  <dcterms:modified xsi:type="dcterms:W3CDTF">2017-12-20T07:16:03Z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0x010100F237530E1EB869428B61DC00EFBB4A07</vt:lpwstr>
  </property>
</Properties>
</file>