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5"/>
  </p:notesMasterIdLst>
  <p:handoutMasterIdLst>
    <p:handoutMasterId r:id="rId66"/>
  </p:handoutMasterIdLst>
  <p:sldIdLst>
    <p:sldId id="341" r:id="rId2"/>
    <p:sldId id="296" r:id="rId3"/>
    <p:sldId id="297" r:id="rId4"/>
    <p:sldId id="259" r:id="rId5"/>
    <p:sldId id="261" r:id="rId6"/>
    <p:sldId id="263" r:id="rId7"/>
    <p:sldId id="278" r:id="rId8"/>
    <p:sldId id="264" r:id="rId9"/>
    <p:sldId id="266" r:id="rId10"/>
    <p:sldId id="265" r:id="rId11"/>
    <p:sldId id="267" r:id="rId12"/>
    <p:sldId id="279" r:id="rId13"/>
    <p:sldId id="281" r:id="rId14"/>
    <p:sldId id="282" r:id="rId15"/>
    <p:sldId id="262" r:id="rId16"/>
    <p:sldId id="268" r:id="rId17"/>
    <p:sldId id="270" r:id="rId18"/>
    <p:sldId id="271" r:id="rId19"/>
    <p:sldId id="294" r:id="rId20"/>
    <p:sldId id="298" r:id="rId21"/>
    <p:sldId id="299" r:id="rId22"/>
    <p:sldId id="316" r:id="rId23"/>
    <p:sldId id="317" r:id="rId24"/>
    <p:sldId id="318" r:id="rId25"/>
    <p:sldId id="272" r:id="rId26"/>
    <p:sldId id="300" r:id="rId27"/>
    <p:sldId id="301" r:id="rId28"/>
    <p:sldId id="319"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20" r:id="rId42"/>
    <p:sldId id="321" r:id="rId43"/>
    <p:sldId id="322" r:id="rId44"/>
    <p:sldId id="314" r:id="rId45"/>
    <p:sldId id="315" r:id="rId46"/>
    <p:sldId id="323" r:id="rId47"/>
    <p:sldId id="324" r:id="rId48"/>
    <p:sldId id="325" r:id="rId49"/>
    <p:sldId id="326" r:id="rId50"/>
    <p:sldId id="327" r:id="rId51"/>
    <p:sldId id="328" r:id="rId52"/>
    <p:sldId id="329" r:id="rId53"/>
    <p:sldId id="330" r:id="rId54"/>
    <p:sldId id="331" r:id="rId55"/>
    <p:sldId id="332" r:id="rId56"/>
    <p:sldId id="339" r:id="rId57"/>
    <p:sldId id="340" r:id="rId58"/>
    <p:sldId id="333" r:id="rId59"/>
    <p:sldId id="334" r:id="rId60"/>
    <p:sldId id="335" r:id="rId61"/>
    <p:sldId id="336" r:id="rId62"/>
    <p:sldId id="337" r:id="rId63"/>
    <p:sldId id="338"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a:srgbClr val="99CCFF"/>
    <a:srgbClr val="FF9900"/>
    <a:srgbClr val="000099"/>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0" d="100"/>
          <a:sy n="80" d="100"/>
        </p:scale>
        <p:origin x="-1272" y="-252"/>
      </p:cViewPr>
      <p:guideLst>
        <p:guide orient="horz" pos="1472"/>
        <p:guide pos="2886"/>
      </p:guideLst>
    </p:cSldViewPr>
  </p:slideViewPr>
  <p:notesTextViewPr>
    <p:cViewPr>
      <p:scale>
        <a:sx n="100" d="100"/>
        <a:sy n="100" d="100"/>
      </p:scale>
      <p:origin x="0" y="0"/>
    </p:cViewPr>
  </p:notesTextViewPr>
  <p:sorterViewPr>
    <p:cViewPr>
      <p:scale>
        <a:sx n="100" d="100"/>
        <a:sy n="100" d="100"/>
      </p:scale>
      <p:origin x="0" y="418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291C554-A8A5-494E-A707-0F9211D3EBD8}"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7E2D57-0E4B-4460-9BD0-D76E37D8FB5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12/25/2012</a:t>
            </a:r>
            <a:endParaRPr lang="en-US"/>
          </a:p>
        </p:txBody>
      </p:sp>
      <p:sp>
        <p:nvSpPr>
          <p:cNvPr id="19" name="Footer Placeholder 18"/>
          <p:cNvSpPr>
            <a:spLocks noGrp="1"/>
          </p:cNvSpPr>
          <p:nvPr>
            <p:ph type="ftr" sz="quarter" idx="11"/>
          </p:nvPr>
        </p:nvSpPr>
        <p:spPr/>
        <p:txBody>
          <a:bodyPr/>
          <a:lstStyle/>
          <a:p>
            <a:r>
              <a:rPr kumimoji="0" lang="en-US" smtClean="0"/>
              <a:t>Prepared By: S.C. Dharmadhikari.</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12/25/2012</a:t>
            </a:r>
            <a:endParaRPr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12/25/2012</a:t>
            </a:r>
            <a:endParaRPr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12/25/2012</a:t>
            </a:r>
            <a:endParaRPr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12/25/2012</a:t>
            </a:r>
            <a:endParaRPr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12/25/2012</a:t>
            </a:r>
            <a:endParaRPr lang="en-US"/>
          </a:p>
        </p:txBody>
      </p:sp>
      <p:sp>
        <p:nvSpPr>
          <p:cNvPr id="6" name="Footer Placeholder 5"/>
          <p:cNvSpPr>
            <a:spLocks noGrp="1"/>
          </p:cNvSpPr>
          <p:nvPr>
            <p:ph type="ftr" sz="quarter" idx="11"/>
          </p:nvPr>
        </p:nvSpPr>
        <p:spPr/>
        <p:txBody>
          <a:bodyPr/>
          <a:lstStyle/>
          <a:p>
            <a:r>
              <a:rPr kumimoji="0" lang="en-US" smtClean="0"/>
              <a:t>Prepared By: S.C. Dharmadhikari.</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12/25/2012</a:t>
            </a:r>
            <a:endParaRPr lang="en-US"/>
          </a:p>
        </p:txBody>
      </p:sp>
      <p:sp>
        <p:nvSpPr>
          <p:cNvPr id="8" name="Footer Placeholder 7"/>
          <p:cNvSpPr>
            <a:spLocks noGrp="1"/>
          </p:cNvSpPr>
          <p:nvPr>
            <p:ph type="ftr" sz="quarter" idx="11"/>
          </p:nvPr>
        </p:nvSpPr>
        <p:spPr/>
        <p:txBody>
          <a:bodyPr/>
          <a:lstStyle/>
          <a:p>
            <a:r>
              <a:rPr kumimoji="0" lang="en-US" smtClean="0"/>
              <a:t>Prepared By: S.C. Dharmadhikari.</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12/25/2012</a:t>
            </a:r>
            <a:endParaRPr lang="en-US"/>
          </a:p>
        </p:txBody>
      </p:sp>
      <p:sp>
        <p:nvSpPr>
          <p:cNvPr id="4" name="Footer Placeholder 3"/>
          <p:cNvSpPr>
            <a:spLocks noGrp="1"/>
          </p:cNvSpPr>
          <p:nvPr>
            <p:ph type="ftr" sz="quarter" idx="11"/>
          </p:nvPr>
        </p:nvSpPr>
        <p:spPr/>
        <p:txBody>
          <a:bodyPr/>
          <a:lstStyle/>
          <a:p>
            <a:r>
              <a:rPr kumimoji="0" lang="en-US" smtClean="0"/>
              <a:t>Prepared By: S.C. Dharmadhikari.</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12/25/2012</a:t>
            </a:r>
            <a:endParaRPr lang="en-US"/>
          </a:p>
        </p:txBody>
      </p:sp>
      <p:sp>
        <p:nvSpPr>
          <p:cNvPr id="3" name="Footer Placeholder 2"/>
          <p:cNvSpPr>
            <a:spLocks noGrp="1"/>
          </p:cNvSpPr>
          <p:nvPr>
            <p:ph type="ftr" sz="quarter" idx="11"/>
          </p:nvPr>
        </p:nvSpPr>
        <p:spPr/>
        <p:txBody>
          <a:bodyPr/>
          <a:lstStyle/>
          <a:p>
            <a:r>
              <a:rPr kumimoji="0" lang="en-US" smtClean="0"/>
              <a:t>Prepared By: S.C. Dharmadhikari.</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12/25/2012</a:t>
            </a:r>
            <a:endParaRPr lang="en-US"/>
          </a:p>
        </p:txBody>
      </p:sp>
      <p:sp>
        <p:nvSpPr>
          <p:cNvPr id="6" name="Footer Placeholder 5"/>
          <p:cNvSpPr>
            <a:spLocks noGrp="1"/>
          </p:cNvSpPr>
          <p:nvPr>
            <p:ph type="ftr" sz="quarter" idx="11"/>
          </p:nvPr>
        </p:nvSpPr>
        <p:spPr/>
        <p:txBody>
          <a:bodyPr/>
          <a:lstStyle/>
          <a:p>
            <a:r>
              <a:rPr kumimoji="0" lang="en-US" smtClean="0"/>
              <a:t>Prepared By: S.C. Dharmadhikari.</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12/25/2012</a:t>
            </a:r>
            <a:endParaRPr lang="en-US"/>
          </a:p>
        </p:txBody>
      </p:sp>
      <p:sp>
        <p:nvSpPr>
          <p:cNvPr id="6" name="Footer Placeholder 5"/>
          <p:cNvSpPr>
            <a:spLocks noGrp="1"/>
          </p:cNvSpPr>
          <p:nvPr>
            <p:ph type="ftr" sz="quarter" idx="11"/>
          </p:nvPr>
        </p:nvSpPr>
        <p:spPr/>
        <p:txBody>
          <a:bodyPr/>
          <a:lstStyle/>
          <a:p>
            <a:r>
              <a:rPr kumimoji="0" lang="en-US" smtClean="0"/>
              <a:t>Prepared By: S.C. Dharmadhikari.</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12/25/2012</a:t>
            </a:r>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Prepared By: S.C. Dharmadhikari.</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3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3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8.xml.rels><?xml version="1.0" encoding="UTF-8" standalone="yes"?>
<Relationships xmlns="http://schemas.openxmlformats.org/package/2006/relationships"><Relationship Id="rId3" Type="http://schemas.openxmlformats.org/officeDocument/2006/relationships/hyperlink" Target="http://patft.uspto.gov/netacgi/nph-Parser?u=/netahtml/srchnum.htm&amp;Sect1=PTO1&amp;Sect2=HITOFF&amp;p=1&amp;r=1&amp;l=50&amp;f=G&amp;d=PALL&amp;s1=4371933.PN.&amp;OS=PN/4371933&amp;RS=PN/4371933"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48.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C] Scan Conversion</a:t>
            </a:r>
            <a:endParaRPr lang="en-US" sz="4000" dirty="0"/>
          </a:p>
        </p:txBody>
      </p:sp>
      <p:sp>
        <p:nvSpPr>
          <p:cNvPr id="3" name="Subtitle 2"/>
          <p:cNvSpPr>
            <a:spLocks noGrp="1"/>
          </p:cNvSpPr>
          <p:nvPr>
            <p:ph type="subTitle" idx="1"/>
          </p:nvPr>
        </p:nvSpPr>
        <p:spPr>
          <a:xfrm>
            <a:off x="5023262" y="3681351"/>
            <a:ext cx="3364834" cy="866898"/>
          </a:xfrm>
        </p:spPr>
        <p:txBody>
          <a:bodyPr>
            <a:normAutofit/>
          </a:bodyPr>
          <a:lstStyle/>
          <a:p>
            <a:r>
              <a:rPr lang="en-US" sz="2000" dirty="0" smtClean="0"/>
              <a:t>By – </a:t>
            </a:r>
          </a:p>
          <a:p>
            <a:r>
              <a:rPr lang="en-US" sz="2000" dirty="0" smtClean="0"/>
              <a:t>S. C.  </a:t>
            </a:r>
            <a:r>
              <a:rPr lang="en-US" sz="2000" dirty="0" err="1" smtClean="0"/>
              <a:t>Dharmadhikari</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ln/>
        </p:spPr>
        <p:txBody>
          <a:bodyPr/>
          <a:lstStyle/>
          <a:p>
            <a:r>
              <a:rPr lang="en-IE"/>
              <a:t>A Very Simple Solution (cont…)</a:t>
            </a:r>
            <a:endParaRPr lang="en-US"/>
          </a:p>
        </p:txBody>
      </p:sp>
      <p:sp>
        <p:nvSpPr>
          <p:cNvPr id="23597" name="Rectangle 45"/>
          <p:cNvSpPr>
            <a:spLocks noGrp="1" noChangeArrowheads="1"/>
          </p:cNvSpPr>
          <p:nvPr>
            <p:ph idx="1"/>
          </p:nvPr>
        </p:nvSpPr>
        <p:spPr/>
        <p:txBody>
          <a:bodyPr/>
          <a:lstStyle/>
          <a:p>
            <a:r>
              <a:rPr lang="en-IE"/>
              <a:t>Now just round off the results and turn on these pixels to draw our line</a:t>
            </a:r>
            <a:endParaRPr lang="en-US"/>
          </a:p>
        </p:txBody>
      </p:sp>
      <p:sp>
        <p:nvSpPr>
          <p:cNvPr id="23598" name="Line 46"/>
          <p:cNvSpPr>
            <a:spLocks noChangeShapeType="1"/>
          </p:cNvSpPr>
          <p:nvPr/>
        </p:nvSpPr>
        <p:spPr bwMode="auto">
          <a:xfrm flipV="1">
            <a:off x="1612900" y="2593975"/>
            <a:ext cx="0" cy="3262313"/>
          </a:xfrm>
          <a:prstGeom prst="line">
            <a:avLst/>
          </a:prstGeom>
          <a:noFill/>
          <a:ln w="12700">
            <a:solidFill>
              <a:schemeClr val="tx1"/>
            </a:solidFill>
            <a:round/>
            <a:headEnd/>
            <a:tailEnd/>
          </a:ln>
          <a:effectLst/>
        </p:spPr>
        <p:txBody>
          <a:bodyPr wrap="none"/>
          <a:lstStyle/>
          <a:p>
            <a:endParaRPr lang="en-US"/>
          </a:p>
        </p:txBody>
      </p:sp>
      <p:sp>
        <p:nvSpPr>
          <p:cNvPr id="23599" name="Line 47"/>
          <p:cNvSpPr>
            <a:spLocks noChangeShapeType="1"/>
          </p:cNvSpPr>
          <p:nvPr/>
        </p:nvSpPr>
        <p:spPr bwMode="auto">
          <a:xfrm flipV="1">
            <a:off x="1998663" y="2593975"/>
            <a:ext cx="0" cy="3262313"/>
          </a:xfrm>
          <a:prstGeom prst="line">
            <a:avLst/>
          </a:prstGeom>
          <a:noFill/>
          <a:ln w="12700">
            <a:solidFill>
              <a:schemeClr val="tx1"/>
            </a:solidFill>
            <a:round/>
            <a:headEnd/>
            <a:tailEnd/>
          </a:ln>
          <a:effectLst/>
        </p:spPr>
        <p:txBody>
          <a:bodyPr wrap="none"/>
          <a:lstStyle/>
          <a:p>
            <a:endParaRPr lang="en-US"/>
          </a:p>
        </p:txBody>
      </p:sp>
      <p:sp>
        <p:nvSpPr>
          <p:cNvPr id="23600" name="Line 48"/>
          <p:cNvSpPr>
            <a:spLocks noChangeShapeType="1"/>
          </p:cNvSpPr>
          <p:nvPr/>
        </p:nvSpPr>
        <p:spPr bwMode="auto">
          <a:xfrm flipV="1">
            <a:off x="2382838" y="2593975"/>
            <a:ext cx="0" cy="3262313"/>
          </a:xfrm>
          <a:prstGeom prst="line">
            <a:avLst/>
          </a:prstGeom>
          <a:noFill/>
          <a:ln w="12700">
            <a:solidFill>
              <a:schemeClr val="tx1"/>
            </a:solidFill>
            <a:round/>
            <a:headEnd/>
            <a:tailEnd/>
          </a:ln>
          <a:effectLst/>
        </p:spPr>
        <p:txBody>
          <a:bodyPr wrap="none"/>
          <a:lstStyle/>
          <a:p>
            <a:endParaRPr lang="en-US"/>
          </a:p>
        </p:txBody>
      </p:sp>
      <p:sp>
        <p:nvSpPr>
          <p:cNvPr id="23601" name="Line 49"/>
          <p:cNvSpPr>
            <a:spLocks noChangeShapeType="1"/>
          </p:cNvSpPr>
          <p:nvPr/>
        </p:nvSpPr>
        <p:spPr bwMode="auto">
          <a:xfrm flipV="1">
            <a:off x="2762250" y="2593975"/>
            <a:ext cx="0" cy="3262313"/>
          </a:xfrm>
          <a:prstGeom prst="line">
            <a:avLst/>
          </a:prstGeom>
          <a:noFill/>
          <a:ln w="12700">
            <a:solidFill>
              <a:schemeClr val="tx1"/>
            </a:solidFill>
            <a:round/>
            <a:headEnd/>
            <a:tailEnd/>
          </a:ln>
          <a:effectLst/>
        </p:spPr>
        <p:txBody>
          <a:bodyPr wrap="none"/>
          <a:lstStyle/>
          <a:p>
            <a:endParaRPr lang="en-US"/>
          </a:p>
        </p:txBody>
      </p:sp>
      <p:sp>
        <p:nvSpPr>
          <p:cNvPr id="23602" name="Line 50"/>
          <p:cNvSpPr>
            <a:spLocks noChangeShapeType="1"/>
          </p:cNvSpPr>
          <p:nvPr/>
        </p:nvSpPr>
        <p:spPr bwMode="auto">
          <a:xfrm flipV="1">
            <a:off x="3146425" y="2593975"/>
            <a:ext cx="0" cy="3262313"/>
          </a:xfrm>
          <a:prstGeom prst="line">
            <a:avLst/>
          </a:prstGeom>
          <a:noFill/>
          <a:ln w="12700">
            <a:solidFill>
              <a:schemeClr val="tx1"/>
            </a:solidFill>
            <a:round/>
            <a:headEnd/>
            <a:tailEnd/>
          </a:ln>
          <a:effectLst/>
        </p:spPr>
        <p:txBody>
          <a:bodyPr wrap="none"/>
          <a:lstStyle/>
          <a:p>
            <a:endParaRPr lang="en-US"/>
          </a:p>
        </p:txBody>
      </p:sp>
      <p:sp>
        <p:nvSpPr>
          <p:cNvPr id="23603" name="Line 51"/>
          <p:cNvSpPr>
            <a:spLocks noChangeShapeType="1"/>
          </p:cNvSpPr>
          <p:nvPr/>
        </p:nvSpPr>
        <p:spPr bwMode="auto">
          <a:xfrm flipV="1">
            <a:off x="3525838" y="2593975"/>
            <a:ext cx="0" cy="3262313"/>
          </a:xfrm>
          <a:prstGeom prst="line">
            <a:avLst/>
          </a:prstGeom>
          <a:noFill/>
          <a:ln w="12700">
            <a:solidFill>
              <a:schemeClr val="tx1"/>
            </a:solidFill>
            <a:round/>
            <a:headEnd/>
            <a:tailEnd/>
          </a:ln>
          <a:effectLst/>
        </p:spPr>
        <p:txBody>
          <a:bodyPr wrap="none"/>
          <a:lstStyle/>
          <a:p>
            <a:endParaRPr lang="en-US"/>
          </a:p>
        </p:txBody>
      </p:sp>
      <p:sp>
        <p:nvSpPr>
          <p:cNvPr id="23604" name="Line 52"/>
          <p:cNvSpPr>
            <a:spLocks noChangeShapeType="1"/>
          </p:cNvSpPr>
          <p:nvPr/>
        </p:nvSpPr>
        <p:spPr bwMode="auto">
          <a:xfrm flipV="1">
            <a:off x="3910013" y="2593975"/>
            <a:ext cx="0" cy="3262313"/>
          </a:xfrm>
          <a:prstGeom prst="line">
            <a:avLst/>
          </a:prstGeom>
          <a:noFill/>
          <a:ln w="12700">
            <a:solidFill>
              <a:schemeClr val="tx1"/>
            </a:solidFill>
            <a:round/>
            <a:headEnd/>
            <a:tailEnd/>
          </a:ln>
          <a:effectLst/>
        </p:spPr>
        <p:txBody>
          <a:bodyPr wrap="none"/>
          <a:lstStyle/>
          <a:p>
            <a:endParaRPr lang="en-US"/>
          </a:p>
        </p:txBody>
      </p:sp>
      <p:sp>
        <p:nvSpPr>
          <p:cNvPr id="23605" name="Line 53"/>
          <p:cNvSpPr>
            <a:spLocks noChangeShapeType="1"/>
          </p:cNvSpPr>
          <p:nvPr/>
        </p:nvSpPr>
        <p:spPr bwMode="auto">
          <a:xfrm flipV="1">
            <a:off x="4289425" y="2593975"/>
            <a:ext cx="0" cy="3262313"/>
          </a:xfrm>
          <a:prstGeom prst="line">
            <a:avLst/>
          </a:prstGeom>
          <a:noFill/>
          <a:ln w="12700">
            <a:solidFill>
              <a:schemeClr val="tx1"/>
            </a:solidFill>
            <a:round/>
            <a:headEnd/>
            <a:tailEnd/>
          </a:ln>
          <a:effectLst/>
        </p:spPr>
        <p:txBody>
          <a:bodyPr wrap="none"/>
          <a:lstStyle/>
          <a:p>
            <a:endParaRPr lang="en-US"/>
          </a:p>
        </p:txBody>
      </p:sp>
      <p:sp>
        <p:nvSpPr>
          <p:cNvPr id="23606" name="Line 54"/>
          <p:cNvSpPr>
            <a:spLocks noChangeShapeType="1"/>
          </p:cNvSpPr>
          <p:nvPr/>
        </p:nvSpPr>
        <p:spPr bwMode="auto">
          <a:xfrm rot="5400000" flipV="1">
            <a:off x="2761457" y="1099344"/>
            <a:ext cx="0" cy="3627437"/>
          </a:xfrm>
          <a:prstGeom prst="line">
            <a:avLst/>
          </a:prstGeom>
          <a:noFill/>
          <a:ln w="12700">
            <a:solidFill>
              <a:schemeClr val="tx1"/>
            </a:solidFill>
            <a:round/>
            <a:headEnd/>
            <a:tailEnd/>
          </a:ln>
          <a:effectLst/>
        </p:spPr>
        <p:txBody>
          <a:bodyPr wrap="none"/>
          <a:lstStyle/>
          <a:p>
            <a:endParaRPr lang="en-US"/>
          </a:p>
        </p:txBody>
      </p:sp>
      <p:sp>
        <p:nvSpPr>
          <p:cNvPr id="23607" name="Line 55"/>
          <p:cNvSpPr>
            <a:spLocks noChangeShapeType="1"/>
          </p:cNvSpPr>
          <p:nvPr/>
        </p:nvSpPr>
        <p:spPr bwMode="auto">
          <a:xfrm rot="5400000" flipV="1">
            <a:off x="2761457" y="1485106"/>
            <a:ext cx="0" cy="3627437"/>
          </a:xfrm>
          <a:prstGeom prst="line">
            <a:avLst/>
          </a:prstGeom>
          <a:noFill/>
          <a:ln w="12700">
            <a:solidFill>
              <a:schemeClr val="tx1"/>
            </a:solidFill>
            <a:round/>
            <a:headEnd/>
            <a:tailEnd/>
          </a:ln>
          <a:effectLst/>
        </p:spPr>
        <p:txBody>
          <a:bodyPr wrap="none"/>
          <a:lstStyle/>
          <a:p>
            <a:endParaRPr lang="en-US"/>
          </a:p>
        </p:txBody>
      </p:sp>
      <p:sp>
        <p:nvSpPr>
          <p:cNvPr id="23608" name="Line 56"/>
          <p:cNvSpPr>
            <a:spLocks noChangeShapeType="1"/>
          </p:cNvSpPr>
          <p:nvPr/>
        </p:nvSpPr>
        <p:spPr bwMode="auto">
          <a:xfrm rot="5400000" flipV="1">
            <a:off x="2761457" y="1869281"/>
            <a:ext cx="0" cy="3627437"/>
          </a:xfrm>
          <a:prstGeom prst="line">
            <a:avLst/>
          </a:prstGeom>
          <a:noFill/>
          <a:ln w="12700">
            <a:solidFill>
              <a:schemeClr val="tx1"/>
            </a:solidFill>
            <a:round/>
            <a:headEnd/>
            <a:tailEnd/>
          </a:ln>
          <a:effectLst/>
        </p:spPr>
        <p:txBody>
          <a:bodyPr wrap="none"/>
          <a:lstStyle/>
          <a:p>
            <a:endParaRPr lang="en-US"/>
          </a:p>
        </p:txBody>
      </p:sp>
      <p:sp>
        <p:nvSpPr>
          <p:cNvPr id="23609" name="Line 57"/>
          <p:cNvSpPr>
            <a:spLocks noChangeShapeType="1"/>
          </p:cNvSpPr>
          <p:nvPr/>
        </p:nvSpPr>
        <p:spPr bwMode="auto">
          <a:xfrm rot="5400000" flipV="1">
            <a:off x="2761457" y="2248694"/>
            <a:ext cx="0" cy="3627437"/>
          </a:xfrm>
          <a:prstGeom prst="line">
            <a:avLst/>
          </a:prstGeom>
          <a:noFill/>
          <a:ln w="12700">
            <a:solidFill>
              <a:schemeClr val="tx1"/>
            </a:solidFill>
            <a:round/>
            <a:headEnd/>
            <a:tailEnd/>
          </a:ln>
          <a:effectLst/>
        </p:spPr>
        <p:txBody>
          <a:bodyPr wrap="none"/>
          <a:lstStyle/>
          <a:p>
            <a:endParaRPr lang="en-US"/>
          </a:p>
        </p:txBody>
      </p:sp>
      <p:sp>
        <p:nvSpPr>
          <p:cNvPr id="23610" name="Line 58"/>
          <p:cNvSpPr>
            <a:spLocks noChangeShapeType="1"/>
          </p:cNvSpPr>
          <p:nvPr/>
        </p:nvSpPr>
        <p:spPr bwMode="auto">
          <a:xfrm rot="5400000" flipV="1">
            <a:off x="2761457" y="2632869"/>
            <a:ext cx="0" cy="3627437"/>
          </a:xfrm>
          <a:prstGeom prst="line">
            <a:avLst/>
          </a:prstGeom>
          <a:noFill/>
          <a:ln w="12700">
            <a:solidFill>
              <a:schemeClr val="tx1"/>
            </a:solidFill>
            <a:round/>
            <a:headEnd/>
            <a:tailEnd/>
          </a:ln>
          <a:effectLst/>
        </p:spPr>
        <p:txBody>
          <a:bodyPr wrap="none"/>
          <a:lstStyle/>
          <a:p>
            <a:endParaRPr lang="en-US"/>
          </a:p>
        </p:txBody>
      </p:sp>
      <p:sp>
        <p:nvSpPr>
          <p:cNvPr id="23611" name="Line 59"/>
          <p:cNvSpPr>
            <a:spLocks noChangeShapeType="1"/>
          </p:cNvSpPr>
          <p:nvPr/>
        </p:nvSpPr>
        <p:spPr bwMode="auto">
          <a:xfrm rot="5400000" flipV="1">
            <a:off x="2761457" y="3012281"/>
            <a:ext cx="0" cy="3627437"/>
          </a:xfrm>
          <a:prstGeom prst="line">
            <a:avLst/>
          </a:prstGeom>
          <a:noFill/>
          <a:ln w="12700">
            <a:solidFill>
              <a:schemeClr val="tx1"/>
            </a:solidFill>
            <a:round/>
            <a:headEnd/>
            <a:tailEnd/>
          </a:ln>
          <a:effectLst/>
        </p:spPr>
        <p:txBody>
          <a:bodyPr wrap="none"/>
          <a:lstStyle/>
          <a:p>
            <a:endParaRPr lang="en-US"/>
          </a:p>
        </p:txBody>
      </p:sp>
      <p:sp>
        <p:nvSpPr>
          <p:cNvPr id="23612" name="Line 60"/>
          <p:cNvSpPr>
            <a:spLocks noChangeShapeType="1"/>
          </p:cNvSpPr>
          <p:nvPr/>
        </p:nvSpPr>
        <p:spPr bwMode="auto">
          <a:xfrm rot="5400000" flipV="1">
            <a:off x="2761457" y="3396456"/>
            <a:ext cx="0" cy="3627437"/>
          </a:xfrm>
          <a:prstGeom prst="line">
            <a:avLst/>
          </a:prstGeom>
          <a:noFill/>
          <a:ln w="12700">
            <a:solidFill>
              <a:schemeClr val="tx1"/>
            </a:solidFill>
            <a:round/>
            <a:headEnd/>
            <a:tailEnd/>
          </a:ln>
          <a:effectLst/>
        </p:spPr>
        <p:txBody>
          <a:bodyPr wrap="none"/>
          <a:lstStyle/>
          <a:p>
            <a:endParaRPr lang="en-US"/>
          </a:p>
        </p:txBody>
      </p:sp>
      <p:sp>
        <p:nvSpPr>
          <p:cNvPr id="23613" name="Line 61"/>
          <p:cNvSpPr>
            <a:spLocks noChangeShapeType="1"/>
          </p:cNvSpPr>
          <p:nvPr/>
        </p:nvSpPr>
        <p:spPr bwMode="auto">
          <a:xfrm rot="5400000" flipV="1">
            <a:off x="2761457" y="3775869"/>
            <a:ext cx="0" cy="3627437"/>
          </a:xfrm>
          <a:prstGeom prst="line">
            <a:avLst/>
          </a:prstGeom>
          <a:noFill/>
          <a:ln w="12700">
            <a:solidFill>
              <a:schemeClr val="tx1"/>
            </a:solidFill>
            <a:round/>
            <a:headEnd/>
            <a:tailEnd/>
          </a:ln>
          <a:effectLst/>
        </p:spPr>
        <p:txBody>
          <a:bodyPr wrap="none"/>
          <a:lstStyle/>
          <a:p>
            <a:endParaRPr lang="en-US"/>
          </a:p>
        </p:txBody>
      </p:sp>
      <p:sp>
        <p:nvSpPr>
          <p:cNvPr id="23614" name="Oval 62"/>
          <p:cNvSpPr>
            <a:spLocks noChangeArrowheads="1"/>
          </p:cNvSpPr>
          <p:nvPr/>
        </p:nvSpPr>
        <p:spPr bwMode="auto">
          <a:xfrm>
            <a:off x="1820863" y="4665663"/>
            <a:ext cx="319087" cy="31908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615" name="Oval 63"/>
          <p:cNvSpPr>
            <a:spLocks noChangeArrowheads="1"/>
          </p:cNvSpPr>
          <p:nvPr/>
        </p:nvSpPr>
        <p:spPr bwMode="auto">
          <a:xfrm>
            <a:off x="2219325" y="46656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16" name="Oval 64"/>
          <p:cNvSpPr>
            <a:spLocks noChangeArrowheads="1"/>
          </p:cNvSpPr>
          <p:nvPr/>
        </p:nvSpPr>
        <p:spPr bwMode="auto">
          <a:xfrm>
            <a:off x="4116388" y="46656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17" name="Oval 65"/>
          <p:cNvSpPr>
            <a:spLocks noChangeArrowheads="1"/>
          </p:cNvSpPr>
          <p:nvPr/>
        </p:nvSpPr>
        <p:spPr bwMode="auto">
          <a:xfrm>
            <a:off x="1438275" y="46640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18" name="Oval 66"/>
          <p:cNvSpPr>
            <a:spLocks noChangeArrowheads="1"/>
          </p:cNvSpPr>
          <p:nvPr/>
        </p:nvSpPr>
        <p:spPr bwMode="auto">
          <a:xfrm>
            <a:off x="2586038" y="46656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19" name="Oval 67"/>
          <p:cNvSpPr>
            <a:spLocks noChangeArrowheads="1"/>
          </p:cNvSpPr>
          <p:nvPr/>
        </p:nvSpPr>
        <p:spPr bwMode="auto">
          <a:xfrm>
            <a:off x="2984500" y="46640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0" name="Oval 68"/>
          <p:cNvSpPr>
            <a:spLocks noChangeArrowheads="1"/>
          </p:cNvSpPr>
          <p:nvPr/>
        </p:nvSpPr>
        <p:spPr bwMode="auto">
          <a:xfrm>
            <a:off x="3367088" y="46640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1" name="Oval 69"/>
          <p:cNvSpPr>
            <a:spLocks noChangeArrowheads="1"/>
          </p:cNvSpPr>
          <p:nvPr/>
        </p:nvSpPr>
        <p:spPr bwMode="auto">
          <a:xfrm>
            <a:off x="3749675" y="46640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2" name="Oval 70"/>
          <p:cNvSpPr>
            <a:spLocks noChangeArrowheads="1"/>
          </p:cNvSpPr>
          <p:nvPr/>
        </p:nvSpPr>
        <p:spPr bwMode="auto">
          <a:xfrm>
            <a:off x="1828800" y="42862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3" name="Oval 71"/>
          <p:cNvSpPr>
            <a:spLocks noChangeArrowheads="1"/>
          </p:cNvSpPr>
          <p:nvPr/>
        </p:nvSpPr>
        <p:spPr bwMode="auto">
          <a:xfrm>
            <a:off x="2227263" y="4286250"/>
            <a:ext cx="319087"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624" name="Oval 72"/>
          <p:cNvSpPr>
            <a:spLocks noChangeArrowheads="1"/>
          </p:cNvSpPr>
          <p:nvPr/>
        </p:nvSpPr>
        <p:spPr bwMode="auto">
          <a:xfrm>
            <a:off x="4124325" y="42862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5" name="Oval 73"/>
          <p:cNvSpPr>
            <a:spLocks noChangeArrowheads="1"/>
          </p:cNvSpPr>
          <p:nvPr/>
        </p:nvSpPr>
        <p:spPr bwMode="auto">
          <a:xfrm>
            <a:off x="1446213" y="42846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6" name="Oval 74"/>
          <p:cNvSpPr>
            <a:spLocks noChangeArrowheads="1"/>
          </p:cNvSpPr>
          <p:nvPr/>
        </p:nvSpPr>
        <p:spPr bwMode="auto">
          <a:xfrm>
            <a:off x="2593975" y="4286250"/>
            <a:ext cx="319088"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627" name="Oval 75"/>
          <p:cNvSpPr>
            <a:spLocks noChangeArrowheads="1"/>
          </p:cNvSpPr>
          <p:nvPr/>
        </p:nvSpPr>
        <p:spPr bwMode="auto">
          <a:xfrm>
            <a:off x="2992438" y="42846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8" name="Oval 76"/>
          <p:cNvSpPr>
            <a:spLocks noChangeArrowheads="1"/>
          </p:cNvSpPr>
          <p:nvPr/>
        </p:nvSpPr>
        <p:spPr bwMode="auto">
          <a:xfrm>
            <a:off x="3375025" y="42846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29" name="Oval 77"/>
          <p:cNvSpPr>
            <a:spLocks noChangeArrowheads="1"/>
          </p:cNvSpPr>
          <p:nvPr/>
        </p:nvSpPr>
        <p:spPr bwMode="auto">
          <a:xfrm>
            <a:off x="3757613" y="42846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0" name="Oval 78"/>
          <p:cNvSpPr>
            <a:spLocks noChangeArrowheads="1"/>
          </p:cNvSpPr>
          <p:nvPr/>
        </p:nvSpPr>
        <p:spPr bwMode="auto">
          <a:xfrm>
            <a:off x="1824038" y="39068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1" name="Oval 79"/>
          <p:cNvSpPr>
            <a:spLocks noChangeArrowheads="1"/>
          </p:cNvSpPr>
          <p:nvPr/>
        </p:nvSpPr>
        <p:spPr bwMode="auto">
          <a:xfrm>
            <a:off x="2222500" y="39068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2" name="Oval 80"/>
          <p:cNvSpPr>
            <a:spLocks noChangeArrowheads="1"/>
          </p:cNvSpPr>
          <p:nvPr/>
        </p:nvSpPr>
        <p:spPr bwMode="auto">
          <a:xfrm>
            <a:off x="4119563" y="39068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3" name="Oval 81"/>
          <p:cNvSpPr>
            <a:spLocks noChangeArrowheads="1"/>
          </p:cNvSpPr>
          <p:nvPr/>
        </p:nvSpPr>
        <p:spPr bwMode="auto">
          <a:xfrm>
            <a:off x="1441450" y="39052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4" name="Oval 82"/>
          <p:cNvSpPr>
            <a:spLocks noChangeArrowheads="1"/>
          </p:cNvSpPr>
          <p:nvPr/>
        </p:nvSpPr>
        <p:spPr bwMode="auto">
          <a:xfrm>
            <a:off x="2589213" y="39068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5" name="Oval 83"/>
          <p:cNvSpPr>
            <a:spLocks noChangeArrowheads="1"/>
          </p:cNvSpPr>
          <p:nvPr/>
        </p:nvSpPr>
        <p:spPr bwMode="auto">
          <a:xfrm>
            <a:off x="2987675" y="3905250"/>
            <a:ext cx="319088"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636" name="Oval 84"/>
          <p:cNvSpPr>
            <a:spLocks noChangeArrowheads="1"/>
          </p:cNvSpPr>
          <p:nvPr/>
        </p:nvSpPr>
        <p:spPr bwMode="auto">
          <a:xfrm>
            <a:off x="3370263" y="3905250"/>
            <a:ext cx="319087"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637" name="Oval 85"/>
          <p:cNvSpPr>
            <a:spLocks noChangeArrowheads="1"/>
          </p:cNvSpPr>
          <p:nvPr/>
        </p:nvSpPr>
        <p:spPr bwMode="auto">
          <a:xfrm>
            <a:off x="3752850" y="39052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8" name="Oval 86"/>
          <p:cNvSpPr>
            <a:spLocks noChangeArrowheads="1"/>
          </p:cNvSpPr>
          <p:nvPr/>
        </p:nvSpPr>
        <p:spPr bwMode="auto">
          <a:xfrm>
            <a:off x="1831975" y="35274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39" name="Oval 87"/>
          <p:cNvSpPr>
            <a:spLocks noChangeArrowheads="1"/>
          </p:cNvSpPr>
          <p:nvPr/>
        </p:nvSpPr>
        <p:spPr bwMode="auto">
          <a:xfrm>
            <a:off x="2230438" y="35274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0" name="Oval 88"/>
          <p:cNvSpPr>
            <a:spLocks noChangeArrowheads="1"/>
          </p:cNvSpPr>
          <p:nvPr/>
        </p:nvSpPr>
        <p:spPr bwMode="auto">
          <a:xfrm>
            <a:off x="4127500" y="35274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1" name="Oval 89"/>
          <p:cNvSpPr>
            <a:spLocks noChangeArrowheads="1"/>
          </p:cNvSpPr>
          <p:nvPr/>
        </p:nvSpPr>
        <p:spPr bwMode="auto">
          <a:xfrm>
            <a:off x="1449388" y="35258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2" name="Oval 90"/>
          <p:cNvSpPr>
            <a:spLocks noChangeArrowheads="1"/>
          </p:cNvSpPr>
          <p:nvPr/>
        </p:nvSpPr>
        <p:spPr bwMode="auto">
          <a:xfrm>
            <a:off x="2597150" y="35274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3" name="Oval 91"/>
          <p:cNvSpPr>
            <a:spLocks noChangeArrowheads="1"/>
          </p:cNvSpPr>
          <p:nvPr/>
        </p:nvSpPr>
        <p:spPr bwMode="auto">
          <a:xfrm>
            <a:off x="2995613" y="35258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4" name="Oval 92"/>
          <p:cNvSpPr>
            <a:spLocks noChangeArrowheads="1"/>
          </p:cNvSpPr>
          <p:nvPr/>
        </p:nvSpPr>
        <p:spPr bwMode="auto">
          <a:xfrm>
            <a:off x="3378200" y="35258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5" name="Oval 93"/>
          <p:cNvSpPr>
            <a:spLocks noChangeArrowheads="1"/>
          </p:cNvSpPr>
          <p:nvPr/>
        </p:nvSpPr>
        <p:spPr bwMode="auto">
          <a:xfrm>
            <a:off x="3760788" y="3525838"/>
            <a:ext cx="319087" cy="31908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3646" name="Oval 94"/>
          <p:cNvSpPr>
            <a:spLocks noChangeArrowheads="1"/>
          </p:cNvSpPr>
          <p:nvPr/>
        </p:nvSpPr>
        <p:spPr bwMode="auto">
          <a:xfrm>
            <a:off x="1844675" y="31273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7" name="Oval 95"/>
          <p:cNvSpPr>
            <a:spLocks noChangeArrowheads="1"/>
          </p:cNvSpPr>
          <p:nvPr/>
        </p:nvSpPr>
        <p:spPr bwMode="auto">
          <a:xfrm>
            <a:off x="2243138" y="31273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8" name="Oval 96"/>
          <p:cNvSpPr>
            <a:spLocks noChangeArrowheads="1"/>
          </p:cNvSpPr>
          <p:nvPr/>
        </p:nvSpPr>
        <p:spPr bwMode="auto">
          <a:xfrm>
            <a:off x="4140200" y="31273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49" name="Oval 97"/>
          <p:cNvSpPr>
            <a:spLocks noChangeArrowheads="1"/>
          </p:cNvSpPr>
          <p:nvPr/>
        </p:nvSpPr>
        <p:spPr bwMode="auto">
          <a:xfrm>
            <a:off x="1462088" y="31257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0" name="Oval 98"/>
          <p:cNvSpPr>
            <a:spLocks noChangeArrowheads="1"/>
          </p:cNvSpPr>
          <p:nvPr/>
        </p:nvSpPr>
        <p:spPr bwMode="auto">
          <a:xfrm>
            <a:off x="2609850" y="31273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1" name="Oval 99"/>
          <p:cNvSpPr>
            <a:spLocks noChangeArrowheads="1"/>
          </p:cNvSpPr>
          <p:nvPr/>
        </p:nvSpPr>
        <p:spPr bwMode="auto">
          <a:xfrm>
            <a:off x="3008313" y="31257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2" name="Oval 100"/>
          <p:cNvSpPr>
            <a:spLocks noChangeArrowheads="1"/>
          </p:cNvSpPr>
          <p:nvPr/>
        </p:nvSpPr>
        <p:spPr bwMode="auto">
          <a:xfrm>
            <a:off x="3390900" y="31257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3" name="Oval 101"/>
          <p:cNvSpPr>
            <a:spLocks noChangeArrowheads="1"/>
          </p:cNvSpPr>
          <p:nvPr/>
        </p:nvSpPr>
        <p:spPr bwMode="auto">
          <a:xfrm>
            <a:off x="3773488" y="31257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4" name="Oval 102"/>
          <p:cNvSpPr>
            <a:spLocks noChangeArrowheads="1"/>
          </p:cNvSpPr>
          <p:nvPr/>
        </p:nvSpPr>
        <p:spPr bwMode="auto">
          <a:xfrm>
            <a:off x="1852613" y="27479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5" name="Oval 103"/>
          <p:cNvSpPr>
            <a:spLocks noChangeArrowheads="1"/>
          </p:cNvSpPr>
          <p:nvPr/>
        </p:nvSpPr>
        <p:spPr bwMode="auto">
          <a:xfrm>
            <a:off x="2251075" y="27479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6" name="Oval 104"/>
          <p:cNvSpPr>
            <a:spLocks noChangeArrowheads="1"/>
          </p:cNvSpPr>
          <p:nvPr/>
        </p:nvSpPr>
        <p:spPr bwMode="auto">
          <a:xfrm>
            <a:off x="4148138" y="27479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7" name="Oval 105"/>
          <p:cNvSpPr>
            <a:spLocks noChangeArrowheads="1"/>
          </p:cNvSpPr>
          <p:nvPr/>
        </p:nvSpPr>
        <p:spPr bwMode="auto">
          <a:xfrm>
            <a:off x="1470025" y="27463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8" name="Oval 106"/>
          <p:cNvSpPr>
            <a:spLocks noChangeArrowheads="1"/>
          </p:cNvSpPr>
          <p:nvPr/>
        </p:nvSpPr>
        <p:spPr bwMode="auto">
          <a:xfrm>
            <a:off x="2617788" y="27479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59" name="Oval 107"/>
          <p:cNvSpPr>
            <a:spLocks noChangeArrowheads="1"/>
          </p:cNvSpPr>
          <p:nvPr/>
        </p:nvSpPr>
        <p:spPr bwMode="auto">
          <a:xfrm>
            <a:off x="3016250" y="27463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0" name="Oval 108"/>
          <p:cNvSpPr>
            <a:spLocks noChangeArrowheads="1"/>
          </p:cNvSpPr>
          <p:nvPr/>
        </p:nvSpPr>
        <p:spPr bwMode="auto">
          <a:xfrm>
            <a:off x="3398838" y="27463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1" name="Oval 109"/>
          <p:cNvSpPr>
            <a:spLocks noChangeArrowheads="1"/>
          </p:cNvSpPr>
          <p:nvPr/>
        </p:nvSpPr>
        <p:spPr bwMode="auto">
          <a:xfrm>
            <a:off x="3781425" y="27463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2" name="Oval 110"/>
          <p:cNvSpPr>
            <a:spLocks noChangeArrowheads="1"/>
          </p:cNvSpPr>
          <p:nvPr/>
        </p:nvSpPr>
        <p:spPr bwMode="auto">
          <a:xfrm>
            <a:off x="1812925" y="54340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3" name="Oval 111"/>
          <p:cNvSpPr>
            <a:spLocks noChangeArrowheads="1"/>
          </p:cNvSpPr>
          <p:nvPr/>
        </p:nvSpPr>
        <p:spPr bwMode="auto">
          <a:xfrm>
            <a:off x="2211388" y="54340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4" name="Oval 112"/>
          <p:cNvSpPr>
            <a:spLocks noChangeArrowheads="1"/>
          </p:cNvSpPr>
          <p:nvPr/>
        </p:nvSpPr>
        <p:spPr bwMode="auto">
          <a:xfrm>
            <a:off x="4108450" y="54340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5" name="Oval 113"/>
          <p:cNvSpPr>
            <a:spLocks noChangeArrowheads="1"/>
          </p:cNvSpPr>
          <p:nvPr/>
        </p:nvSpPr>
        <p:spPr bwMode="auto">
          <a:xfrm>
            <a:off x="1430338" y="54324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6" name="Oval 114"/>
          <p:cNvSpPr>
            <a:spLocks noChangeArrowheads="1"/>
          </p:cNvSpPr>
          <p:nvPr/>
        </p:nvSpPr>
        <p:spPr bwMode="auto">
          <a:xfrm>
            <a:off x="2578100" y="54340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7" name="Oval 115"/>
          <p:cNvSpPr>
            <a:spLocks noChangeArrowheads="1"/>
          </p:cNvSpPr>
          <p:nvPr/>
        </p:nvSpPr>
        <p:spPr bwMode="auto">
          <a:xfrm>
            <a:off x="2976563" y="54324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8" name="Oval 116"/>
          <p:cNvSpPr>
            <a:spLocks noChangeArrowheads="1"/>
          </p:cNvSpPr>
          <p:nvPr/>
        </p:nvSpPr>
        <p:spPr bwMode="auto">
          <a:xfrm>
            <a:off x="3359150" y="54324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69" name="Oval 117"/>
          <p:cNvSpPr>
            <a:spLocks noChangeArrowheads="1"/>
          </p:cNvSpPr>
          <p:nvPr/>
        </p:nvSpPr>
        <p:spPr bwMode="auto">
          <a:xfrm>
            <a:off x="3741738" y="54324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0" name="Oval 118"/>
          <p:cNvSpPr>
            <a:spLocks noChangeArrowheads="1"/>
          </p:cNvSpPr>
          <p:nvPr/>
        </p:nvSpPr>
        <p:spPr bwMode="auto">
          <a:xfrm>
            <a:off x="1820863" y="50546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1" name="Oval 119"/>
          <p:cNvSpPr>
            <a:spLocks noChangeArrowheads="1"/>
          </p:cNvSpPr>
          <p:nvPr/>
        </p:nvSpPr>
        <p:spPr bwMode="auto">
          <a:xfrm>
            <a:off x="2219325" y="50546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2" name="Oval 120"/>
          <p:cNvSpPr>
            <a:spLocks noChangeArrowheads="1"/>
          </p:cNvSpPr>
          <p:nvPr/>
        </p:nvSpPr>
        <p:spPr bwMode="auto">
          <a:xfrm>
            <a:off x="4116388" y="50546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3" name="Oval 121"/>
          <p:cNvSpPr>
            <a:spLocks noChangeArrowheads="1"/>
          </p:cNvSpPr>
          <p:nvPr/>
        </p:nvSpPr>
        <p:spPr bwMode="auto">
          <a:xfrm>
            <a:off x="1438275" y="50530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4" name="Oval 122"/>
          <p:cNvSpPr>
            <a:spLocks noChangeArrowheads="1"/>
          </p:cNvSpPr>
          <p:nvPr/>
        </p:nvSpPr>
        <p:spPr bwMode="auto">
          <a:xfrm>
            <a:off x="2586038" y="50546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5" name="Oval 123"/>
          <p:cNvSpPr>
            <a:spLocks noChangeArrowheads="1"/>
          </p:cNvSpPr>
          <p:nvPr/>
        </p:nvSpPr>
        <p:spPr bwMode="auto">
          <a:xfrm>
            <a:off x="2984500" y="50530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6" name="Oval 124"/>
          <p:cNvSpPr>
            <a:spLocks noChangeArrowheads="1"/>
          </p:cNvSpPr>
          <p:nvPr/>
        </p:nvSpPr>
        <p:spPr bwMode="auto">
          <a:xfrm>
            <a:off x="3367088" y="50530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7" name="Oval 125"/>
          <p:cNvSpPr>
            <a:spLocks noChangeArrowheads="1"/>
          </p:cNvSpPr>
          <p:nvPr/>
        </p:nvSpPr>
        <p:spPr bwMode="auto">
          <a:xfrm>
            <a:off x="3749675" y="50530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78" name="Line 126"/>
          <p:cNvSpPr>
            <a:spLocks noChangeShapeType="1"/>
          </p:cNvSpPr>
          <p:nvPr/>
        </p:nvSpPr>
        <p:spPr bwMode="auto">
          <a:xfrm flipV="1">
            <a:off x="1235075" y="2582863"/>
            <a:ext cx="0" cy="3262312"/>
          </a:xfrm>
          <a:prstGeom prst="line">
            <a:avLst/>
          </a:prstGeom>
          <a:noFill/>
          <a:ln w="12700">
            <a:solidFill>
              <a:schemeClr val="tx1"/>
            </a:solidFill>
            <a:round/>
            <a:headEnd/>
            <a:tailEnd/>
          </a:ln>
          <a:effectLst/>
        </p:spPr>
        <p:txBody>
          <a:bodyPr wrap="none"/>
          <a:lstStyle/>
          <a:p>
            <a:endParaRPr lang="en-US"/>
          </a:p>
        </p:txBody>
      </p:sp>
      <p:sp>
        <p:nvSpPr>
          <p:cNvPr id="23679" name="Oval 127"/>
          <p:cNvSpPr>
            <a:spLocks noChangeArrowheads="1"/>
          </p:cNvSpPr>
          <p:nvPr/>
        </p:nvSpPr>
        <p:spPr bwMode="auto">
          <a:xfrm>
            <a:off x="1060450" y="46529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0" name="Oval 128"/>
          <p:cNvSpPr>
            <a:spLocks noChangeArrowheads="1"/>
          </p:cNvSpPr>
          <p:nvPr/>
        </p:nvSpPr>
        <p:spPr bwMode="auto">
          <a:xfrm>
            <a:off x="1068388" y="427355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1" name="Oval 129"/>
          <p:cNvSpPr>
            <a:spLocks noChangeArrowheads="1"/>
          </p:cNvSpPr>
          <p:nvPr/>
        </p:nvSpPr>
        <p:spPr bwMode="auto">
          <a:xfrm>
            <a:off x="1063625" y="38941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2" name="Oval 130"/>
          <p:cNvSpPr>
            <a:spLocks noChangeArrowheads="1"/>
          </p:cNvSpPr>
          <p:nvPr/>
        </p:nvSpPr>
        <p:spPr bwMode="auto">
          <a:xfrm>
            <a:off x="1071563" y="35147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3" name="Oval 131"/>
          <p:cNvSpPr>
            <a:spLocks noChangeArrowheads="1"/>
          </p:cNvSpPr>
          <p:nvPr/>
        </p:nvSpPr>
        <p:spPr bwMode="auto">
          <a:xfrm>
            <a:off x="1084263" y="31146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4" name="Oval 132"/>
          <p:cNvSpPr>
            <a:spLocks noChangeArrowheads="1"/>
          </p:cNvSpPr>
          <p:nvPr/>
        </p:nvSpPr>
        <p:spPr bwMode="auto">
          <a:xfrm>
            <a:off x="1092200" y="27352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5" name="Oval 133"/>
          <p:cNvSpPr>
            <a:spLocks noChangeArrowheads="1"/>
          </p:cNvSpPr>
          <p:nvPr/>
        </p:nvSpPr>
        <p:spPr bwMode="auto">
          <a:xfrm>
            <a:off x="1052513" y="54213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6" name="Oval 134"/>
          <p:cNvSpPr>
            <a:spLocks noChangeArrowheads="1"/>
          </p:cNvSpPr>
          <p:nvPr/>
        </p:nvSpPr>
        <p:spPr bwMode="auto">
          <a:xfrm>
            <a:off x="1060450" y="50419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3687" name="Line 135"/>
          <p:cNvSpPr>
            <a:spLocks noChangeShapeType="1"/>
          </p:cNvSpPr>
          <p:nvPr/>
        </p:nvSpPr>
        <p:spPr bwMode="auto">
          <a:xfrm flipV="1">
            <a:off x="1985963" y="3681413"/>
            <a:ext cx="1938337" cy="1141412"/>
          </a:xfrm>
          <a:prstGeom prst="line">
            <a:avLst/>
          </a:prstGeom>
          <a:noFill/>
          <a:ln w="31750">
            <a:solidFill>
              <a:srgbClr val="C00000"/>
            </a:solidFill>
            <a:round/>
            <a:headEnd type="oval" w="med" len="med"/>
            <a:tailEnd type="oval" w="med" len="med"/>
          </a:ln>
          <a:effectLst/>
        </p:spPr>
        <p:txBody>
          <a:bodyPr wrap="none"/>
          <a:lstStyle/>
          <a:p>
            <a:endParaRPr lang="en-US"/>
          </a:p>
        </p:txBody>
      </p:sp>
      <p:graphicFrame>
        <p:nvGraphicFramePr>
          <p:cNvPr id="23688" name="Object 136"/>
          <p:cNvGraphicFramePr>
            <a:graphicFrameLocks noChangeAspect="1"/>
          </p:cNvGraphicFramePr>
          <p:nvPr/>
        </p:nvGraphicFramePr>
        <p:xfrm>
          <a:off x="5294313" y="2439988"/>
          <a:ext cx="2132012" cy="958850"/>
        </p:xfrm>
        <a:graphic>
          <a:graphicData uri="http://schemas.openxmlformats.org/presentationml/2006/ole">
            <p:oleObj spid="_x0000_s23688" name="Equation" r:id="rId3" imgW="876240" imgH="393480" progId="Equation.3">
              <p:embed/>
            </p:oleObj>
          </a:graphicData>
        </a:graphic>
      </p:graphicFrame>
      <p:graphicFrame>
        <p:nvGraphicFramePr>
          <p:cNvPr id="23689" name="Object 137"/>
          <p:cNvGraphicFramePr>
            <a:graphicFrameLocks noChangeAspect="1"/>
          </p:cNvGraphicFramePr>
          <p:nvPr/>
        </p:nvGraphicFramePr>
        <p:xfrm>
          <a:off x="5294313" y="3389313"/>
          <a:ext cx="2132012" cy="958850"/>
        </p:xfrm>
        <a:graphic>
          <a:graphicData uri="http://schemas.openxmlformats.org/presentationml/2006/ole">
            <p:oleObj spid="_x0000_s23689" name="Equation" r:id="rId4" imgW="876240" imgH="393480" progId="Equation.3">
              <p:embed/>
            </p:oleObj>
          </a:graphicData>
        </a:graphic>
      </p:graphicFrame>
      <p:graphicFrame>
        <p:nvGraphicFramePr>
          <p:cNvPr id="23690" name="Object 138"/>
          <p:cNvGraphicFramePr>
            <a:graphicFrameLocks noChangeAspect="1"/>
          </p:cNvGraphicFramePr>
          <p:nvPr/>
        </p:nvGraphicFramePr>
        <p:xfrm>
          <a:off x="5294313" y="4337050"/>
          <a:ext cx="2132012" cy="958850"/>
        </p:xfrm>
        <a:graphic>
          <a:graphicData uri="http://schemas.openxmlformats.org/presentationml/2006/ole">
            <p:oleObj spid="_x0000_s23690" name="Equation" r:id="rId5" imgW="876240" imgH="393480" progId="Equation.3">
              <p:embed/>
            </p:oleObj>
          </a:graphicData>
        </a:graphic>
      </p:graphicFrame>
      <p:graphicFrame>
        <p:nvGraphicFramePr>
          <p:cNvPr id="23691" name="Object 139"/>
          <p:cNvGraphicFramePr>
            <a:graphicFrameLocks noChangeAspect="1"/>
          </p:cNvGraphicFramePr>
          <p:nvPr/>
        </p:nvGraphicFramePr>
        <p:xfrm>
          <a:off x="5294313" y="5284788"/>
          <a:ext cx="2163762" cy="958850"/>
        </p:xfrm>
        <a:graphic>
          <a:graphicData uri="http://schemas.openxmlformats.org/presentationml/2006/ole">
            <p:oleObj spid="_x0000_s23691" name="Equation" r:id="rId6" imgW="888840" imgH="393480" progId="Equation.3">
              <p:embed/>
            </p:oleObj>
          </a:graphicData>
        </a:graphic>
      </p:graphicFrame>
      <p:sp>
        <p:nvSpPr>
          <p:cNvPr id="23692" name="Text Box 140"/>
          <p:cNvSpPr txBox="1">
            <a:spLocks noChangeArrowheads="1"/>
          </p:cNvSpPr>
          <p:nvPr/>
        </p:nvSpPr>
        <p:spPr bwMode="auto">
          <a:xfrm>
            <a:off x="1082675" y="5824538"/>
            <a:ext cx="311150" cy="366712"/>
          </a:xfrm>
          <a:prstGeom prst="rect">
            <a:avLst/>
          </a:prstGeom>
          <a:noFill/>
          <a:ln w="12700">
            <a:noFill/>
            <a:miter lim="800000"/>
            <a:headEnd/>
            <a:tailEnd/>
          </a:ln>
          <a:effectLst/>
        </p:spPr>
        <p:txBody>
          <a:bodyPr wrap="none">
            <a:spAutoFit/>
          </a:bodyPr>
          <a:lstStyle/>
          <a:p>
            <a:r>
              <a:rPr lang="en-IE"/>
              <a:t>0</a:t>
            </a:r>
            <a:endParaRPr lang="en-US"/>
          </a:p>
        </p:txBody>
      </p:sp>
      <p:sp>
        <p:nvSpPr>
          <p:cNvPr id="23693" name="Text Box 141"/>
          <p:cNvSpPr txBox="1">
            <a:spLocks noChangeArrowheads="1"/>
          </p:cNvSpPr>
          <p:nvPr/>
        </p:nvSpPr>
        <p:spPr bwMode="auto">
          <a:xfrm>
            <a:off x="1463675" y="5824538"/>
            <a:ext cx="311150" cy="366712"/>
          </a:xfrm>
          <a:prstGeom prst="rect">
            <a:avLst/>
          </a:prstGeom>
          <a:noFill/>
          <a:ln w="12700">
            <a:noFill/>
            <a:miter lim="800000"/>
            <a:headEnd/>
            <a:tailEnd/>
          </a:ln>
          <a:effectLst/>
        </p:spPr>
        <p:txBody>
          <a:bodyPr wrap="none">
            <a:spAutoFit/>
          </a:bodyPr>
          <a:lstStyle/>
          <a:p>
            <a:r>
              <a:rPr lang="en-IE"/>
              <a:t>1</a:t>
            </a:r>
            <a:endParaRPr lang="en-US"/>
          </a:p>
        </p:txBody>
      </p:sp>
      <p:sp>
        <p:nvSpPr>
          <p:cNvPr id="23694" name="Text Box 142"/>
          <p:cNvSpPr txBox="1">
            <a:spLocks noChangeArrowheads="1"/>
          </p:cNvSpPr>
          <p:nvPr/>
        </p:nvSpPr>
        <p:spPr bwMode="auto">
          <a:xfrm>
            <a:off x="1846263" y="5824538"/>
            <a:ext cx="311150" cy="366712"/>
          </a:xfrm>
          <a:prstGeom prst="rect">
            <a:avLst/>
          </a:prstGeom>
          <a:noFill/>
          <a:ln w="12700">
            <a:noFill/>
            <a:miter lim="800000"/>
            <a:headEnd/>
            <a:tailEnd/>
          </a:ln>
          <a:effectLst/>
        </p:spPr>
        <p:txBody>
          <a:bodyPr wrap="none">
            <a:spAutoFit/>
          </a:bodyPr>
          <a:lstStyle/>
          <a:p>
            <a:r>
              <a:rPr lang="en-IE"/>
              <a:t>2</a:t>
            </a:r>
            <a:endParaRPr lang="en-US"/>
          </a:p>
        </p:txBody>
      </p:sp>
      <p:sp>
        <p:nvSpPr>
          <p:cNvPr id="23695" name="Text Box 143"/>
          <p:cNvSpPr txBox="1">
            <a:spLocks noChangeArrowheads="1"/>
          </p:cNvSpPr>
          <p:nvPr/>
        </p:nvSpPr>
        <p:spPr bwMode="auto">
          <a:xfrm>
            <a:off x="2228850" y="5824538"/>
            <a:ext cx="311150" cy="366712"/>
          </a:xfrm>
          <a:prstGeom prst="rect">
            <a:avLst/>
          </a:prstGeom>
          <a:noFill/>
          <a:ln w="12700">
            <a:noFill/>
            <a:miter lim="800000"/>
            <a:headEnd/>
            <a:tailEnd/>
          </a:ln>
          <a:effectLst/>
        </p:spPr>
        <p:txBody>
          <a:bodyPr wrap="none">
            <a:spAutoFit/>
          </a:bodyPr>
          <a:lstStyle/>
          <a:p>
            <a:r>
              <a:rPr lang="en-IE"/>
              <a:t>3</a:t>
            </a:r>
            <a:endParaRPr lang="en-US"/>
          </a:p>
        </p:txBody>
      </p:sp>
      <p:sp>
        <p:nvSpPr>
          <p:cNvPr id="23696" name="Text Box 144"/>
          <p:cNvSpPr txBox="1">
            <a:spLocks noChangeArrowheads="1"/>
          </p:cNvSpPr>
          <p:nvPr/>
        </p:nvSpPr>
        <p:spPr bwMode="auto">
          <a:xfrm>
            <a:off x="2611438" y="5824538"/>
            <a:ext cx="311150" cy="366712"/>
          </a:xfrm>
          <a:prstGeom prst="rect">
            <a:avLst/>
          </a:prstGeom>
          <a:noFill/>
          <a:ln w="12700">
            <a:noFill/>
            <a:miter lim="800000"/>
            <a:headEnd/>
            <a:tailEnd/>
          </a:ln>
          <a:effectLst/>
        </p:spPr>
        <p:txBody>
          <a:bodyPr wrap="none">
            <a:spAutoFit/>
          </a:bodyPr>
          <a:lstStyle/>
          <a:p>
            <a:r>
              <a:rPr lang="en-IE"/>
              <a:t>4</a:t>
            </a:r>
            <a:endParaRPr lang="en-US"/>
          </a:p>
        </p:txBody>
      </p:sp>
      <p:sp>
        <p:nvSpPr>
          <p:cNvPr id="23697" name="Text Box 145"/>
          <p:cNvSpPr txBox="1">
            <a:spLocks noChangeArrowheads="1"/>
          </p:cNvSpPr>
          <p:nvPr/>
        </p:nvSpPr>
        <p:spPr bwMode="auto">
          <a:xfrm>
            <a:off x="2994025" y="5824538"/>
            <a:ext cx="311150" cy="366712"/>
          </a:xfrm>
          <a:prstGeom prst="rect">
            <a:avLst/>
          </a:prstGeom>
          <a:noFill/>
          <a:ln w="12700">
            <a:noFill/>
            <a:miter lim="800000"/>
            <a:headEnd/>
            <a:tailEnd/>
          </a:ln>
          <a:effectLst/>
        </p:spPr>
        <p:txBody>
          <a:bodyPr wrap="none">
            <a:spAutoFit/>
          </a:bodyPr>
          <a:lstStyle/>
          <a:p>
            <a:r>
              <a:rPr lang="en-IE"/>
              <a:t>5</a:t>
            </a:r>
            <a:endParaRPr lang="en-US"/>
          </a:p>
        </p:txBody>
      </p:sp>
      <p:sp>
        <p:nvSpPr>
          <p:cNvPr id="23698" name="Text Box 146"/>
          <p:cNvSpPr txBox="1">
            <a:spLocks noChangeArrowheads="1"/>
          </p:cNvSpPr>
          <p:nvPr/>
        </p:nvSpPr>
        <p:spPr bwMode="auto">
          <a:xfrm>
            <a:off x="3376613" y="5824538"/>
            <a:ext cx="311150" cy="366712"/>
          </a:xfrm>
          <a:prstGeom prst="rect">
            <a:avLst/>
          </a:prstGeom>
          <a:noFill/>
          <a:ln w="12700">
            <a:noFill/>
            <a:miter lim="800000"/>
            <a:headEnd/>
            <a:tailEnd/>
          </a:ln>
          <a:effectLst/>
        </p:spPr>
        <p:txBody>
          <a:bodyPr wrap="none">
            <a:spAutoFit/>
          </a:bodyPr>
          <a:lstStyle/>
          <a:p>
            <a:r>
              <a:rPr lang="en-IE"/>
              <a:t>6</a:t>
            </a:r>
            <a:endParaRPr lang="en-US"/>
          </a:p>
        </p:txBody>
      </p:sp>
      <p:sp>
        <p:nvSpPr>
          <p:cNvPr id="23699" name="Text Box 147"/>
          <p:cNvSpPr txBox="1">
            <a:spLocks noChangeArrowheads="1"/>
          </p:cNvSpPr>
          <p:nvPr/>
        </p:nvSpPr>
        <p:spPr bwMode="auto">
          <a:xfrm>
            <a:off x="3759200" y="5824538"/>
            <a:ext cx="311150" cy="366712"/>
          </a:xfrm>
          <a:prstGeom prst="rect">
            <a:avLst/>
          </a:prstGeom>
          <a:noFill/>
          <a:ln w="12700">
            <a:noFill/>
            <a:miter lim="800000"/>
            <a:headEnd/>
            <a:tailEnd/>
          </a:ln>
          <a:effectLst/>
        </p:spPr>
        <p:txBody>
          <a:bodyPr wrap="none">
            <a:spAutoFit/>
          </a:bodyPr>
          <a:lstStyle/>
          <a:p>
            <a:r>
              <a:rPr lang="en-IE"/>
              <a:t>7</a:t>
            </a:r>
            <a:endParaRPr lang="en-US"/>
          </a:p>
        </p:txBody>
      </p:sp>
      <p:sp>
        <p:nvSpPr>
          <p:cNvPr id="23700" name="Text Box 148"/>
          <p:cNvSpPr txBox="1">
            <a:spLocks noChangeArrowheads="1"/>
          </p:cNvSpPr>
          <p:nvPr/>
        </p:nvSpPr>
        <p:spPr bwMode="auto">
          <a:xfrm>
            <a:off x="4141788" y="5824538"/>
            <a:ext cx="311150" cy="366712"/>
          </a:xfrm>
          <a:prstGeom prst="rect">
            <a:avLst/>
          </a:prstGeom>
          <a:noFill/>
          <a:ln w="12700">
            <a:noFill/>
            <a:miter lim="800000"/>
            <a:headEnd/>
            <a:tailEnd/>
          </a:ln>
          <a:effectLst/>
        </p:spPr>
        <p:txBody>
          <a:bodyPr wrap="none">
            <a:spAutoFit/>
          </a:bodyPr>
          <a:lstStyle/>
          <a:p>
            <a:r>
              <a:rPr lang="en-IE"/>
              <a:t>8</a:t>
            </a:r>
            <a:endParaRPr lang="en-US"/>
          </a:p>
        </p:txBody>
      </p:sp>
      <p:sp>
        <p:nvSpPr>
          <p:cNvPr id="23701" name="Text Box 149"/>
          <p:cNvSpPr txBox="1">
            <a:spLocks noChangeArrowheads="1"/>
          </p:cNvSpPr>
          <p:nvPr/>
        </p:nvSpPr>
        <p:spPr bwMode="auto">
          <a:xfrm>
            <a:off x="674688" y="5414963"/>
            <a:ext cx="311150" cy="366712"/>
          </a:xfrm>
          <a:prstGeom prst="rect">
            <a:avLst/>
          </a:prstGeom>
          <a:noFill/>
          <a:ln w="12700">
            <a:noFill/>
            <a:miter lim="800000"/>
            <a:headEnd/>
            <a:tailEnd/>
          </a:ln>
          <a:effectLst/>
        </p:spPr>
        <p:txBody>
          <a:bodyPr wrap="none">
            <a:spAutoFit/>
          </a:bodyPr>
          <a:lstStyle/>
          <a:p>
            <a:r>
              <a:rPr lang="en-IE"/>
              <a:t>0</a:t>
            </a:r>
            <a:endParaRPr lang="en-US"/>
          </a:p>
        </p:txBody>
      </p:sp>
      <p:sp>
        <p:nvSpPr>
          <p:cNvPr id="23702" name="Text Box 150"/>
          <p:cNvSpPr txBox="1">
            <a:spLocks noChangeArrowheads="1"/>
          </p:cNvSpPr>
          <p:nvPr/>
        </p:nvSpPr>
        <p:spPr bwMode="auto">
          <a:xfrm>
            <a:off x="674688" y="5026025"/>
            <a:ext cx="311150" cy="366713"/>
          </a:xfrm>
          <a:prstGeom prst="rect">
            <a:avLst/>
          </a:prstGeom>
          <a:noFill/>
          <a:ln w="12700">
            <a:noFill/>
            <a:miter lim="800000"/>
            <a:headEnd/>
            <a:tailEnd/>
          </a:ln>
          <a:effectLst/>
        </p:spPr>
        <p:txBody>
          <a:bodyPr wrap="none">
            <a:spAutoFit/>
          </a:bodyPr>
          <a:lstStyle/>
          <a:p>
            <a:r>
              <a:rPr lang="en-IE"/>
              <a:t>1</a:t>
            </a:r>
            <a:endParaRPr lang="en-US"/>
          </a:p>
        </p:txBody>
      </p:sp>
      <p:sp>
        <p:nvSpPr>
          <p:cNvPr id="23703" name="Text Box 151"/>
          <p:cNvSpPr txBox="1">
            <a:spLocks noChangeArrowheads="1"/>
          </p:cNvSpPr>
          <p:nvPr/>
        </p:nvSpPr>
        <p:spPr bwMode="auto">
          <a:xfrm>
            <a:off x="674688" y="4632325"/>
            <a:ext cx="311150" cy="366713"/>
          </a:xfrm>
          <a:prstGeom prst="rect">
            <a:avLst/>
          </a:prstGeom>
          <a:noFill/>
          <a:ln w="12700">
            <a:noFill/>
            <a:miter lim="800000"/>
            <a:headEnd/>
            <a:tailEnd/>
          </a:ln>
          <a:effectLst/>
        </p:spPr>
        <p:txBody>
          <a:bodyPr wrap="none">
            <a:spAutoFit/>
          </a:bodyPr>
          <a:lstStyle/>
          <a:p>
            <a:r>
              <a:rPr lang="en-IE"/>
              <a:t>2</a:t>
            </a:r>
            <a:endParaRPr lang="en-US"/>
          </a:p>
        </p:txBody>
      </p:sp>
      <p:sp>
        <p:nvSpPr>
          <p:cNvPr id="23704" name="Text Box 152"/>
          <p:cNvSpPr txBox="1">
            <a:spLocks noChangeArrowheads="1"/>
          </p:cNvSpPr>
          <p:nvPr/>
        </p:nvSpPr>
        <p:spPr bwMode="auto">
          <a:xfrm>
            <a:off x="674688" y="4273550"/>
            <a:ext cx="311150" cy="366713"/>
          </a:xfrm>
          <a:prstGeom prst="rect">
            <a:avLst/>
          </a:prstGeom>
          <a:noFill/>
          <a:ln w="12700">
            <a:noFill/>
            <a:miter lim="800000"/>
            <a:headEnd/>
            <a:tailEnd/>
          </a:ln>
          <a:effectLst/>
        </p:spPr>
        <p:txBody>
          <a:bodyPr wrap="none">
            <a:spAutoFit/>
          </a:bodyPr>
          <a:lstStyle/>
          <a:p>
            <a:r>
              <a:rPr lang="en-IE"/>
              <a:t>3</a:t>
            </a:r>
            <a:endParaRPr lang="en-US"/>
          </a:p>
        </p:txBody>
      </p:sp>
      <p:sp>
        <p:nvSpPr>
          <p:cNvPr id="23705" name="Text Box 153"/>
          <p:cNvSpPr txBox="1">
            <a:spLocks noChangeArrowheads="1"/>
          </p:cNvSpPr>
          <p:nvPr/>
        </p:nvSpPr>
        <p:spPr bwMode="auto">
          <a:xfrm>
            <a:off x="674688" y="3875088"/>
            <a:ext cx="311150" cy="366712"/>
          </a:xfrm>
          <a:prstGeom prst="rect">
            <a:avLst/>
          </a:prstGeom>
          <a:noFill/>
          <a:ln w="12700">
            <a:noFill/>
            <a:miter lim="800000"/>
            <a:headEnd/>
            <a:tailEnd/>
          </a:ln>
          <a:effectLst/>
        </p:spPr>
        <p:txBody>
          <a:bodyPr wrap="none">
            <a:spAutoFit/>
          </a:bodyPr>
          <a:lstStyle/>
          <a:p>
            <a:r>
              <a:rPr lang="en-IE"/>
              <a:t>4</a:t>
            </a:r>
            <a:endParaRPr lang="en-US"/>
          </a:p>
        </p:txBody>
      </p:sp>
      <p:sp>
        <p:nvSpPr>
          <p:cNvPr id="23706" name="Text Box 154"/>
          <p:cNvSpPr txBox="1">
            <a:spLocks noChangeArrowheads="1"/>
          </p:cNvSpPr>
          <p:nvPr/>
        </p:nvSpPr>
        <p:spPr bwMode="auto">
          <a:xfrm>
            <a:off x="674688" y="3492500"/>
            <a:ext cx="311150" cy="366713"/>
          </a:xfrm>
          <a:prstGeom prst="rect">
            <a:avLst/>
          </a:prstGeom>
          <a:noFill/>
          <a:ln w="12700">
            <a:noFill/>
            <a:miter lim="800000"/>
            <a:headEnd/>
            <a:tailEnd/>
          </a:ln>
          <a:effectLst/>
        </p:spPr>
        <p:txBody>
          <a:bodyPr wrap="none">
            <a:spAutoFit/>
          </a:bodyPr>
          <a:lstStyle/>
          <a:p>
            <a:r>
              <a:rPr lang="en-IE"/>
              <a:t>5</a:t>
            </a:r>
            <a:endParaRPr lang="en-US"/>
          </a:p>
        </p:txBody>
      </p:sp>
      <p:sp>
        <p:nvSpPr>
          <p:cNvPr id="23707" name="Text Box 155"/>
          <p:cNvSpPr txBox="1">
            <a:spLocks noChangeArrowheads="1"/>
          </p:cNvSpPr>
          <p:nvPr/>
        </p:nvSpPr>
        <p:spPr bwMode="auto">
          <a:xfrm>
            <a:off x="674688" y="3117850"/>
            <a:ext cx="311150" cy="366713"/>
          </a:xfrm>
          <a:prstGeom prst="rect">
            <a:avLst/>
          </a:prstGeom>
          <a:noFill/>
          <a:ln w="12700">
            <a:noFill/>
            <a:miter lim="800000"/>
            <a:headEnd/>
            <a:tailEnd/>
          </a:ln>
          <a:effectLst/>
        </p:spPr>
        <p:txBody>
          <a:bodyPr wrap="none">
            <a:spAutoFit/>
          </a:bodyPr>
          <a:lstStyle/>
          <a:p>
            <a:r>
              <a:rPr lang="en-IE"/>
              <a:t>6</a:t>
            </a:r>
            <a:endParaRPr lang="en-US"/>
          </a:p>
        </p:txBody>
      </p:sp>
      <p:sp>
        <p:nvSpPr>
          <p:cNvPr id="23708" name="Text Box 156"/>
          <p:cNvSpPr txBox="1">
            <a:spLocks noChangeArrowheads="1"/>
          </p:cNvSpPr>
          <p:nvPr/>
        </p:nvSpPr>
        <p:spPr bwMode="auto">
          <a:xfrm>
            <a:off x="674688" y="2711450"/>
            <a:ext cx="311150" cy="366713"/>
          </a:xfrm>
          <a:prstGeom prst="rect">
            <a:avLst/>
          </a:prstGeom>
          <a:noFill/>
          <a:ln w="12700">
            <a:noFill/>
            <a:miter lim="800000"/>
            <a:headEnd/>
            <a:tailEnd/>
          </a:ln>
          <a:effectLst/>
        </p:spPr>
        <p:txBody>
          <a:bodyPr wrap="none">
            <a:spAutoFit/>
          </a:bodyPr>
          <a:lstStyle/>
          <a:p>
            <a:r>
              <a:rPr lang="en-IE"/>
              <a:t>7</a:t>
            </a:r>
            <a:endParaRPr lang="en-US"/>
          </a:p>
        </p:txBody>
      </p:sp>
      <p:sp>
        <p:nvSpPr>
          <p:cNvPr id="115" name="Slide Number Placeholder 114"/>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116" name="Footer Placeholder 115"/>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ln/>
        </p:spPr>
        <p:txBody>
          <a:bodyPr/>
          <a:lstStyle/>
          <a:p>
            <a:r>
              <a:rPr lang="en-IE"/>
              <a:t>A Very Simple Solution (cont…)</a:t>
            </a:r>
            <a:endParaRPr lang="en-US"/>
          </a:p>
        </p:txBody>
      </p:sp>
      <p:sp>
        <p:nvSpPr>
          <p:cNvPr id="25603" name="Rectangle 3"/>
          <p:cNvSpPr>
            <a:spLocks noGrp="1" noChangeArrowheads="1"/>
          </p:cNvSpPr>
          <p:nvPr>
            <p:ph idx="1"/>
          </p:nvPr>
        </p:nvSpPr>
        <p:spPr/>
        <p:txBody>
          <a:bodyPr/>
          <a:lstStyle/>
          <a:p>
            <a:r>
              <a:rPr lang="en-IE"/>
              <a:t>However, this approach is just way too slow</a:t>
            </a:r>
          </a:p>
          <a:p>
            <a:r>
              <a:rPr lang="en-IE"/>
              <a:t>In particular look out for:</a:t>
            </a:r>
          </a:p>
          <a:p>
            <a:pPr lvl="1"/>
            <a:r>
              <a:rPr lang="en-IE"/>
              <a:t>The equation </a:t>
            </a:r>
            <a:r>
              <a:rPr lang="en-IE" sz="3200" i="1">
                <a:latin typeface="Times New Roman" pitchFamily="18" charset="0"/>
              </a:rPr>
              <a:t>y = mx + b</a:t>
            </a:r>
            <a:r>
              <a:rPr lang="en-IE"/>
              <a:t> requires the multiplication of </a:t>
            </a:r>
            <a:r>
              <a:rPr lang="en-IE" sz="3200" i="1">
                <a:latin typeface="Times New Roman" pitchFamily="18" charset="0"/>
              </a:rPr>
              <a:t>m</a:t>
            </a:r>
            <a:r>
              <a:rPr lang="en-IE"/>
              <a:t> by </a:t>
            </a:r>
            <a:r>
              <a:rPr lang="en-IE" sz="3200" i="1">
                <a:latin typeface="Times New Roman" pitchFamily="18" charset="0"/>
              </a:rPr>
              <a:t>x</a:t>
            </a:r>
          </a:p>
          <a:p>
            <a:pPr lvl="1"/>
            <a:r>
              <a:rPr lang="en-IE"/>
              <a:t>Rounding off the resulting </a:t>
            </a:r>
            <a:r>
              <a:rPr lang="en-IE" sz="3200" i="1">
                <a:latin typeface="Times New Roman" pitchFamily="18" charset="0"/>
              </a:rPr>
              <a:t>y</a:t>
            </a:r>
            <a:r>
              <a:rPr lang="en-IE"/>
              <a:t> coordinates</a:t>
            </a:r>
          </a:p>
          <a:p>
            <a:r>
              <a:rPr lang="en-IE"/>
              <a:t>We need a faster 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9075" y="700644"/>
            <a:ext cx="8229600" cy="790184"/>
          </a:xfrm>
          <a:ln/>
        </p:spPr>
        <p:txBody>
          <a:bodyPr>
            <a:normAutofit fontScale="90000"/>
          </a:bodyPr>
          <a:lstStyle/>
          <a:p>
            <a:r>
              <a:rPr lang="en-IE" dirty="0"/>
              <a:t>A Quick Note About Slopes</a:t>
            </a:r>
            <a:endParaRPr lang="en-US" dirty="0"/>
          </a:p>
        </p:txBody>
      </p:sp>
      <p:sp>
        <p:nvSpPr>
          <p:cNvPr id="37891" name="Rectangle 3"/>
          <p:cNvSpPr>
            <a:spLocks noGrp="1" noChangeArrowheads="1"/>
          </p:cNvSpPr>
          <p:nvPr>
            <p:ph idx="1"/>
          </p:nvPr>
        </p:nvSpPr>
        <p:spPr/>
        <p:txBody>
          <a:bodyPr/>
          <a:lstStyle/>
          <a:p>
            <a:r>
              <a:rPr lang="en-IE"/>
              <a:t>In the previous example we chose to solve the parametric line equation to give us the </a:t>
            </a:r>
            <a:r>
              <a:rPr lang="en-IE" i="1">
                <a:latin typeface="Times New Roman" pitchFamily="18" charset="0"/>
              </a:rPr>
              <a:t>y</a:t>
            </a:r>
            <a:r>
              <a:rPr lang="en-IE"/>
              <a:t> coordinate for each unit </a:t>
            </a:r>
            <a:r>
              <a:rPr lang="en-IE" i="1">
                <a:latin typeface="Times New Roman" pitchFamily="18" charset="0"/>
              </a:rPr>
              <a:t>x</a:t>
            </a:r>
            <a:r>
              <a:rPr lang="en-IE"/>
              <a:t> coordinate</a:t>
            </a:r>
          </a:p>
          <a:p>
            <a:r>
              <a:rPr lang="en-IE"/>
              <a:t>What if we had done it the other way around?</a:t>
            </a:r>
          </a:p>
          <a:p>
            <a:r>
              <a:rPr lang="en-IE"/>
              <a:t>So this gives us:</a:t>
            </a:r>
          </a:p>
          <a:p>
            <a:endParaRPr lang="en-IE"/>
          </a:p>
          <a:p>
            <a:r>
              <a:rPr lang="en-IE"/>
              <a:t>where:			     and</a:t>
            </a:r>
            <a:endParaRPr lang="en-US"/>
          </a:p>
        </p:txBody>
      </p:sp>
      <p:graphicFrame>
        <p:nvGraphicFramePr>
          <p:cNvPr id="37999" name="Object 111"/>
          <p:cNvGraphicFramePr>
            <a:graphicFrameLocks noChangeAspect="1"/>
          </p:cNvGraphicFramePr>
          <p:nvPr/>
        </p:nvGraphicFramePr>
        <p:xfrm>
          <a:off x="3854450" y="3714750"/>
          <a:ext cx="1803400" cy="1190625"/>
        </p:xfrm>
        <a:graphic>
          <a:graphicData uri="http://schemas.openxmlformats.org/presentationml/2006/ole">
            <p:oleObj spid="_x0000_s37999" name="Equation" r:id="rId3" imgW="596880" imgH="393480" progId="Equation.3">
              <p:embed/>
            </p:oleObj>
          </a:graphicData>
        </a:graphic>
      </p:graphicFrame>
      <p:graphicFrame>
        <p:nvGraphicFramePr>
          <p:cNvPr id="38000" name="Object 112"/>
          <p:cNvGraphicFramePr>
            <a:graphicFrameLocks noChangeAspect="1"/>
          </p:cNvGraphicFramePr>
          <p:nvPr/>
        </p:nvGraphicFramePr>
        <p:xfrm>
          <a:off x="2060575" y="4848225"/>
          <a:ext cx="2573338" cy="1304925"/>
        </p:xfrm>
        <a:graphic>
          <a:graphicData uri="http://schemas.openxmlformats.org/presentationml/2006/ole">
            <p:oleObj spid="_x0000_s38000" name="Equation" r:id="rId4" imgW="850680" imgH="431640" progId="Equation.3">
              <p:embed/>
            </p:oleObj>
          </a:graphicData>
        </a:graphic>
      </p:graphicFrame>
      <p:graphicFrame>
        <p:nvGraphicFramePr>
          <p:cNvPr id="38001" name="Object 113"/>
          <p:cNvGraphicFramePr>
            <a:graphicFrameLocks noChangeAspect="1"/>
          </p:cNvGraphicFramePr>
          <p:nvPr/>
        </p:nvGraphicFramePr>
        <p:xfrm>
          <a:off x="5624513" y="5094288"/>
          <a:ext cx="2611437" cy="690562"/>
        </p:xfrm>
        <a:graphic>
          <a:graphicData uri="http://schemas.openxmlformats.org/presentationml/2006/ole">
            <p:oleObj spid="_x0000_s38001" name="Equation" r:id="rId5" imgW="863280" imgH="228600" progId="Equation.3">
              <p:embed/>
            </p:oleObj>
          </a:graphicData>
        </a:graphic>
      </p:graphicFrame>
      <p:sp>
        <p:nvSpPr>
          <p:cNvPr id="7" name="Slide Number Placeholder 6"/>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8" name="Footer Placeholder 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068779"/>
            <a:ext cx="8229600" cy="5255821"/>
          </a:xfrm>
        </p:spPr>
        <p:txBody>
          <a:bodyPr/>
          <a:lstStyle/>
          <a:p>
            <a:r>
              <a:rPr lang="en-IE" dirty="0"/>
              <a:t>Leaving out the details this gives us:</a:t>
            </a:r>
          </a:p>
          <a:p>
            <a:r>
              <a:rPr lang="en-IE" dirty="0" smtClean="0"/>
              <a:t>We </a:t>
            </a:r>
            <a:r>
              <a:rPr lang="en-IE" dirty="0"/>
              <a:t>can see easily that  </a:t>
            </a:r>
            <a:br>
              <a:rPr lang="en-IE" dirty="0"/>
            </a:br>
            <a:r>
              <a:rPr lang="en-IE" dirty="0"/>
              <a:t>this line doesn’t look</a:t>
            </a:r>
            <a:br>
              <a:rPr lang="en-IE" dirty="0"/>
            </a:br>
            <a:r>
              <a:rPr lang="en-IE" dirty="0"/>
              <a:t>very good!</a:t>
            </a:r>
          </a:p>
          <a:p>
            <a:r>
              <a:rPr lang="en-IE" dirty="0"/>
              <a:t>We choose which way </a:t>
            </a:r>
            <a:br>
              <a:rPr lang="en-IE" dirty="0"/>
            </a:br>
            <a:r>
              <a:rPr lang="en-IE" dirty="0"/>
              <a:t>to work out the line </a:t>
            </a:r>
            <a:br>
              <a:rPr lang="en-IE" dirty="0"/>
            </a:br>
            <a:r>
              <a:rPr lang="en-IE" dirty="0"/>
              <a:t>pixels based on the </a:t>
            </a:r>
            <a:br>
              <a:rPr lang="en-IE" dirty="0"/>
            </a:br>
            <a:r>
              <a:rPr lang="en-IE" dirty="0"/>
              <a:t>slope of the line</a:t>
            </a:r>
            <a:endParaRPr lang="en-US" dirty="0"/>
          </a:p>
        </p:txBody>
      </p:sp>
      <p:sp>
        <p:nvSpPr>
          <p:cNvPr id="39940" name="Line 4"/>
          <p:cNvSpPr>
            <a:spLocks noChangeShapeType="1"/>
          </p:cNvSpPr>
          <p:nvPr/>
        </p:nvSpPr>
        <p:spPr bwMode="auto">
          <a:xfrm flipV="1">
            <a:off x="5851525" y="3046413"/>
            <a:ext cx="0" cy="3262312"/>
          </a:xfrm>
          <a:prstGeom prst="line">
            <a:avLst/>
          </a:prstGeom>
          <a:noFill/>
          <a:ln w="12700">
            <a:solidFill>
              <a:schemeClr val="tx1"/>
            </a:solidFill>
            <a:round/>
            <a:headEnd/>
            <a:tailEnd/>
          </a:ln>
          <a:effectLst/>
        </p:spPr>
        <p:txBody>
          <a:bodyPr wrap="none"/>
          <a:lstStyle/>
          <a:p>
            <a:endParaRPr lang="en-US"/>
          </a:p>
        </p:txBody>
      </p:sp>
      <p:sp>
        <p:nvSpPr>
          <p:cNvPr id="39941" name="Line 5"/>
          <p:cNvSpPr>
            <a:spLocks noChangeShapeType="1"/>
          </p:cNvSpPr>
          <p:nvPr/>
        </p:nvSpPr>
        <p:spPr bwMode="auto">
          <a:xfrm flipV="1">
            <a:off x="6237288" y="3046413"/>
            <a:ext cx="0" cy="3262312"/>
          </a:xfrm>
          <a:prstGeom prst="line">
            <a:avLst/>
          </a:prstGeom>
          <a:noFill/>
          <a:ln w="12700">
            <a:solidFill>
              <a:schemeClr val="tx1"/>
            </a:solidFill>
            <a:round/>
            <a:headEnd/>
            <a:tailEnd/>
          </a:ln>
          <a:effectLst/>
        </p:spPr>
        <p:txBody>
          <a:bodyPr wrap="none"/>
          <a:lstStyle/>
          <a:p>
            <a:endParaRPr lang="en-US"/>
          </a:p>
        </p:txBody>
      </p:sp>
      <p:sp>
        <p:nvSpPr>
          <p:cNvPr id="39942" name="Line 6"/>
          <p:cNvSpPr>
            <a:spLocks noChangeShapeType="1"/>
          </p:cNvSpPr>
          <p:nvPr/>
        </p:nvSpPr>
        <p:spPr bwMode="auto">
          <a:xfrm flipV="1">
            <a:off x="6621463" y="3046413"/>
            <a:ext cx="0" cy="3262312"/>
          </a:xfrm>
          <a:prstGeom prst="line">
            <a:avLst/>
          </a:prstGeom>
          <a:noFill/>
          <a:ln w="12700">
            <a:solidFill>
              <a:schemeClr val="tx1"/>
            </a:solidFill>
            <a:round/>
            <a:headEnd/>
            <a:tailEnd/>
          </a:ln>
          <a:effectLst/>
        </p:spPr>
        <p:txBody>
          <a:bodyPr wrap="none"/>
          <a:lstStyle/>
          <a:p>
            <a:endParaRPr lang="en-US"/>
          </a:p>
        </p:txBody>
      </p:sp>
      <p:sp>
        <p:nvSpPr>
          <p:cNvPr id="39943" name="Line 7"/>
          <p:cNvSpPr>
            <a:spLocks noChangeShapeType="1"/>
          </p:cNvSpPr>
          <p:nvPr/>
        </p:nvSpPr>
        <p:spPr bwMode="auto">
          <a:xfrm flipV="1">
            <a:off x="7000875" y="3046413"/>
            <a:ext cx="0" cy="3262312"/>
          </a:xfrm>
          <a:prstGeom prst="line">
            <a:avLst/>
          </a:prstGeom>
          <a:noFill/>
          <a:ln w="12700">
            <a:solidFill>
              <a:schemeClr val="tx1"/>
            </a:solidFill>
            <a:round/>
            <a:headEnd/>
            <a:tailEnd/>
          </a:ln>
          <a:effectLst/>
        </p:spPr>
        <p:txBody>
          <a:bodyPr wrap="none"/>
          <a:lstStyle/>
          <a:p>
            <a:endParaRPr lang="en-US"/>
          </a:p>
        </p:txBody>
      </p:sp>
      <p:sp>
        <p:nvSpPr>
          <p:cNvPr id="39944" name="Line 8"/>
          <p:cNvSpPr>
            <a:spLocks noChangeShapeType="1"/>
          </p:cNvSpPr>
          <p:nvPr/>
        </p:nvSpPr>
        <p:spPr bwMode="auto">
          <a:xfrm flipV="1">
            <a:off x="7385050" y="3046413"/>
            <a:ext cx="0" cy="3262312"/>
          </a:xfrm>
          <a:prstGeom prst="line">
            <a:avLst/>
          </a:prstGeom>
          <a:noFill/>
          <a:ln w="12700">
            <a:solidFill>
              <a:schemeClr val="tx1"/>
            </a:solidFill>
            <a:round/>
            <a:headEnd/>
            <a:tailEnd/>
          </a:ln>
          <a:effectLst/>
        </p:spPr>
        <p:txBody>
          <a:bodyPr wrap="none"/>
          <a:lstStyle/>
          <a:p>
            <a:endParaRPr lang="en-US"/>
          </a:p>
        </p:txBody>
      </p:sp>
      <p:sp>
        <p:nvSpPr>
          <p:cNvPr id="39945" name="Line 9"/>
          <p:cNvSpPr>
            <a:spLocks noChangeShapeType="1"/>
          </p:cNvSpPr>
          <p:nvPr/>
        </p:nvSpPr>
        <p:spPr bwMode="auto">
          <a:xfrm flipV="1">
            <a:off x="7764463" y="3046413"/>
            <a:ext cx="0" cy="3262312"/>
          </a:xfrm>
          <a:prstGeom prst="line">
            <a:avLst/>
          </a:prstGeom>
          <a:noFill/>
          <a:ln w="12700">
            <a:solidFill>
              <a:schemeClr val="tx1"/>
            </a:solidFill>
            <a:round/>
            <a:headEnd/>
            <a:tailEnd/>
          </a:ln>
          <a:effectLst/>
        </p:spPr>
        <p:txBody>
          <a:bodyPr wrap="none"/>
          <a:lstStyle/>
          <a:p>
            <a:endParaRPr lang="en-US"/>
          </a:p>
        </p:txBody>
      </p:sp>
      <p:sp>
        <p:nvSpPr>
          <p:cNvPr id="39946" name="Line 10"/>
          <p:cNvSpPr>
            <a:spLocks noChangeShapeType="1"/>
          </p:cNvSpPr>
          <p:nvPr/>
        </p:nvSpPr>
        <p:spPr bwMode="auto">
          <a:xfrm flipV="1">
            <a:off x="8148638" y="3046413"/>
            <a:ext cx="0" cy="3262312"/>
          </a:xfrm>
          <a:prstGeom prst="line">
            <a:avLst/>
          </a:prstGeom>
          <a:noFill/>
          <a:ln w="12700">
            <a:solidFill>
              <a:schemeClr val="tx1"/>
            </a:solidFill>
            <a:round/>
            <a:headEnd/>
            <a:tailEnd/>
          </a:ln>
          <a:effectLst/>
        </p:spPr>
        <p:txBody>
          <a:bodyPr wrap="none"/>
          <a:lstStyle/>
          <a:p>
            <a:endParaRPr lang="en-US"/>
          </a:p>
        </p:txBody>
      </p:sp>
      <p:sp>
        <p:nvSpPr>
          <p:cNvPr id="39947" name="Line 11"/>
          <p:cNvSpPr>
            <a:spLocks noChangeShapeType="1"/>
          </p:cNvSpPr>
          <p:nvPr/>
        </p:nvSpPr>
        <p:spPr bwMode="auto">
          <a:xfrm flipV="1">
            <a:off x="8528050" y="3046413"/>
            <a:ext cx="0" cy="3262312"/>
          </a:xfrm>
          <a:prstGeom prst="line">
            <a:avLst/>
          </a:prstGeom>
          <a:noFill/>
          <a:ln w="12700">
            <a:solidFill>
              <a:schemeClr val="tx1"/>
            </a:solidFill>
            <a:round/>
            <a:headEnd/>
            <a:tailEnd/>
          </a:ln>
          <a:effectLst/>
        </p:spPr>
        <p:txBody>
          <a:bodyPr wrap="none"/>
          <a:lstStyle/>
          <a:p>
            <a:endParaRPr lang="en-US"/>
          </a:p>
        </p:txBody>
      </p:sp>
      <p:sp>
        <p:nvSpPr>
          <p:cNvPr id="39948" name="Line 12"/>
          <p:cNvSpPr>
            <a:spLocks noChangeShapeType="1"/>
          </p:cNvSpPr>
          <p:nvPr/>
        </p:nvSpPr>
        <p:spPr bwMode="auto">
          <a:xfrm rot="5400000" flipV="1">
            <a:off x="7000082" y="1551781"/>
            <a:ext cx="0" cy="3627437"/>
          </a:xfrm>
          <a:prstGeom prst="line">
            <a:avLst/>
          </a:prstGeom>
          <a:noFill/>
          <a:ln w="12700">
            <a:solidFill>
              <a:schemeClr val="tx1"/>
            </a:solidFill>
            <a:round/>
            <a:headEnd/>
            <a:tailEnd/>
          </a:ln>
          <a:effectLst/>
        </p:spPr>
        <p:txBody>
          <a:bodyPr wrap="none"/>
          <a:lstStyle/>
          <a:p>
            <a:endParaRPr lang="en-US"/>
          </a:p>
        </p:txBody>
      </p:sp>
      <p:sp>
        <p:nvSpPr>
          <p:cNvPr id="39949" name="Line 13"/>
          <p:cNvSpPr>
            <a:spLocks noChangeShapeType="1"/>
          </p:cNvSpPr>
          <p:nvPr/>
        </p:nvSpPr>
        <p:spPr bwMode="auto">
          <a:xfrm rot="5400000" flipV="1">
            <a:off x="7000082" y="1937544"/>
            <a:ext cx="0" cy="3627437"/>
          </a:xfrm>
          <a:prstGeom prst="line">
            <a:avLst/>
          </a:prstGeom>
          <a:noFill/>
          <a:ln w="12700">
            <a:solidFill>
              <a:schemeClr val="tx1"/>
            </a:solidFill>
            <a:round/>
            <a:headEnd/>
            <a:tailEnd/>
          </a:ln>
          <a:effectLst/>
        </p:spPr>
        <p:txBody>
          <a:bodyPr wrap="none"/>
          <a:lstStyle/>
          <a:p>
            <a:endParaRPr lang="en-US"/>
          </a:p>
        </p:txBody>
      </p:sp>
      <p:sp>
        <p:nvSpPr>
          <p:cNvPr id="39950" name="Line 14"/>
          <p:cNvSpPr>
            <a:spLocks noChangeShapeType="1"/>
          </p:cNvSpPr>
          <p:nvPr/>
        </p:nvSpPr>
        <p:spPr bwMode="auto">
          <a:xfrm rot="5400000" flipV="1">
            <a:off x="7000082" y="2321719"/>
            <a:ext cx="0" cy="3627437"/>
          </a:xfrm>
          <a:prstGeom prst="line">
            <a:avLst/>
          </a:prstGeom>
          <a:noFill/>
          <a:ln w="12700">
            <a:solidFill>
              <a:schemeClr val="tx1"/>
            </a:solidFill>
            <a:round/>
            <a:headEnd/>
            <a:tailEnd/>
          </a:ln>
          <a:effectLst/>
        </p:spPr>
        <p:txBody>
          <a:bodyPr wrap="none"/>
          <a:lstStyle/>
          <a:p>
            <a:endParaRPr lang="en-US"/>
          </a:p>
        </p:txBody>
      </p:sp>
      <p:sp>
        <p:nvSpPr>
          <p:cNvPr id="39951" name="Line 15"/>
          <p:cNvSpPr>
            <a:spLocks noChangeShapeType="1"/>
          </p:cNvSpPr>
          <p:nvPr/>
        </p:nvSpPr>
        <p:spPr bwMode="auto">
          <a:xfrm rot="5400000" flipV="1">
            <a:off x="7000082" y="2701131"/>
            <a:ext cx="0" cy="3627437"/>
          </a:xfrm>
          <a:prstGeom prst="line">
            <a:avLst/>
          </a:prstGeom>
          <a:noFill/>
          <a:ln w="12700">
            <a:solidFill>
              <a:schemeClr val="tx1"/>
            </a:solidFill>
            <a:round/>
            <a:headEnd/>
            <a:tailEnd/>
          </a:ln>
          <a:effectLst/>
        </p:spPr>
        <p:txBody>
          <a:bodyPr wrap="none"/>
          <a:lstStyle/>
          <a:p>
            <a:endParaRPr lang="en-US"/>
          </a:p>
        </p:txBody>
      </p:sp>
      <p:sp>
        <p:nvSpPr>
          <p:cNvPr id="39952" name="Line 16"/>
          <p:cNvSpPr>
            <a:spLocks noChangeShapeType="1"/>
          </p:cNvSpPr>
          <p:nvPr/>
        </p:nvSpPr>
        <p:spPr bwMode="auto">
          <a:xfrm rot="5400000" flipV="1">
            <a:off x="7000082" y="3085306"/>
            <a:ext cx="0" cy="3627437"/>
          </a:xfrm>
          <a:prstGeom prst="line">
            <a:avLst/>
          </a:prstGeom>
          <a:noFill/>
          <a:ln w="12700">
            <a:solidFill>
              <a:schemeClr val="tx1"/>
            </a:solidFill>
            <a:round/>
            <a:headEnd/>
            <a:tailEnd/>
          </a:ln>
          <a:effectLst/>
        </p:spPr>
        <p:txBody>
          <a:bodyPr wrap="none"/>
          <a:lstStyle/>
          <a:p>
            <a:endParaRPr lang="en-US"/>
          </a:p>
        </p:txBody>
      </p:sp>
      <p:sp>
        <p:nvSpPr>
          <p:cNvPr id="39953" name="Line 17"/>
          <p:cNvSpPr>
            <a:spLocks noChangeShapeType="1"/>
          </p:cNvSpPr>
          <p:nvPr/>
        </p:nvSpPr>
        <p:spPr bwMode="auto">
          <a:xfrm rot="5400000" flipV="1">
            <a:off x="7000082" y="3464719"/>
            <a:ext cx="0" cy="3627437"/>
          </a:xfrm>
          <a:prstGeom prst="line">
            <a:avLst/>
          </a:prstGeom>
          <a:noFill/>
          <a:ln w="12700">
            <a:solidFill>
              <a:schemeClr val="tx1"/>
            </a:solidFill>
            <a:round/>
            <a:headEnd/>
            <a:tailEnd/>
          </a:ln>
          <a:effectLst/>
        </p:spPr>
        <p:txBody>
          <a:bodyPr wrap="none"/>
          <a:lstStyle/>
          <a:p>
            <a:endParaRPr lang="en-US"/>
          </a:p>
        </p:txBody>
      </p:sp>
      <p:sp>
        <p:nvSpPr>
          <p:cNvPr id="39954" name="Line 18"/>
          <p:cNvSpPr>
            <a:spLocks noChangeShapeType="1"/>
          </p:cNvSpPr>
          <p:nvPr/>
        </p:nvSpPr>
        <p:spPr bwMode="auto">
          <a:xfrm rot="5400000" flipV="1">
            <a:off x="7000082" y="3848894"/>
            <a:ext cx="0" cy="3627437"/>
          </a:xfrm>
          <a:prstGeom prst="line">
            <a:avLst/>
          </a:prstGeom>
          <a:noFill/>
          <a:ln w="12700">
            <a:solidFill>
              <a:schemeClr val="tx1"/>
            </a:solidFill>
            <a:round/>
            <a:headEnd/>
            <a:tailEnd/>
          </a:ln>
          <a:effectLst/>
        </p:spPr>
        <p:txBody>
          <a:bodyPr wrap="none"/>
          <a:lstStyle/>
          <a:p>
            <a:endParaRPr lang="en-US"/>
          </a:p>
        </p:txBody>
      </p:sp>
      <p:sp>
        <p:nvSpPr>
          <p:cNvPr id="39955" name="Line 19"/>
          <p:cNvSpPr>
            <a:spLocks noChangeShapeType="1"/>
          </p:cNvSpPr>
          <p:nvPr/>
        </p:nvSpPr>
        <p:spPr bwMode="auto">
          <a:xfrm rot="5400000" flipV="1">
            <a:off x="7000082" y="4228306"/>
            <a:ext cx="0" cy="3627437"/>
          </a:xfrm>
          <a:prstGeom prst="line">
            <a:avLst/>
          </a:prstGeom>
          <a:noFill/>
          <a:ln w="12700">
            <a:solidFill>
              <a:schemeClr val="tx1"/>
            </a:solidFill>
            <a:round/>
            <a:headEnd/>
            <a:tailEnd/>
          </a:ln>
          <a:effectLst/>
        </p:spPr>
        <p:txBody>
          <a:bodyPr wrap="none"/>
          <a:lstStyle/>
          <a:p>
            <a:endParaRPr lang="en-US"/>
          </a:p>
        </p:txBody>
      </p:sp>
      <p:sp>
        <p:nvSpPr>
          <p:cNvPr id="39956" name="Oval 20"/>
          <p:cNvSpPr>
            <a:spLocks noChangeArrowheads="1"/>
          </p:cNvSpPr>
          <p:nvPr/>
        </p:nvSpPr>
        <p:spPr bwMode="auto">
          <a:xfrm>
            <a:off x="6059488" y="5118100"/>
            <a:ext cx="319087"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9957" name="Oval 21"/>
          <p:cNvSpPr>
            <a:spLocks noChangeArrowheads="1"/>
          </p:cNvSpPr>
          <p:nvPr/>
        </p:nvSpPr>
        <p:spPr bwMode="auto">
          <a:xfrm>
            <a:off x="6457950" y="51181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58" name="Oval 22"/>
          <p:cNvSpPr>
            <a:spLocks noChangeArrowheads="1"/>
          </p:cNvSpPr>
          <p:nvPr/>
        </p:nvSpPr>
        <p:spPr bwMode="auto">
          <a:xfrm>
            <a:off x="8355013" y="51181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59" name="Oval 23"/>
          <p:cNvSpPr>
            <a:spLocks noChangeArrowheads="1"/>
          </p:cNvSpPr>
          <p:nvPr/>
        </p:nvSpPr>
        <p:spPr bwMode="auto">
          <a:xfrm>
            <a:off x="5676900" y="51165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0" name="Oval 24"/>
          <p:cNvSpPr>
            <a:spLocks noChangeArrowheads="1"/>
          </p:cNvSpPr>
          <p:nvPr/>
        </p:nvSpPr>
        <p:spPr bwMode="auto">
          <a:xfrm>
            <a:off x="6824663" y="51181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1" name="Oval 25"/>
          <p:cNvSpPr>
            <a:spLocks noChangeArrowheads="1"/>
          </p:cNvSpPr>
          <p:nvPr/>
        </p:nvSpPr>
        <p:spPr bwMode="auto">
          <a:xfrm>
            <a:off x="7223125" y="51165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2" name="Oval 26"/>
          <p:cNvSpPr>
            <a:spLocks noChangeArrowheads="1"/>
          </p:cNvSpPr>
          <p:nvPr/>
        </p:nvSpPr>
        <p:spPr bwMode="auto">
          <a:xfrm>
            <a:off x="7605713" y="51165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3" name="Oval 27"/>
          <p:cNvSpPr>
            <a:spLocks noChangeArrowheads="1"/>
          </p:cNvSpPr>
          <p:nvPr/>
        </p:nvSpPr>
        <p:spPr bwMode="auto">
          <a:xfrm>
            <a:off x="7988300" y="51165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4" name="Oval 28"/>
          <p:cNvSpPr>
            <a:spLocks noChangeArrowheads="1"/>
          </p:cNvSpPr>
          <p:nvPr/>
        </p:nvSpPr>
        <p:spPr bwMode="auto">
          <a:xfrm>
            <a:off x="6067425" y="47386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5" name="Oval 29"/>
          <p:cNvSpPr>
            <a:spLocks noChangeArrowheads="1"/>
          </p:cNvSpPr>
          <p:nvPr/>
        </p:nvSpPr>
        <p:spPr bwMode="auto">
          <a:xfrm>
            <a:off x="6465888" y="47386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6" name="Oval 30"/>
          <p:cNvSpPr>
            <a:spLocks noChangeArrowheads="1"/>
          </p:cNvSpPr>
          <p:nvPr/>
        </p:nvSpPr>
        <p:spPr bwMode="auto">
          <a:xfrm>
            <a:off x="8362950" y="47386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7" name="Oval 31"/>
          <p:cNvSpPr>
            <a:spLocks noChangeArrowheads="1"/>
          </p:cNvSpPr>
          <p:nvPr/>
        </p:nvSpPr>
        <p:spPr bwMode="auto">
          <a:xfrm>
            <a:off x="5684838" y="47371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68" name="Oval 32"/>
          <p:cNvSpPr>
            <a:spLocks noChangeArrowheads="1"/>
          </p:cNvSpPr>
          <p:nvPr/>
        </p:nvSpPr>
        <p:spPr bwMode="auto">
          <a:xfrm>
            <a:off x="6832600" y="4738688"/>
            <a:ext cx="319088" cy="31908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9969" name="Oval 33"/>
          <p:cNvSpPr>
            <a:spLocks noChangeArrowheads="1"/>
          </p:cNvSpPr>
          <p:nvPr/>
        </p:nvSpPr>
        <p:spPr bwMode="auto">
          <a:xfrm>
            <a:off x="7231063" y="47371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0" name="Oval 34"/>
          <p:cNvSpPr>
            <a:spLocks noChangeArrowheads="1"/>
          </p:cNvSpPr>
          <p:nvPr/>
        </p:nvSpPr>
        <p:spPr bwMode="auto">
          <a:xfrm>
            <a:off x="7613650" y="47371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1" name="Oval 35"/>
          <p:cNvSpPr>
            <a:spLocks noChangeArrowheads="1"/>
          </p:cNvSpPr>
          <p:nvPr/>
        </p:nvSpPr>
        <p:spPr bwMode="auto">
          <a:xfrm>
            <a:off x="7996238" y="47371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2" name="Oval 36"/>
          <p:cNvSpPr>
            <a:spLocks noChangeArrowheads="1"/>
          </p:cNvSpPr>
          <p:nvPr/>
        </p:nvSpPr>
        <p:spPr bwMode="auto">
          <a:xfrm>
            <a:off x="6062663" y="43592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3" name="Oval 37"/>
          <p:cNvSpPr>
            <a:spLocks noChangeArrowheads="1"/>
          </p:cNvSpPr>
          <p:nvPr/>
        </p:nvSpPr>
        <p:spPr bwMode="auto">
          <a:xfrm>
            <a:off x="6461125" y="43592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4" name="Oval 38"/>
          <p:cNvSpPr>
            <a:spLocks noChangeArrowheads="1"/>
          </p:cNvSpPr>
          <p:nvPr/>
        </p:nvSpPr>
        <p:spPr bwMode="auto">
          <a:xfrm>
            <a:off x="8358188" y="43592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5" name="Oval 39"/>
          <p:cNvSpPr>
            <a:spLocks noChangeArrowheads="1"/>
          </p:cNvSpPr>
          <p:nvPr/>
        </p:nvSpPr>
        <p:spPr bwMode="auto">
          <a:xfrm>
            <a:off x="5680075" y="43576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6" name="Oval 40"/>
          <p:cNvSpPr>
            <a:spLocks noChangeArrowheads="1"/>
          </p:cNvSpPr>
          <p:nvPr/>
        </p:nvSpPr>
        <p:spPr bwMode="auto">
          <a:xfrm>
            <a:off x="6827838" y="43592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7" name="Oval 41"/>
          <p:cNvSpPr>
            <a:spLocks noChangeArrowheads="1"/>
          </p:cNvSpPr>
          <p:nvPr/>
        </p:nvSpPr>
        <p:spPr bwMode="auto">
          <a:xfrm>
            <a:off x="7226300" y="4357688"/>
            <a:ext cx="319088" cy="31908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9978" name="Oval 42"/>
          <p:cNvSpPr>
            <a:spLocks noChangeArrowheads="1"/>
          </p:cNvSpPr>
          <p:nvPr/>
        </p:nvSpPr>
        <p:spPr bwMode="auto">
          <a:xfrm>
            <a:off x="7608888" y="43576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79" name="Oval 43"/>
          <p:cNvSpPr>
            <a:spLocks noChangeArrowheads="1"/>
          </p:cNvSpPr>
          <p:nvPr/>
        </p:nvSpPr>
        <p:spPr bwMode="auto">
          <a:xfrm>
            <a:off x="7991475" y="43576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0" name="Oval 44"/>
          <p:cNvSpPr>
            <a:spLocks noChangeArrowheads="1"/>
          </p:cNvSpPr>
          <p:nvPr/>
        </p:nvSpPr>
        <p:spPr bwMode="auto">
          <a:xfrm>
            <a:off x="6070600" y="39798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1" name="Oval 45"/>
          <p:cNvSpPr>
            <a:spLocks noChangeArrowheads="1"/>
          </p:cNvSpPr>
          <p:nvPr/>
        </p:nvSpPr>
        <p:spPr bwMode="auto">
          <a:xfrm>
            <a:off x="6469063" y="39798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2" name="Oval 46"/>
          <p:cNvSpPr>
            <a:spLocks noChangeArrowheads="1"/>
          </p:cNvSpPr>
          <p:nvPr/>
        </p:nvSpPr>
        <p:spPr bwMode="auto">
          <a:xfrm>
            <a:off x="8366125" y="39798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3" name="Oval 47"/>
          <p:cNvSpPr>
            <a:spLocks noChangeArrowheads="1"/>
          </p:cNvSpPr>
          <p:nvPr/>
        </p:nvSpPr>
        <p:spPr bwMode="auto">
          <a:xfrm>
            <a:off x="5688013" y="39782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4" name="Oval 48"/>
          <p:cNvSpPr>
            <a:spLocks noChangeArrowheads="1"/>
          </p:cNvSpPr>
          <p:nvPr/>
        </p:nvSpPr>
        <p:spPr bwMode="auto">
          <a:xfrm>
            <a:off x="6835775" y="39798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5" name="Oval 49"/>
          <p:cNvSpPr>
            <a:spLocks noChangeArrowheads="1"/>
          </p:cNvSpPr>
          <p:nvPr/>
        </p:nvSpPr>
        <p:spPr bwMode="auto">
          <a:xfrm>
            <a:off x="7234238" y="39782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6" name="Oval 50"/>
          <p:cNvSpPr>
            <a:spLocks noChangeArrowheads="1"/>
          </p:cNvSpPr>
          <p:nvPr/>
        </p:nvSpPr>
        <p:spPr bwMode="auto">
          <a:xfrm>
            <a:off x="7616825" y="39782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7" name="Oval 51"/>
          <p:cNvSpPr>
            <a:spLocks noChangeArrowheads="1"/>
          </p:cNvSpPr>
          <p:nvPr/>
        </p:nvSpPr>
        <p:spPr bwMode="auto">
          <a:xfrm>
            <a:off x="7999413" y="3978275"/>
            <a:ext cx="319087"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9988" name="Oval 52"/>
          <p:cNvSpPr>
            <a:spLocks noChangeArrowheads="1"/>
          </p:cNvSpPr>
          <p:nvPr/>
        </p:nvSpPr>
        <p:spPr bwMode="auto">
          <a:xfrm>
            <a:off x="6083300" y="35798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89" name="Oval 53"/>
          <p:cNvSpPr>
            <a:spLocks noChangeArrowheads="1"/>
          </p:cNvSpPr>
          <p:nvPr/>
        </p:nvSpPr>
        <p:spPr bwMode="auto">
          <a:xfrm>
            <a:off x="6481763" y="35798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0" name="Oval 54"/>
          <p:cNvSpPr>
            <a:spLocks noChangeArrowheads="1"/>
          </p:cNvSpPr>
          <p:nvPr/>
        </p:nvSpPr>
        <p:spPr bwMode="auto">
          <a:xfrm>
            <a:off x="8378825" y="35798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1" name="Oval 55"/>
          <p:cNvSpPr>
            <a:spLocks noChangeArrowheads="1"/>
          </p:cNvSpPr>
          <p:nvPr/>
        </p:nvSpPr>
        <p:spPr bwMode="auto">
          <a:xfrm>
            <a:off x="5700713" y="35782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2" name="Oval 56"/>
          <p:cNvSpPr>
            <a:spLocks noChangeArrowheads="1"/>
          </p:cNvSpPr>
          <p:nvPr/>
        </p:nvSpPr>
        <p:spPr bwMode="auto">
          <a:xfrm>
            <a:off x="6848475" y="35798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3" name="Oval 57"/>
          <p:cNvSpPr>
            <a:spLocks noChangeArrowheads="1"/>
          </p:cNvSpPr>
          <p:nvPr/>
        </p:nvSpPr>
        <p:spPr bwMode="auto">
          <a:xfrm>
            <a:off x="7246938" y="35782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4" name="Oval 58"/>
          <p:cNvSpPr>
            <a:spLocks noChangeArrowheads="1"/>
          </p:cNvSpPr>
          <p:nvPr/>
        </p:nvSpPr>
        <p:spPr bwMode="auto">
          <a:xfrm>
            <a:off x="7629525" y="35782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5" name="Oval 59"/>
          <p:cNvSpPr>
            <a:spLocks noChangeArrowheads="1"/>
          </p:cNvSpPr>
          <p:nvPr/>
        </p:nvSpPr>
        <p:spPr bwMode="auto">
          <a:xfrm>
            <a:off x="8012113" y="35782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6" name="Oval 60"/>
          <p:cNvSpPr>
            <a:spLocks noChangeArrowheads="1"/>
          </p:cNvSpPr>
          <p:nvPr/>
        </p:nvSpPr>
        <p:spPr bwMode="auto">
          <a:xfrm>
            <a:off x="6091238" y="32004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7" name="Oval 61"/>
          <p:cNvSpPr>
            <a:spLocks noChangeArrowheads="1"/>
          </p:cNvSpPr>
          <p:nvPr/>
        </p:nvSpPr>
        <p:spPr bwMode="auto">
          <a:xfrm>
            <a:off x="6489700" y="32004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8" name="Oval 62"/>
          <p:cNvSpPr>
            <a:spLocks noChangeArrowheads="1"/>
          </p:cNvSpPr>
          <p:nvPr/>
        </p:nvSpPr>
        <p:spPr bwMode="auto">
          <a:xfrm>
            <a:off x="8386763" y="32004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9999" name="Oval 63"/>
          <p:cNvSpPr>
            <a:spLocks noChangeArrowheads="1"/>
          </p:cNvSpPr>
          <p:nvPr/>
        </p:nvSpPr>
        <p:spPr bwMode="auto">
          <a:xfrm>
            <a:off x="5708650" y="31988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0" name="Oval 64"/>
          <p:cNvSpPr>
            <a:spLocks noChangeArrowheads="1"/>
          </p:cNvSpPr>
          <p:nvPr/>
        </p:nvSpPr>
        <p:spPr bwMode="auto">
          <a:xfrm>
            <a:off x="6856413" y="32004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1" name="Oval 65"/>
          <p:cNvSpPr>
            <a:spLocks noChangeArrowheads="1"/>
          </p:cNvSpPr>
          <p:nvPr/>
        </p:nvSpPr>
        <p:spPr bwMode="auto">
          <a:xfrm>
            <a:off x="7254875" y="31988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2" name="Oval 66"/>
          <p:cNvSpPr>
            <a:spLocks noChangeArrowheads="1"/>
          </p:cNvSpPr>
          <p:nvPr/>
        </p:nvSpPr>
        <p:spPr bwMode="auto">
          <a:xfrm>
            <a:off x="7637463" y="31988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3" name="Oval 67"/>
          <p:cNvSpPr>
            <a:spLocks noChangeArrowheads="1"/>
          </p:cNvSpPr>
          <p:nvPr/>
        </p:nvSpPr>
        <p:spPr bwMode="auto">
          <a:xfrm>
            <a:off x="8020050" y="31988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4" name="Oval 68"/>
          <p:cNvSpPr>
            <a:spLocks noChangeArrowheads="1"/>
          </p:cNvSpPr>
          <p:nvPr/>
        </p:nvSpPr>
        <p:spPr bwMode="auto">
          <a:xfrm>
            <a:off x="6051550" y="58864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5" name="Oval 69"/>
          <p:cNvSpPr>
            <a:spLocks noChangeArrowheads="1"/>
          </p:cNvSpPr>
          <p:nvPr/>
        </p:nvSpPr>
        <p:spPr bwMode="auto">
          <a:xfrm>
            <a:off x="6450013" y="588645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6" name="Oval 70"/>
          <p:cNvSpPr>
            <a:spLocks noChangeArrowheads="1"/>
          </p:cNvSpPr>
          <p:nvPr/>
        </p:nvSpPr>
        <p:spPr bwMode="auto">
          <a:xfrm>
            <a:off x="8347075" y="58864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7" name="Oval 71"/>
          <p:cNvSpPr>
            <a:spLocks noChangeArrowheads="1"/>
          </p:cNvSpPr>
          <p:nvPr/>
        </p:nvSpPr>
        <p:spPr bwMode="auto">
          <a:xfrm>
            <a:off x="5668963" y="58848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8" name="Oval 72"/>
          <p:cNvSpPr>
            <a:spLocks noChangeArrowheads="1"/>
          </p:cNvSpPr>
          <p:nvPr/>
        </p:nvSpPr>
        <p:spPr bwMode="auto">
          <a:xfrm>
            <a:off x="6816725" y="58864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09" name="Oval 73"/>
          <p:cNvSpPr>
            <a:spLocks noChangeArrowheads="1"/>
          </p:cNvSpPr>
          <p:nvPr/>
        </p:nvSpPr>
        <p:spPr bwMode="auto">
          <a:xfrm>
            <a:off x="7215188" y="58848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0" name="Oval 74"/>
          <p:cNvSpPr>
            <a:spLocks noChangeArrowheads="1"/>
          </p:cNvSpPr>
          <p:nvPr/>
        </p:nvSpPr>
        <p:spPr bwMode="auto">
          <a:xfrm>
            <a:off x="7597775" y="58848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1" name="Oval 75"/>
          <p:cNvSpPr>
            <a:spLocks noChangeArrowheads="1"/>
          </p:cNvSpPr>
          <p:nvPr/>
        </p:nvSpPr>
        <p:spPr bwMode="auto">
          <a:xfrm>
            <a:off x="7980363" y="58848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2" name="Oval 76"/>
          <p:cNvSpPr>
            <a:spLocks noChangeArrowheads="1"/>
          </p:cNvSpPr>
          <p:nvPr/>
        </p:nvSpPr>
        <p:spPr bwMode="auto">
          <a:xfrm>
            <a:off x="6059488" y="55070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3" name="Oval 77"/>
          <p:cNvSpPr>
            <a:spLocks noChangeArrowheads="1"/>
          </p:cNvSpPr>
          <p:nvPr/>
        </p:nvSpPr>
        <p:spPr bwMode="auto">
          <a:xfrm>
            <a:off x="6457950" y="55070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4" name="Oval 78"/>
          <p:cNvSpPr>
            <a:spLocks noChangeArrowheads="1"/>
          </p:cNvSpPr>
          <p:nvPr/>
        </p:nvSpPr>
        <p:spPr bwMode="auto">
          <a:xfrm>
            <a:off x="8355013" y="55070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5" name="Oval 79"/>
          <p:cNvSpPr>
            <a:spLocks noChangeArrowheads="1"/>
          </p:cNvSpPr>
          <p:nvPr/>
        </p:nvSpPr>
        <p:spPr bwMode="auto">
          <a:xfrm>
            <a:off x="5676900" y="55054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6" name="Oval 80"/>
          <p:cNvSpPr>
            <a:spLocks noChangeArrowheads="1"/>
          </p:cNvSpPr>
          <p:nvPr/>
        </p:nvSpPr>
        <p:spPr bwMode="auto">
          <a:xfrm>
            <a:off x="6824663" y="55070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7" name="Oval 81"/>
          <p:cNvSpPr>
            <a:spLocks noChangeArrowheads="1"/>
          </p:cNvSpPr>
          <p:nvPr/>
        </p:nvSpPr>
        <p:spPr bwMode="auto">
          <a:xfrm>
            <a:off x="7223125" y="55054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8" name="Oval 82"/>
          <p:cNvSpPr>
            <a:spLocks noChangeArrowheads="1"/>
          </p:cNvSpPr>
          <p:nvPr/>
        </p:nvSpPr>
        <p:spPr bwMode="auto">
          <a:xfrm>
            <a:off x="7605713" y="550545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19" name="Oval 83"/>
          <p:cNvSpPr>
            <a:spLocks noChangeArrowheads="1"/>
          </p:cNvSpPr>
          <p:nvPr/>
        </p:nvSpPr>
        <p:spPr bwMode="auto">
          <a:xfrm>
            <a:off x="7988300" y="55054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0" name="Line 84"/>
          <p:cNvSpPr>
            <a:spLocks noChangeShapeType="1"/>
          </p:cNvSpPr>
          <p:nvPr/>
        </p:nvSpPr>
        <p:spPr bwMode="auto">
          <a:xfrm flipV="1">
            <a:off x="5473700" y="3035300"/>
            <a:ext cx="0" cy="3262313"/>
          </a:xfrm>
          <a:prstGeom prst="line">
            <a:avLst/>
          </a:prstGeom>
          <a:noFill/>
          <a:ln w="12700">
            <a:solidFill>
              <a:schemeClr val="tx1"/>
            </a:solidFill>
            <a:round/>
            <a:headEnd/>
            <a:tailEnd/>
          </a:ln>
          <a:effectLst/>
        </p:spPr>
        <p:txBody>
          <a:bodyPr wrap="none"/>
          <a:lstStyle/>
          <a:p>
            <a:endParaRPr lang="en-US"/>
          </a:p>
        </p:txBody>
      </p:sp>
      <p:sp>
        <p:nvSpPr>
          <p:cNvPr id="40021" name="Oval 85"/>
          <p:cNvSpPr>
            <a:spLocks noChangeArrowheads="1"/>
          </p:cNvSpPr>
          <p:nvPr/>
        </p:nvSpPr>
        <p:spPr bwMode="auto">
          <a:xfrm>
            <a:off x="5299075" y="51054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2" name="Oval 86"/>
          <p:cNvSpPr>
            <a:spLocks noChangeArrowheads="1"/>
          </p:cNvSpPr>
          <p:nvPr/>
        </p:nvSpPr>
        <p:spPr bwMode="auto">
          <a:xfrm>
            <a:off x="5307013" y="47259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3" name="Oval 87"/>
          <p:cNvSpPr>
            <a:spLocks noChangeArrowheads="1"/>
          </p:cNvSpPr>
          <p:nvPr/>
        </p:nvSpPr>
        <p:spPr bwMode="auto">
          <a:xfrm>
            <a:off x="5302250" y="43465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4" name="Oval 88"/>
          <p:cNvSpPr>
            <a:spLocks noChangeArrowheads="1"/>
          </p:cNvSpPr>
          <p:nvPr/>
        </p:nvSpPr>
        <p:spPr bwMode="auto">
          <a:xfrm>
            <a:off x="5310188" y="39671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5" name="Oval 89"/>
          <p:cNvSpPr>
            <a:spLocks noChangeArrowheads="1"/>
          </p:cNvSpPr>
          <p:nvPr/>
        </p:nvSpPr>
        <p:spPr bwMode="auto">
          <a:xfrm>
            <a:off x="5322888" y="35671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6" name="Oval 90"/>
          <p:cNvSpPr>
            <a:spLocks noChangeArrowheads="1"/>
          </p:cNvSpPr>
          <p:nvPr/>
        </p:nvSpPr>
        <p:spPr bwMode="auto">
          <a:xfrm>
            <a:off x="5330825" y="31877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7" name="Oval 91"/>
          <p:cNvSpPr>
            <a:spLocks noChangeArrowheads="1"/>
          </p:cNvSpPr>
          <p:nvPr/>
        </p:nvSpPr>
        <p:spPr bwMode="auto">
          <a:xfrm>
            <a:off x="5291138" y="587375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8" name="Oval 92"/>
          <p:cNvSpPr>
            <a:spLocks noChangeArrowheads="1"/>
          </p:cNvSpPr>
          <p:nvPr/>
        </p:nvSpPr>
        <p:spPr bwMode="auto">
          <a:xfrm>
            <a:off x="5299075" y="54943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0029" name="Line 93"/>
          <p:cNvSpPr>
            <a:spLocks noChangeShapeType="1"/>
          </p:cNvSpPr>
          <p:nvPr/>
        </p:nvSpPr>
        <p:spPr bwMode="auto">
          <a:xfrm flipV="1">
            <a:off x="6224588" y="4133850"/>
            <a:ext cx="1938337" cy="1141413"/>
          </a:xfrm>
          <a:prstGeom prst="line">
            <a:avLst/>
          </a:prstGeom>
          <a:noFill/>
          <a:ln w="31750">
            <a:solidFill>
              <a:schemeClr val="accent2"/>
            </a:solidFill>
            <a:round/>
            <a:headEnd type="oval" w="med" len="med"/>
            <a:tailEnd type="oval" w="med" len="med"/>
          </a:ln>
          <a:effectLst/>
        </p:spPr>
        <p:txBody>
          <a:bodyPr wrap="none"/>
          <a:lstStyle/>
          <a:p>
            <a:endParaRPr lang="en-US"/>
          </a:p>
        </p:txBody>
      </p:sp>
      <p:sp>
        <p:nvSpPr>
          <p:cNvPr id="40030" name="Text Box 94"/>
          <p:cNvSpPr txBox="1">
            <a:spLocks noChangeArrowheads="1"/>
          </p:cNvSpPr>
          <p:nvPr/>
        </p:nvSpPr>
        <p:spPr bwMode="auto">
          <a:xfrm>
            <a:off x="5321300" y="6276975"/>
            <a:ext cx="311150" cy="366713"/>
          </a:xfrm>
          <a:prstGeom prst="rect">
            <a:avLst/>
          </a:prstGeom>
          <a:noFill/>
          <a:ln w="12700">
            <a:noFill/>
            <a:miter lim="800000"/>
            <a:headEnd/>
            <a:tailEnd/>
          </a:ln>
          <a:effectLst/>
        </p:spPr>
        <p:txBody>
          <a:bodyPr wrap="none">
            <a:spAutoFit/>
          </a:bodyPr>
          <a:lstStyle/>
          <a:p>
            <a:r>
              <a:rPr lang="en-IE"/>
              <a:t>0</a:t>
            </a:r>
            <a:endParaRPr lang="en-US"/>
          </a:p>
        </p:txBody>
      </p:sp>
      <p:sp>
        <p:nvSpPr>
          <p:cNvPr id="40031" name="Text Box 95"/>
          <p:cNvSpPr txBox="1">
            <a:spLocks noChangeArrowheads="1"/>
          </p:cNvSpPr>
          <p:nvPr/>
        </p:nvSpPr>
        <p:spPr bwMode="auto">
          <a:xfrm>
            <a:off x="5702300" y="6276975"/>
            <a:ext cx="311150" cy="366713"/>
          </a:xfrm>
          <a:prstGeom prst="rect">
            <a:avLst/>
          </a:prstGeom>
          <a:noFill/>
          <a:ln w="12700">
            <a:noFill/>
            <a:miter lim="800000"/>
            <a:headEnd/>
            <a:tailEnd/>
          </a:ln>
          <a:effectLst/>
        </p:spPr>
        <p:txBody>
          <a:bodyPr wrap="none">
            <a:spAutoFit/>
          </a:bodyPr>
          <a:lstStyle/>
          <a:p>
            <a:r>
              <a:rPr lang="en-IE"/>
              <a:t>1</a:t>
            </a:r>
            <a:endParaRPr lang="en-US"/>
          </a:p>
        </p:txBody>
      </p:sp>
      <p:sp>
        <p:nvSpPr>
          <p:cNvPr id="40032" name="Text Box 96"/>
          <p:cNvSpPr txBox="1">
            <a:spLocks noChangeArrowheads="1"/>
          </p:cNvSpPr>
          <p:nvPr/>
        </p:nvSpPr>
        <p:spPr bwMode="auto">
          <a:xfrm>
            <a:off x="6084888" y="6276975"/>
            <a:ext cx="311150" cy="366713"/>
          </a:xfrm>
          <a:prstGeom prst="rect">
            <a:avLst/>
          </a:prstGeom>
          <a:noFill/>
          <a:ln w="12700">
            <a:noFill/>
            <a:miter lim="800000"/>
            <a:headEnd/>
            <a:tailEnd/>
          </a:ln>
          <a:effectLst/>
        </p:spPr>
        <p:txBody>
          <a:bodyPr wrap="none">
            <a:spAutoFit/>
          </a:bodyPr>
          <a:lstStyle/>
          <a:p>
            <a:r>
              <a:rPr lang="en-IE"/>
              <a:t>2</a:t>
            </a:r>
            <a:endParaRPr lang="en-US"/>
          </a:p>
        </p:txBody>
      </p:sp>
      <p:sp>
        <p:nvSpPr>
          <p:cNvPr id="40033" name="Text Box 97"/>
          <p:cNvSpPr txBox="1">
            <a:spLocks noChangeArrowheads="1"/>
          </p:cNvSpPr>
          <p:nvPr/>
        </p:nvSpPr>
        <p:spPr bwMode="auto">
          <a:xfrm>
            <a:off x="6467475" y="6276975"/>
            <a:ext cx="311150" cy="366713"/>
          </a:xfrm>
          <a:prstGeom prst="rect">
            <a:avLst/>
          </a:prstGeom>
          <a:noFill/>
          <a:ln w="12700">
            <a:noFill/>
            <a:miter lim="800000"/>
            <a:headEnd/>
            <a:tailEnd/>
          </a:ln>
          <a:effectLst/>
        </p:spPr>
        <p:txBody>
          <a:bodyPr wrap="none">
            <a:spAutoFit/>
          </a:bodyPr>
          <a:lstStyle/>
          <a:p>
            <a:r>
              <a:rPr lang="en-IE"/>
              <a:t>3</a:t>
            </a:r>
            <a:endParaRPr lang="en-US"/>
          </a:p>
        </p:txBody>
      </p:sp>
      <p:sp>
        <p:nvSpPr>
          <p:cNvPr id="40034" name="Text Box 98"/>
          <p:cNvSpPr txBox="1">
            <a:spLocks noChangeArrowheads="1"/>
          </p:cNvSpPr>
          <p:nvPr/>
        </p:nvSpPr>
        <p:spPr bwMode="auto">
          <a:xfrm>
            <a:off x="6850063" y="6276975"/>
            <a:ext cx="311150" cy="366713"/>
          </a:xfrm>
          <a:prstGeom prst="rect">
            <a:avLst/>
          </a:prstGeom>
          <a:noFill/>
          <a:ln w="12700">
            <a:noFill/>
            <a:miter lim="800000"/>
            <a:headEnd/>
            <a:tailEnd/>
          </a:ln>
          <a:effectLst/>
        </p:spPr>
        <p:txBody>
          <a:bodyPr wrap="none">
            <a:spAutoFit/>
          </a:bodyPr>
          <a:lstStyle/>
          <a:p>
            <a:r>
              <a:rPr lang="en-IE"/>
              <a:t>4</a:t>
            </a:r>
            <a:endParaRPr lang="en-US"/>
          </a:p>
        </p:txBody>
      </p:sp>
      <p:sp>
        <p:nvSpPr>
          <p:cNvPr id="40035" name="Text Box 99"/>
          <p:cNvSpPr txBox="1">
            <a:spLocks noChangeArrowheads="1"/>
          </p:cNvSpPr>
          <p:nvPr/>
        </p:nvSpPr>
        <p:spPr bwMode="auto">
          <a:xfrm>
            <a:off x="7232650" y="6276975"/>
            <a:ext cx="311150" cy="366713"/>
          </a:xfrm>
          <a:prstGeom prst="rect">
            <a:avLst/>
          </a:prstGeom>
          <a:noFill/>
          <a:ln w="12700">
            <a:noFill/>
            <a:miter lim="800000"/>
            <a:headEnd/>
            <a:tailEnd/>
          </a:ln>
          <a:effectLst/>
        </p:spPr>
        <p:txBody>
          <a:bodyPr wrap="none">
            <a:spAutoFit/>
          </a:bodyPr>
          <a:lstStyle/>
          <a:p>
            <a:r>
              <a:rPr lang="en-IE"/>
              <a:t>5</a:t>
            </a:r>
            <a:endParaRPr lang="en-US"/>
          </a:p>
        </p:txBody>
      </p:sp>
      <p:sp>
        <p:nvSpPr>
          <p:cNvPr id="40036" name="Text Box 100"/>
          <p:cNvSpPr txBox="1">
            <a:spLocks noChangeArrowheads="1"/>
          </p:cNvSpPr>
          <p:nvPr/>
        </p:nvSpPr>
        <p:spPr bwMode="auto">
          <a:xfrm>
            <a:off x="7615238" y="6276975"/>
            <a:ext cx="311150" cy="366713"/>
          </a:xfrm>
          <a:prstGeom prst="rect">
            <a:avLst/>
          </a:prstGeom>
          <a:noFill/>
          <a:ln w="12700">
            <a:noFill/>
            <a:miter lim="800000"/>
            <a:headEnd/>
            <a:tailEnd/>
          </a:ln>
          <a:effectLst/>
        </p:spPr>
        <p:txBody>
          <a:bodyPr wrap="none">
            <a:spAutoFit/>
          </a:bodyPr>
          <a:lstStyle/>
          <a:p>
            <a:r>
              <a:rPr lang="en-IE"/>
              <a:t>6</a:t>
            </a:r>
            <a:endParaRPr lang="en-US"/>
          </a:p>
        </p:txBody>
      </p:sp>
      <p:sp>
        <p:nvSpPr>
          <p:cNvPr id="40037" name="Text Box 101"/>
          <p:cNvSpPr txBox="1">
            <a:spLocks noChangeArrowheads="1"/>
          </p:cNvSpPr>
          <p:nvPr/>
        </p:nvSpPr>
        <p:spPr bwMode="auto">
          <a:xfrm>
            <a:off x="7997825" y="6276975"/>
            <a:ext cx="311150" cy="366713"/>
          </a:xfrm>
          <a:prstGeom prst="rect">
            <a:avLst/>
          </a:prstGeom>
          <a:noFill/>
          <a:ln w="12700">
            <a:noFill/>
            <a:miter lim="800000"/>
            <a:headEnd/>
            <a:tailEnd/>
          </a:ln>
          <a:effectLst/>
        </p:spPr>
        <p:txBody>
          <a:bodyPr wrap="none">
            <a:spAutoFit/>
          </a:bodyPr>
          <a:lstStyle/>
          <a:p>
            <a:r>
              <a:rPr lang="en-IE"/>
              <a:t>7</a:t>
            </a:r>
            <a:endParaRPr lang="en-US"/>
          </a:p>
        </p:txBody>
      </p:sp>
      <p:sp>
        <p:nvSpPr>
          <p:cNvPr id="40038" name="Text Box 102"/>
          <p:cNvSpPr txBox="1">
            <a:spLocks noChangeArrowheads="1"/>
          </p:cNvSpPr>
          <p:nvPr/>
        </p:nvSpPr>
        <p:spPr bwMode="auto">
          <a:xfrm>
            <a:off x="8380413" y="6276975"/>
            <a:ext cx="311150" cy="366713"/>
          </a:xfrm>
          <a:prstGeom prst="rect">
            <a:avLst/>
          </a:prstGeom>
          <a:noFill/>
          <a:ln w="12700">
            <a:noFill/>
            <a:miter lim="800000"/>
            <a:headEnd/>
            <a:tailEnd/>
          </a:ln>
          <a:effectLst/>
        </p:spPr>
        <p:txBody>
          <a:bodyPr wrap="none">
            <a:spAutoFit/>
          </a:bodyPr>
          <a:lstStyle/>
          <a:p>
            <a:r>
              <a:rPr lang="en-IE"/>
              <a:t>8</a:t>
            </a:r>
            <a:endParaRPr lang="en-US"/>
          </a:p>
        </p:txBody>
      </p:sp>
      <p:sp>
        <p:nvSpPr>
          <p:cNvPr id="40039" name="Text Box 103"/>
          <p:cNvSpPr txBox="1">
            <a:spLocks noChangeArrowheads="1"/>
          </p:cNvSpPr>
          <p:nvPr/>
        </p:nvSpPr>
        <p:spPr bwMode="auto">
          <a:xfrm>
            <a:off x="4913313" y="5867400"/>
            <a:ext cx="311150" cy="366713"/>
          </a:xfrm>
          <a:prstGeom prst="rect">
            <a:avLst/>
          </a:prstGeom>
          <a:noFill/>
          <a:ln w="12700">
            <a:noFill/>
            <a:miter lim="800000"/>
            <a:headEnd/>
            <a:tailEnd/>
          </a:ln>
          <a:effectLst/>
        </p:spPr>
        <p:txBody>
          <a:bodyPr wrap="none">
            <a:spAutoFit/>
          </a:bodyPr>
          <a:lstStyle/>
          <a:p>
            <a:r>
              <a:rPr lang="en-IE"/>
              <a:t>0</a:t>
            </a:r>
            <a:endParaRPr lang="en-US"/>
          </a:p>
        </p:txBody>
      </p:sp>
      <p:sp>
        <p:nvSpPr>
          <p:cNvPr id="40040" name="Text Box 104"/>
          <p:cNvSpPr txBox="1">
            <a:spLocks noChangeArrowheads="1"/>
          </p:cNvSpPr>
          <p:nvPr/>
        </p:nvSpPr>
        <p:spPr bwMode="auto">
          <a:xfrm>
            <a:off x="4913313" y="5478463"/>
            <a:ext cx="311150" cy="366712"/>
          </a:xfrm>
          <a:prstGeom prst="rect">
            <a:avLst/>
          </a:prstGeom>
          <a:noFill/>
          <a:ln w="12700">
            <a:noFill/>
            <a:miter lim="800000"/>
            <a:headEnd/>
            <a:tailEnd/>
          </a:ln>
          <a:effectLst/>
        </p:spPr>
        <p:txBody>
          <a:bodyPr wrap="none">
            <a:spAutoFit/>
          </a:bodyPr>
          <a:lstStyle/>
          <a:p>
            <a:r>
              <a:rPr lang="en-IE"/>
              <a:t>1</a:t>
            </a:r>
            <a:endParaRPr lang="en-US"/>
          </a:p>
        </p:txBody>
      </p:sp>
      <p:sp>
        <p:nvSpPr>
          <p:cNvPr id="40041" name="Text Box 105"/>
          <p:cNvSpPr txBox="1">
            <a:spLocks noChangeArrowheads="1"/>
          </p:cNvSpPr>
          <p:nvPr/>
        </p:nvSpPr>
        <p:spPr bwMode="auto">
          <a:xfrm>
            <a:off x="4913313" y="5084763"/>
            <a:ext cx="311150" cy="366712"/>
          </a:xfrm>
          <a:prstGeom prst="rect">
            <a:avLst/>
          </a:prstGeom>
          <a:noFill/>
          <a:ln w="12700">
            <a:noFill/>
            <a:miter lim="800000"/>
            <a:headEnd/>
            <a:tailEnd/>
          </a:ln>
          <a:effectLst/>
        </p:spPr>
        <p:txBody>
          <a:bodyPr wrap="none">
            <a:spAutoFit/>
          </a:bodyPr>
          <a:lstStyle/>
          <a:p>
            <a:r>
              <a:rPr lang="en-IE"/>
              <a:t>2</a:t>
            </a:r>
            <a:endParaRPr lang="en-US"/>
          </a:p>
        </p:txBody>
      </p:sp>
      <p:sp>
        <p:nvSpPr>
          <p:cNvPr id="40042" name="Text Box 106"/>
          <p:cNvSpPr txBox="1">
            <a:spLocks noChangeArrowheads="1"/>
          </p:cNvSpPr>
          <p:nvPr/>
        </p:nvSpPr>
        <p:spPr bwMode="auto">
          <a:xfrm>
            <a:off x="4913313" y="4725988"/>
            <a:ext cx="311150" cy="366712"/>
          </a:xfrm>
          <a:prstGeom prst="rect">
            <a:avLst/>
          </a:prstGeom>
          <a:noFill/>
          <a:ln w="12700">
            <a:noFill/>
            <a:miter lim="800000"/>
            <a:headEnd/>
            <a:tailEnd/>
          </a:ln>
          <a:effectLst/>
        </p:spPr>
        <p:txBody>
          <a:bodyPr wrap="none">
            <a:spAutoFit/>
          </a:bodyPr>
          <a:lstStyle/>
          <a:p>
            <a:r>
              <a:rPr lang="en-IE"/>
              <a:t>3</a:t>
            </a:r>
            <a:endParaRPr lang="en-US"/>
          </a:p>
        </p:txBody>
      </p:sp>
      <p:sp>
        <p:nvSpPr>
          <p:cNvPr id="40043" name="Text Box 107"/>
          <p:cNvSpPr txBox="1">
            <a:spLocks noChangeArrowheads="1"/>
          </p:cNvSpPr>
          <p:nvPr/>
        </p:nvSpPr>
        <p:spPr bwMode="auto">
          <a:xfrm>
            <a:off x="4913313" y="4327525"/>
            <a:ext cx="311150" cy="366713"/>
          </a:xfrm>
          <a:prstGeom prst="rect">
            <a:avLst/>
          </a:prstGeom>
          <a:noFill/>
          <a:ln w="12700">
            <a:noFill/>
            <a:miter lim="800000"/>
            <a:headEnd/>
            <a:tailEnd/>
          </a:ln>
          <a:effectLst/>
        </p:spPr>
        <p:txBody>
          <a:bodyPr wrap="none">
            <a:spAutoFit/>
          </a:bodyPr>
          <a:lstStyle/>
          <a:p>
            <a:r>
              <a:rPr lang="en-IE"/>
              <a:t>4</a:t>
            </a:r>
            <a:endParaRPr lang="en-US"/>
          </a:p>
        </p:txBody>
      </p:sp>
      <p:sp>
        <p:nvSpPr>
          <p:cNvPr id="40044" name="Text Box 108"/>
          <p:cNvSpPr txBox="1">
            <a:spLocks noChangeArrowheads="1"/>
          </p:cNvSpPr>
          <p:nvPr/>
        </p:nvSpPr>
        <p:spPr bwMode="auto">
          <a:xfrm>
            <a:off x="4913313" y="3944938"/>
            <a:ext cx="311150" cy="366712"/>
          </a:xfrm>
          <a:prstGeom prst="rect">
            <a:avLst/>
          </a:prstGeom>
          <a:noFill/>
          <a:ln w="12700">
            <a:noFill/>
            <a:miter lim="800000"/>
            <a:headEnd/>
            <a:tailEnd/>
          </a:ln>
          <a:effectLst/>
        </p:spPr>
        <p:txBody>
          <a:bodyPr wrap="none">
            <a:spAutoFit/>
          </a:bodyPr>
          <a:lstStyle/>
          <a:p>
            <a:r>
              <a:rPr lang="en-IE"/>
              <a:t>5</a:t>
            </a:r>
            <a:endParaRPr lang="en-US"/>
          </a:p>
        </p:txBody>
      </p:sp>
      <p:sp>
        <p:nvSpPr>
          <p:cNvPr id="40045" name="Text Box 109"/>
          <p:cNvSpPr txBox="1">
            <a:spLocks noChangeArrowheads="1"/>
          </p:cNvSpPr>
          <p:nvPr/>
        </p:nvSpPr>
        <p:spPr bwMode="auto">
          <a:xfrm>
            <a:off x="4913313" y="3570288"/>
            <a:ext cx="311150" cy="366712"/>
          </a:xfrm>
          <a:prstGeom prst="rect">
            <a:avLst/>
          </a:prstGeom>
          <a:noFill/>
          <a:ln w="12700">
            <a:noFill/>
            <a:miter lim="800000"/>
            <a:headEnd/>
            <a:tailEnd/>
          </a:ln>
          <a:effectLst/>
        </p:spPr>
        <p:txBody>
          <a:bodyPr wrap="none">
            <a:spAutoFit/>
          </a:bodyPr>
          <a:lstStyle/>
          <a:p>
            <a:r>
              <a:rPr lang="en-IE"/>
              <a:t>6</a:t>
            </a:r>
            <a:endParaRPr lang="en-US"/>
          </a:p>
        </p:txBody>
      </p:sp>
      <p:sp>
        <p:nvSpPr>
          <p:cNvPr id="40046" name="Text Box 110"/>
          <p:cNvSpPr txBox="1">
            <a:spLocks noChangeArrowheads="1"/>
          </p:cNvSpPr>
          <p:nvPr/>
        </p:nvSpPr>
        <p:spPr bwMode="auto">
          <a:xfrm>
            <a:off x="4913313" y="3163888"/>
            <a:ext cx="311150" cy="366712"/>
          </a:xfrm>
          <a:prstGeom prst="rect">
            <a:avLst/>
          </a:prstGeom>
          <a:noFill/>
          <a:ln w="12700">
            <a:noFill/>
            <a:miter lim="800000"/>
            <a:headEnd/>
            <a:tailEnd/>
          </a:ln>
          <a:effectLst/>
        </p:spPr>
        <p:txBody>
          <a:bodyPr wrap="none">
            <a:spAutoFit/>
          </a:bodyPr>
          <a:lstStyle/>
          <a:p>
            <a:r>
              <a:rPr lang="en-IE"/>
              <a:t>7</a:t>
            </a:r>
            <a:endParaRPr lang="en-US"/>
          </a:p>
        </p:txBody>
      </p:sp>
      <p:graphicFrame>
        <p:nvGraphicFramePr>
          <p:cNvPr id="40047" name="Object 111"/>
          <p:cNvGraphicFramePr>
            <a:graphicFrameLocks noChangeAspect="1"/>
          </p:cNvGraphicFramePr>
          <p:nvPr/>
        </p:nvGraphicFramePr>
        <p:xfrm>
          <a:off x="4452670" y="1979477"/>
          <a:ext cx="2100263" cy="958850"/>
        </p:xfrm>
        <a:graphic>
          <a:graphicData uri="http://schemas.openxmlformats.org/presentationml/2006/ole">
            <p:oleObj spid="_x0000_s40047" name="Equation" r:id="rId3" imgW="863280" imgH="393480" progId="Equation.3">
              <p:embed/>
            </p:oleObj>
          </a:graphicData>
        </a:graphic>
      </p:graphicFrame>
      <p:graphicFrame>
        <p:nvGraphicFramePr>
          <p:cNvPr id="40048" name="Object 112"/>
          <p:cNvGraphicFramePr>
            <a:graphicFrameLocks noChangeAspect="1"/>
          </p:cNvGraphicFramePr>
          <p:nvPr/>
        </p:nvGraphicFramePr>
        <p:xfrm>
          <a:off x="6718630" y="2015108"/>
          <a:ext cx="2100263" cy="958850"/>
        </p:xfrm>
        <a:graphic>
          <a:graphicData uri="http://schemas.openxmlformats.org/presentationml/2006/ole">
            <p:oleObj spid="_x0000_s40048" name="Equation" r:id="rId4" imgW="863280" imgH="393480" progId="Equation.3">
              <p:embed/>
            </p:oleObj>
          </a:graphicData>
        </a:graphic>
      </p:graphicFrame>
      <p:sp>
        <p:nvSpPr>
          <p:cNvPr id="114" name="Slide Number Placeholder 11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115" name="Footer Placeholder 11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04088"/>
            <a:ext cx="8229600" cy="471569"/>
          </a:xfrm>
          <a:ln/>
        </p:spPr>
        <p:txBody>
          <a:bodyPr>
            <a:normAutofit fontScale="90000"/>
          </a:bodyPr>
          <a:lstStyle/>
          <a:p>
            <a:r>
              <a:rPr lang="en-IE" dirty="0"/>
              <a:t>A Quick Note About Slopes (cont…)</a:t>
            </a:r>
            <a:endParaRPr lang="en-US" dirty="0"/>
          </a:p>
        </p:txBody>
      </p:sp>
      <p:sp>
        <p:nvSpPr>
          <p:cNvPr id="40963" name="Rectangle 3"/>
          <p:cNvSpPr>
            <a:spLocks noGrp="1" noChangeArrowheads="1"/>
          </p:cNvSpPr>
          <p:nvPr>
            <p:ph idx="1"/>
          </p:nvPr>
        </p:nvSpPr>
        <p:spPr>
          <a:xfrm>
            <a:off x="457200" y="1721922"/>
            <a:ext cx="8686800" cy="5136078"/>
          </a:xfrm>
        </p:spPr>
        <p:txBody>
          <a:bodyPr/>
          <a:lstStyle/>
          <a:p>
            <a:r>
              <a:rPr lang="en-IE" dirty="0"/>
              <a:t>If the slope of a line is between -1 and 1 then we work out the </a:t>
            </a:r>
            <a:r>
              <a:rPr lang="en-IE" i="1" dirty="0">
                <a:latin typeface="Times New Roman" pitchFamily="18" charset="0"/>
              </a:rPr>
              <a:t>y</a:t>
            </a:r>
            <a:r>
              <a:rPr lang="en-IE" dirty="0"/>
              <a:t> coordinates for a line based on it’s unit </a:t>
            </a:r>
            <a:r>
              <a:rPr lang="en-IE" i="1" dirty="0">
                <a:latin typeface="Times New Roman" pitchFamily="18" charset="0"/>
              </a:rPr>
              <a:t>x</a:t>
            </a:r>
            <a:r>
              <a:rPr lang="en-IE" dirty="0"/>
              <a:t> coordinates</a:t>
            </a:r>
          </a:p>
          <a:p>
            <a:r>
              <a:rPr lang="en-IE" dirty="0"/>
              <a:t>Otherwise we do the opposite – </a:t>
            </a:r>
            <a:r>
              <a:rPr lang="en-IE" i="1" dirty="0">
                <a:latin typeface="Times New Roman" pitchFamily="18" charset="0"/>
              </a:rPr>
              <a:t>x</a:t>
            </a:r>
            <a:r>
              <a:rPr lang="en-IE" dirty="0"/>
              <a:t> coordinates are computed based on unit </a:t>
            </a:r>
            <a:r>
              <a:rPr lang="en-IE" i="1" dirty="0">
                <a:latin typeface="Times New Roman" pitchFamily="18" charset="0"/>
              </a:rPr>
              <a:t>y</a:t>
            </a:r>
            <a:r>
              <a:rPr lang="en-IE" dirty="0"/>
              <a:t> coordinates</a:t>
            </a:r>
            <a:endParaRPr lang="en-US" dirty="0"/>
          </a:p>
        </p:txBody>
      </p:sp>
      <p:grpSp>
        <p:nvGrpSpPr>
          <p:cNvPr id="40990" name="Group 30"/>
          <p:cNvGrpSpPr>
            <a:grpSpLocks/>
          </p:cNvGrpSpPr>
          <p:nvPr/>
        </p:nvGrpSpPr>
        <p:grpSpPr bwMode="auto">
          <a:xfrm>
            <a:off x="1371600" y="4002088"/>
            <a:ext cx="6318250" cy="2870200"/>
            <a:chOff x="864" y="2494"/>
            <a:chExt cx="3980" cy="1808"/>
          </a:xfrm>
        </p:grpSpPr>
        <p:sp>
          <p:nvSpPr>
            <p:cNvPr id="40965" name="Line 5"/>
            <p:cNvSpPr>
              <a:spLocks noChangeShapeType="1"/>
            </p:cNvSpPr>
            <p:nvPr/>
          </p:nvSpPr>
          <p:spPr bwMode="auto">
            <a:xfrm rot="5400000" flipV="1">
              <a:off x="2873" y="2703"/>
              <a:ext cx="0" cy="2946"/>
            </a:xfrm>
            <a:prstGeom prst="line">
              <a:avLst/>
            </a:prstGeom>
            <a:noFill/>
            <a:ln w="22225">
              <a:solidFill>
                <a:schemeClr val="accent2"/>
              </a:solidFill>
              <a:round/>
              <a:headEnd type="oval" w="med" len="med"/>
              <a:tailEnd type="oval" w="med" len="med"/>
            </a:ln>
            <a:effectLst/>
          </p:spPr>
          <p:txBody>
            <a:bodyPr wrap="none"/>
            <a:lstStyle/>
            <a:p>
              <a:endParaRPr lang="en-US"/>
            </a:p>
          </p:txBody>
        </p:sp>
        <p:sp>
          <p:nvSpPr>
            <p:cNvPr id="40966" name="Text Box 6"/>
            <p:cNvSpPr txBox="1">
              <a:spLocks noChangeArrowheads="1"/>
            </p:cNvSpPr>
            <p:nvPr/>
          </p:nvSpPr>
          <p:spPr bwMode="auto">
            <a:xfrm>
              <a:off x="932" y="4071"/>
              <a:ext cx="488" cy="231"/>
            </a:xfrm>
            <a:prstGeom prst="rect">
              <a:avLst/>
            </a:prstGeom>
            <a:noFill/>
            <a:ln w="12700">
              <a:noFill/>
              <a:miter lim="800000"/>
              <a:headEnd/>
              <a:tailEnd/>
            </a:ln>
            <a:effectLst/>
          </p:spPr>
          <p:txBody>
            <a:bodyPr wrap="none">
              <a:spAutoFit/>
            </a:bodyPr>
            <a:lstStyle/>
            <a:p>
              <a:r>
                <a:rPr lang="en-IE" b="1">
                  <a:solidFill>
                    <a:srgbClr val="000099"/>
                  </a:solidFill>
                </a:rPr>
                <a:t>m = 0</a:t>
              </a:r>
              <a:endParaRPr lang="en-US" b="1">
                <a:solidFill>
                  <a:srgbClr val="000099"/>
                </a:solidFill>
              </a:endParaRPr>
            </a:p>
          </p:txBody>
        </p:sp>
        <p:sp>
          <p:nvSpPr>
            <p:cNvPr id="40967" name="Line 7"/>
            <p:cNvSpPr>
              <a:spLocks noChangeShapeType="1"/>
            </p:cNvSpPr>
            <p:nvPr/>
          </p:nvSpPr>
          <p:spPr bwMode="auto">
            <a:xfrm flipH="1" flipV="1">
              <a:off x="1826" y="3142"/>
              <a:ext cx="1039" cy="1038"/>
            </a:xfrm>
            <a:prstGeom prst="line">
              <a:avLst/>
            </a:prstGeom>
            <a:noFill/>
            <a:ln w="22225">
              <a:solidFill>
                <a:srgbClr val="FF0000"/>
              </a:solidFill>
              <a:round/>
              <a:headEnd type="oval" w="med" len="med"/>
              <a:tailEnd type="oval" w="med" len="med"/>
            </a:ln>
            <a:effectLst/>
          </p:spPr>
          <p:txBody>
            <a:bodyPr wrap="none"/>
            <a:lstStyle/>
            <a:p>
              <a:endParaRPr lang="en-US"/>
            </a:p>
          </p:txBody>
        </p:sp>
        <p:sp>
          <p:nvSpPr>
            <p:cNvPr id="40968" name="Line 8"/>
            <p:cNvSpPr>
              <a:spLocks noChangeShapeType="1"/>
            </p:cNvSpPr>
            <p:nvPr/>
          </p:nvSpPr>
          <p:spPr bwMode="auto">
            <a:xfrm flipH="1" flipV="1">
              <a:off x="1435" y="3717"/>
              <a:ext cx="1420" cy="461"/>
            </a:xfrm>
            <a:prstGeom prst="line">
              <a:avLst/>
            </a:prstGeom>
            <a:noFill/>
            <a:ln w="22225">
              <a:solidFill>
                <a:srgbClr val="FF6600"/>
              </a:solidFill>
              <a:round/>
              <a:headEnd type="oval" w="med" len="med"/>
              <a:tailEnd type="oval" w="med" len="med"/>
            </a:ln>
            <a:effectLst/>
          </p:spPr>
          <p:txBody>
            <a:bodyPr wrap="none"/>
            <a:lstStyle/>
            <a:p>
              <a:endParaRPr lang="en-US"/>
            </a:p>
          </p:txBody>
        </p:sp>
        <p:sp>
          <p:nvSpPr>
            <p:cNvPr id="40969" name="Line 9"/>
            <p:cNvSpPr>
              <a:spLocks noChangeShapeType="1"/>
            </p:cNvSpPr>
            <p:nvPr/>
          </p:nvSpPr>
          <p:spPr bwMode="auto">
            <a:xfrm flipH="1" flipV="1">
              <a:off x="1523" y="3545"/>
              <a:ext cx="1348" cy="626"/>
            </a:xfrm>
            <a:prstGeom prst="line">
              <a:avLst/>
            </a:prstGeom>
            <a:noFill/>
            <a:ln w="22225">
              <a:solidFill>
                <a:srgbClr val="008000"/>
              </a:solidFill>
              <a:round/>
              <a:headEnd type="oval" w="med" len="med"/>
              <a:tailEnd type="oval" w="med" len="med"/>
            </a:ln>
            <a:effectLst/>
          </p:spPr>
          <p:txBody>
            <a:bodyPr wrap="none"/>
            <a:lstStyle/>
            <a:p>
              <a:endParaRPr lang="en-US"/>
            </a:p>
          </p:txBody>
        </p:sp>
        <p:sp>
          <p:nvSpPr>
            <p:cNvPr id="40970" name="Line 10"/>
            <p:cNvSpPr>
              <a:spLocks noChangeShapeType="1"/>
            </p:cNvSpPr>
            <p:nvPr/>
          </p:nvSpPr>
          <p:spPr bwMode="auto">
            <a:xfrm flipH="1" flipV="1">
              <a:off x="2219" y="2878"/>
              <a:ext cx="643" cy="1292"/>
            </a:xfrm>
            <a:prstGeom prst="line">
              <a:avLst/>
            </a:prstGeom>
            <a:noFill/>
            <a:ln w="22225">
              <a:solidFill>
                <a:srgbClr val="000000"/>
              </a:solidFill>
              <a:round/>
              <a:headEnd type="oval" w="med" len="med"/>
              <a:tailEnd type="oval" w="med" len="med"/>
            </a:ln>
            <a:effectLst/>
          </p:spPr>
          <p:txBody>
            <a:bodyPr wrap="none"/>
            <a:lstStyle/>
            <a:p>
              <a:endParaRPr lang="en-US"/>
            </a:p>
          </p:txBody>
        </p:sp>
        <p:sp>
          <p:nvSpPr>
            <p:cNvPr id="40971" name="Line 11"/>
            <p:cNvSpPr>
              <a:spLocks noChangeShapeType="1"/>
            </p:cNvSpPr>
            <p:nvPr/>
          </p:nvSpPr>
          <p:spPr bwMode="auto">
            <a:xfrm flipH="1" flipV="1">
              <a:off x="2490" y="2737"/>
              <a:ext cx="381" cy="1434"/>
            </a:xfrm>
            <a:prstGeom prst="line">
              <a:avLst/>
            </a:prstGeom>
            <a:noFill/>
            <a:ln w="22225">
              <a:solidFill>
                <a:schemeClr val="accent1"/>
              </a:solidFill>
              <a:round/>
              <a:headEnd type="oval" w="med" len="med"/>
              <a:tailEnd type="oval" w="med" len="med"/>
            </a:ln>
            <a:effectLst/>
          </p:spPr>
          <p:txBody>
            <a:bodyPr wrap="none"/>
            <a:lstStyle/>
            <a:p>
              <a:endParaRPr lang="en-US"/>
            </a:p>
          </p:txBody>
        </p:sp>
        <p:sp>
          <p:nvSpPr>
            <p:cNvPr id="40972" name="Line 12"/>
            <p:cNvSpPr>
              <a:spLocks noChangeShapeType="1"/>
            </p:cNvSpPr>
            <p:nvPr/>
          </p:nvSpPr>
          <p:spPr bwMode="auto">
            <a:xfrm flipH="1" flipV="1">
              <a:off x="2870" y="2704"/>
              <a:ext cx="0" cy="1474"/>
            </a:xfrm>
            <a:prstGeom prst="line">
              <a:avLst/>
            </a:prstGeom>
            <a:noFill/>
            <a:ln w="22225">
              <a:solidFill>
                <a:schemeClr val="accent2"/>
              </a:solidFill>
              <a:round/>
              <a:headEnd type="oval" w="med" len="med"/>
              <a:tailEnd type="oval" w="med" len="med"/>
            </a:ln>
            <a:effectLst/>
          </p:spPr>
          <p:txBody>
            <a:bodyPr wrap="none"/>
            <a:lstStyle/>
            <a:p>
              <a:endParaRPr lang="en-US"/>
            </a:p>
          </p:txBody>
        </p:sp>
        <p:sp>
          <p:nvSpPr>
            <p:cNvPr id="40973" name="Text Box 13"/>
            <p:cNvSpPr txBox="1">
              <a:spLocks noChangeArrowheads="1"/>
            </p:cNvSpPr>
            <p:nvPr/>
          </p:nvSpPr>
          <p:spPr bwMode="auto">
            <a:xfrm>
              <a:off x="864" y="3623"/>
              <a:ext cx="602" cy="231"/>
            </a:xfrm>
            <a:prstGeom prst="rect">
              <a:avLst/>
            </a:prstGeom>
            <a:noFill/>
            <a:ln w="12700">
              <a:noFill/>
              <a:miter lim="800000"/>
              <a:headEnd/>
              <a:tailEnd/>
            </a:ln>
            <a:effectLst/>
          </p:spPr>
          <p:txBody>
            <a:bodyPr wrap="none">
              <a:spAutoFit/>
            </a:bodyPr>
            <a:lstStyle/>
            <a:p>
              <a:r>
                <a:rPr lang="en-IE" b="1">
                  <a:solidFill>
                    <a:srgbClr val="FF9900"/>
                  </a:solidFill>
                </a:rPr>
                <a:t>m = -</a:t>
              </a:r>
              <a:r>
                <a:rPr lang="en-IE" b="1" baseline="30000">
                  <a:solidFill>
                    <a:srgbClr val="FF9900"/>
                  </a:solidFill>
                </a:rPr>
                <a:t>1</a:t>
              </a:r>
              <a:r>
                <a:rPr lang="en-IE" b="1">
                  <a:solidFill>
                    <a:srgbClr val="FF9900"/>
                  </a:solidFill>
                </a:rPr>
                <a:t>/</a:t>
              </a:r>
              <a:r>
                <a:rPr lang="en-IE" b="1" baseline="-25000">
                  <a:solidFill>
                    <a:srgbClr val="FF9900"/>
                  </a:solidFill>
                </a:rPr>
                <a:t>3</a:t>
              </a:r>
              <a:endParaRPr lang="en-US" b="1" baseline="-25000">
                <a:solidFill>
                  <a:srgbClr val="FF9900"/>
                </a:solidFill>
              </a:endParaRPr>
            </a:p>
          </p:txBody>
        </p:sp>
        <p:sp>
          <p:nvSpPr>
            <p:cNvPr id="40974" name="Text Box 14"/>
            <p:cNvSpPr txBox="1">
              <a:spLocks noChangeArrowheads="1"/>
            </p:cNvSpPr>
            <p:nvPr/>
          </p:nvSpPr>
          <p:spPr bwMode="auto">
            <a:xfrm>
              <a:off x="926" y="3423"/>
              <a:ext cx="602" cy="231"/>
            </a:xfrm>
            <a:prstGeom prst="rect">
              <a:avLst/>
            </a:prstGeom>
            <a:noFill/>
            <a:ln w="12700">
              <a:noFill/>
              <a:miter lim="800000"/>
              <a:headEnd/>
              <a:tailEnd/>
            </a:ln>
            <a:effectLst/>
          </p:spPr>
          <p:txBody>
            <a:bodyPr wrap="none">
              <a:spAutoFit/>
            </a:bodyPr>
            <a:lstStyle/>
            <a:p>
              <a:r>
                <a:rPr lang="en-IE" b="1">
                  <a:solidFill>
                    <a:srgbClr val="008000"/>
                  </a:solidFill>
                </a:rPr>
                <a:t>m = -</a:t>
              </a:r>
              <a:r>
                <a:rPr lang="en-IE" b="1" baseline="30000">
                  <a:solidFill>
                    <a:srgbClr val="008000"/>
                  </a:solidFill>
                </a:rPr>
                <a:t>1</a:t>
              </a:r>
              <a:r>
                <a:rPr lang="en-IE" b="1">
                  <a:solidFill>
                    <a:srgbClr val="008000"/>
                  </a:solidFill>
                </a:rPr>
                <a:t>/</a:t>
              </a:r>
              <a:r>
                <a:rPr lang="en-IE" b="1" baseline="-25000">
                  <a:solidFill>
                    <a:srgbClr val="008000"/>
                  </a:solidFill>
                </a:rPr>
                <a:t>2</a:t>
              </a:r>
              <a:endParaRPr lang="en-US" b="1" baseline="-25000">
                <a:solidFill>
                  <a:srgbClr val="008000"/>
                </a:solidFill>
              </a:endParaRPr>
            </a:p>
          </p:txBody>
        </p:sp>
        <p:sp>
          <p:nvSpPr>
            <p:cNvPr id="40975" name="Text Box 15"/>
            <p:cNvSpPr txBox="1">
              <a:spLocks noChangeArrowheads="1"/>
            </p:cNvSpPr>
            <p:nvPr/>
          </p:nvSpPr>
          <p:spPr bwMode="auto">
            <a:xfrm>
              <a:off x="1317" y="3026"/>
              <a:ext cx="536" cy="231"/>
            </a:xfrm>
            <a:prstGeom prst="rect">
              <a:avLst/>
            </a:prstGeom>
            <a:noFill/>
            <a:ln w="12700">
              <a:noFill/>
              <a:miter lim="800000"/>
              <a:headEnd/>
              <a:tailEnd/>
            </a:ln>
            <a:effectLst/>
          </p:spPr>
          <p:txBody>
            <a:bodyPr wrap="none">
              <a:spAutoFit/>
            </a:bodyPr>
            <a:lstStyle/>
            <a:p>
              <a:r>
                <a:rPr lang="en-IE" b="1">
                  <a:solidFill>
                    <a:srgbClr val="FF0000"/>
                  </a:solidFill>
                </a:rPr>
                <a:t>m = -1</a:t>
              </a:r>
              <a:endParaRPr lang="en-US" b="1" baseline="-25000">
                <a:solidFill>
                  <a:srgbClr val="FF0000"/>
                </a:solidFill>
              </a:endParaRPr>
            </a:p>
          </p:txBody>
        </p:sp>
        <p:sp>
          <p:nvSpPr>
            <p:cNvPr id="40976" name="Text Box 16"/>
            <p:cNvSpPr txBox="1">
              <a:spLocks noChangeArrowheads="1"/>
            </p:cNvSpPr>
            <p:nvPr/>
          </p:nvSpPr>
          <p:spPr bwMode="auto">
            <a:xfrm>
              <a:off x="1704" y="2764"/>
              <a:ext cx="536" cy="231"/>
            </a:xfrm>
            <a:prstGeom prst="rect">
              <a:avLst/>
            </a:prstGeom>
            <a:noFill/>
            <a:ln w="12700">
              <a:noFill/>
              <a:miter lim="800000"/>
              <a:headEnd/>
              <a:tailEnd/>
            </a:ln>
            <a:effectLst/>
          </p:spPr>
          <p:txBody>
            <a:bodyPr wrap="none">
              <a:spAutoFit/>
            </a:bodyPr>
            <a:lstStyle/>
            <a:p>
              <a:r>
                <a:rPr lang="en-IE" b="1"/>
                <a:t>m = -2</a:t>
              </a:r>
              <a:endParaRPr lang="en-US" b="1" baseline="-25000"/>
            </a:p>
          </p:txBody>
        </p:sp>
        <p:sp>
          <p:nvSpPr>
            <p:cNvPr id="40977" name="Text Box 17"/>
            <p:cNvSpPr txBox="1">
              <a:spLocks noChangeArrowheads="1"/>
            </p:cNvSpPr>
            <p:nvPr/>
          </p:nvSpPr>
          <p:spPr bwMode="auto">
            <a:xfrm>
              <a:off x="1971" y="2604"/>
              <a:ext cx="536" cy="231"/>
            </a:xfrm>
            <a:prstGeom prst="rect">
              <a:avLst/>
            </a:prstGeom>
            <a:noFill/>
            <a:ln w="12700">
              <a:noFill/>
              <a:miter lim="800000"/>
              <a:headEnd/>
              <a:tailEnd/>
            </a:ln>
            <a:effectLst/>
          </p:spPr>
          <p:txBody>
            <a:bodyPr wrap="none">
              <a:spAutoFit/>
            </a:bodyPr>
            <a:lstStyle/>
            <a:p>
              <a:r>
                <a:rPr lang="en-IE" b="1">
                  <a:solidFill>
                    <a:schemeClr val="accent1"/>
                  </a:solidFill>
                </a:rPr>
                <a:t>m = -4</a:t>
              </a:r>
              <a:endParaRPr lang="en-US" b="1" baseline="-25000">
                <a:solidFill>
                  <a:schemeClr val="accent1"/>
                </a:solidFill>
              </a:endParaRPr>
            </a:p>
          </p:txBody>
        </p:sp>
        <p:sp>
          <p:nvSpPr>
            <p:cNvPr id="40978" name="Text Box 18"/>
            <p:cNvSpPr txBox="1">
              <a:spLocks noChangeArrowheads="1"/>
            </p:cNvSpPr>
            <p:nvPr/>
          </p:nvSpPr>
          <p:spPr bwMode="auto">
            <a:xfrm>
              <a:off x="2608" y="2494"/>
              <a:ext cx="511" cy="231"/>
            </a:xfrm>
            <a:prstGeom prst="rect">
              <a:avLst/>
            </a:prstGeom>
            <a:noFill/>
            <a:ln w="12700">
              <a:noFill/>
              <a:miter lim="800000"/>
              <a:headEnd/>
              <a:tailEnd/>
            </a:ln>
            <a:effectLst/>
          </p:spPr>
          <p:txBody>
            <a:bodyPr wrap="none">
              <a:spAutoFit/>
            </a:bodyPr>
            <a:lstStyle/>
            <a:p>
              <a:r>
                <a:rPr lang="en-IE" b="1">
                  <a:solidFill>
                    <a:srgbClr val="000099"/>
                  </a:solidFill>
                </a:rPr>
                <a:t>m = </a:t>
              </a:r>
              <a:r>
                <a:rPr lang="en-IE" b="1">
                  <a:solidFill>
                    <a:srgbClr val="000099"/>
                  </a:solidFill>
                  <a:cs typeface="Arial" charset="0"/>
                </a:rPr>
                <a:t>∞</a:t>
              </a:r>
              <a:endParaRPr lang="en-IE" b="1" baseline="-25000">
                <a:solidFill>
                  <a:srgbClr val="000099"/>
                </a:solidFill>
                <a:cs typeface="Arial" charset="0"/>
              </a:endParaRPr>
            </a:p>
          </p:txBody>
        </p:sp>
        <p:sp>
          <p:nvSpPr>
            <p:cNvPr id="40979" name="Line 19"/>
            <p:cNvSpPr>
              <a:spLocks noChangeShapeType="1"/>
            </p:cNvSpPr>
            <p:nvPr/>
          </p:nvSpPr>
          <p:spPr bwMode="auto">
            <a:xfrm flipV="1">
              <a:off x="2868" y="3133"/>
              <a:ext cx="1039" cy="1038"/>
            </a:xfrm>
            <a:prstGeom prst="line">
              <a:avLst/>
            </a:prstGeom>
            <a:noFill/>
            <a:ln w="22225">
              <a:solidFill>
                <a:srgbClr val="FF0000"/>
              </a:solidFill>
              <a:round/>
              <a:headEnd type="oval" w="med" len="med"/>
              <a:tailEnd type="oval" w="med" len="med"/>
            </a:ln>
            <a:effectLst/>
          </p:spPr>
          <p:txBody>
            <a:bodyPr wrap="none"/>
            <a:lstStyle/>
            <a:p>
              <a:endParaRPr lang="en-US"/>
            </a:p>
          </p:txBody>
        </p:sp>
        <p:sp>
          <p:nvSpPr>
            <p:cNvPr id="40980" name="Line 20"/>
            <p:cNvSpPr>
              <a:spLocks noChangeShapeType="1"/>
            </p:cNvSpPr>
            <p:nvPr/>
          </p:nvSpPr>
          <p:spPr bwMode="auto">
            <a:xfrm flipV="1">
              <a:off x="2878" y="3708"/>
              <a:ext cx="1420" cy="461"/>
            </a:xfrm>
            <a:prstGeom prst="line">
              <a:avLst/>
            </a:prstGeom>
            <a:noFill/>
            <a:ln w="22225">
              <a:solidFill>
                <a:srgbClr val="FF6600"/>
              </a:solidFill>
              <a:round/>
              <a:headEnd type="oval" w="med" len="med"/>
              <a:tailEnd type="oval" w="med" len="med"/>
            </a:ln>
            <a:effectLst/>
          </p:spPr>
          <p:txBody>
            <a:bodyPr wrap="none"/>
            <a:lstStyle/>
            <a:p>
              <a:endParaRPr lang="en-US"/>
            </a:p>
          </p:txBody>
        </p:sp>
        <p:sp>
          <p:nvSpPr>
            <p:cNvPr id="40981" name="Line 21"/>
            <p:cNvSpPr>
              <a:spLocks noChangeShapeType="1"/>
            </p:cNvSpPr>
            <p:nvPr/>
          </p:nvSpPr>
          <p:spPr bwMode="auto">
            <a:xfrm flipV="1">
              <a:off x="2863" y="3536"/>
              <a:ext cx="1348" cy="626"/>
            </a:xfrm>
            <a:prstGeom prst="line">
              <a:avLst/>
            </a:prstGeom>
            <a:noFill/>
            <a:ln w="22225">
              <a:solidFill>
                <a:srgbClr val="008000"/>
              </a:solidFill>
              <a:round/>
              <a:headEnd type="oval" w="med" len="med"/>
              <a:tailEnd type="oval" w="med" len="med"/>
            </a:ln>
            <a:effectLst/>
          </p:spPr>
          <p:txBody>
            <a:bodyPr wrap="none"/>
            <a:lstStyle/>
            <a:p>
              <a:endParaRPr lang="en-US"/>
            </a:p>
          </p:txBody>
        </p:sp>
        <p:sp>
          <p:nvSpPr>
            <p:cNvPr id="40982" name="Line 22"/>
            <p:cNvSpPr>
              <a:spLocks noChangeShapeType="1"/>
            </p:cNvSpPr>
            <p:nvPr/>
          </p:nvSpPr>
          <p:spPr bwMode="auto">
            <a:xfrm flipV="1">
              <a:off x="2872" y="2869"/>
              <a:ext cx="642" cy="1293"/>
            </a:xfrm>
            <a:prstGeom prst="line">
              <a:avLst/>
            </a:prstGeom>
            <a:noFill/>
            <a:ln w="22225">
              <a:solidFill>
                <a:srgbClr val="000000"/>
              </a:solidFill>
              <a:round/>
              <a:headEnd type="oval" w="med" len="med"/>
              <a:tailEnd type="oval" w="med" len="med"/>
            </a:ln>
            <a:effectLst/>
          </p:spPr>
          <p:txBody>
            <a:bodyPr wrap="none"/>
            <a:lstStyle/>
            <a:p>
              <a:endParaRPr lang="en-US"/>
            </a:p>
          </p:txBody>
        </p:sp>
        <p:sp>
          <p:nvSpPr>
            <p:cNvPr id="40983" name="Line 23"/>
            <p:cNvSpPr>
              <a:spLocks noChangeShapeType="1"/>
            </p:cNvSpPr>
            <p:nvPr/>
          </p:nvSpPr>
          <p:spPr bwMode="auto">
            <a:xfrm flipV="1">
              <a:off x="2863" y="2728"/>
              <a:ext cx="381" cy="1434"/>
            </a:xfrm>
            <a:prstGeom prst="line">
              <a:avLst/>
            </a:prstGeom>
            <a:noFill/>
            <a:ln w="22225">
              <a:solidFill>
                <a:schemeClr val="accent1"/>
              </a:solidFill>
              <a:round/>
              <a:headEnd type="oval" w="med" len="med"/>
              <a:tailEnd type="oval" w="med" len="med"/>
            </a:ln>
            <a:effectLst/>
          </p:spPr>
          <p:txBody>
            <a:bodyPr wrap="none"/>
            <a:lstStyle/>
            <a:p>
              <a:endParaRPr lang="en-US"/>
            </a:p>
          </p:txBody>
        </p:sp>
        <p:sp>
          <p:nvSpPr>
            <p:cNvPr id="40984" name="Text Box 24"/>
            <p:cNvSpPr txBox="1">
              <a:spLocks noChangeArrowheads="1"/>
            </p:cNvSpPr>
            <p:nvPr/>
          </p:nvSpPr>
          <p:spPr bwMode="auto">
            <a:xfrm flipH="1">
              <a:off x="4291" y="3609"/>
              <a:ext cx="553" cy="231"/>
            </a:xfrm>
            <a:prstGeom prst="rect">
              <a:avLst/>
            </a:prstGeom>
            <a:noFill/>
            <a:ln w="12700">
              <a:noFill/>
              <a:miter lim="800000"/>
              <a:headEnd/>
              <a:tailEnd/>
            </a:ln>
            <a:effectLst/>
          </p:spPr>
          <p:txBody>
            <a:bodyPr wrap="none">
              <a:spAutoFit/>
            </a:bodyPr>
            <a:lstStyle/>
            <a:p>
              <a:r>
                <a:rPr lang="en-IE" b="1">
                  <a:solidFill>
                    <a:srgbClr val="FF9900"/>
                  </a:solidFill>
                </a:rPr>
                <a:t>m = </a:t>
              </a:r>
              <a:r>
                <a:rPr lang="en-IE" b="1" baseline="30000">
                  <a:solidFill>
                    <a:srgbClr val="FF9900"/>
                  </a:solidFill>
                </a:rPr>
                <a:t>1</a:t>
              </a:r>
              <a:r>
                <a:rPr lang="en-IE" b="1">
                  <a:solidFill>
                    <a:srgbClr val="FF9900"/>
                  </a:solidFill>
                </a:rPr>
                <a:t>/</a:t>
              </a:r>
              <a:r>
                <a:rPr lang="en-IE" b="1" baseline="-25000">
                  <a:solidFill>
                    <a:srgbClr val="FF9900"/>
                  </a:solidFill>
                </a:rPr>
                <a:t>3</a:t>
              </a:r>
              <a:endParaRPr lang="en-US" b="1" baseline="-25000">
                <a:solidFill>
                  <a:srgbClr val="FF9900"/>
                </a:solidFill>
              </a:endParaRPr>
            </a:p>
          </p:txBody>
        </p:sp>
        <p:sp>
          <p:nvSpPr>
            <p:cNvPr id="40985" name="Text Box 25"/>
            <p:cNvSpPr txBox="1">
              <a:spLocks noChangeArrowheads="1"/>
            </p:cNvSpPr>
            <p:nvPr/>
          </p:nvSpPr>
          <p:spPr bwMode="auto">
            <a:xfrm flipH="1">
              <a:off x="4196" y="3418"/>
              <a:ext cx="554" cy="231"/>
            </a:xfrm>
            <a:prstGeom prst="rect">
              <a:avLst/>
            </a:prstGeom>
            <a:noFill/>
            <a:ln w="12700">
              <a:noFill/>
              <a:miter lim="800000"/>
              <a:headEnd/>
              <a:tailEnd/>
            </a:ln>
            <a:effectLst/>
          </p:spPr>
          <p:txBody>
            <a:bodyPr wrap="none">
              <a:spAutoFit/>
            </a:bodyPr>
            <a:lstStyle/>
            <a:p>
              <a:r>
                <a:rPr lang="en-IE" b="1">
                  <a:solidFill>
                    <a:srgbClr val="008000"/>
                  </a:solidFill>
                </a:rPr>
                <a:t>m = </a:t>
              </a:r>
              <a:r>
                <a:rPr lang="en-IE" b="1" baseline="30000">
                  <a:solidFill>
                    <a:srgbClr val="008000"/>
                  </a:solidFill>
                </a:rPr>
                <a:t>1</a:t>
              </a:r>
              <a:r>
                <a:rPr lang="en-IE" b="1">
                  <a:solidFill>
                    <a:srgbClr val="008000"/>
                  </a:solidFill>
                </a:rPr>
                <a:t>/</a:t>
              </a:r>
              <a:r>
                <a:rPr lang="en-IE" b="1" baseline="-25000">
                  <a:solidFill>
                    <a:srgbClr val="008000"/>
                  </a:solidFill>
                </a:rPr>
                <a:t>2</a:t>
              </a:r>
              <a:endParaRPr lang="en-US" b="1" baseline="-25000">
                <a:solidFill>
                  <a:srgbClr val="008000"/>
                </a:solidFill>
              </a:endParaRPr>
            </a:p>
          </p:txBody>
        </p:sp>
        <p:sp>
          <p:nvSpPr>
            <p:cNvPr id="40986" name="Text Box 26"/>
            <p:cNvSpPr txBox="1">
              <a:spLocks noChangeArrowheads="1"/>
            </p:cNvSpPr>
            <p:nvPr/>
          </p:nvSpPr>
          <p:spPr bwMode="auto">
            <a:xfrm flipH="1">
              <a:off x="3907" y="3019"/>
              <a:ext cx="489" cy="231"/>
            </a:xfrm>
            <a:prstGeom prst="rect">
              <a:avLst/>
            </a:prstGeom>
            <a:noFill/>
            <a:ln w="12700">
              <a:noFill/>
              <a:miter lim="800000"/>
              <a:headEnd/>
              <a:tailEnd/>
            </a:ln>
            <a:effectLst/>
          </p:spPr>
          <p:txBody>
            <a:bodyPr wrap="none">
              <a:spAutoFit/>
            </a:bodyPr>
            <a:lstStyle/>
            <a:p>
              <a:r>
                <a:rPr lang="en-IE" b="1">
                  <a:solidFill>
                    <a:srgbClr val="FF0000"/>
                  </a:solidFill>
                </a:rPr>
                <a:t>m = 1</a:t>
              </a:r>
              <a:endParaRPr lang="en-US" b="1" baseline="-25000">
                <a:solidFill>
                  <a:srgbClr val="FF0000"/>
                </a:solidFill>
              </a:endParaRPr>
            </a:p>
          </p:txBody>
        </p:sp>
        <p:sp>
          <p:nvSpPr>
            <p:cNvPr id="40987" name="Text Box 27"/>
            <p:cNvSpPr txBox="1">
              <a:spLocks noChangeArrowheads="1"/>
            </p:cNvSpPr>
            <p:nvPr/>
          </p:nvSpPr>
          <p:spPr bwMode="auto">
            <a:xfrm flipH="1">
              <a:off x="3519" y="2765"/>
              <a:ext cx="487" cy="231"/>
            </a:xfrm>
            <a:prstGeom prst="rect">
              <a:avLst/>
            </a:prstGeom>
            <a:noFill/>
            <a:ln w="12700">
              <a:noFill/>
              <a:miter lim="800000"/>
              <a:headEnd/>
              <a:tailEnd/>
            </a:ln>
            <a:effectLst/>
          </p:spPr>
          <p:txBody>
            <a:bodyPr wrap="none">
              <a:spAutoFit/>
            </a:bodyPr>
            <a:lstStyle/>
            <a:p>
              <a:r>
                <a:rPr lang="en-IE" b="1"/>
                <a:t>m = 2</a:t>
              </a:r>
              <a:endParaRPr lang="en-US" b="1" baseline="-25000"/>
            </a:p>
          </p:txBody>
        </p:sp>
        <p:sp>
          <p:nvSpPr>
            <p:cNvPr id="40988" name="Text Box 28"/>
            <p:cNvSpPr txBox="1">
              <a:spLocks noChangeArrowheads="1"/>
            </p:cNvSpPr>
            <p:nvPr/>
          </p:nvSpPr>
          <p:spPr bwMode="auto">
            <a:xfrm flipH="1">
              <a:off x="3242" y="2614"/>
              <a:ext cx="488" cy="231"/>
            </a:xfrm>
            <a:prstGeom prst="rect">
              <a:avLst/>
            </a:prstGeom>
            <a:noFill/>
            <a:ln w="12700">
              <a:noFill/>
              <a:miter lim="800000"/>
              <a:headEnd/>
              <a:tailEnd/>
            </a:ln>
            <a:effectLst/>
          </p:spPr>
          <p:txBody>
            <a:bodyPr wrap="none">
              <a:spAutoFit/>
            </a:bodyPr>
            <a:lstStyle/>
            <a:p>
              <a:r>
                <a:rPr lang="en-IE" b="1">
                  <a:solidFill>
                    <a:schemeClr val="accent1"/>
                  </a:solidFill>
                </a:rPr>
                <a:t>m = 4</a:t>
              </a:r>
              <a:endParaRPr lang="en-US" b="1" baseline="-25000">
                <a:solidFill>
                  <a:schemeClr val="accent1"/>
                </a:solidFill>
              </a:endParaRPr>
            </a:p>
          </p:txBody>
        </p:sp>
        <p:sp>
          <p:nvSpPr>
            <p:cNvPr id="40989" name="Text Box 29"/>
            <p:cNvSpPr txBox="1">
              <a:spLocks noChangeArrowheads="1"/>
            </p:cNvSpPr>
            <p:nvPr/>
          </p:nvSpPr>
          <p:spPr bwMode="auto">
            <a:xfrm>
              <a:off x="4340" y="4070"/>
              <a:ext cx="488" cy="232"/>
            </a:xfrm>
            <a:prstGeom prst="rect">
              <a:avLst/>
            </a:prstGeom>
            <a:noFill/>
            <a:ln w="12700">
              <a:noFill/>
              <a:miter lim="800000"/>
              <a:headEnd/>
              <a:tailEnd/>
            </a:ln>
            <a:effectLst/>
          </p:spPr>
          <p:txBody>
            <a:bodyPr wrap="none">
              <a:spAutoFit/>
            </a:bodyPr>
            <a:lstStyle/>
            <a:p>
              <a:r>
                <a:rPr lang="en-IE" b="1">
                  <a:solidFill>
                    <a:srgbClr val="000099"/>
                  </a:solidFill>
                </a:rPr>
                <a:t>m = 0</a:t>
              </a:r>
              <a:endParaRPr lang="en-US" b="1">
                <a:solidFill>
                  <a:srgbClr val="000099"/>
                </a:solidFill>
              </a:endParaRPr>
            </a:p>
          </p:txBody>
        </p:sp>
      </p:grpSp>
      <p:sp>
        <p:nvSpPr>
          <p:cNvPr id="30" name="Slide Number Placeholder 29"/>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31" name="Footer Placeholder 30"/>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ChangeArrowheads="1"/>
          </p:cNvSpPr>
          <p:nvPr/>
        </p:nvSpPr>
        <p:spPr bwMode="auto">
          <a:xfrm>
            <a:off x="5502275" y="1233488"/>
            <a:ext cx="3641725" cy="56245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0482" name="Rectangle 2"/>
          <p:cNvSpPr>
            <a:spLocks noGrp="1" noChangeArrowheads="1"/>
          </p:cNvSpPr>
          <p:nvPr>
            <p:ph type="title"/>
          </p:nvPr>
        </p:nvSpPr>
        <p:spPr>
          <a:ln/>
        </p:spPr>
        <p:txBody>
          <a:bodyPr/>
          <a:lstStyle/>
          <a:p>
            <a:r>
              <a:rPr lang="en-IE"/>
              <a:t>The DDA Algorithm</a:t>
            </a:r>
            <a:endParaRPr lang="en-US"/>
          </a:p>
        </p:txBody>
      </p:sp>
      <p:sp>
        <p:nvSpPr>
          <p:cNvPr id="20483" name="Rectangle 3"/>
          <p:cNvSpPr>
            <a:spLocks noGrp="1" noChangeArrowheads="1"/>
          </p:cNvSpPr>
          <p:nvPr>
            <p:ph idx="1"/>
          </p:nvPr>
        </p:nvSpPr>
        <p:spPr>
          <a:xfrm>
            <a:off x="457200" y="1840674"/>
            <a:ext cx="4921250" cy="5017325"/>
          </a:xfrm>
        </p:spPr>
        <p:txBody>
          <a:bodyPr/>
          <a:lstStyle/>
          <a:p>
            <a:r>
              <a:rPr lang="en-IE"/>
              <a:t>The </a:t>
            </a:r>
            <a:r>
              <a:rPr lang="en-IE" i="1"/>
              <a:t>digital differential analyzer</a:t>
            </a:r>
            <a:r>
              <a:rPr lang="en-IE"/>
              <a:t> (DDA) algorithm takes an incremental approach in order to speed up scan conversion</a:t>
            </a:r>
          </a:p>
          <a:p>
            <a:r>
              <a:rPr lang="en-IE"/>
              <a:t>Simply calculate </a:t>
            </a:r>
            <a:r>
              <a:rPr lang="en-IE" sz="3600" i="1">
                <a:latin typeface="Times New Roman" pitchFamily="18" charset="0"/>
              </a:rPr>
              <a:t>y</a:t>
            </a:r>
            <a:r>
              <a:rPr lang="en-IE" sz="3600" i="1" baseline="-25000">
                <a:latin typeface="Times New Roman" pitchFamily="18" charset="0"/>
              </a:rPr>
              <a:t>k+1</a:t>
            </a:r>
            <a:r>
              <a:rPr lang="en-IE"/>
              <a:t> based on </a:t>
            </a:r>
            <a:r>
              <a:rPr lang="en-IE" sz="3600" i="1">
                <a:latin typeface="Times New Roman" pitchFamily="18" charset="0"/>
              </a:rPr>
              <a:t>y</a:t>
            </a:r>
            <a:r>
              <a:rPr lang="en-IE" sz="3600" i="1" baseline="-25000">
                <a:latin typeface="Times New Roman" pitchFamily="18" charset="0"/>
              </a:rPr>
              <a:t>k</a:t>
            </a:r>
            <a:endParaRPr lang="en-US" sz="3600" i="1">
              <a:latin typeface="Times New Roman" pitchFamily="18" charset="0"/>
            </a:endParaRPr>
          </a:p>
        </p:txBody>
      </p:sp>
      <p:pic>
        <p:nvPicPr>
          <p:cNvPr id="20484" name="Picture 4"/>
          <p:cNvPicPr>
            <a:picLocks noChangeAspect="1" noChangeArrowheads="1"/>
          </p:cNvPicPr>
          <p:nvPr/>
        </p:nvPicPr>
        <p:blipFill>
          <a:blip r:embed="rId2"/>
          <a:srcRect l="8098" t="6345" r="18456" b="20029"/>
          <a:stretch>
            <a:fillRect/>
          </a:stretch>
        </p:blipFill>
        <p:spPr bwMode="auto">
          <a:xfrm>
            <a:off x="5610225" y="1309688"/>
            <a:ext cx="3455988" cy="2468562"/>
          </a:xfrm>
          <a:prstGeom prst="rect">
            <a:avLst/>
          </a:prstGeom>
          <a:noFill/>
          <a:ln w="12700">
            <a:noFill/>
            <a:miter lim="800000"/>
            <a:headEnd/>
            <a:tailEnd/>
          </a:ln>
          <a:effectLst/>
        </p:spPr>
      </p:pic>
      <p:sp>
        <p:nvSpPr>
          <p:cNvPr id="20486" name="Text Box 6"/>
          <p:cNvSpPr txBox="1">
            <a:spLocks noChangeArrowheads="1"/>
          </p:cNvSpPr>
          <p:nvPr/>
        </p:nvSpPr>
        <p:spPr bwMode="auto">
          <a:xfrm>
            <a:off x="5548313" y="3860800"/>
            <a:ext cx="3595687" cy="1938992"/>
          </a:xfrm>
          <a:prstGeom prst="rect">
            <a:avLst/>
          </a:prstGeom>
          <a:noFill/>
          <a:ln w="12700">
            <a:noFill/>
            <a:miter lim="800000"/>
            <a:headEnd/>
            <a:tailEnd/>
          </a:ln>
          <a:effectLst/>
        </p:spPr>
        <p:txBody>
          <a:bodyPr>
            <a:spAutoFit/>
          </a:bodyPr>
          <a:lstStyle/>
          <a:p>
            <a:pPr algn="dist">
              <a:spcBef>
                <a:spcPct val="50000"/>
              </a:spcBef>
            </a:pPr>
            <a:r>
              <a:rPr lang="en-IE" sz="2000" dirty="0"/>
              <a:t>The original differential analyzer was a physical machine developed by </a:t>
            </a:r>
            <a:r>
              <a:rPr lang="en-US" sz="2000" dirty="0" err="1"/>
              <a:t>Vannevar</a:t>
            </a:r>
            <a:r>
              <a:rPr lang="en-US" sz="2000" dirty="0"/>
              <a:t> Bush</a:t>
            </a:r>
            <a:r>
              <a:rPr lang="en-IE" sz="2000" dirty="0"/>
              <a:t> at MIT in the 1930’s </a:t>
            </a:r>
            <a:r>
              <a:rPr lang="en-US" sz="2000" dirty="0"/>
              <a:t>in order to solve ordinary differential equations</a:t>
            </a:r>
            <a:r>
              <a:rPr lang="en-US" sz="2000" dirty="0" smtClean="0"/>
              <a:t>.</a:t>
            </a:r>
            <a:endParaRPr lang="en-US" sz="2000"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8" name="Footer Placeholder 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ln/>
        </p:spPr>
        <p:txBody>
          <a:bodyPr/>
          <a:lstStyle/>
          <a:p>
            <a:r>
              <a:rPr lang="en-IE"/>
              <a:t>The DDA Algorithm (cont…)</a:t>
            </a:r>
            <a:endParaRPr lang="en-US"/>
          </a:p>
        </p:txBody>
      </p:sp>
      <p:sp>
        <p:nvSpPr>
          <p:cNvPr id="26627" name="Rectangle 3"/>
          <p:cNvSpPr>
            <a:spLocks noGrp="1" noChangeArrowheads="1"/>
          </p:cNvSpPr>
          <p:nvPr>
            <p:ph idx="1"/>
          </p:nvPr>
        </p:nvSpPr>
        <p:spPr>
          <a:xfrm>
            <a:off x="457200" y="1840675"/>
            <a:ext cx="8275638" cy="5017324"/>
          </a:xfrm>
        </p:spPr>
        <p:txBody>
          <a:bodyPr/>
          <a:lstStyle/>
          <a:p>
            <a:pPr defTabSz="533400"/>
            <a:r>
              <a:rPr lang="en-IE" dirty="0"/>
              <a:t>Consider the list of points that we determined for the line in our previous example:</a:t>
            </a:r>
          </a:p>
          <a:p>
            <a:pPr defTabSz="533400"/>
            <a:r>
              <a:rPr lang="en-IE" dirty="0"/>
              <a:t>	</a:t>
            </a:r>
            <a:r>
              <a:rPr lang="en-IE" sz="2800" dirty="0"/>
              <a:t>(2, 2), (3, 2</a:t>
            </a:r>
            <a:r>
              <a:rPr lang="en-IE" sz="2800" baseline="30000" dirty="0"/>
              <a:t>3</a:t>
            </a:r>
            <a:r>
              <a:rPr lang="en-IE" sz="2800" dirty="0"/>
              <a:t>/</a:t>
            </a:r>
            <a:r>
              <a:rPr lang="en-IE" sz="2800" baseline="-25000" dirty="0"/>
              <a:t>5</a:t>
            </a:r>
            <a:r>
              <a:rPr lang="en-IE" sz="2800" dirty="0"/>
              <a:t>), (4, 3</a:t>
            </a:r>
            <a:r>
              <a:rPr lang="en-IE" sz="2800" baseline="30000" dirty="0"/>
              <a:t>1</a:t>
            </a:r>
            <a:r>
              <a:rPr lang="en-IE" sz="2800" dirty="0"/>
              <a:t>/</a:t>
            </a:r>
            <a:r>
              <a:rPr lang="en-IE" sz="2800" baseline="-25000" dirty="0"/>
              <a:t>5</a:t>
            </a:r>
            <a:r>
              <a:rPr lang="en-IE" sz="2800" dirty="0"/>
              <a:t>), (5, 3</a:t>
            </a:r>
            <a:r>
              <a:rPr lang="en-IE" sz="2800" baseline="30000" dirty="0"/>
              <a:t>4</a:t>
            </a:r>
            <a:r>
              <a:rPr lang="en-IE" sz="2800" dirty="0"/>
              <a:t>/</a:t>
            </a:r>
            <a:r>
              <a:rPr lang="en-IE" sz="2800" baseline="-25000" dirty="0"/>
              <a:t>5</a:t>
            </a:r>
            <a:r>
              <a:rPr lang="en-IE" sz="2800" dirty="0"/>
              <a:t>), (6, 4</a:t>
            </a:r>
            <a:r>
              <a:rPr lang="en-IE" sz="2800" baseline="30000" dirty="0"/>
              <a:t>2</a:t>
            </a:r>
            <a:r>
              <a:rPr lang="en-IE" sz="2800" dirty="0"/>
              <a:t>/</a:t>
            </a:r>
            <a:r>
              <a:rPr lang="en-IE" sz="2800" baseline="-25000" dirty="0"/>
              <a:t>5</a:t>
            </a:r>
            <a:r>
              <a:rPr lang="en-IE" sz="2800" dirty="0"/>
              <a:t>), (7, 5)</a:t>
            </a:r>
          </a:p>
          <a:p>
            <a:pPr defTabSz="533400"/>
            <a:r>
              <a:rPr lang="en-IE" dirty="0"/>
              <a:t>Notice that as the </a:t>
            </a:r>
            <a:r>
              <a:rPr lang="en-IE" i="1" dirty="0">
                <a:latin typeface="Times New Roman" pitchFamily="18" charset="0"/>
              </a:rPr>
              <a:t>x</a:t>
            </a:r>
            <a:r>
              <a:rPr lang="en-IE" dirty="0"/>
              <a:t> coordinates go up by one, the </a:t>
            </a:r>
            <a:r>
              <a:rPr lang="en-IE" i="1" dirty="0">
                <a:latin typeface="Times New Roman" pitchFamily="18" charset="0"/>
              </a:rPr>
              <a:t>y</a:t>
            </a:r>
            <a:r>
              <a:rPr lang="en-IE" dirty="0"/>
              <a:t> coordinates simply go up by the slope of the line</a:t>
            </a:r>
          </a:p>
          <a:p>
            <a:pPr defTabSz="533400"/>
            <a:r>
              <a:rPr lang="en-IE" dirty="0"/>
              <a:t>This is the key insight in the DDA algorithm</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9075" y="371579"/>
            <a:ext cx="8229600" cy="768452"/>
          </a:xfrm>
          <a:ln/>
        </p:spPr>
        <p:txBody>
          <a:bodyPr>
            <a:normAutofit fontScale="90000"/>
          </a:bodyPr>
          <a:lstStyle/>
          <a:p>
            <a:r>
              <a:rPr lang="en-IE" dirty="0"/>
              <a:t>The DDA Algorithm (cont…)</a:t>
            </a:r>
            <a:endParaRPr lang="en-US" dirty="0"/>
          </a:p>
        </p:txBody>
      </p:sp>
      <p:sp>
        <p:nvSpPr>
          <p:cNvPr id="28675" name="Rectangle 3"/>
          <p:cNvSpPr>
            <a:spLocks noGrp="1" noChangeArrowheads="1"/>
          </p:cNvSpPr>
          <p:nvPr>
            <p:ph idx="1"/>
          </p:nvPr>
        </p:nvSpPr>
        <p:spPr>
          <a:xfrm>
            <a:off x="457200" y="1389414"/>
            <a:ext cx="8686800" cy="5468586"/>
          </a:xfrm>
        </p:spPr>
        <p:txBody>
          <a:bodyPr/>
          <a:lstStyle/>
          <a:p>
            <a:pPr defTabSz="533400"/>
            <a:r>
              <a:rPr lang="en-IE" dirty="0"/>
              <a:t>When the slope of the line is between -1 and 1 begin at the first point in the line and, by incrementing the </a:t>
            </a:r>
            <a:r>
              <a:rPr lang="en-IE" i="1" dirty="0">
                <a:latin typeface="Times New Roman" pitchFamily="18" charset="0"/>
              </a:rPr>
              <a:t>x</a:t>
            </a:r>
            <a:r>
              <a:rPr lang="en-IE" dirty="0"/>
              <a:t> coordinate by 1, calculate the corresponding </a:t>
            </a:r>
            <a:r>
              <a:rPr lang="en-IE" i="1" dirty="0">
                <a:latin typeface="Times New Roman" pitchFamily="18" charset="0"/>
              </a:rPr>
              <a:t>y</a:t>
            </a:r>
            <a:r>
              <a:rPr lang="en-IE" dirty="0"/>
              <a:t> coordinates as follows:</a:t>
            </a:r>
          </a:p>
          <a:p>
            <a:pPr defTabSz="533400"/>
            <a:endParaRPr lang="en-IE" dirty="0" smtClean="0"/>
          </a:p>
          <a:p>
            <a:pPr defTabSz="533400"/>
            <a:endParaRPr lang="en-IE" dirty="0" smtClean="0"/>
          </a:p>
          <a:p>
            <a:pPr defTabSz="533400"/>
            <a:r>
              <a:rPr lang="en-IE" dirty="0" smtClean="0"/>
              <a:t>When </a:t>
            </a:r>
            <a:r>
              <a:rPr lang="en-IE" dirty="0"/>
              <a:t>the slope is outside these limits, increment the </a:t>
            </a:r>
            <a:r>
              <a:rPr lang="en-IE" i="1" dirty="0">
                <a:latin typeface="Times New Roman" pitchFamily="18" charset="0"/>
              </a:rPr>
              <a:t>y</a:t>
            </a:r>
            <a:r>
              <a:rPr lang="en-IE" dirty="0"/>
              <a:t> coordinate by 1 and calculate the corresponding </a:t>
            </a:r>
            <a:r>
              <a:rPr lang="en-IE" i="1" dirty="0">
                <a:latin typeface="Times New Roman" pitchFamily="18" charset="0"/>
              </a:rPr>
              <a:t>x</a:t>
            </a:r>
            <a:r>
              <a:rPr lang="en-IE" dirty="0"/>
              <a:t> coordinates as follows:</a:t>
            </a:r>
            <a:endParaRPr lang="en-US" dirty="0"/>
          </a:p>
        </p:txBody>
      </p:sp>
      <p:graphicFrame>
        <p:nvGraphicFramePr>
          <p:cNvPr id="28676" name="Object 4"/>
          <p:cNvGraphicFramePr>
            <a:graphicFrameLocks noChangeAspect="1"/>
          </p:cNvGraphicFramePr>
          <p:nvPr/>
        </p:nvGraphicFramePr>
        <p:xfrm>
          <a:off x="3190875" y="2885704"/>
          <a:ext cx="2760663" cy="591767"/>
        </p:xfrm>
        <a:graphic>
          <a:graphicData uri="http://schemas.openxmlformats.org/presentationml/2006/ole">
            <p:oleObj spid="_x0000_s28676" name="Equation" r:id="rId3" imgW="838080" imgH="228600" progId="Equation.3">
              <p:embed/>
            </p:oleObj>
          </a:graphicData>
        </a:graphic>
      </p:graphicFrame>
      <p:graphicFrame>
        <p:nvGraphicFramePr>
          <p:cNvPr id="28677" name="Object 5"/>
          <p:cNvGraphicFramePr>
            <a:graphicFrameLocks noChangeAspect="1"/>
          </p:cNvGraphicFramePr>
          <p:nvPr/>
        </p:nvGraphicFramePr>
        <p:xfrm>
          <a:off x="3194050" y="5578475"/>
          <a:ext cx="2760663" cy="1295400"/>
        </p:xfrm>
        <a:graphic>
          <a:graphicData uri="http://schemas.openxmlformats.org/presentationml/2006/ole">
            <p:oleObj spid="_x0000_s28677" name="Equation" r:id="rId4" imgW="838080" imgH="393480" progId="Equation.3">
              <p:embed/>
            </p:oleObj>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7" name="Footer Placeholder 6"/>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97" name="Line 201"/>
          <p:cNvSpPr>
            <a:spLocks noChangeShapeType="1"/>
          </p:cNvSpPr>
          <p:nvPr/>
        </p:nvSpPr>
        <p:spPr bwMode="auto">
          <a:xfrm rot="5400000">
            <a:off x="7081044" y="1678781"/>
            <a:ext cx="0" cy="3633788"/>
          </a:xfrm>
          <a:prstGeom prst="line">
            <a:avLst/>
          </a:prstGeom>
          <a:noFill/>
          <a:ln w="12700">
            <a:solidFill>
              <a:schemeClr val="tx1"/>
            </a:solidFill>
            <a:round/>
            <a:headEnd/>
            <a:tailEnd/>
          </a:ln>
          <a:effectLst/>
        </p:spPr>
        <p:txBody>
          <a:bodyPr wrap="none"/>
          <a:lstStyle/>
          <a:p>
            <a:endParaRPr lang="en-US"/>
          </a:p>
        </p:txBody>
      </p:sp>
      <p:sp>
        <p:nvSpPr>
          <p:cNvPr id="29698" name="Rectangle 2"/>
          <p:cNvSpPr>
            <a:spLocks noGrp="1" noChangeArrowheads="1"/>
          </p:cNvSpPr>
          <p:nvPr>
            <p:ph type="title"/>
          </p:nvPr>
        </p:nvSpPr>
        <p:spPr>
          <a:xfrm>
            <a:off x="457200" y="704088"/>
            <a:ext cx="8229600" cy="566572"/>
          </a:xfrm>
          <a:ln/>
        </p:spPr>
        <p:txBody>
          <a:bodyPr>
            <a:normAutofit fontScale="90000"/>
          </a:bodyPr>
          <a:lstStyle/>
          <a:p>
            <a:r>
              <a:rPr lang="en-IE" dirty="0"/>
              <a:t>The DDA Algorithm (cont…)</a:t>
            </a:r>
            <a:endParaRPr lang="en-US" dirty="0"/>
          </a:p>
        </p:txBody>
      </p:sp>
      <p:sp>
        <p:nvSpPr>
          <p:cNvPr id="29699" name="Rectangle 3"/>
          <p:cNvSpPr>
            <a:spLocks noGrp="1" noChangeArrowheads="1"/>
          </p:cNvSpPr>
          <p:nvPr>
            <p:ph idx="1"/>
          </p:nvPr>
        </p:nvSpPr>
        <p:spPr>
          <a:xfrm>
            <a:off x="457200" y="1805048"/>
            <a:ext cx="8229600" cy="1128651"/>
          </a:xfrm>
        </p:spPr>
        <p:txBody>
          <a:bodyPr>
            <a:normAutofit fontScale="92500"/>
          </a:bodyPr>
          <a:lstStyle/>
          <a:p>
            <a:r>
              <a:rPr lang="en-IE" dirty="0"/>
              <a:t>Again the values calculated by the equations used by the DDA algorithm must be rounded to match pixel values</a:t>
            </a:r>
            <a:endParaRPr lang="en-US" dirty="0"/>
          </a:p>
        </p:txBody>
      </p:sp>
      <p:sp>
        <p:nvSpPr>
          <p:cNvPr id="29789" name="Line 93"/>
          <p:cNvSpPr>
            <a:spLocks noChangeShapeType="1"/>
          </p:cNvSpPr>
          <p:nvPr/>
        </p:nvSpPr>
        <p:spPr bwMode="auto">
          <a:xfrm>
            <a:off x="1155700" y="3054350"/>
            <a:ext cx="0" cy="3298825"/>
          </a:xfrm>
          <a:prstGeom prst="line">
            <a:avLst/>
          </a:prstGeom>
          <a:noFill/>
          <a:ln w="12700">
            <a:solidFill>
              <a:schemeClr val="tx1"/>
            </a:solidFill>
            <a:round/>
            <a:headEnd/>
            <a:tailEnd/>
          </a:ln>
          <a:effectLst/>
        </p:spPr>
        <p:txBody>
          <a:bodyPr wrap="none"/>
          <a:lstStyle/>
          <a:p>
            <a:endParaRPr lang="en-US"/>
          </a:p>
        </p:txBody>
      </p:sp>
      <p:sp>
        <p:nvSpPr>
          <p:cNvPr id="29790" name="Line 94"/>
          <p:cNvSpPr>
            <a:spLocks noChangeShapeType="1"/>
          </p:cNvSpPr>
          <p:nvPr/>
        </p:nvSpPr>
        <p:spPr bwMode="auto">
          <a:xfrm>
            <a:off x="1951038" y="3076575"/>
            <a:ext cx="0" cy="3297238"/>
          </a:xfrm>
          <a:prstGeom prst="line">
            <a:avLst/>
          </a:prstGeom>
          <a:noFill/>
          <a:ln w="12700">
            <a:solidFill>
              <a:schemeClr val="tx1"/>
            </a:solidFill>
            <a:round/>
            <a:headEnd/>
            <a:tailEnd/>
          </a:ln>
          <a:effectLst/>
        </p:spPr>
        <p:txBody>
          <a:bodyPr wrap="none"/>
          <a:lstStyle/>
          <a:p>
            <a:endParaRPr lang="en-US"/>
          </a:p>
        </p:txBody>
      </p:sp>
      <p:sp>
        <p:nvSpPr>
          <p:cNvPr id="29792" name="Line 96"/>
          <p:cNvSpPr>
            <a:spLocks noChangeShapeType="1"/>
          </p:cNvSpPr>
          <p:nvPr/>
        </p:nvSpPr>
        <p:spPr bwMode="auto">
          <a:xfrm>
            <a:off x="2746375" y="3095625"/>
            <a:ext cx="0" cy="3298825"/>
          </a:xfrm>
          <a:prstGeom prst="line">
            <a:avLst/>
          </a:prstGeom>
          <a:noFill/>
          <a:ln w="12700">
            <a:solidFill>
              <a:schemeClr val="tx1"/>
            </a:solidFill>
            <a:round/>
            <a:headEnd/>
            <a:tailEnd/>
          </a:ln>
          <a:effectLst/>
        </p:spPr>
        <p:txBody>
          <a:bodyPr wrap="none"/>
          <a:lstStyle/>
          <a:p>
            <a:endParaRPr lang="en-US"/>
          </a:p>
        </p:txBody>
      </p:sp>
      <p:sp>
        <p:nvSpPr>
          <p:cNvPr id="29794" name="Line 98"/>
          <p:cNvSpPr>
            <a:spLocks noChangeShapeType="1"/>
          </p:cNvSpPr>
          <p:nvPr/>
        </p:nvSpPr>
        <p:spPr bwMode="auto">
          <a:xfrm>
            <a:off x="3538538" y="3113088"/>
            <a:ext cx="0" cy="3298825"/>
          </a:xfrm>
          <a:prstGeom prst="line">
            <a:avLst/>
          </a:prstGeom>
          <a:noFill/>
          <a:ln w="12700">
            <a:solidFill>
              <a:schemeClr val="tx1"/>
            </a:solidFill>
            <a:round/>
            <a:headEnd/>
            <a:tailEnd/>
          </a:ln>
          <a:effectLst/>
        </p:spPr>
        <p:txBody>
          <a:bodyPr wrap="none"/>
          <a:lstStyle/>
          <a:p>
            <a:endParaRPr lang="en-US"/>
          </a:p>
        </p:txBody>
      </p:sp>
      <p:sp>
        <p:nvSpPr>
          <p:cNvPr id="29795" name="Line 99"/>
          <p:cNvSpPr>
            <a:spLocks noChangeShapeType="1"/>
          </p:cNvSpPr>
          <p:nvPr/>
        </p:nvSpPr>
        <p:spPr bwMode="auto">
          <a:xfrm rot="5400000">
            <a:off x="2453482" y="2480469"/>
            <a:ext cx="0" cy="3633787"/>
          </a:xfrm>
          <a:prstGeom prst="line">
            <a:avLst/>
          </a:prstGeom>
          <a:noFill/>
          <a:ln w="12700">
            <a:solidFill>
              <a:schemeClr val="tx1"/>
            </a:solidFill>
            <a:round/>
            <a:headEnd/>
            <a:tailEnd/>
          </a:ln>
          <a:effectLst/>
        </p:spPr>
        <p:txBody>
          <a:bodyPr wrap="none"/>
          <a:lstStyle/>
          <a:p>
            <a:endParaRPr lang="en-US"/>
          </a:p>
        </p:txBody>
      </p:sp>
      <p:sp>
        <p:nvSpPr>
          <p:cNvPr id="29796" name="Line 100"/>
          <p:cNvSpPr>
            <a:spLocks noChangeShapeType="1"/>
          </p:cNvSpPr>
          <p:nvPr/>
        </p:nvSpPr>
        <p:spPr bwMode="auto">
          <a:xfrm rot="5400000">
            <a:off x="2431257" y="3275806"/>
            <a:ext cx="0" cy="3633787"/>
          </a:xfrm>
          <a:prstGeom prst="line">
            <a:avLst/>
          </a:prstGeom>
          <a:noFill/>
          <a:ln w="12700">
            <a:solidFill>
              <a:schemeClr val="tx1"/>
            </a:solidFill>
            <a:round/>
            <a:headEnd/>
            <a:tailEnd/>
          </a:ln>
          <a:effectLst/>
        </p:spPr>
        <p:txBody>
          <a:bodyPr wrap="none"/>
          <a:lstStyle/>
          <a:p>
            <a:endParaRPr lang="en-US"/>
          </a:p>
        </p:txBody>
      </p:sp>
      <p:sp>
        <p:nvSpPr>
          <p:cNvPr id="29797" name="Line 101"/>
          <p:cNvSpPr>
            <a:spLocks noChangeShapeType="1"/>
          </p:cNvSpPr>
          <p:nvPr/>
        </p:nvSpPr>
        <p:spPr bwMode="auto">
          <a:xfrm rot="5400000">
            <a:off x="2412207" y="4067969"/>
            <a:ext cx="0" cy="3633787"/>
          </a:xfrm>
          <a:prstGeom prst="line">
            <a:avLst/>
          </a:prstGeom>
          <a:noFill/>
          <a:ln w="12700">
            <a:solidFill>
              <a:schemeClr val="tx1"/>
            </a:solidFill>
            <a:round/>
            <a:headEnd/>
            <a:tailEnd/>
          </a:ln>
          <a:effectLst/>
        </p:spPr>
        <p:txBody>
          <a:bodyPr wrap="none"/>
          <a:lstStyle/>
          <a:p>
            <a:endParaRPr lang="en-US"/>
          </a:p>
        </p:txBody>
      </p:sp>
      <p:sp>
        <p:nvSpPr>
          <p:cNvPr id="29799" name="Oval 103"/>
          <p:cNvSpPr>
            <a:spLocks noChangeArrowheads="1"/>
          </p:cNvSpPr>
          <p:nvPr/>
        </p:nvSpPr>
        <p:spPr bwMode="auto">
          <a:xfrm>
            <a:off x="1020763" y="4176713"/>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00" name="Oval 104"/>
          <p:cNvSpPr>
            <a:spLocks noChangeArrowheads="1"/>
          </p:cNvSpPr>
          <p:nvPr/>
        </p:nvSpPr>
        <p:spPr bwMode="auto">
          <a:xfrm>
            <a:off x="3416300" y="4176713"/>
            <a:ext cx="258763" cy="258762"/>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801" name="Oval 105"/>
          <p:cNvSpPr>
            <a:spLocks noChangeArrowheads="1"/>
          </p:cNvSpPr>
          <p:nvPr/>
        </p:nvSpPr>
        <p:spPr bwMode="auto">
          <a:xfrm>
            <a:off x="1819275" y="4176713"/>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02" name="Oval 106"/>
          <p:cNvSpPr>
            <a:spLocks noChangeArrowheads="1"/>
          </p:cNvSpPr>
          <p:nvPr/>
        </p:nvSpPr>
        <p:spPr bwMode="auto">
          <a:xfrm>
            <a:off x="2617788" y="4176713"/>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03" name="Oval 107"/>
          <p:cNvSpPr>
            <a:spLocks noChangeArrowheads="1"/>
          </p:cNvSpPr>
          <p:nvPr/>
        </p:nvSpPr>
        <p:spPr bwMode="auto">
          <a:xfrm>
            <a:off x="1023938" y="4957763"/>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04" name="Oval 108"/>
          <p:cNvSpPr>
            <a:spLocks noChangeArrowheads="1"/>
          </p:cNvSpPr>
          <p:nvPr/>
        </p:nvSpPr>
        <p:spPr bwMode="auto">
          <a:xfrm>
            <a:off x="3419475" y="4957763"/>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05" name="Oval 109"/>
          <p:cNvSpPr>
            <a:spLocks noChangeArrowheads="1"/>
          </p:cNvSpPr>
          <p:nvPr/>
        </p:nvSpPr>
        <p:spPr bwMode="auto">
          <a:xfrm>
            <a:off x="1822450" y="4957763"/>
            <a:ext cx="258763" cy="258762"/>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806" name="Oval 110"/>
          <p:cNvSpPr>
            <a:spLocks noChangeArrowheads="1"/>
          </p:cNvSpPr>
          <p:nvPr/>
        </p:nvSpPr>
        <p:spPr bwMode="auto">
          <a:xfrm>
            <a:off x="2620963" y="4957763"/>
            <a:ext cx="258762" cy="258762"/>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807" name="Oval 111"/>
          <p:cNvSpPr>
            <a:spLocks noChangeArrowheads="1"/>
          </p:cNvSpPr>
          <p:nvPr/>
        </p:nvSpPr>
        <p:spPr bwMode="auto">
          <a:xfrm>
            <a:off x="1022350" y="5765800"/>
            <a:ext cx="258763" cy="25876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808" name="Oval 112"/>
          <p:cNvSpPr>
            <a:spLocks noChangeArrowheads="1"/>
          </p:cNvSpPr>
          <p:nvPr/>
        </p:nvSpPr>
        <p:spPr bwMode="auto">
          <a:xfrm>
            <a:off x="3417888" y="5765800"/>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09" name="Oval 113"/>
          <p:cNvSpPr>
            <a:spLocks noChangeArrowheads="1"/>
          </p:cNvSpPr>
          <p:nvPr/>
        </p:nvSpPr>
        <p:spPr bwMode="auto">
          <a:xfrm>
            <a:off x="1820863" y="5765800"/>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10" name="Oval 114"/>
          <p:cNvSpPr>
            <a:spLocks noChangeArrowheads="1"/>
          </p:cNvSpPr>
          <p:nvPr/>
        </p:nvSpPr>
        <p:spPr bwMode="auto">
          <a:xfrm>
            <a:off x="2619375" y="5765800"/>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12" name="Line 116"/>
          <p:cNvSpPr>
            <a:spLocks noChangeShapeType="1"/>
          </p:cNvSpPr>
          <p:nvPr/>
        </p:nvSpPr>
        <p:spPr bwMode="auto">
          <a:xfrm flipV="1">
            <a:off x="411163" y="4171950"/>
            <a:ext cx="3992562" cy="1824038"/>
          </a:xfrm>
          <a:prstGeom prst="line">
            <a:avLst/>
          </a:prstGeom>
          <a:noFill/>
          <a:ln w="31750">
            <a:solidFill>
              <a:schemeClr val="accent2"/>
            </a:solidFill>
            <a:round/>
            <a:headEnd/>
            <a:tailEnd/>
          </a:ln>
          <a:effectLst/>
        </p:spPr>
        <p:txBody>
          <a:bodyPr wrap="none"/>
          <a:lstStyle/>
          <a:p>
            <a:endParaRPr lang="en-US"/>
          </a:p>
        </p:txBody>
      </p:sp>
      <p:sp>
        <p:nvSpPr>
          <p:cNvPr id="29813" name="Oval 117"/>
          <p:cNvSpPr>
            <a:spLocks noChangeArrowheads="1"/>
          </p:cNvSpPr>
          <p:nvPr/>
        </p:nvSpPr>
        <p:spPr bwMode="auto">
          <a:xfrm>
            <a:off x="1081088" y="5575300"/>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US"/>
          </a:p>
        </p:txBody>
      </p:sp>
      <p:sp>
        <p:nvSpPr>
          <p:cNvPr id="29814" name="Oval 118"/>
          <p:cNvSpPr>
            <a:spLocks noChangeArrowheads="1"/>
          </p:cNvSpPr>
          <p:nvPr/>
        </p:nvSpPr>
        <p:spPr bwMode="auto">
          <a:xfrm>
            <a:off x="1892300" y="5229225"/>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US"/>
          </a:p>
        </p:txBody>
      </p:sp>
      <p:sp>
        <p:nvSpPr>
          <p:cNvPr id="29815" name="Text Box 119"/>
          <p:cNvSpPr txBox="1">
            <a:spLocks noChangeArrowheads="1"/>
          </p:cNvSpPr>
          <p:nvPr/>
        </p:nvSpPr>
        <p:spPr bwMode="auto">
          <a:xfrm>
            <a:off x="134938" y="5146675"/>
            <a:ext cx="903287" cy="396875"/>
          </a:xfrm>
          <a:prstGeom prst="rect">
            <a:avLst/>
          </a:prstGeom>
          <a:noFill/>
          <a:ln w="12700">
            <a:noFill/>
            <a:miter lim="800000"/>
            <a:headEnd/>
            <a:tailEnd/>
          </a:ln>
          <a:effectLst/>
        </p:spPr>
        <p:txBody>
          <a:bodyPr wrap="none">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 </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a:t>
            </a:r>
            <a:endParaRPr lang="en-US" sz="2000" b="1">
              <a:latin typeface="Times New Roman" pitchFamily="18" charset="0"/>
            </a:endParaRPr>
          </a:p>
        </p:txBody>
      </p:sp>
      <p:sp>
        <p:nvSpPr>
          <p:cNvPr id="29816" name="Line 120"/>
          <p:cNvSpPr>
            <a:spLocks noChangeShapeType="1"/>
          </p:cNvSpPr>
          <p:nvPr/>
        </p:nvSpPr>
        <p:spPr bwMode="auto">
          <a:xfrm>
            <a:off x="911225" y="5462588"/>
            <a:ext cx="168275" cy="114300"/>
          </a:xfrm>
          <a:prstGeom prst="line">
            <a:avLst/>
          </a:prstGeom>
          <a:noFill/>
          <a:ln w="12700">
            <a:solidFill>
              <a:schemeClr val="tx1"/>
            </a:solidFill>
            <a:round/>
            <a:headEnd/>
            <a:tailEnd type="triangle" w="med" len="med"/>
          </a:ln>
          <a:effectLst/>
        </p:spPr>
        <p:txBody>
          <a:bodyPr wrap="none"/>
          <a:lstStyle/>
          <a:p>
            <a:endParaRPr lang="en-US"/>
          </a:p>
        </p:txBody>
      </p:sp>
      <p:sp>
        <p:nvSpPr>
          <p:cNvPr id="29817" name="Text Box 121"/>
          <p:cNvSpPr txBox="1">
            <a:spLocks noChangeArrowheads="1"/>
          </p:cNvSpPr>
          <p:nvPr/>
        </p:nvSpPr>
        <p:spPr bwMode="auto">
          <a:xfrm>
            <a:off x="2274888" y="5349875"/>
            <a:ext cx="1346200" cy="304800"/>
          </a:xfrm>
          <a:prstGeom prst="rect">
            <a:avLst/>
          </a:prstGeom>
          <a:solidFill>
            <a:schemeClr val="bg1"/>
          </a:solidFill>
          <a:ln w="12700">
            <a:noFill/>
            <a:miter lim="800000"/>
            <a:headEnd/>
            <a:tailEnd/>
          </a:ln>
          <a:effectLst/>
        </p:spPr>
        <p:txBody>
          <a:bodyPr wrap="none" lIns="0" tIns="0" rIns="0" bIns="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+1, </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+m)</a:t>
            </a:r>
            <a:endParaRPr lang="en-US" sz="2000" b="1">
              <a:latin typeface="Times New Roman" pitchFamily="18" charset="0"/>
            </a:endParaRPr>
          </a:p>
        </p:txBody>
      </p:sp>
      <p:sp>
        <p:nvSpPr>
          <p:cNvPr id="29818" name="Line 122"/>
          <p:cNvSpPr>
            <a:spLocks noChangeShapeType="1"/>
          </p:cNvSpPr>
          <p:nvPr/>
        </p:nvSpPr>
        <p:spPr bwMode="auto">
          <a:xfrm flipH="1" flipV="1">
            <a:off x="2038350" y="5348288"/>
            <a:ext cx="231775" cy="120650"/>
          </a:xfrm>
          <a:prstGeom prst="line">
            <a:avLst/>
          </a:prstGeom>
          <a:noFill/>
          <a:ln w="12700">
            <a:solidFill>
              <a:schemeClr val="tx1"/>
            </a:solidFill>
            <a:round/>
            <a:headEnd/>
            <a:tailEnd type="triangle" w="med" len="med"/>
          </a:ln>
          <a:effectLst/>
        </p:spPr>
        <p:txBody>
          <a:bodyPr wrap="none"/>
          <a:lstStyle/>
          <a:p>
            <a:endParaRPr lang="en-US"/>
          </a:p>
        </p:txBody>
      </p:sp>
      <p:sp>
        <p:nvSpPr>
          <p:cNvPr id="29819" name="Text Box 123"/>
          <p:cNvSpPr txBox="1">
            <a:spLocks noChangeArrowheads="1"/>
          </p:cNvSpPr>
          <p:nvPr/>
        </p:nvSpPr>
        <p:spPr bwMode="auto">
          <a:xfrm>
            <a:off x="1430338" y="6200775"/>
            <a:ext cx="1550987" cy="412750"/>
          </a:xfrm>
          <a:prstGeom prst="rect">
            <a:avLst/>
          </a:prstGeom>
          <a:solidFill>
            <a:schemeClr val="bg1"/>
          </a:solidFill>
          <a:ln w="12700">
            <a:noFill/>
            <a:miter lim="800000"/>
            <a:headEnd/>
            <a:tailEnd/>
          </a:ln>
          <a:effectLst/>
        </p:spPr>
        <p:txBody>
          <a:bodyPr wrap="none" lIns="0" tIns="0" rIns="0" bIns="10800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 round(</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a:t>
            </a:r>
            <a:endParaRPr lang="en-US" sz="2000" b="1">
              <a:latin typeface="Times New Roman" pitchFamily="18" charset="0"/>
            </a:endParaRPr>
          </a:p>
        </p:txBody>
      </p:sp>
      <p:sp>
        <p:nvSpPr>
          <p:cNvPr id="29820" name="Line 124"/>
          <p:cNvSpPr>
            <a:spLocks noChangeShapeType="1"/>
          </p:cNvSpPr>
          <p:nvPr/>
        </p:nvSpPr>
        <p:spPr bwMode="auto">
          <a:xfrm flipH="1" flipV="1">
            <a:off x="1231900" y="6021388"/>
            <a:ext cx="206375" cy="266700"/>
          </a:xfrm>
          <a:prstGeom prst="line">
            <a:avLst/>
          </a:prstGeom>
          <a:noFill/>
          <a:ln w="12700">
            <a:solidFill>
              <a:schemeClr val="tx1"/>
            </a:solidFill>
            <a:round/>
            <a:headEnd/>
            <a:tailEnd type="triangle" w="med" len="med"/>
          </a:ln>
          <a:effectLst/>
        </p:spPr>
        <p:txBody>
          <a:bodyPr wrap="none"/>
          <a:lstStyle/>
          <a:p>
            <a:endParaRPr lang="en-US"/>
          </a:p>
        </p:txBody>
      </p:sp>
      <p:sp>
        <p:nvSpPr>
          <p:cNvPr id="29821" name="Text Box 125"/>
          <p:cNvSpPr txBox="1">
            <a:spLocks noChangeArrowheads="1"/>
          </p:cNvSpPr>
          <p:nvPr/>
        </p:nvSpPr>
        <p:spPr bwMode="auto">
          <a:xfrm>
            <a:off x="280988" y="4530725"/>
            <a:ext cx="2178050" cy="341313"/>
          </a:xfrm>
          <a:prstGeom prst="rect">
            <a:avLst/>
          </a:prstGeom>
          <a:solidFill>
            <a:schemeClr val="bg1"/>
          </a:solidFill>
          <a:ln w="12700">
            <a:noFill/>
            <a:miter lim="800000"/>
            <a:headEnd/>
            <a:tailEnd/>
          </a:ln>
          <a:effectLst/>
        </p:spPr>
        <p:txBody>
          <a:bodyPr wrap="none" lIns="0" tIns="0" rIns="0" bIns="3600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+1, round(</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+m))</a:t>
            </a:r>
            <a:endParaRPr lang="en-US" sz="2000" b="1">
              <a:latin typeface="Times New Roman" pitchFamily="18" charset="0"/>
            </a:endParaRPr>
          </a:p>
        </p:txBody>
      </p:sp>
      <p:sp>
        <p:nvSpPr>
          <p:cNvPr id="29822" name="Line 126"/>
          <p:cNvSpPr>
            <a:spLocks noChangeShapeType="1"/>
          </p:cNvSpPr>
          <p:nvPr/>
        </p:nvSpPr>
        <p:spPr bwMode="auto">
          <a:xfrm>
            <a:off x="1768475" y="4833938"/>
            <a:ext cx="98425" cy="133350"/>
          </a:xfrm>
          <a:prstGeom prst="line">
            <a:avLst/>
          </a:prstGeom>
          <a:noFill/>
          <a:ln w="12700">
            <a:solidFill>
              <a:schemeClr val="tx1"/>
            </a:solidFill>
            <a:round/>
            <a:headEnd/>
            <a:tailEnd type="triangle" w="med" len="med"/>
          </a:ln>
          <a:effectLst/>
        </p:spPr>
        <p:txBody>
          <a:bodyPr wrap="none"/>
          <a:lstStyle/>
          <a:p>
            <a:endParaRPr lang="en-US"/>
          </a:p>
        </p:txBody>
      </p:sp>
      <p:sp>
        <p:nvSpPr>
          <p:cNvPr id="29857" name="Line 161"/>
          <p:cNvSpPr>
            <a:spLocks noChangeShapeType="1"/>
          </p:cNvSpPr>
          <p:nvPr/>
        </p:nvSpPr>
        <p:spPr bwMode="auto">
          <a:xfrm rot="5400000">
            <a:off x="2461419" y="1683544"/>
            <a:ext cx="0" cy="3633788"/>
          </a:xfrm>
          <a:prstGeom prst="line">
            <a:avLst/>
          </a:prstGeom>
          <a:noFill/>
          <a:ln w="12700">
            <a:solidFill>
              <a:schemeClr val="tx1"/>
            </a:solidFill>
            <a:round/>
            <a:headEnd/>
            <a:tailEnd/>
          </a:ln>
          <a:effectLst/>
        </p:spPr>
        <p:txBody>
          <a:bodyPr wrap="none"/>
          <a:lstStyle/>
          <a:p>
            <a:endParaRPr lang="en-US"/>
          </a:p>
        </p:txBody>
      </p:sp>
      <p:sp>
        <p:nvSpPr>
          <p:cNvPr id="29859" name="Oval 163"/>
          <p:cNvSpPr>
            <a:spLocks noChangeArrowheads="1"/>
          </p:cNvSpPr>
          <p:nvPr/>
        </p:nvSpPr>
        <p:spPr bwMode="auto">
          <a:xfrm>
            <a:off x="1028700" y="337978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60" name="Oval 164"/>
          <p:cNvSpPr>
            <a:spLocks noChangeArrowheads="1"/>
          </p:cNvSpPr>
          <p:nvPr/>
        </p:nvSpPr>
        <p:spPr bwMode="auto">
          <a:xfrm>
            <a:off x="3424238" y="3379788"/>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61" name="Oval 165"/>
          <p:cNvSpPr>
            <a:spLocks noChangeArrowheads="1"/>
          </p:cNvSpPr>
          <p:nvPr/>
        </p:nvSpPr>
        <p:spPr bwMode="auto">
          <a:xfrm>
            <a:off x="1827213" y="3379788"/>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62" name="Oval 166"/>
          <p:cNvSpPr>
            <a:spLocks noChangeArrowheads="1"/>
          </p:cNvSpPr>
          <p:nvPr/>
        </p:nvSpPr>
        <p:spPr bwMode="auto">
          <a:xfrm>
            <a:off x="2625725" y="337978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66" name="Line 170"/>
          <p:cNvSpPr>
            <a:spLocks noChangeShapeType="1"/>
          </p:cNvSpPr>
          <p:nvPr/>
        </p:nvSpPr>
        <p:spPr bwMode="auto">
          <a:xfrm>
            <a:off x="5775325" y="3049588"/>
            <a:ext cx="0" cy="3298825"/>
          </a:xfrm>
          <a:prstGeom prst="line">
            <a:avLst/>
          </a:prstGeom>
          <a:noFill/>
          <a:ln w="12700">
            <a:solidFill>
              <a:schemeClr val="tx1"/>
            </a:solidFill>
            <a:round/>
            <a:headEnd/>
            <a:tailEnd/>
          </a:ln>
          <a:effectLst/>
        </p:spPr>
        <p:txBody>
          <a:bodyPr wrap="none"/>
          <a:lstStyle/>
          <a:p>
            <a:endParaRPr lang="en-US"/>
          </a:p>
        </p:txBody>
      </p:sp>
      <p:sp>
        <p:nvSpPr>
          <p:cNvPr id="29867" name="Line 171"/>
          <p:cNvSpPr>
            <a:spLocks noChangeShapeType="1"/>
          </p:cNvSpPr>
          <p:nvPr/>
        </p:nvSpPr>
        <p:spPr bwMode="auto">
          <a:xfrm>
            <a:off x="6570663" y="3071813"/>
            <a:ext cx="0" cy="3297237"/>
          </a:xfrm>
          <a:prstGeom prst="line">
            <a:avLst/>
          </a:prstGeom>
          <a:noFill/>
          <a:ln w="12700">
            <a:solidFill>
              <a:schemeClr val="tx1"/>
            </a:solidFill>
            <a:round/>
            <a:headEnd/>
            <a:tailEnd/>
          </a:ln>
          <a:effectLst/>
        </p:spPr>
        <p:txBody>
          <a:bodyPr wrap="none"/>
          <a:lstStyle/>
          <a:p>
            <a:endParaRPr lang="en-US"/>
          </a:p>
        </p:txBody>
      </p:sp>
      <p:sp>
        <p:nvSpPr>
          <p:cNvPr id="29868" name="Line 172"/>
          <p:cNvSpPr>
            <a:spLocks noChangeShapeType="1"/>
          </p:cNvSpPr>
          <p:nvPr/>
        </p:nvSpPr>
        <p:spPr bwMode="auto">
          <a:xfrm>
            <a:off x="7366000" y="3090863"/>
            <a:ext cx="0" cy="3298825"/>
          </a:xfrm>
          <a:prstGeom prst="line">
            <a:avLst/>
          </a:prstGeom>
          <a:noFill/>
          <a:ln w="12700">
            <a:solidFill>
              <a:schemeClr val="tx1"/>
            </a:solidFill>
            <a:round/>
            <a:headEnd/>
            <a:tailEnd/>
          </a:ln>
          <a:effectLst/>
        </p:spPr>
        <p:txBody>
          <a:bodyPr wrap="none"/>
          <a:lstStyle/>
          <a:p>
            <a:endParaRPr lang="en-US"/>
          </a:p>
        </p:txBody>
      </p:sp>
      <p:sp>
        <p:nvSpPr>
          <p:cNvPr id="29869" name="Line 173"/>
          <p:cNvSpPr>
            <a:spLocks noChangeShapeType="1"/>
          </p:cNvSpPr>
          <p:nvPr/>
        </p:nvSpPr>
        <p:spPr bwMode="auto">
          <a:xfrm>
            <a:off x="8158163" y="3108325"/>
            <a:ext cx="0" cy="3298825"/>
          </a:xfrm>
          <a:prstGeom prst="line">
            <a:avLst/>
          </a:prstGeom>
          <a:noFill/>
          <a:ln w="12700">
            <a:solidFill>
              <a:schemeClr val="tx1"/>
            </a:solidFill>
            <a:round/>
            <a:headEnd/>
            <a:tailEnd/>
          </a:ln>
          <a:effectLst/>
        </p:spPr>
        <p:txBody>
          <a:bodyPr wrap="none"/>
          <a:lstStyle/>
          <a:p>
            <a:endParaRPr lang="en-US"/>
          </a:p>
        </p:txBody>
      </p:sp>
      <p:sp>
        <p:nvSpPr>
          <p:cNvPr id="29870" name="Line 174"/>
          <p:cNvSpPr>
            <a:spLocks noChangeShapeType="1"/>
          </p:cNvSpPr>
          <p:nvPr/>
        </p:nvSpPr>
        <p:spPr bwMode="auto">
          <a:xfrm rot="5400000">
            <a:off x="7073107" y="2475706"/>
            <a:ext cx="0" cy="3633787"/>
          </a:xfrm>
          <a:prstGeom prst="line">
            <a:avLst/>
          </a:prstGeom>
          <a:noFill/>
          <a:ln w="12700">
            <a:solidFill>
              <a:schemeClr val="tx1"/>
            </a:solidFill>
            <a:round/>
            <a:headEnd/>
            <a:tailEnd/>
          </a:ln>
          <a:effectLst/>
        </p:spPr>
        <p:txBody>
          <a:bodyPr wrap="none"/>
          <a:lstStyle/>
          <a:p>
            <a:endParaRPr lang="en-US"/>
          </a:p>
        </p:txBody>
      </p:sp>
      <p:sp>
        <p:nvSpPr>
          <p:cNvPr id="29871" name="Line 175"/>
          <p:cNvSpPr>
            <a:spLocks noChangeShapeType="1"/>
          </p:cNvSpPr>
          <p:nvPr/>
        </p:nvSpPr>
        <p:spPr bwMode="auto">
          <a:xfrm rot="5400000">
            <a:off x="7050882" y="3271044"/>
            <a:ext cx="0" cy="3633787"/>
          </a:xfrm>
          <a:prstGeom prst="line">
            <a:avLst/>
          </a:prstGeom>
          <a:noFill/>
          <a:ln w="12700">
            <a:solidFill>
              <a:schemeClr val="tx1"/>
            </a:solidFill>
            <a:round/>
            <a:headEnd/>
            <a:tailEnd/>
          </a:ln>
          <a:effectLst/>
        </p:spPr>
        <p:txBody>
          <a:bodyPr wrap="none"/>
          <a:lstStyle/>
          <a:p>
            <a:endParaRPr lang="en-US"/>
          </a:p>
        </p:txBody>
      </p:sp>
      <p:sp>
        <p:nvSpPr>
          <p:cNvPr id="29872" name="Line 176"/>
          <p:cNvSpPr>
            <a:spLocks noChangeShapeType="1"/>
          </p:cNvSpPr>
          <p:nvPr/>
        </p:nvSpPr>
        <p:spPr bwMode="auto">
          <a:xfrm rot="5400000">
            <a:off x="7031832" y="4063206"/>
            <a:ext cx="0" cy="3633787"/>
          </a:xfrm>
          <a:prstGeom prst="line">
            <a:avLst/>
          </a:prstGeom>
          <a:noFill/>
          <a:ln w="12700">
            <a:solidFill>
              <a:schemeClr val="tx1"/>
            </a:solidFill>
            <a:round/>
            <a:headEnd/>
            <a:tailEnd/>
          </a:ln>
          <a:effectLst/>
        </p:spPr>
        <p:txBody>
          <a:bodyPr wrap="none"/>
          <a:lstStyle/>
          <a:p>
            <a:endParaRPr lang="en-US"/>
          </a:p>
        </p:txBody>
      </p:sp>
      <p:sp>
        <p:nvSpPr>
          <p:cNvPr id="29873" name="Oval 177"/>
          <p:cNvSpPr>
            <a:spLocks noChangeArrowheads="1"/>
          </p:cNvSpPr>
          <p:nvPr/>
        </p:nvSpPr>
        <p:spPr bwMode="auto">
          <a:xfrm>
            <a:off x="5640388" y="4171950"/>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74" name="Oval 178"/>
          <p:cNvSpPr>
            <a:spLocks noChangeArrowheads="1"/>
          </p:cNvSpPr>
          <p:nvPr/>
        </p:nvSpPr>
        <p:spPr bwMode="auto">
          <a:xfrm>
            <a:off x="8035925" y="4171950"/>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75" name="Oval 179"/>
          <p:cNvSpPr>
            <a:spLocks noChangeArrowheads="1"/>
          </p:cNvSpPr>
          <p:nvPr/>
        </p:nvSpPr>
        <p:spPr bwMode="auto">
          <a:xfrm>
            <a:off x="6438900" y="4171950"/>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76" name="Oval 180"/>
          <p:cNvSpPr>
            <a:spLocks noChangeArrowheads="1"/>
          </p:cNvSpPr>
          <p:nvPr/>
        </p:nvSpPr>
        <p:spPr bwMode="auto">
          <a:xfrm>
            <a:off x="7237413" y="4171950"/>
            <a:ext cx="258762" cy="25876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877" name="Oval 181"/>
          <p:cNvSpPr>
            <a:spLocks noChangeArrowheads="1"/>
          </p:cNvSpPr>
          <p:nvPr/>
        </p:nvSpPr>
        <p:spPr bwMode="auto">
          <a:xfrm>
            <a:off x="5643563" y="4953000"/>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78" name="Oval 182"/>
          <p:cNvSpPr>
            <a:spLocks noChangeArrowheads="1"/>
          </p:cNvSpPr>
          <p:nvPr/>
        </p:nvSpPr>
        <p:spPr bwMode="auto">
          <a:xfrm>
            <a:off x="8039100" y="4953000"/>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79" name="Oval 183"/>
          <p:cNvSpPr>
            <a:spLocks noChangeArrowheads="1"/>
          </p:cNvSpPr>
          <p:nvPr/>
        </p:nvSpPr>
        <p:spPr bwMode="auto">
          <a:xfrm>
            <a:off x="6442075" y="4953000"/>
            <a:ext cx="258763" cy="25876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880" name="Oval 184"/>
          <p:cNvSpPr>
            <a:spLocks noChangeArrowheads="1"/>
          </p:cNvSpPr>
          <p:nvPr/>
        </p:nvSpPr>
        <p:spPr bwMode="auto">
          <a:xfrm>
            <a:off x="7240588" y="4953000"/>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81" name="Oval 185"/>
          <p:cNvSpPr>
            <a:spLocks noChangeArrowheads="1"/>
          </p:cNvSpPr>
          <p:nvPr/>
        </p:nvSpPr>
        <p:spPr bwMode="auto">
          <a:xfrm>
            <a:off x="5641975" y="576103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82" name="Oval 186"/>
          <p:cNvSpPr>
            <a:spLocks noChangeArrowheads="1"/>
          </p:cNvSpPr>
          <p:nvPr/>
        </p:nvSpPr>
        <p:spPr bwMode="auto">
          <a:xfrm>
            <a:off x="8037513" y="5761038"/>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83" name="Oval 187"/>
          <p:cNvSpPr>
            <a:spLocks noChangeArrowheads="1"/>
          </p:cNvSpPr>
          <p:nvPr/>
        </p:nvSpPr>
        <p:spPr bwMode="auto">
          <a:xfrm>
            <a:off x="6440488" y="5761038"/>
            <a:ext cx="258762" cy="258762"/>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884" name="Oval 188"/>
          <p:cNvSpPr>
            <a:spLocks noChangeArrowheads="1"/>
          </p:cNvSpPr>
          <p:nvPr/>
        </p:nvSpPr>
        <p:spPr bwMode="auto">
          <a:xfrm>
            <a:off x="7239000" y="576103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85" name="Line 189"/>
          <p:cNvSpPr>
            <a:spLocks noChangeShapeType="1"/>
          </p:cNvSpPr>
          <p:nvPr/>
        </p:nvSpPr>
        <p:spPr bwMode="auto">
          <a:xfrm flipH="1">
            <a:off x="6211888" y="2974975"/>
            <a:ext cx="1630362" cy="3227388"/>
          </a:xfrm>
          <a:prstGeom prst="line">
            <a:avLst/>
          </a:prstGeom>
          <a:noFill/>
          <a:ln w="31750">
            <a:solidFill>
              <a:schemeClr val="accent2"/>
            </a:solidFill>
            <a:round/>
            <a:headEnd/>
            <a:tailEnd/>
          </a:ln>
          <a:effectLst/>
        </p:spPr>
        <p:txBody>
          <a:bodyPr wrap="none"/>
          <a:lstStyle/>
          <a:p>
            <a:endParaRPr lang="en-US"/>
          </a:p>
        </p:txBody>
      </p:sp>
      <p:sp>
        <p:nvSpPr>
          <p:cNvPr id="29886" name="Oval 190"/>
          <p:cNvSpPr>
            <a:spLocks noChangeArrowheads="1"/>
          </p:cNvSpPr>
          <p:nvPr/>
        </p:nvSpPr>
        <p:spPr bwMode="auto">
          <a:xfrm>
            <a:off x="6302375" y="5811838"/>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US"/>
          </a:p>
        </p:txBody>
      </p:sp>
      <p:sp>
        <p:nvSpPr>
          <p:cNvPr id="29887" name="Oval 191"/>
          <p:cNvSpPr>
            <a:spLocks noChangeArrowheads="1"/>
          </p:cNvSpPr>
          <p:nvPr/>
        </p:nvSpPr>
        <p:spPr bwMode="auto">
          <a:xfrm>
            <a:off x="6700838" y="5022850"/>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US"/>
          </a:p>
        </p:txBody>
      </p:sp>
      <p:sp>
        <p:nvSpPr>
          <p:cNvPr id="29888" name="Text Box 192"/>
          <p:cNvSpPr txBox="1">
            <a:spLocks noChangeArrowheads="1"/>
          </p:cNvSpPr>
          <p:nvPr/>
        </p:nvSpPr>
        <p:spPr bwMode="auto">
          <a:xfrm>
            <a:off x="5437188" y="5341938"/>
            <a:ext cx="719137" cy="322262"/>
          </a:xfrm>
          <a:prstGeom prst="rect">
            <a:avLst/>
          </a:prstGeom>
          <a:solidFill>
            <a:schemeClr val="bg1"/>
          </a:solidFill>
          <a:ln w="12700">
            <a:noFill/>
            <a:miter lim="800000"/>
            <a:headEnd/>
            <a:tailEnd/>
          </a:ln>
          <a:effectLst/>
        </p:spPr>
        <p:txBody>
          <a:bodyPr wrap="none" lIns="0" tIns="0" rIns="0" bIns="1800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 </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a:t>
            </a:r>
            <a:endParaRPr lang="en-US" sz="2000" b="1">
              <a:latin typeface="Times New Roman" pitchFamily="18" charset="0"/>
            </a:endParaRPr>
          </a:p>
        </p:txBody>
      </p:sp>
      <p:sp>
        <p:nvSpPr>
          <p:cNvPr id="29889" name="Line 193"/>
          <p:cNvSpPr>
            <a:spLocks noChangeShapeType="1"/>
          </p:cNvSpPr>
          <p:nvPr/>
        </p:nvSpPr>
        <p:spPr bwMode="auto">
          <a:xfrm flipH="1" flipV="1">
            <a:off x="6816725" y="5149850"/>
            <a:ext cx="155575" cy="225425"/>
          </a:xfrm>
          <a:prstGeom prst="line">
            <a:avLst/>
          </a:prstGeom>
          <a:noFill/>
          <a:ln w="12700">
            <a:solidFill>
              <a:schemeClr val="tx1"/>
            </a:solidFill>
            <a:round/>
            <a:headEnd/>
            <a:tailEnd type="triangle" w="med" len="med"/>
          </a:ln>
          <a:effectLst/>
        </p:spPr>
        <p:txBody>
          <a:bodyPr wrap="none"/>
          <a:lstStyle/>
          <a:p>
            <a:endParaRPr lang="en-US"/>
          </a:p>
        </p:txBody>
      </p:sp>
      <p:sp>
        <p:nvSpPr>
          <p:cNvPr id="29890" name="Text Box 194"/>
          <p:cNvSpPr txBox="1">
            <a:spLocks noChangeArrowheads="1"/>
          </p:cNvSpPr>
          <p:nvPr/>
        </p:nvSpPr>
        <p:spPr bwMode="auto">
          <a:xfrm>
            <a:off x="6951663" y="5268913"/>
            <a:ext cx="1489075" cy="322262"/>
          </a:xfrm>
          <a:prstGeom prst="rect">
            <a:avLst/>
          </a:prstGeom>
          <a:solidFill>
            <a:schemeClr val="bg1"/>
          </a:solidFill>
          <a:ln w="12700">
            <a:noFill/>
            <a:miter lim="800000"/>
            <a:headEnd/>
            <a:tailEnd/>
          </a:ln>
          <a:effectLst/>
        </p:spPr>
        <p:txBody>
          <a:bodyPr wrap="none" lIns="0" tIns="0" rIns="0" bIns="1800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 </a:t>
            </a:r>
            <a:r>
              <a:rPr lang="en-IE" sz="2000" b="1" baseline="30000">
                <a:latin typeface="Times New Roman" pitchFamily="18" charset="0"/>
              </a:rPr>
              <a:t>1</a:t>
            </a:r>
            <a:r>
              <a:rPr lang="en-IE" sz="2000" b="1">
                <a:latin typeface="Times New Roman" pitchFamily="18" charset="0"/>
              </a:rPr>
              <a:t>/</a:t>
            </a:r>
            <a:r>
              <a:rPr lang="en-IE" sz="2000" b="1" baseline="-25000">
                <a:latin typeface="Times New Roman" pitchFamily="18" charset="0"/>
              </a:rPr>
              <a:t>m</a:t>
            </a:r>
            <a:r>
              <a:rPr lang="en-IE" sz="2000" b="1">
                <a:latin typeface="Times New Roman" pitchFamily="18" charset="0"/>
              </a:rPr>
              <a:t>, </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+1)</a:t>
            </a:r>
            <a:endParaRPr lang="en-US" sz="2000" b="1">
              <a:latin typeface="Times New Roman" pitchFamily="18" charset="0"/>
            </a:endParaRPr>
          </a:p>
        </p:txBody>
      </p:sp>
      <p:sp>
        <p:nvSpPr>
          <p:cNvPr id="29891" name="Line 195"/>
          <p:cNvSpPr>
            <a:spLocks noChangeShapeType="1"/>
          </p:cNvSpPr>
          <p:nvPr/>
        </p:nvSpPr>
        <p:spPr bwMode="auto">
          <a:xfrm flipH="1" flipV="1">
            <a:off x="6648450" y="6000750"/>
            <a:ext cx="98425" cy="168275"/>
          </a:xfrm>
          <a:prstGeom prst="line">
            <a:avLst/>
          </a:prstGeom>
          <a:noFill/>
          <a:ln w="12700">
            <a:solidFill>
              <a:schemeClr val="tx1"/>
            </a:solidFill>
            <a:round/>
            <a:headEnd/>
            <a:tailEnd type="triangle" w="med" len="med"/>
          </a:ln>
          <a:effectLst/>
        </p:spPr>
        <p:txBody>
          <a:bodyPr wrap="none"/>
          <a:lstStyle/>
          <a:p>
            <a:endParaRPr lang="en-US"/>
          </a:p>
        </p:txBody>
      </p:sp>
      <p:sp>
        <p:nvSpPr>
          <p:cNvPr id="29893" name="Line 197"/>
          <p:cNvSpPr>
            <a:spLocks noChangeShapeType="1"/>
          </p:cNvSpPr>
          <p:nvPr/>
        </p:nvSpPr>
        <p:spPr bwMode="auto">
          <a:xfrm>
            <a:off x="6153150" y="5664200"/>
            <a:ext cx="146050" cy="142875"/>
          </a:xfrm>
          <a:prstGeom prst="line">
            <a:avLst/>
          </a:prstGeom>
          <a:noFill/>
          <a:ln w="12700">
            <a:solidFill>
              <a:schemeClr val="tx1"/>
            </a:solidFill>
            <a:round/>
            <a:headEnd/>
            <a:tailEnd type="triangle" w="med" len="med"/>
          </a:ln>
          <a:effectLst/>
        </p:spPr>
        <p:txBody>
          <a:bodyPr wrap="none"/>
          <a:lstStyle/>
          <a:p>
            <a:endParaRPr lang="en-US"/>
          </a:p>
        </p:txBody>
      </p:sp>
      <p:sp>
        <p:nvSpPr>
          <p:cNvPr id="29895" name="Line 199"/>
          <p:cNvSpPr>
            <a:spLocks noChangeShapeType="1"/>
          </p:cNvSpPr>
          <p:nvPr/>
        </p:nvSpPr>
        <p:spPr bwMode="auto">
          <a:xfrm>
            <a:off x="6388100" y="4829175"/>
            <a:ext cx="98425" cy="133350"/>
          </a:xfrm>
          <a:prstGeom prst="line">
            <a:avLst/>
          </a:prstGeom>
          <a:noFill/>
          <a:ln w="12700">
            <a:solidFill>
              <a:schemeClr val="tx1"/>
            </a:solidFill>
            <a:round/>
            <a:headEnd/>
            <a:tailEnd type="triangle" w="med" len="med"/>
          </a:ln>
          <a:effectLst/>
        </p:spPr>
        <p:txBody>
          <a:bodyPr wrap="none"/>
          <a:lstStyle/>
          <a:p>
            <a:endParaRPr lang="en-US"/>
          </a:p>
        </p:txBody>
      </p:sp>
      <p:sp>
        <p:nvSpPr>
          <p:cNvPr id="29898" name="Oval 202"/>
          <p:cNvSpPr>
            <a:spLocks noChangeArrowheads="1"/>
          </p:cNvSpPr>
          <p:nvPr/>
        </p:nvSpPr>
        <p:spPr bwMode="auto">
          <a:xfrm>
            <a:off x="5648325" y="3375025"/>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899" name="Oval 203"/>
          <p:cNvSpPr>
            <a:spLocks noChangeArrowheads="1"/>
          </p:cNvSpPr>
          <p:nvPr/>
        </p:nvSpPr>
        <p:spPr bwMode="auto">
          <a:xfrm>
            <a:off x="8043863" y="337502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900" name="Oval 204"/>
          <p:cNvSpPr>
            <a:spLocks noChangeArrowheads="1"/>
          </p:cNvSpPr>
          <p:nvPr/>
        </p:nvSpPr>
        <p:spPr bwMode="auto">
          <a:xfrm>
            <a:off x="6446838" y="337502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9901" name="Oval 205"/>
          <p:cNvSpPr>
            <a:spLocks noChangeArrowheads="1"/>
          </p:cNvSpPr>
          <p:nvPr/>
        </p:nvSpPr>
        <p:spPr bwMode="auto">
          <a:xfrm>
            <a:off x="7245350" y="3375025"/>
            <a:ext cx="258763" cy="25876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9902" name="Text Box 206"/>
          <p:cNvSpPr txBox="1">
            <a:spLocks noChangeArrowheads="1"/>
          </p:cNvSpPr>
          <p:nvPr/>
        </p:nvSpPr>
        <p:spPr bwMode="auto">
          <a:xfrm>
            <a:off x="6738938" y="6081713"/>
            <a:ext cx="1550987" cy="341312"/>
          </a:xfrm>
          <a:prstGeom prst="rect">
            <a:avLst/>
          </a:prstGeom>
          <a:solidFill>
            <a:schemeClr val="bg1"/>
          </a:solidFill>
          <a:ln w="12700">
            <a:noFill/>
            <a:miter lim="800000"/>
            <a:headEnd/>
            <a:tailEnd/>
          </a:ln>
          <a:effectLst/>
        </p:spPr>
        <p:txBody>
          <a:bodyPr wrap="none" lIns="0" tIns="0" rIns="0" bIns="36000">
            <a:spAutoFit/>
          </a:bodyPr>
          <a:lstStyle/>
          <a:p>
            <a:r>
              <a:rPr lang="en-IE" sz="2000" b="1">
                <a:latin typeface="Times New Roman" pitchFamily="18" charset="0"/>
              </a:rPr>
              <a:t>(round(</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 </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a:t>
            </a:r>
            <a:endParaRPr lang="en-US" sz="2000" b="1">
              <a:latin typeface="Times New Roman" pitchFamily="18" charset="0"/>
            </a:endParaRPr>
          </a:p>
        </p:txBody>
      </p:sp>
      <p:sp>
        <p:nvSpPr>
          <p:cNvPr id="29903" name="Text Box 207"/>
          <p:cNvSpPr txBox="1">
            <a:spLocks noChangeArrowheads="1"/>
          </p:cNvSpPr>
          <p:nvPr/>
        </p:nvSpPr>
        <p:spPr bwMode="auto">
          <a:xfrm>
            <a:off x="4548188" y="4484688"/>
            <a:ext cx="2320925" cy="322262"/>
          </a:xfrm>
          <a:prstGeom prst="rect">
            <a:avLst/>
          </a:prstGeom>
          <a:solidFill>
            <a:schemeClr val="bg1"/>
          </a:solidFill>
          <a:ln w="12700">
            <a:noFill/>
            <a:miter lim="800000"/>
            <a:headEnd/>
            <a:tailEnd/>
          </a:ln>
          <a:effectLst/>
        </p:spPr>
        <p:txBody>
          <a:bodyPr wrap="none" lIns="0" tIns="0" rIns="0" bIns="18000">
            <a:spAutoFit/>
          </a:bodyPr>
          <a:lstStyle/>
          <a:p>
            <a:r>
              <a:rPr lang="en-IE" sz="2000" b="1">
                <a:latin typeface="Times New Roman" pitchFamily="18" charset="0"/>
              </a:rPr>
              <a:t>(round(</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 </a:t>
            </a:r>
            <a:r>
              <a:rPr lang="en-IE" sz="2000" b="1" baseline="30000">
                <a:latin typeface="Times New Roman" pitchFamily="18" charset="0"/>
              </a:rPr>
              <a:t>1</a:t>
            </a:r>
            <a:r>
              <a:rPr lang="en-IE" sz="2000" b="1">
                <a:latin typeface="Times New Roman" pitchFamily="18" charset="0"/>
              </a:rPr>
              <a:t>/</a:t>
            </a:r>
            <a:r>
              <a:rPr lang="en-IE" sz="2000" b="1" baseline="-25000">
                <a:latin typeface="Times New Roman" pitchFamily="18" charset="0"/>
              </a:rPr>
              <a:t>m</a:t>
            </a:r>
            <a:r>
              <a:rPr lang="en-IE" sz="2000" b="1">
                <a:latin typeface="Times New Roman" pitchFamily="18" charset="0"/>
              </a:rPr>
              <a:t>), </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+1)</a:t>
            </a:r>
            <a:endParaRPr lang="en-US" sz="2000" b="1">
              <a:latin typeface="Times New Roman" pitchFamily="18" charset="0"/>
            </a:endParaRPr>
          </a:p>
        </p:txBody>
      </p:sp>
      <p:sp>
        <p:nvSpPr>
          <p:cNvPr id="74" name="Slide Number Placeholder 7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75" name="Footer Placeholder 7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ln/>
        </p:spPr>
        <p:txBody>
          <a:bodyPr/>
          <a:lstStyle/>
          <a:p>
            <a:r>
              <a:rPr lang="en-IE"/>
              <a:t>DDA Algorithm Example</a:t>
            </a:r>
            <a:endParaRPr lang="en-US"/>
          </a:p>
        </p:txBody>
      </p:sp>
      <p:sp>
        <p:nvSpPr>
          <p:cNvPr id="55299" name="Rectangle 3"/>
          <p:cNvSpPr>
            <a:spLocks noGrp="1" noChangeArrowheads="1"/>
          </p:cNvSpPr>
          <p:nvPr>
            <p:ph idx="1"/>
          </p:nvPr>
        </p:nvSpPr>
        <p:spPr/>
        <p:txBody>
          <a:bodyPr/>
          <a:lstStyle/>
          <a:p>
            <a:r>
              <a:rPr lang="en-IE"/>
              <a:t>Let’s try out the following examples:</a:t>
            </a:r>
            <a:endParaRPr lang="en-US"/>
          </a:p>
        </p:txBody>
      </p:sp>
      <p:grpSp>
        <p:nvGrpSpPr>
          <p:cNvPr id="55336" name="Group 40"/>
          <p:cNvGrpSpPr>
            <a:grpSpLocks/>
          </p:cNvGrpSpPr>
          <p:nvPr/>
        </p:nvGrpSpPr>
        <p:grpSpPr bwMode="auto">
          <a:xfrm>
            <a:off x="673100" y="2130425"/>
            <a:ext cx="3852863" cy="3914775"/>
            <a:chOff x="424" y="1342"/>
            <a:chExt cx="2427" cy="2466"/>
          </a:xfrm>
        </p:grpSpPr>
        <p:sp>
          <p:nvSpPr>
            <p:cNvPr id="55302" name="Line 6"/>
            <p:cNvSpPr>
              <a:spLocks noChangeShapeType="1"/>
            </p:cNvSpPr>
            <p:nvPr/>
          </p:nvSpPr>
          <p:spPr bwMode="auto">
            <a:xfrm flipV="1">
              <a:off x="709" y="1472"/>
              <a:ext cx="0" cy="2143"/>
            </a:xfrm>
            <a:prstGeom prst="line">
              <a:avLst/>
            </a:prstGeom>
            <a:noFill/>
            <a:ln w="12700">
              <a:solidFill>
                <a:schemeClr val="tx1"/>
              </a:solidFill>
              <a:round/>
              <a:headEnd/>
              <a:tailEnd type="triangle" w="med" len="med"/>
            </a:ln>
            <a:effectLst/>
          </p:spPr>
          <p:txBody>
            <a:bodyPr wrap="none"/>
            <a:lstStyle/>
            <a:p>
              <a:endParaRPr lang="en-US"/>
            </a:p>
          </p:txBody>
        </p:sp>
        <p:sp>
          <p:nvSpPr>
            <p:cNvPr id="55303" name="Line 7"/>
            <p:cNvSpPr>
              <a:spLocks noChangeShapeType="1"/>
            </p:cNvSpPr>
            <p:nvPr/>
          </p:nvSpPr>
          <p:spPr bwMode="auto">
            <a:xfrm rot="5400000" flipV="1">
              <a:off x="1652" y="2522"/>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55304" name="Text Box 8"/>
            <p:cNvSpPr txBox="1">
              <a:spLocks noChangeArrowheads="1"/>
            </p:cNvSpPr>
            <p:nvPr/>
          </p:nvSpPr>
          <p:spPr bwMode="auto">
            <a:xfrm>
              <a:off x="2572" y="3504"/>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55305" name="Text Box 9"/>
            <p:cNvSpPr txBox="1">
              <a:spLocks noChangeArrowheads="1"/>
            </p:cNvSpPr>
            <p:nvPr/>
          </p:nvSpPr>
          <p:spPr bwMode="auto">
            <a:xfrm>
              <a:off x="509" y="1342"/>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sp>
          <p:nvSpPr>
            <p:cNvPr id="55306" name="Line 10"/>
            <p:cNvSpPr>
              <a:spLocks noChangeShapeType="1"/>
            </p:cNvSpPr>
            <p:nvPr/>
          </p:nvSpPr>
          <p:spPr bwMode="auto">
            <a:xfrm>
              <a:off x="581" y="3066"/>
              <a:ext cx="2025" cy="0"/>
            </a:xfrm>
            <a:prstGeom prst="line">
              <a:avLst/>
            </a:prstGeom>
            <a:noFill/>
            <a:ln w="19050">
              <a:solidFill>
                <a:srgbClr val="FF9900"/>
              </a:solidFill>
              <a:prstDash val="dash"/>
              <a:round/>
              <a:headEnd/>
              <a:tailEnd/>
            </a:ln>
            <a:effectLst/>
          </p:spPr>
          <p:txBody>
            <a:bodyPr wrap="none"/>
            <a:lstStyle/>
            <a:p>
              <a:endParaRPr lang="en-US"/>
            </a:p>
          </p:txBody>
        </p:sp>
        <p:sp>
          <p:nvSpPr>
            <p:cNvPr id="55307" name="Line 11"/>
            <p:cNvSpPr>
              <a:spLocks noChangeShapeType="1"/>
            </p:cNvSpPr>
            <p:nvPr/>
          </p:nvSpPr>
          <p:spPr bwMode="auto">
            <a:xfrm>
              <a:off x="581" y="2288"/>
              <a:ext cx="1977" cy="0"/>
            </a:xfrm>
            <a:prstGeom prst="line">
              <a:avLst/>
            </a:prstGeom>
            <a:noFill/>
            <a:ln w="19050">
              <a:solidFill>
                <a:srgbClr val="FF9900"/>
              </a:solidFill>
              <a:prstDash val="dash"/>
              <a:round/>
              <a:headEnd/>
              <a:tailEnd/>
            </a:ln>
            <a:effectLst/>
          </p:spPr>
          <p:txBody>
            <a:bodyPr wrap="none"/>
            <a:lstStyle/>
            <a:p>
              <a:endParaRPr lang="en-US"/>
            </a:p>
          </p:txBody>
        </p:sp>
        <p:sp>
          <p:nvSpPr>
            <p:cNvPr id="55308" name="Line 12"/>
            <p:cNvSpPr>
              <a:spLocks noChangeShapeType="1"/>
            </p:cNvSpPr>
            <p:nvPr/>
          </p:nvSpPr>
          <p:spPr bwMode="auto">
            <a:xfrm rot="5400000">
              <a:off x="132" y="2542"/>
              <a:ext cx="2140" cy="0"/>
            </a:xfrm>
            <a:prstGeom prst="line">
              <a:avLst/>
            </a:prstGeom>
            <a:noFill/>
            <a:ln w="19050">
              <a:solidFill>
                <a:srgbClr val="FF9900"/>
              </a:solidFill>
              <a:prstDash val="dash"/>
              <a:round/>
              <a:headEnd/>
              <a:tailEnd/>
            </a:ln>
            <a:effectLst/>
          </p:spPr>
          <p:txBody>
            <a:bodyPr wrap="none"/>
            <a:lstStyle/>
            <a:p>
              <a:endParaRPr lang="en-US"/>
            </a:p>
          </p:txBody>
        </p:sp>
        <p:sp>
          <p:nvSpPr>
            <p:cNvPr id="55309" name="Line 13"/>
            <p:cNvSpPr>
              <a:spLocks noChangeShapeType="1"/>
            </p:cNvSpPr>
            <p:nvPr/>
          </p:nvSpPr>
          <p:spPr bwMode="auto">
            <a:xfrm rot="5400000">
              <a:off x="1322" y="2552"/>
              <a:ext cx="2160" cy="0"/>
            </a:xfrm>
            <a:prstGeom prst="line">
              <a:avLst/>
            </a:prstGeom>
            <a:noFill/>
            <a:ln w="19050">
              <a:solidFill>
                <a:srgbClr val="FF9900"/>
              </a:solidFill>
              <a:prstDash val="dash"/>
              <a:round/>
              <a:headEnd/>
              <a:tailEnd/>
            </a:ln>
            <a:effectLst/>
          </p:spPr>
          <p:txBody>
            <a:bodyPr wrap="none"/>
            <a:lstStyle/>
            <a:p>
              <a:endParaRPr lang="en-US"/>
            </a:p>
          </p:txBody>
        </p:sp>
        <p:sp>
          <p:nvSpPr>
            <p:cNvPr id="55310" name="Line 14"/>
            <p:cNvSpPr>
              <a:spLocks noChangeShapeType="1"/>
            </p:cNvSpPr>
            <p:nvPr/>
          </p:nvSpPr>
          <p:spPr bwMode="auto">
            <a:xfrm flipV="1">
              <a:off x="1197" y="2290"/>
              <a:ext cx="1201" cy="787"/>
            </a:xfrm>
            <a:prstGeom prst="line">
              <a:avLst/>
            </a:prstGeom>
            <a:noFill/>
            <a:ln w="31750">
              <a:solidFill>
                <a:schemeClr val="accent2"/>
              </a:solidFill>
              <a:round/>
              <a:headEnd type="oval" w="med" len="med"/>
              <a:tailEnd type="oval" w="med" len="med"/>
            </a:ln>
            <a:effectLst/>
          </p:spPr>
          <p:txBody>
            <a:bodyPr wrap="none"/>
            <a:lstStyle/>
            <a:p>
              <a:endParaRPr lang="en-US"/>
            </a:p>
          </p:txBody>
        </p:sp>
        <p:sp>
          <p:nvSpPr>
            <p:cNvPr id="55311" name="Text Box 15"/>
            <p:cNvSpPr txBox="1">
              <a:spLocks noChangeArrowheads="1"/>
            </p:cNvSpPr>
            <p:nvPr/>
          </p:nvSpPr>
          <p:spPr bwMode="auto">
            <a:xfrm>
              <a:off x="804" y="3058"/>
              <a:ext cx="452" cy="231"/>
            </a:xfrm>
            <a:prstGeom prst="rect">
              <a:avLst/>
            </a:prstGeom>
            <a:noFill/>
            <a:ln w="12700">
              <a:noFill/>
              <a:miter lim="800000"/>
              <a:headEnd/>
              <a:tailEnd/>
            </a:ln>
            <a:effectLst/>
          </p:spPr>
          <p:txBody>
            <a:bodyPr wrap="none">
              <a:spAutoFit/>
            </a:bodyPr>
            <a:lstStyle/>
            <a:p>
              <a:r>
                <a:rPr lang="en-IE" b="1">
                  <a:solidFill>
                    <a:srgbClr val="000099"/>
                  </a:solidFill>
                </a:rPr>
                <a:t>(2, 2)</a:t>
              </a:r>
              <a:endParaRPr lang="en-US" b="1">
                <a:solidFill>
                  <a:srgbClr val="000099"/>
                </a:solidFill>
              </a:endParaRPr>
            </a:p>
          </p:txBody>
        </p:sp>
        <p:sp>
          <p:nvSpPr>
            <p:cNvPr id="55312" name="Text Box 16"/>
            <p:cNvSpPr txBox="1">
              <a:spLocks noChangeArrowheads="1"/>
            </p:cNvSpPr>
            <p:nvPr/>
          </p:nvSpPr>
          <p:spPr bwMode="auto">
            <a:xfrm>
              <a:off x="2399" y="2047"/>
              <a:ext cx="452" cy="231"/>
            </a:xfrm>
            <a:prstGeom prst="rect">
              <a:avLst/>
            </a:prstGeom>
            <a:noFill/>
            <a:ln w="12700">
              <a:noFill/>
              <a:miter lim="800000"/>
              <a:headEnd/>
              <a:tailEnd/>
            </a:ln>
            <a:effectLst/>
          </p:spPr>
          <p:txBody>
            <a:bodyPr wrap="none">
              <a:spAutoFit/>
            </a:bodyPr>
            <a:lstStyle/>
            <a:p>
              <a:r>
                <a:rPr lang="en-IE" b="1">
                  <a:solidFill>
                    <a:srgbClr val="000099"/>
                  </a:solidFill>
                </a:rPr>
                <a:t>(7, 5)</a:t>
              </a:r>
              <a:endParaRPr lang="en-US" b="1">
                <a:solidFill>
                  <a:srgbClr val="000099"/>
                </a:solidFill>
              </a:endParaRPr>
            </a:p>
          </p:txBody>
        </p:sp>
        <p:sp>
          <p:nvSpPr>
            <p:cNvPr id="55313" name="Text Box 17"/>
            <p:cNvSpPr txBox="1">
              <a:spLocks noChangeArrowheads="1"/>
            </p:cNvSpPr>
            <p:nvPr/>
          </p:nvSpPr>
          <p:spPr bwMode="auto">
            <a:xfrm>
              <a:off x="1112" y="3577"/>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55314" name="Text Box 18"/>
            <p:cNvSpPr txBox="1">
              <a:spLocks noChangeArrowheads="1"/>
            </p:cNvSpPr>
            <p:nvPr/>
          </p:nvSpPr>
          <p:spPr bwMode="auto">
            <a:xfrm>
              <a:off x="2309" y="3577"/>
              <a:ext cx="196" cy="231"/>
            </a:xfrm>
            <a:prstGeom prst="rect">
              <a:avLst/>
            </a:prstGeom>
            <a:noFill/>
            <a:ln w="12700">
              <a:noFill/>
              <a:miter lim="800000"/>
              <a:headEnd/>
              <a:tailEnd/>
            </a:ln>
            <a:effectLst/>
          </p:spPr>
          <p:txBody>
            <a:bodyPr wrap="none">
              <a:spAutoFit/>
            </a:bodyPr>
            <a:lstStyle/>
            <a:p>
              <a:r>
                <a:rPr lang="en-IE" b="1">
                  <a:solidFill>
                    <a:srgbClr val="FF9900"/>
                  </a:solidFill>
                </a:rPr>
                <a:t>7</a:t>
              </a:r>
              <a:endParaRPr lang="en-US" b="1">
                <a:solidFill>
                  <a:srgbClr val="FF9900"/>
                </a:solidFill>
              </a:endParaRPr>
            </a:p>
          </p:txBody>
        </p:sp>
        <p:sp>
          <p:nvSpPr>
            <p:cNvPr id="55315" name="Text Box 19"/>
            <p:cNvSpPr txBox="1">
              <a:spLocks noChangeArrowheads="1"/>
            </p:cNvSpPr>
            <p:nvPr/>
          </p:nvSpPr>
          <p:spPr bwMode="auto">
            <a:xfrm>
              <a:off x="424" y="2954"/>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55316" name="Text Box 20"/>
            <p:cNvSpPr txBox="1">
              <a:spLocks noChangeArrowheads="1"/>
            </p:cNvSpPr>
            <p:nvPr/>
          </p:nvSpPr>
          <p:spPr bwMode="auto">
            <a:xfrm>
              <a:off x="433" y="2173"/>
              <a:ext cx="196" cy="231"/>
            </a:xfrm>
            <a:prstGeom prst="rect">
              <a:avLst/>
            </a:prstGeom>
            <a:noFill/>
            <a:ln w="12700">
              <a:noFill/>
              <a:miter lim="800000"/>
              <a:headEnd/>
              <a:tailEnd/>
            </a:ln>
            <a:effectLst/>
          </p:spPr>
          <p:txBody>
            <a:bodyPr wrap="none">
              <a:spAutoFit/>
            </a:bodyPr>
            <a:lstStyle/>
            <a:p>
              <a:r>
                <a:rPr lang="en-IE" b="1">
                  <a:solidFill>
                    <a:srgbClr val="FF9900"/>
                  </a:solidFill>
                </a:rPr>
                <a:t>5</a:t>
              </a:r>
              <a:endParaRPr lang="en-US" b="1">
                <a:solidFill>
                  <a:srgbClr val="FF9900"/>
                </a:solidFill>
              </a:endParaRPr>
            </a:p>
          </p:txBody>
        </p:sp>
      </p:grpSp>
      <p:grpSp>
        <p:nvGrpSpPr>
          <p:cNvPr id="55335" name="Group 39"/>
          <p:cNvGrpSpPr>
            <a:grpSpLocks/>
          </p:cNvGrpSpPr>
          <p:nvPr/>
        </p:nvGrpSpPr>
        <p:grpSpPr bwMode="auto">
          <a:xfrm>
            <a:off x="4973638" y="2138363"/>
            <a:ext cx="3695700" cy="3900487"/>
            <a:chOff x="3133" y="1347"/>
            <a:chExt cx="2328" cy="2457"/>
          </a:xfrm>
        </p:grpSpPr>
        <p:sp>
          <p:nvSpPr>
            <p:cNvPr id="55319" name="Line 23"/>
            <p:cNvSpPr>
              <a:spLocks noChangeShapeType="1"/>
            </p:cNvSpPr>
            <p:nvPr/>
          </p:nvSpPr>
          <p:spPr bwMode="auto">
            <a:xfrm flipV="1">
              <a:off x="3418" y="1472"/>
              <a:ext cx="0" cy="2139"/>
            </a:xfrm>
            <a:prstGeom prst="line">
              <a:avLst/>
            </a:prstGeom>
            <a:noFill/>
            <a:ln w="12700">
              <a:solidFill>
                <a:schemeClr val="tx1"/>
              </a:solidFill>
              <a:round/>
              <a:headEnd/>
              <a:tailEnd type="triangle" w="med" len="med"/>
            </a:ln>
            <a:effectLst/>
          </p:spPr>
          <p:txBody>
            <a:bodyPr wrap="none"/>
            <a:lstStyle/>
            <a:p>
              <a:endParaRPr lang="en-US"/>
            </a:p>
          </p:txBody>
        </p:sp>
        <p:sp>
          <p:nvSpPr>
            <p:cNvPr id="55320" name="Line 24"/>
            <p:cNvSpPr>
              <a:spLocks noChangeShapeType="1"/>
            </p:cNvSpPr>
            <p:nvPr/>
          </p:nvSpPr>
          <p:spPr bwMode="auto">
            <a:xfrm rot="5400000" flipV="1">
              <a:off x="4361" y="2518"/>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55321" name="Text Box 25"/>
            <p:cNvSpPr txBox="1">
              <a:spLocks noChangeArrowheads="1"/>
            </p:cNvSpPr>
            <p:nvPr/>
          </p:nvSpPr>
          <p:spPr bwMode="auto">
            <a:xfrm>
              <a:off x="5281" y="3500"/>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55322" name="Text Box 26"/>
            <p:cNvSpPr txBox="1">
              <a:spLocks noChangeArrowheads="1"/>
            </p:cNvSpPr>
            <p:nvPr/>
          </p:nvSpPr>
          <p:spPr bwMode="auto">
            <a:xfrm>
              <a:off x="3250" y="1347"/>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sp>
          <p:nvSpPr>
            <p:cNvPr id="55323" name="Line 27"/>
            <p:cNvSpPr>
              <a:spLocks noChangeShapeType="1"/>
            </p:cNvSpPr>
            <p:nvPr/>
          </p:nvSpPr>
          <p:spPr bwMode="auto">
            <a:xfrm>
              <a:off x="3290" y="3062"/>
              <a:ext cx="2025" cy="0"/>
            </a:xfrm>
            <a:prstGeom prst="line">
              <a:avLst/>
            </a:prstGeom>
            <a:noFill/>
            <a:ln w="19050">
              <a:solidFill>
                <a:srgbClr val="FF9900"/>
              </a:solidFill>
              <a:prstDash val="dash"/>
              <a:round/>
              <a:headEnd/>
              <a:tailEnd/>
            </a:ln>
            <a:effectLst/>
          </p:spPr>
          <p:txBody>
            <a:bodyPr wrap="none"/>
            <a:lstStyle/>
            <a:p>
              <a:endParaRPr lang="en-US"/>
            </a:p>
          </p:txBody>
        </p:sp>
        <p:sp>
          <p:nvSpPr>
            <p:cNvPr id="55325" name="Line 29"/>
            <p:cNvSpPr>
              <a:spLocks noChangeShapeType="1"/>
            </p:cNvSpPr>
            <p:nvPr/>
          </p:nvSpPr>
          <p:spPr bwMode="auto">
            <a:xfrm rot="5400000">
              <a:off x="2851" y="2548"/>
              <a:ext cx="2120" cy="0"/>
            </a:xfrm>
            <a:prstGeom prst="line">
              <a:avLst/>
            </a:prstGeom>
            <a:noFill/>
            <a:ln w="19050">
              <a:solidFill>
                <a:srgbClr val="FF9900"/>
              </a:solidFill>
              <a:prstDash val="dash"/>
              <a:round/>
              <a:headEnd/>
              <a:tailEnd/>
            </a:ln>
            <a:effectLst/>
          </p:spPr>
          <p:txBody>
            <a:bodyPr wrap="none"/>
            <a:lstStyle/>
            <a:p>
              <a:endParaRPr lang="en-US"/>
            </a:p>
          </p:txBody>
        </p:sp>
        <p:sp>
          <p:nvSpPr>
            <p:cNvPr id="55326" name="Line 30"/>
            <p:cNvSpPr>
              <a:spLocks noChangeShapeType="1"/>
            </p:cNvSpPr>
            <p:nvPr/>
          </p:nvSpPr>
          <p:spPr bwMode="auto">
            <a:xfrm rot="5400000">
              <a:off x="3140" y="2569"/>
              <a:ext cx="2118" cy="0"/>
            </a:xfrm>
            <a:prstGeom prst="line">
              <a:avLst/>
            </a:prstGeom>
            <a:noFill/>
            <a:ln w="19050">
              <a:solidFill>
                <a:srgbClr val="FF9900"/>
              </a:solidFill>
              <a:prstDash val="dash"/>
              <a:round/>
              <a:headEnd/>
              <a:tailEnd/>
            </a:ln>
            <a:effectLst/>
          </p:spPr>
          <p:txBody>
            <a:bodyPr wrap="none"/>
            <a:lstStyle/>
            <a:p>
              <a:endParaRPr lang="en-US"/>
            </a:p>
          </p:txBody>
        </p:sp>
        <p:sp>
          <p:nvSpPr>
            <p:cNvPr id="55328" name="Text Box 32"/>
            <p:cNvSpPr txBox="1">
              <a:spLocks noChangeArrowheads="1"/>
            </p:cNvSpPr>
            <p:nvPr/>
          </p:nvSpPr>
          <p:spPr bwMode="auto">
            <a:xfrm>
              <a:off x="3491" y="1362"/>
              <a:ext cx="452" cy="231"/>
            </a:xfrm>
            <a:prstGeom prst="rect">
              <a:avLst/>
            </a:prstGeom>
            <a:noFill/>
            <a:ln w="12700">
              <a:noFill/>
              <a:miter lim="800000"/>
              <a:headEnd/>
              <a:tailEnd/>
            </a:ln>
            <a:effectLst/>
          </p:spPr>
          <p:txBody>
            <a:bodyPr wrap="none">
              <a:spAutoFit/>
            </a:bodyPr>
            <a:lstStyle/>
            <a:p>
              <a:r>
                <a:rPr lang="en-IE" b="1">
                  <a:solidFill>
                    <a:srgbClr val="000099"/>
                  </a:solidFill>
                </a:rPr>
                <a:t>(2, 7)</a:t>
              </a:r>
              <a:endParaRPr lang="en-US" b="1">
                <a:solidFill>
                  <a:srgbClr val="000099"/>
                </a:solidFill>
              </a:endParaRPr>
            </a:p>
          </p:txBody>
        </p:sp>
        <p:sp>
          <p:nvSpPr>
            <p:cNvPr id="55329" name="Text Box 33"/>
            <p:cNvSpPr txBox="1">
              <a:spLocks noChangeArrowheads="1"/>
            </p:cNvSpPr>
            <p:nvPr/>
          </p:nvSpPr>
          <p:spPr bwMode="auto">
            <a:xfrm>
              <a:off x="4166" y="3037"/>
              <a:ext cx="452" cy="231"/>
            </a:xfrm>
            <a:prstGeom prst="rect">
              <a:avLst/>
            </a:prstGeom>
            <a:noFill/>
            <a:ln w="12700">
              <a:noFill/>
              <a:miter lim="800000"/>
              <a:headEnd/>
              <a:tailEnd/>
            </a:ln>
            <a:effectLst/>
          </p:spPr>
          <p:txBody>
            <a:bodyPr wrap="none">
              <a:spAutoFit/>
            </a:bodyPr>
            <a:lstStyle/>
            <a:p>
              <a:r>
                <a:rPr lang="en-IE" b="1">
                  <a:solidFill>
                    <a:srgbClr val="000099"/>
                  </a:solidFill>
                </a:rPr>
                <a:t>(3, 2)</a:t>
              </a:r>
              <a:endParaRPr lang="en-US" b="1">
                <a:solidFill>
                  <a:srgbClr val="000099"/>
                </a:solidFill>
              </a:endParaRPr>
            </a:p>
          </p:txBody>
        </p:sp>
        <p:sp>
          <p:nvSpPr>
            <p:cNvPr id="55330" name="Text Box 34"/>
            <p:cNvSpPr txBox="1">
              <a:spLocks noChangeArrowheads="1"/>
            </p:cNvSpPr>
            <p:nvPr/>
          </p:nvSpPr>
          <p:spPr bwMode="auto">
            <a:xfrm>
              <a:off x="3821" y="3573"/>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55331" name="Text Box 35"/>
            <p:cNvSpPr txBox="1">
              <a:spLocks noChangeArrowheads="1"/>
            </p:cNvSpPr>
            <p:nvPr/>
          </p:nvSpPr>
          <p:spPr bwMode="auto">
            <a:xfrm>
              <a:off x="4106" y="3573"/>
              <a:ext cx="196" cy="231"/>
            </a:xfrm>
            <a:prstGeom prst="rect">
              <a:avLst/>
            </a:prstGeom>
            <a:noFill/>
            <a:ln w="12700">
              <a:noFill/>
              <a:miter lim="800000"/>
              <a:headEnd/>
              <a:tailEnd/>
            </a:ln>
            <a:effectLst/>
          </p:spPr>
          <p:txBody>
            <a:bodyPr wrap="none">
              <a:spAutoFit/>
            </a:bodyPr>
            <a:lstStyle/>
            <a:p>
              <a:r>
                <a:rPr lang="en-IE" b="1">
                  <a:solidFill>
                    <a:srgbClr val="FF9900"/>
                  </a:solidFill>
                </a:rPr>
                <a:t>3</a:t>
              </a:r>
              <a:endParaRPr lang="en-US" b="1">
                <a:solidFill>
                  <a:srgbClr val="FF9900"/>
                </a:solidFill>
              </a:endParaRPr>
            </a:p>
          </p:txBody>
        </p:sp>
        <p:sp>
          <p:nvSpPr>
            <p:cNvPr id="55332" name="Text Box 36"/>
            <p:cNvSpPr txBox="1">
              <a:spLocks noChangeArrowheads="1"/>
            </p:cNvSpPr>
            <p:nvPr/>
          </p:nvSpPr>
          <p:spPr bwMode="auto">
            <a:xfrm>
              <a:off x="3133" y="2950"/>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55333" name="Text Box 37"/>
            <p:cNvSpPr txBox="1">
              <a:spLocks noChangeArrowheads="1"/>
            </p:cNvSpPr>
            <p:nvPr/>
          </p:nvSpPr>
          <p:spPr bwMode="auto">
            <a:xfrm>
              <a:off x="3142" y="1480"/>
              <a:ext cx="196" cy="231"/>
            </a:xfrm>
            <a:prstGeom prst="rect">
              <a:avLst/>
            </a:prstGeom>
            <a:noFill/>
            <a:ln w="12700">
              <a:noFill/>
              <a:miter lim="800000"/>
              <a:headEnd/>
              <a:tailEnd/>
            </a:ln>
            <a:effectLst/>
          </p:spPr>
          <p:txBody>
            <a:bodyPr wrap="none">
              <a:spAutoFit/>
            </a:bodyPr>
            <a:lstStyle/>
            <a:p>
              <a:r>
                <a:rPr lang="en-IE" b="1">
                  <a:solidFill>
                    <a:srgbClr val="FF9900"/>
                  </a:solidFill>
                </a:rPr>
                <a:t>7</a:t>
              </a:r>
              <a:endParaRPr lang="en-US" b="1">
                <a:solidFill>
                  <a:srgbClr val="FF9900"/>
                </a:solidFill>
              </a:endParaRPr>
            </a:p>
          </p:txBody>
        </p:sp>
        <p:sp>
          <p:nvSpPr>
            <p:cNvPr id="55334" name="Line 38"/>
            <p:cNvSpPr>
              <a:spLocks noChangeShapeType="1"/>
            </p:cNvSpPr>
            <p:nvPr/>
          </p:nvSpPr>
          <p:spPr bwMode="auto">
            <a:xfrm>
              <a:off x="3290" y="1597"/>
              <a:ext cx="1977" cy="0"/>
            </a:xfrm>
            <a:prstGeom prst="line">
              <a:avLst/>
            </a:prstGeom>
            <a:noFill/>
            <a:ln w="19050">
              <a:solidFill>
                <a:srgbClr val="FF9900"/>
              </a:solidFill>
              <a:prstDash val="dash"/>
              <a:round/>
              <a:headEnd/>
              <a:tailEnd/>
            </a:ln>
            <a:effectLst/>
          </p:spPr>
          <p:txBody>
            <a:bodyPr wrap="none"/>
            <a:lstStyle/>
            <a:p>
              <a:endParaRPr lang="en-US"/>
            </a:p>
          </p:txBody>
        </p:sp>
        <p:sp>
          <p:nvSpPr>
            <p:cNvPr id="55327" name="Line 31"/>
            <p:cNvSpPr>
              <a:spLocks noChangeShapeType="1"/>
            </p:cNvSpPr>
            <p:nvPr/>
          </p:nvSpPr>
          <p:spPr bwMode="auto">
            <a:xfrm>
              <a:off x="3907" y="1594"/>
              <a:ext cx="287" cy="1485"/>
            </a:xfrm>
            <a:prstGeom prst="line">
              <a:avLst/>
            </a:prstGeom>
            <a:noFill/>
            <a:ln w="31750">
              <a:solidFill>
                <a:schemeClr val="accent2"/>
              </a:solidFill>
              <a:round/>
              <a:headEnd type="oval" w="med" len="med"/>
              <a:tailEnd type="oval" w="med" len="med"/>
            </a:ln>
            <a:effectLst/>
          </p:spPr>
          <p:txBody>
            <a:bodyPr wrap="none"/>
            <a:lstStyle/>
            <a:p>
              <a:endParaRPr lang="en-US"/>
            </a:p>
          </p:txBody>
        </p:sp>
      </p:grpSp>
      <p:sp>
        <p:nvSpPr>
          <p:cNvPr id="36" name="Slide Number Placeholder 35"/>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37" name="Footer Placeholder 36"/>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ln/>
        </p:spPr>
        <p:txBody>
          <a:bodyPr/>
          <a:lstStyle/>
          <a:p>
            <a:r>
              <a:rPr lang="en-US">
                <a:solidFill>
                  <a:srgbClr val="FF0000"/>
                </a:solidFill>
              </a:rPr>
              <a:t>Agenda</a:t>
            </a:r>
          </a:p>
        </p:txBody>
      </p:sp>
      <p:sp>
        <p:nvSpPr>
          <p:cNvPr id="62467" name="Rectangle 3"/>
          <p:cNvSpPr>
            <a:spLocks noGrp="1" noChangeArrowheads="1"/>
          </p:cNvSpPr>
          <p:nvPr>
            <p:ph idx="1"/>
          </p:nvPr>
        </p:nvSpPr>
        <p:spPr/>
        <p:txBody>
          <a:bodyPr/>
          <a:lstStyle/>
          <a:p>
            <a:r>
              <a:rPr lang="en-US" dirty="0"/>
              <a:t>Line drawing </a:t>
            </a:r>
            <a:r>
              <a:rPr lang="en-US" dirty="0" smtClean="0"/>
              <a:t>algorithms</a:t>
            </a:r>
          </a:p>
          <a:p>
            <a:pPr>
              <a:buNone/>
            </a:pPr>
            <a:r>
              <a:rPr lang="en-US" dirty="0" smtClean="0"/>
              <a:t>   - Parametric Line Equation</a:t>
            </a:r>
            <a:endParaRPr lang="en-US" dirty="0"/>
          </a:p>
          <a:p>
            <a:pPr>
              <a:buNone/>
            </a:pPr>
            <a:r>
              <a:rPr lang="en-US" dirty="0"/>
              <a:t>   - DDA</a:t>
            </a:r>
          </a:p>
          <a:p>
            <a:pPr>
              <a:buNone/>
            </a:pPr>
            <a:r>
              <a:rPr lang="en-US" dirty="0" smtClean="0"/>
              <a:t>   </a:t>
            </a:r>
            <a:r>
              <a:rPr lang="en-US" dirty="0"/>
              <a:t>- </a:t>
            </a:r>
            <a:r>
              <a:rPr lang="en-US" dirty="0" err="1"/>
              <a:t>Bresenham</a:t>
            </a:r>
            <a:endParaRPr lang="en-US" dirty="0"/>
          </a:p>
          <a:p>
            <a:r>
              <a:rPr lang="en-US" dirty="0"/>
              <a:t>Circle drawing algorithm</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704088"/>
            <a:ext cx="8229600" cy="685325"/>
          </a:xfrm>
          <a:ln/>
        </p:spPr>
        <p:txBody>
          <a:bodyPr>
            <a:normAutofit fontScale="90000"/>
          </a:bodyPr>
          <a:lstStyle/>
          <a:p>
            <a:r>
              <a:rPr lang="en-US" dirty="0" smtClean="0"/>
              <a:t>DDA Algorithm</a:t>
            </a:r>
            <a:endParaRPr lang="en-US" dirty="0"/>
          </a:p>
        </p:txBody>
      </p:sp>
      <p:sp>
        <p:nvSpPr>
          <p:cNvPr id="64515" name="Rectangle 3"/>
          <p:cNvSpPr>
            <a:spLocks noGrp="1" noChangeArrowheads="1"/>
          </p:cNvSpPr>
          <p:nvPr>
            <p:ph idx="1"/>
          </p:nvPr>
        </p:nvSpPr>
        <p:spPr>
          <a:xfrm>
            <a:off x="457200" y="1496291"/>
            <a:ext cx="8229600" cy="4828309"/>
          </a:xfrm>
        </p:spPr>
        <p:txBody>
          <a:bodyPr/>
          <a:lstStyle/>
          <a:p>
            <a:pPr>
              <a:buFontTx/>
              <a:buChar char="•"/>
            </a:pPr>
            <a:r>
              <a:rPr lang="en-US" dirty="0" err="1"/>
              <a:t>int</a:t>
            </a:r>
            <a:r>
              <a:rPr lang="en-US" dirty="0"/>
              <a:t> </a:t>
            </a:r>
            <a:r>
              <a:rPr lang="en-US" dirty="0" smtClean="0"/>
              <a:t> </a:t>
            </a:r>
            <a:r>
              <a:rPr lang="en-US" dirty="0" err="1" smtClean="0"/>
              <a:t>dx</a:t>
            </a:r>
            <a:r>
              <a:rPr lang="en-US" dirty="0" smtClean="0"/>
              <a:t>, </a:t>
            </a:r>
            <a:r>
              <a:rPr lang="en-US" dirty="0" err="1" smtClean="0"/>
              <a:t>dy</a:t>
            </a:r>
            <a:r>
              <a:rPr lang="en-US" dirty="0" smtClean="0"/>
              <a:t>, </a:t>
            </a:r>
            <a:r>
              <a:rPr lang="en-US" dirty="0" err="1" smtClean="0"/>
              <a:t>xa</a:t>
            </a:r>
            <a:r>
              <a:rPr lang="en-US" dirty="0" smtClean="0"/>
              <a:t>, </a:t>
            </a:r>
            <a:r>
              <a:rPr lang="en-US" dirty="0" err="1" smtClean="0"/>
              <a:t>ya</a:t>
            </a:r>
            <a:r>
              <a:rPr lang="en-US" dirty="0" smtClean="0"/>
              <a:t>, </a:t>
            </a:r>
            <a:r>
              <a:rPr lang="en-US" dirty="0" err="1" smtClean="0"/>
              <a:t>xb</a:t>
            </a:r>
            <a:r>
              <a:rPr lang="en-US" dirty="0" smtClean="0"/>
              <a:t>, </a:t>
            </a:r>
            <a:r>
              <a:rPr lang="en-US" dirty="0" err="1" smtClean="0"/>
              <a:t>yb</a:t>
            </a:r>
            <a:r>
              <a:rPr lang="en-US" dirty="0" smtClean="0"/>
              <a:t>, steps, k</a:t>
            </a:r>
            <a:r>
              <a:rPr lang="en-US" dirty="0"/>
              <a:t>;</a:t>
            </a:r>
          </a:p>
          <a:p>
            <a:pPr>
              <a:buFontTx/>
              <a:buChar char="•"/>
            </a:pPr>
            <a:r>
              <a:rPr lang="en-US" dirty="0"/>
              <a:t>float </a:t>
            </a:r>
            <a:r>
              <a:rPr lang="en-US" dirty="0" err="1"/>
              <a:t>xInc</a:t>
            </a:r>
            <a:r>
              <a:rPr lang="en-US" dirty="0"/>
              <a:t> , </a:t>
            </a:r>
            <a:r>
              <a:rPr lang="en-US" dirty="0" err="1"/>
              <a:t>yInc</a:t>
            </a:r>
            <a:r>
              <a:rPr lang="en-US" dirty="0"/>
              <a:t> , x , y;</a:t>
            </a:r>
          </a:p>
          <a:p>
            <a:pPr>
              <a:buFontTx/>
              <a:buChar char="•"/>
            </a:pPr>
            <a:r>
              <a:rPr lang="en-US" dirty="0" err="1"/>
              <a:t>dx</a:t>
            </a:r>
            <a:r>
              <a:rPr lang="en-US" dirty="0"/>
              <a:t> = </a:t>
            </a:r>
            <a:r>
              <a:rPr lang="en-US" dirty="0" err="1"/>
              <a:t>xb-xa</a:t>
            </a:r>
            <a:r>
              <a:rPr lang="en-US" dirty="0"/>
              <a:t> ; </a:t>
            </a:r>
            <a:r>
              <a:rPr lang="en-US" dirty="0" err="1"/>
              <a:t>dy</a:t>
            </a:r>
            <a:r>
              <a:rPr lang="en-US" dirty="0"/>
              <a:t> = </a:t>
            </a:r>
            <a:r>
              <a:rPr lang="en-US" dirty="0" err="1"/>
              <a:t>yb-ya</a:t>
            </a:r>
            <a:r>
              <a:rPr lang="en-US" dirty="0"/>
              <a:t>;</a:t>
            </a:r>
          </a:p>
          <a:p>
            <a:pPr>
              <a:buFontTx/>
              <a:buChar char="•"/>
            </a:pPr>
            <a:r>
              <a:rPr lang="en-US" dirty="0"/>
              <a:t> x = </a:t>
            </a:r>
            <a:r>
              <a:rPr lang="en-US" dirty="0" err="1"/>
              <a:t>xa</a:t>
            </a:r>
            <a:r>
              <a:rPr lang="en-US" dirty="0"/>
              <a:t>; y = </a:t>
            </a:r>
            <a:r>
              <a:rPr lang="en-US" dirty="0" err="1"/>
              <a:t>ya</a:t>
            </a:r>
            <a:endParaRPr lang="en-US" dirty="0"/>
          </a:p>
          <a:p>
            <a:pPr>
              <a:buFontTx/>
              <a:buChar char="•"/>
            </a:pPr>
            <a:r>
              <a:rPr lang="en-US" dirty="0"/>
              <a:t> if ( abs(</a:t>
            </a:r>
            <a:r>
              <a:rPr lang="en-US" dirty="0" err="1"/>
              <a:t>dx</a:t>
            </a:r>
            <a:r>
              <a:rPr lang="en-US" dirty="0"/>
              <a:t>) &gt; abs(</a:t>
            </a:r>
            <a:r>
              <a:rPr lang="en-US" dirty="0" err="1"/>
              <a:t>dy</a:t>
            </a:r>
            <a:r>
              <a:rPr lang="en-US" dirty="0"/>
              <a:t>) ) steps = abs (</a:t>
            </a:r>
            <a:r>
              <a:rPr lang="en-US" dirty="0" err="1"/>
              <a:t>dx</a:t>
            </a:r>
            <a:r>
              <a:rPr lang="en-US" dirty="0"/>
              <a:t>)</a:t>
            </a:r>
          </a:p>
          <a:p>
            <a:pPr>
              <a:buFontTx/>
              <a:buChar char="•"/>
            </a:pPr>
            <a:r>
              <a:rPr lang="en-US" dirty="0"/>
              <a:t> otherwise steps = abs(</a:t>
            </a:r>
            <a:r>
              <a:rPr lang="en-US" dirty="0" err="1"/>
              <a:t>dy</a:t>
            </a:r>
            <a:r>
              <a:rPr lang="en-US" dirty="0"/>
              <a:t>)</a:t>
            </a:r>
          </a:p>
          <a:p>
            <a:pPr>
              <a:buFontTx/>
              <a:buChar char="•"/>
            </a:pPr>
            <a:r>
              <a:rPr lang="en-US" dirty="0"/>
              <a:t> </a:t>
            </a:r>
            <a:r>
              <a:rPr lang="en-US" dirty="0" err="1"/>
              <a:t>xInc</a:t>
            </a:r>
            <a:r>
              <a:rPr lang="en-US" dirty="0"/>
              <a:t> = </a:t>
            </a:r>
            <a:r>
              <a:rPr lang="en-US" dirty="0" err="1"/>
              <a:t>dx</a:t>
            </a:r>
            <a:r>
              <a:rPr lang="en-US" dirty="0"/>
              <a:t>/(float) steps</a:t>
            </a:r>
          </a:p>
          <a:p>
            <a:pPr>
              <a:buFontTx/>
              <a:buChar char="•"/>
            </a:pPr>
            <a:r>
              <a:rPr lang="en-US" dirty="0"/>
              <a:t> </a:t>
            </a:r>
            <a:r>
              <a:rPr lang="en-US" dirty="0" err="1"/>
              <a:t>yInc</a:t>
            </a:r>
            <a:r>
              <a:rPr lang="en-US" dirty="0"/>
              <a:t> = </a:t>
            </a:r>
            <a:r>
              <a:rPr lang="en-US" dirty="0" err="1"/>
              <a:t>dy</a:t>
            </a:r>
            <a:r>
              <a:rPr lang="en-US" dirty="0"/>
              <a:t>/(float) steps</a:t>
            </a:r>
          </a:p>
          <a:p>
            <a:pPr>
              <a:buFontTx/>
              <a:buChar char="•"/>
            </a:pPr>
            <a:r>
              <a:rPr lang="en-US" dirty="0" err="1"/>
              <a:t>putpixel</a:t>
            </a:r>
            <a:r>
              <a:rPr lang="en-US" dirty="0"/>
              <a:t>(round(x),round(y));</a:t>
            </a:r>
          </a:p>
          <a:p>
            <a:pPr>
              <a:buFontTx/>
              <a:buChar char="•"/>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ln/>
        </p:spPr>
        <p:txBody>
          <a:bodyPr/>
          <a:lstStyle/>
          <a:p>
            <a:endParaRPr lang="en-US"/>
          </a:p>
        </p:txBody>
      </p:sp>
      <p:sp>
        <p:nvSpPr>
          <p:cNvPr id="65539" name="Rectangle 3"/>
          <p:cNvSpPr>
            <a:spLocks noGrp="1" noChangeArrowheads="1"/>
          </p:cNvSpPr>
          <p:nvPr>
            <p:ph idx="1"/>
          </p:nvPr>
        </p:nvSpPr>
        <p:spPr/>
        <p:txBody>
          <a:bodyPr/>
          <a:lstStyle/>
          <a:p>
            <a:pPr>
              <a:buFontTx/>
              <a:buChar char="•"/>
            </a:pPr>
            <a:r>
              <a:rPr lang="en-US"/>
              <a:t>For k = 0; k&lt;steps ; k++</a:t>
            </a:r>
          </a:p>
          <a:p>
            <a:r>
              <a:rPr lang="en-US"/>
              <a:t>  [</a:t>
            </a:r>
          </a:p>
          <a:p>
            <a:r>
              <a:rPr lang="en-US"/>
              <a:t>     x = x + xInc</a:t>
            </a:r>
          </a:p>
          <a:p>
            <a:r>
              <a:rPr lang="en-US"/>
              <a:t>     y = y + yInc</a:t>
            </a:r>
          </a:p>
          <a:p>
            <a:r>
              <a:rPr lang="en-US"/>
              <a:t>    putpixel(round(x),round(y));</a:t>
            </a:r>
          </a:p>
          <a:p>
            <a:r>
              <a:rPr lang="en-US"/>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ln/>
        </p:spPr>
        <p:txBody>
          <a:bodyPr/>
          <a:lstStyle/>
          <a:p>
            <a:r>
              <a:rPr lang="en-US"/>
              <a:t>Explanation</a:t>
            </a:r>
          </a:p>
        </p:txBody>
      </p:sp>
      <p:sp>
        <p:nvSpPr>
          <p:cNvPr id="82947" name="Rectangle 3"/>
          <p:cNvSpPr>
            <a:spLocks noGrp="1" noChangeArrowheads="1"/>
          </p:cNvSpPr>
          <p:nvPr>
            <p:ph idx="1"/>
          </p:nvPr>
        </p:nvSpPr>
        <p:spPr/>
        <p:txBody>
          <a:bodyPr/>
          <a:lstStyle/>
          <a:p>
            <a:pPr marL="609600" indent="-609600">
              <a:buFontTx/>
              <a:buChar char="•"/>
            </a:pPr>
            <a:r>
              <a:rPr lang="en-US"/>
              <a:t> y = mx + c</a:t>
            </a:r>
          </a:p>
          <a:p>
            <a:pPr marL="609600" indent="-609600">
              <a:buFontTx/>
              <a:buChar char="•"/>
            </a:pPr>
            <a:r>
              <a:rPr lang="en-US"/>
              <a:t> m = dy/dx</a:t>
            </a:r>
          </a:p>
          <a:p>
            <a:pPr marL="609600" indent="-609600">
              <a:buFontTx/>
              <a:buChar char="•"/>
            </a:pPr>
            <a:r>
              <a:rPr lang="en-US"/>
              <a:t> c = y - mx</a:t>
            </a:r>
          </a:p>
          <a:p>
            <a:pPr marL="609600" indent="-609600"/>
            <a:endParaRPr lang="en-US"/>
          </a:p>
          <a:p>
            <a:pPr marL="609600" indent="-609600">
              <a:buFontTx/>
              <a:buAutoNum type="arabicParenR"/>
            </a:pPr>
            <a:r>
              <a:rPr lang="en-US"/>
              <a:t>Increment x by 1 &amp; calculate y</a:t>
            </a:r>
          </a:p>
          <a:p>
            <a:pPr marL="609600" indent="-609600"/>
            <a:r>
              <a:rPr lang="en-US"/>
              <a:t>      dx = 1;  y</a:t>
            </a:r>
            <a:r>
              <a:rPr lang="en-US" baseline="-25000"/>
              <a:t>k+1</a:t>
            </a:r>
            <a:r>
              <a:rPr lang="en-US"/>
              <a:t> = y</a:t>
            </a:r>
            <a:r>
              <a:rPr lang="en-US" baseline="-25000"/>
              <a:t>k</a:t>
            </a:r>
            <a:r>
              <a:rPr lang="en-US"/>
              <a:t> + m</a:t>
            </a:r>
          </a:p>
          <a:p>
            <a:pPr marL="609600" indent="-609600">
              <a:buFontTx/>
              <a:buAutoNum type="arabicParenR" startAt="2"/>
            </a:pPr>
            <a:r>
              <a:rPr lang="en-US"/>
              <a:t>Increment y by 1 &amp; calculate x</a:t>
            </a:r>
          </a:p>
          <a:p>
            <a:pPr marL="609600" indent="-609600"/>
            <a:r>
              <a:rPr lang="en-US"/>
              <a:t>     dy = 1 ; x</a:t>
            </a:r>
            <a:r>
              <a:rPr lang="en-US" baseline="-25000"/>
              <a:t>k+1</a:t>
            </a:r>
            <a:r>
              <a:rPr lang="en-US"/>
              <a:t> = x</a:t>
            </a:r>
            <a:r>
              <a:rPr lang="en-US" baseline="-25000"/>
              <a:t>k</a:t>
            </a:r>
            <a:r>
              <a:rPr lang="en-US"/>
              <a:t> + (1/m)</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ln/>
        </p:spPr>
        <p:txBody>
          <a:bodyPr/>
          <a:lstStyle/>
          <a:p>
            <a:endParaRPr lang="en-US"/>
          </a:p>
        </p:txBody>
      </p:sp>
      <p:sp>
        <p:nvSpPr>
          <p:cNvPr id="83971" name="Rectangle 3"/>
          <p:cNvSpPr>
            <a:spLocks noGrp="1" noChangeArrowheads="1"/>
          </p:cNvSpPr>
          <p:nvPr>
            <p:ph idx="1"/>
          </p:nvPr>
        </p:nvSpPr>
        <p:spPr/>
        <p:txBody>
          <a:bodyPr/>
          <a:lstStyle/>
          <a:p>
            <a:pPr>
              <a:buFontTx/>
              <a:buChar char="•"/>
            </a:pPr>
            <a:r>
              <a:rPr lang="en-US"/>
              <a:t> When to increase x ?</a:t>
            </a:r>
          </a:p>
          <a:p>
            <a:r>
              <a:rPr lang="en-US"/>
              <a:t>  when |m| &lt; 1</a:t>
            </a:r>
          </a:p>
          <a:p>
            <a:r>
              <a:rPr lang="en-US"/>
              <a:t>  a) and starting point is on left</a:t>
            </a:r>
          </a:p>
          <a:p>
            <a:r>
              <a:rPr lang="en-US"/>
              <a:t>      dx = 1;  y</a:t>
            </a:r>
            <a:r>
              <a:rPr lang="en-US" baseline="-25000"/>
              <a:t>k+1</a:t>
            </a:r>
            <a:r>
              <a:rPr lang="en-US"/>
              <a:t> = y</a:t>
            </a:r>
            <a:r>
              <a:rPr lang="en-US" baseline="-25000"/>
              <a:t>k</a:t>
            </a:r>
            <a:r>
              <a:rPr lang="en-US"/>
              <a:t> + m</a:t>
            </a:r>
          </a:p>
          <a:p>
            <a:r>
              <a:rPr lang="en-US"/>
              <a:t>      eg. (x1,y1)=(100,100) (x2,y2)=(500,300)</a:t>
            </a:r>
          </a:p>
          <a:p>
            <a:r>
              <a:rPr lang="en-US"/>
              <a:t>            </a:t>
            </a:r>
          </a:p>
          <a:p>
            <a:r>
              <a:rPr lang="en-US"/>
              <a:t>  b) and starting point is on right</a:t>
            </a:r>
          </a:p>
          <a:p>
            <a:r>
              <a:rPr lang="en-US"/>
              <a:t>      dx = -1; y</a:t>
            </a:r>
            <a:r>
              <a:rPr lang="en-US" baseline="-25000"/>
              <a:t>k+1</a:t>
            </a:r>
            <a:r>
              <a:rPr lang="en-US"/>
              <a:t> = y</a:t>
            </a:r>
            <a:r>
              <a:rPr lang="en-US" baseline="-25000"/>
              <a:t>k</a:t>
            </a:r>
            <a:r>
              <a:rPr lang="en-US"/>
              <a:t> - m</a:t>
            </a:r>
          </a:p>
          <a:p>
            <a:r>
              <a:rPr lang="en-US"/>
              <a:t>     eg. (x1,y1)=(500,300) (x2,y2)=(100,100)</a:t>
            </a:r>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ln/>
        </p:spPr>
        <p:txBody>
          <a:bodyPr/>
          <a:lstStyle/>
          <a:p>
            <a:endParaRPr lang="en-US"/>
          </a:p>
        </p:txBody>
      </p:sp>
      <p:sp>
        <p:nvSpPr>
          <p:cNvPr id="84995" name="Rectangle 3"/>
          <p:cNvSpPr>
            <a:spLocks noGrp="1" noChangeArrowheads="1"/>
          </p:cNvSpPr>
          <p:nvPr>
            <p:ph idx="1"/>
          </p:nvPr>
        </p:nvSpPr>
        <p:spPr/>
        <p:txBody>
          <a:bodyPr/>
          <a:lstStyle/>
          <a:p>
            <a:pPr>
              <a:buFontTx/>
              <a:buChar char="•"/>
            </a:pPr>
            <a:r>
              <a:rPr lang="en-US"/>
              <a:t>When to increase y ?</a:t>
            </a:r>
          </a:p>
          <a:p>
            <a:r>
              <a:rPr lang="en-US"/>
              <a:t> when |m|  &gt; 1</a:t>
            </a:r>
          </a:p>
          <a:p>
            <a:r>
              <a:rPr lang="en-US"/>
              <a:t>  dy = -1 ; x</a:t>
            </a:r>
            <a:r>
              <a:rPr lang="en-US" baseline="-25000"/>
              <a:t>k+1</a:t>
            </a:r>
            <a:r>
              <a:rPr lang="en-US"/>
              <a:t> = x</a:t>
            </a:r>
            <a:r>
              <a:rPr lang="en-US" baseline="-25000"/>
              <a:t>k</a:t>
            </a:r>
            <a:r>
              <a:rPr lang="en-US"/>
              <a:t> - (1/m)</a:t>
            </a:r>
          </a:p>
          <a:p>
            <a:r>
              <a:rPr lang="en-US"/>
              <a:t>                 or</a:t>
            </a:r>
          </a:p>
          <a:p>
            <a:r>
              <a:rPr lang="en-US"/>
              <a:t>  dy = 1;  x</a:t>
            </a:r>
            <a:r>
              <a:rPr lang="en-US" baseline="-25000"/>
              <a:t>k+1</a:t>
            </a:r>
            <a:r>
              <a:rPr lang="en-US"/>
              <a:t> = x</a:t>
            </a:r>
            <a:r>
              <a:rPr lang="en-US" baseline="-25000"/>
              <a:t>k</a:t>
            </a:r>
            <a:r>
              <a:rPr lang="en-US"/>
              <a:t> + (1/m)</a:t>
            </a:r>
          </a:p>
          <a:p>
            <a:endParaRPr lang="en-US"/>
          </a:p>
          <a:p>
            <a:r>
              <a:rPr lang="en-US"/>
              <a:t>Eg. (100,100) (300,600)</a:t>
            </a:r>
          </a:p>
          <a:p>
            <a:r>
              <a:rPr lang="en-US"/>
              <a:t>(-100,100) (-500,300)</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ln/>
        </p:spPr>
        <p:txBody>
          <a:bodyPr/>
          <a:lstStyle/>
          <a:p>
            <a:r>
              <a:rPr lang="en-IE"/>
              <a:t>The DDA Algorithm Summary</a:t>
            </a:r>
            <a:endParaRPr lang="en-US"/>
          </a:p>
        </p:txBody>
      </p:sp>
      <p:sp>
        <p:nvSpPr>
          <p:cNvPr id="30723" name="Rectangle 3"/>
          <p:cNvSpPr>
            <a:spLocks noGrp="1" noChangeArrowheads="1"/>
          </p:cNvSpPr>
          <p:nvPr>
            <p:ph idx="1"/>
          </p:nvPr>
        </p:nvSpPr>
        <p:spPr/>
        <p:txBody>
          <a:bodyPr/>
          <a:lstStyle/>
          <a:p>
            <a:r>
              <a:rPr lang="en-IE"/>
              <a:t>The DDA algorithm is much faster than our previous attempt</a:t>
            </a:r>
          </a:p>
          <a:p>
            <a:pPr lvl="1"/>
            <a:r>
              <a:rPr lang="en-IE"/>
              <a:t>In particular, there are no longer any multiplications involved</a:t>
            </a:r>
          </a:p>
          <a:p>
            <a:r>
              <a:rPr lang="en-IE"/>
              <a:t>However, there are still two big issues:</a:t>
            </a:r>
          </a:p>
          <a:p>
            <a:pPr lvl="1"/>
            <a:r>
              <a:rPr lang="en-IE"/>
              <a:t>Accumulation of round-off errors can make the pixel line drift away from what was intended</a:t>
            </a:r>
          </a:p>
          <a:p>
            <a:pPr lvl="1"/>
            <a:r>
              <a:rPr lang="en-IE"/>
              <a:t>The rounding operations and floating point arithmetic involved are time consuming</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402388" y="1233488"/>
            <a:ext cx="2741612" cy="56245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66563" name="Rectangle 3"/>
          <p:cNvSpPr>
            <a:spLocks noGrp="1" noChangeArrowheads="1"/>
          </p:cNvSpPr>
          <p:nvPr>
            <p:ph type="title"/>
          </p:nvPr>
        </p:nvSpPr>
        <p:spPr>
          <a:ln/>
        </p:spPr>
        <p:txBody>
          <a:bodyPr/>
          <a:lstStyle/>
          <a:p>
            <a:r>
              <a:rPr lang="en-IE"/>
              <a:t>The Bresenham Line Algorithm</a:t>
            </a:r>
            <a:endParaRPr lang="en-US"/>
          </a:p>
        </p:txBody>
      </p:sp>
      <p:sp>
        <p:nvSpPr>
          <p:cNvPr id="66564" name="Rectangle 4"/>
          <p:cNvSpPr>
            <a:spLocks noGrp="1" noChangeArrowheads="1"/>
          </p:cNvSpPr>
          <p:nvPr>
            <p:ph idx="1"/>
          </p:nvPr>
        </p:nvSpPr>
        <p:spPr>
          <a:xfrm>
            <a:off x="457200" y="1333500"/>
            <a:ext cx="5775325" cy="5524500"/>
          </a:xfrm>
        </p:spPr>
        <p:txBody>
          <a:bodyPr/>
          <a:lstStyle/>
          <a:p>
            <a:r>
              <a:rPr lang="en-IE"/>
              <a:t>The Bresenham algorithm is another incremental scan conversion algorithm</a:t>
            </a:r>
          </a:p>
          <a:p>
            <a:r>
              <a:rPr lang="en-IE"/>
              <a:t>The big advantage of this algorithm is that it uses only integer calculations</a:t>
            </a:r>
            <a:endParaRPr lang="en-US"/>
          </a:p>
        </p:txBody>
      </p:sp>
      <p:pic>
        <p:nvPicPr>
          <p:cNvPr id="66565" name="Picture 5"/>
          <p:cNvPicPr>
            <a:picLocks noChangeAspect="1" noChangeArrowheads="1"/>
          </p:cNvPicPr>
          <p:nvPr/>
        </p:nvPicPr>
        <p:blipFill>
          <a:blip r:embed="rId2"/>
          <a:srcRect l="36816" t="12698" r="27933" b="21925"/>
          <a:stretch>
            <a:fillRect/>
          </a:stretch>
        </p:blipFill>
        <p:spPr bwMode="auto">
          <a:xfrm>
            <a:off x="6524625" y="1316038"/>
            <a:ext cx="2538413" cy="3138487"/>
          </a:xfrm>
          <a:prstGeom prst="rect">
            <a:avLst/>
          </a:prstGeom>
          <a:noFill/>
          <a:ln w="12700">
            <a:noFill/>
            <a:miter lim="800000"/>
            <a:headEnd/>
            <a:tailEnd/>
          </a:ln>
          <a:effectLst/>
        </p:spPr>
      </p:pic>
      <p:sp>
        <p:nvSpPr>
          <p:cNvPr id="66566" name="Text Box 6"/>
          <p:cNvSpPr txBox="1">
            <a:spLocks noChangeArrowheads="1"/>
          </p:cNvSpPr>
          <p:nvPr/>
        </p:nvSpPr>
        <p:spPr bwMode="auto">
          <a:xfrm>
            <a:off x="6400800" y="4514850"/>
            <a:ext cx="2743200" cy="2225675"/>
          </a:xfrm>
          <a:prstGeom prst="rect">
            <a:avLst/>
          </a:prstGeom>
          <a:noFill/>
          <a:ln w="12700">
            <a:noFill/>
            <a:miter lim="800000"/>
            <a:headEnd/>
            <a:tailEnd/>
          </a:ln>
          <a:effectLst/>
        </p:spPr>
        <p:txBody>
          <a:bodyPr>
            <a:spAutoFit/>
          </a:bodyPr>
          <a:lstStyle/>
          <a:p>
            <a:pPr algn="dist">
              <a:spcBef>
                <a:spcPct val="50000"/>
              </a:spcBef>
            </a:pPr>
            <a:r>
              <a:rPr lang="en-IE" sz="2000"/>
              <a:t>Jack Bresenham worked for 27 years at IBM before entering academia. Bresenham developed his famous algorithms at IBM in the early 1960s</a:t>
            </a:r>
            <a:endParaRPr lang="en-US" sz="200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8" name="Footer Placeholder 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ln/>
        </p:spPr>
        <p:txBody>
          <a:bodyPr/>
          <a:lstStyle/>
          <a:p>
            <a:r>
              <a:rPr lang="en-IE"/>
              <a:t>The Big Idea</a:t>
            </a:r>
            <a:endParaRPr lang="en-US"/>
          </a:p>
        </p:txBody>
      </p:sp>
      <p:sp>
        <p:nvSpPr>
          <p:cNvPr id="67587" name="Rectangle 3"/>
          <p:cNvSpPr>
            <a:spLocks noGrp="1" noChangeArrowheads="1"/>
          </p:cNvSpPr>
          <p:nvPr>
            <p:ph idx="1"/>
          </p:nvPr>
        </p:nvSpPr>
        <p:spPr>
          <a:xfrm>
            <a:off x="457200" y="1333500"/>
            <a:ext cx="8229600" cy="1606550"/>
          </a:xfrm>
        </p:spPr>
        <p:txBody>
          <a:bodyPr/>
          <a:lstStyle/>
          <a:p>
            <a:r>
              <a:rPr lang="en-IE"/>
              <a:t>Move across the </a:t>
            </a:r>
            <a:r>
              <a:rPr lang="en-IE" i="1">
                <a:latin typeface="Times New Roman" pitchFamily="18" charset="0"/>
              </a:rPr>
              <a:t>x</a:t>
            </a:r>
            <a:r>
              <a:rPr lang="en-IE"/>
              <a:t> axis in unit intervals and at each step choose between two different </a:t>
            </a:r>
            <a:r>
              <a:rPr lang="en-IE" i="1">
                <a:latin typeface="Times New Roman" pitchFamily="18" charset="0"/>
              </a:rPr>
              <a:t>y</a:t>
            </a:r>
            <a:r>
              <a:rPr lang="en-IE"/>
              <a:t> coordinates</a:t>
            </a:r>
            <a:endParaRPr lang="en-US"/>
          </a:p>
        </p:txBody>
      </p:sp>
      <p:sp>
        <p:nvSpPr>
          <p:cNvPr id="67588" name="Line 4"/>
          <p:cNvSpPr>
            <a:spLocks noChangeShapeType="1"/>
          </p:cNvSpPr>
          <p:nvPr/>
        </p:nvSpPr>
        <p:spPr bwMode="auto">
          <a:xfrm>
            <a:off x="1487488" y="2994025"/>
            <a:ext cx="0" cy="3298825"/>
          </a:xfrm>
          <a:prstGeom prst="line">
            <a:avLst/>
          </a:prstGeom>
          <a:noFill/>
          <a:ln w="12700">
            <a:solidFill>
              <a:schemeClr val="tx1"/>
            </a:solidFill>
            <a:round/>
            <a:headEnd/>
            <a:tailEnd/>
          </a:ln>
          <a:effectLst/>
        </p:spPr>
        <p:txBody>
          <a:bodyPr wrap="none"/>
          <a:lstStyle/>
          <a:p>
            <a:endParaRPr lang="en-US"/>
          </a:p>
        </p:txBody>
      </p:sp>
      <p:sp>
        <p:nvSpPr>
          <p:cNvPr id="67589" name="Line 5"/>
          <p:cNvSpPr>
            <a:spLocks noChangeShapeType="1"/>
          </p:cNvSpPr>
          <p:nvPr/>
        </p:nvSpPr>
        <p:spPr bwMode="auto">
          <a:xfrm>
            <a:off x="2282825" y="3016250"/>
            <a:ext cx="0" cy="3297238"/>
          </a:xfrm>
          <a:prstGeom prst="line">
            <a:avLst/>
          </a:prstGeom>
          <a:noFill/>
          <a:ln w="12700">
            <a:solidFill>
              <a:schemeClr val="tx1"/>
            </a:solidFill>
            <a:round/>
            <a:headEnd/>
            <a:tailEnd/>
          </a:ln>
          <a:effectLst/>
        </p:spPr>
        <p:txBody>
          <a:bodyPr wrap="none"/>
          <a:lstStyle/>
          <a:p>
            <a:endParaRPr lang="en-US"/>
          </a:p>
        </p:txBody>
      </p:sp>
      <p:sp>
        <p:nvSpPr>
          <p:cNvPr id="67590" name="Line 6"/>
          <p:cNvSpPr>
            <a:spLocks noChangeShapeType="1"/>
          </p:cNvSpPr>
          <p:nvPr/>
        </p:nvSpPr>
        <p:spPr bwMode="auto">
          <a:xfrm>
            <a:off x="3078163" y="3035300"/>
            <a:ext cx="0" cy="3298825"/>
          </a:xfrm>
          <a:prstGeom prst="line">
            <a:avLst/>
          </a:prstGeom>
          <a:noFill/>
          <a:ln w="12700">
            <a:solidFill>
              <a:schemeClr val="tx1"/>
            </a:solidFill>
            <a:round/>
            <a:headEnd/>
            <a:tailEnd/>
          </a:ln>
          <a:effectLst/>
        </p:spPr>
        <p:txBody>
          <a:bodyPr wrap="none"/>
          <a:lstStyle/>
          <a:p>
            <a:endParaRPr lang="en-US"/>
          </a:p>
        </p:txBody>
      </p:sp>
      <p:sp>
        <p:nvSpPr>
          <p:cNvPr id="67591" name="Line 7"/>
          <p:cNvSpPr>
            <a:spLocks noChangeShapeType="1"/>
          </p:cNvSpPr>
          <p:nvPr/>
        </p:nvSpPr>
        <p:spPr bwMode="auto">
          <a:xfrm>
            <a:off x="3870325" y="3052763"/>
            <a:ext cx="0" cy="3298825"/>
          </a:xfrm>
          <a:prstGeom prst="line">
            <a:avLst/>
          </a:prstGeom>
          <a:noFill/>
          <a:ln w="12700">
            <a:solidFill>
              <a:schemeClr val="tx1"/>
            </a:solidFill>
            <a:round/>
            <a:headEnd/>
            <a:tailEnd/>
          </a:ln>
          <a:effectLst/>
        </p:spPr>
        <p:txBody>
          <a:bodyPr wrap="none"/>
          <a:lstStyle/>
          <a:p>
            <a:endParaRPr lang="en-US"/>
          </a:p>
        </p:txBody>
      </p:sp>
      <p:sp>
        <p:nvSpPr>
          <p:cNvPr id="67592" name="Line 8"/>
          <p:cNvSpPr>
            <a:spLocks noChangeShapeType="1"/>
          </p:cNvSpPr>
          <p:nvPr/>
        </p:nvSpPr>
        <p:spPr bwMode="auto">
          <a:xfrm rot="5400000">
            <a:off x="2785269" y="2420144"/>
            <a:ext cx="0" cy="3633788"/>
          </a:xfrm>
          <a:prstGeom prst="line">
            <a:avLst/>
          </a:prstGeom>
          <a:noFill/>
          <a:ln w="12700">
            <a:solidFill>
              <a:schemeClr val="tx1"/>
            </a:solidFill>
            <a:round/>
            <a:headEnd/>
            <a:tailEnd/>
          </a:ln>
          <a:effectLst/>
        </p:spPr>
        <p:txBody>
          <a:bodyPr wrap="none"/>
          <a:lstStyle/>
          <a:p>
            <a:endParaRPr lang="en-US"/>
          </a:p>
        </p:txBody>
      </p:sp>
      <p:sp>
        <p:nvSpPr>
          <p:cNvPr id="67593" name="Line 9"/>
          <p:cNvSpPr>
            <a:spLocks noChangeShapeType="1"/>
          </p:cNvSpPr>
          <p:nvPr/>
        </p:nvSpPr>
        <p:spPr bwMode="auto">
          <a:xfrm rot="5400000">
            <a:off x="2763044" y="3215481"/>
            <a:ext cx="0" cy="3633788"/>
          </a:xfrm>
          <a:prstGeom prst="line">
            <a:avLst/>
          </a:prstGeom>
          <a:noFill/>
          <a:ln w="12700">
            <a:solidFill>
              <a:schemeClr val="tx1"/>
            </a:solidFill>
            <a:round/>
            <a:headEnd/>
            <a:tailEnd/>
          </a:ln>
          <a:effectLst/>
        </p:spPr>
        <p:txBody>
          <a:bodyPr wrap="none"/>
          <a:lstStyle/>
          <a:p>
            <a:endParaRPr lang="en-US"/>
          </a:p>
        </p:txBody>
      </p:sp>
      <p:sp>
        <p:nvSpPr>
          <p:cNvPr id="67594" name="Line 10"/>
          <p:cNvSpPr>
            <a:spLocks noChangeShapeType="1"/>
          </p:cNvSpPr>
          <p:nvPr/>
        </p:nvSpPr>
        <p:spPr bwMode="auto">
          <a:xfrm rot="5400000">
            <a:off x="2743994" y="4007644"/>
            <a:ext cx="0" cy="3633788"/>
          </a:xfrm>
          <a:prstGeom prst="line">
            <a:avLst/>
          </a:prstGeom>
          <a:noFill/>
          <a:ln w="12700">
            <a:solidFill>
              <a:schemeClr val="tx1"/>
            </a:solidFill>
            <a:round/>
            <a:headEnd/>
            <a:tailEnd/>
          </a:ln>
          <a:effectLst/>
        </p:spPr>
        <p:txBody>
          <a:bodyPr wrap="none"/>
          <a:lstStyle/>
          <a:p>
            <a:endParaRPr lang="en-US"/>
          </a:p>
        </p:txBody>
      </p:sp>
      <p:sp>
        <p:nvSpPr>
          <p:cNvPr id="67595" name="Oval 11"/>
          <p:cNvSpPr>
            <a:spLocks noChangeArrowheads="1"/>
          </p:cNvSpPr>
          <p:nvPr/>
        </p:nvSpPr>
        <p:spPr bwMode="auto">
          <a:xfrm>
            <a:off x="1352550" y="411638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596" name="Oval 12"/>
          <p:cNvSpPr>
            <a:spLocks noChangeArrowheads="1"/>
          </p:cNvSpPr>
          <p:nvPr/>
        </p:nvSpPr>
        <p:spPr bwMode="auto">
          <a:xfrm>
            <a:off x="3748088" y="4116388"/>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597" name="Oval 13"/>
          <p:cNvSpPr>
            <a:spLocks noChangeArrowheads="1"/>
          </p:cNvSpPr>
          <p:nvPr/>
        </p:nvSpPr>
        <p:spPr bwMode="auto">
          <a:xfrm>
            <a:off x="2151063" y="4116388"/>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598" name="Oval 14"/>
          <p:cNvSpPr>
            <a:spLocks noChangeArrowheads="1"/>
          </p:cNvSpPr>
          <p:nvPr/>
        </p:nvSpPr>
        <p:spPr bwMode="auto">
          <a:xfrm>
            <a:off x="2949575" y="411638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599" name="Oval 15"/>
          <p:cNvSpPr>
            <a:spLocks noChangeArrowheads="1"/>
          </p:cNvSpPr>
          <p:nvPr/>
        </p:nvSpPr>
        <p:spPr bwMode="auto">
          <a:xfrm>
            <a:off x="1355725" y="489743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0" name="Oval 16"/>
          <p:cNvSpPr>
            <a:spLocks noChangeArrowheads="1"/>
          </p:cNvSpPr>
          <p:nvPr/>
        </p:nvSpPr>
        <p:spPr bwMode="auto">
          <a:xfrm>
            <a:off x="3751263" y="4897438"/>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1" name="Oval 17"/>
          <p:cNvSpPr>
            <a:spLocks noChangeArrowheads="1"/>
          </p:cNvSpPr>
          <p:nvPr/>
        </p:nvSpPr>
        <p:spPr bwMode="auto">
          <a:xfrm>
            <a:off x="2154238" y="4897438"/>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2" name="Oval 18"/>
          <p:cNvSpPr>
            <a:spLocks noChangeArrowheads="1"/>
          </p:cNvSpPr>
          <p:nvPr/>
        </p:nvSpPr>
        <p:spPr bwMode="auto">
          <a:xfrm>
            <a:off x="2952750" y="4897438"/>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3" name="Oval 19"/>
          <p:cNvSpPr>
            <a:spLocks noChangeArrowheads="1"/>
          </p:cNvSpPr>
          <p:nvPr/>
        </p:nvSpPr>
        <p:spPr bwMode="auto">
          <a:xfrm>
            <a:off x="1354138" y="570547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4" name="Oval 20"/>
          <p:cNvSpPr>
            <a:spLocks noChangeArrowheads="1"/>
          </p:cNvSpPr>
          <p:nvPr/>
        </p:nvSpPr>
        <p:spPr bwMode="auto">
          <a:xfrm>
            <a:off x="3749675" y="5705475"/>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5" name="Oval 21"/>
          <p:cNvSpPr>
            <a:spLocks noChangeArrowheads="1"/>
          </p:cNvSpPr>
          <p:nvPr/>
        </p:nvSpPr>
        <p:spPr bwMode="auto">
          <a:xfrm>
            <a:off x="2152650" y="5705475"/>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6" name="Oval 22"/>
          <p:cNvSpPr>
            <a:spLocks noChangeArrowheads="1"/>
          </p:cNvSpPr>
          <p:nvPr/>
        </p:nvSpPr>
        <p:spPr bwMode="auto">
          <a:xfrm>
            <a:off x="2951163" y="570547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07" name="Line 23"/>
          <p:cNvSpPr>
            <a:spLocks noChangeShapeType="1"/>
          </p:cNvSpPr>
          <p:nvPr/>
        </p:nvSpPr>
        <p:spPr bwMode="auto">
          <a:xfrm flipV="1">
            <a:off x="1751013" y="3003550"/>
            <a:ext cx="2862262" cy="1714500"/>
          </a:xfrm>
          <a:prstGeom prst="line">
            <a:avLst/>
          </a:prstGeom>
          <a:noFill/>
          <a:ln w="31750">
            <a:solidFill>
              <a:schemeClr val="accent2"/>
            </a:solidFill>
            <a:round/>
            <a:headEnd/>
            <a:tailEnd/>
          </a:ln>
          <a:effectLst/>
        </p:spPr>
        <p:txBody>
          <a:bodyPr wrap="none"/>
          <a:lstStyle/>
          <a:p>
            <a:endParaRPr lang="en-US"/>
          </a:p>
        </p:txBody>
      </p:sp>
      <p:sp>
        <p:nvSpPr>
          <p:cNvPr id="67608" name="Line 24"/>
          <p:cNvSpPr>
            <a:spLocks noChangeShapeType="1"/>
          </p:cNvSpPr>
          <p:nvPr/>
        </p:nvSpPr>
        <p:spPr bwMode="auto">
          <a:xfrm rot="5400000">
            <a:off x="2793207" y="1623219"/>
            <a:ext cx="0" cy="3633787"/>
          </a:xfrm>
          <a:prstGeom prst="line">
            <a:avLst/>
          </a:prstGeom>
          <a:noFill/>
          <a:ln w="12700">
            <a:solidFill>
              <a:schemeClr val="tx1"/>
            </a:solidFill>
            <a:round/>
            <a:headEnd/>
            <a:tailEnd/>
          </a:ln>
          <a:effectLst/>
        </p:spPr>
        <p:txBody>
          <a:bodyPr wrap="none"/>
          <a:lstStyle/>
          <a:p>
            <a:endParaRPr lang="en-US"/>
          </a:p>
        </p:txBody>
      </p:sp>
      <p:sp>
        <p:nvSpPr>
          <p:cNvPr id="67609" name="Oval 25"/>
          <p:cNvSpPr>
            <a:spLocks noChangeArrowheads="1"/>
          </p:cNvSpPr>
          <p:nvPr/>
        </p:nvSpPr>
        <p:spPr bwMode="auto">
          <a:xfrm>
            <a:off x="1360488" y="3319463"/>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10" name="Oval 26"/>
          <p:cNvSpPr>
            <a:spLocks noChangeArrowheads="1"/>
          </p:cNvSpPr>
          <p:nvPr/>
        </p:nvSpPr>
        <p:spPr bwMode="auto">
          <a:xfrm>
            <a:off x="3756025" y="3319463"/>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11" name="Oval 27"/>
          <p:cNvSpPr>
            <a:spLocks noChangeArrowheads="1"/>
          </p:cNvSpPr>
          <p:nvPr/>
        </p:nvSpPr>
        <p:spPr bwMode="auto">
          <a:xfrm>
            <a:off x="2159000" y="3319463"/>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12" name="Oval 28"/>
          <p:cNvSpPr>
            <a:spLocks noChangeArrowheads="1"/>
          </p:cNvSpPr>
          <p:nvPr/>
        </p:nvSpPr>
        <p:spPr bwMode="auto">
          <a:xfrm>
            <a:off x="2957513" y="3319463"/>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7613" name="Text Box 29"/>
          <p:cNvSpPr txBox="1">
            <a:spLocks noChangeArrowheads="1"/>
          </p:cNvSpPr>
          <p:nvPr/>
        </p:nvSpPr>
        <p:spPr bwMode="auto">
          <a:xfrm>
            <a:off x="1598613" y="6299200"/>
            <a:ext cx="438150" cy="366713"/>
          </a:xfrm>
          <a:prstGeom prst="rect">
            <a:avLst/>
          </a:prstGeom>
          <a:noFill/>
          <a:ln w="12700">
            <a:noFill/>
            <a:miter lim="800000"/>
            <a:headEnd/>
            <a:tailEnd/>
          </a:ln>
          <a:effectLst/>
        </p:spPr>
        <p:txBody>
          <a:bodyPr wrap="none">
            <a:spAutoFit/>
          </a:bodyPr>
          <a:lstStyle/>
          <a:p>
            <a:r>
              <a:rPr lang="en-US"/>
              <a:t>10</a:t>
            </a:r>
          </a:p>
        </p:txBody>
      </p:sp>
      <p:sp>
        <p:nvSpPr>
          <p:cNvPr id="67614" name="Text Box 30"/>
          <p:cNvSpPr txBox="1">
            <a:spLocks noChangeArrowheads="1"/>
          </p:cNvSpPr>
          <p:nvPr/>
        </p:nvSpPr>
        <p:spPr bwMode="auto">
          <a:xfrm>
            <a:off x="2401888" y="6299200"/>
            <a:ext cx="438150" cy="366713"/>
          </a:xfrm>
          <a:prstGeom prst="rect">
            <a:avLst/>
          </a:prstGeom>
          <a:noFill/>
          <a:ln w="12700">
            <a:noFill/>
            <a:miter lim="800000"/>
            <a:headEnd/>
            <a:tailEnd/>
          </a:ln>
          <a:effectLst/>
        </p:spPr>
        <p:txBody>
          <a:bodyPr wrap="none">
            <a:spAutoFit/>
          </a:bodyPr>
          <a:lstStyle/>
          <a:p>
            <a:r>
              <a:rPr lang="en-IE"/>
              <a:t>11</a:t>
            </a:r>
            <a:endParaRPr lang="en-US"/>
          </a:p>
        </p:txBody>
      </p:sp>
      <p:sp>
        <p:nvSpPr>
          <p:cNvPr id="67615" name="Text Box 31"/>
          <p:cNvSpPr txBox="1">
            <a:spLocks noChangeArrowheads="1"/>
          </p:cNvSpPr>
          <p:nvPr/>
        </p:nvSpPr>
        <p:spPr bwMode="auto">
          <a:xfrm>
            <a:off x="3171825" y="6321425"/>
            <a:ext cx="438150" cy="366713"/>
          </a:xfrm>
          <a:prstGeom prst="rect">
            <a:avLst/>
          </a:prstGeom>
          <a:noFill/>
          <a:ln w="12700">
            <a:noFill/>
            <a:miter lim="800000"/>
            <a:headEnd/>
            <a:tailEnd/>
          </a:ln>
          <a:effectLst/>
        </p:spPr>
        <p:txBody>
          <a:bodyPr wrap="none">
            <a:spAutoFit/>
          </a:bodyPr>
          <a:lstStyle/>
          <a:p>
            <a:r>
              <a:rPr lang="en-IE"/>
              <a:t>12</a:t>
            </a:r>
            <a:endParaRPr lang="en-US"/>
          </a:p>
        </p:txBody>
      </p:sp>
      <p:sp>
        <p:nvSpPr>
          <p:cNvPr id="67616" name="Text Box 32"/>
          <p:cNvSpPr txBox="1">
            <a:spLocks noChangeArrowheads="1"/>
          </p:cNvSpPr>
          <p:nvPr/>
        </p:nvSpPr>
        <p:spPr bwMode="auto">
          <a:xfrm>
            <a:off x="3943350" y="6299200"/>
            <a:ext cx="438150" cy="366713"/>
          </a:xfrm>
          <a:prstGeom prst="rect">
            <a:avLst/>
          </a:prstGeom>
          <a:noFill/>
          <a:ln w="12700">
            <a:noFill/>
            <a:miter lim="800000"/>
            <a:headEnd/>
            <a:tailEnd/>
          </a:ln>
          <a:effectLst/>
        </p:spPr>
        <p:txBody>
          <a:bodyPr wrap="none">
            <a:spAutoFit/>
          </a:bodyPr>
          <a:lstStyle/>
          <a:p>
            <a:r>
              <a:rPr lang="en-IE"/>
              <a:t>13</a:t>
            </a:r>
            <a:endParaRPr lang="en-US"/>
          </a:p>
        </p:txBody>
      </p:sp>
      <p:sp>
        <p:nvSpPr>
          <p:cNvPr id="67617" name="Text Box 33"/>
          <p:cNvSpPr txBox="1">
            <a:spLocks noChangeArrowheads="1"/>
          </p:cNvSpPr>
          <p:nvPr/>
        </p:nvSpPr>
        <p:spPr bwMode="auto">
          <a:xfrm>
            <a:off x="417513" y="5314950"/>
            <a:ext cx="438150" cy="366713"/>
          </a:xfrm>
          <a:prstGeom prst="rect">
            <a:avLst/>
          </a:prstGeom>
          <a:noFill/>
          <a:ln w="12700">
            <a:noFill/>
            <a:miter lim="800000"/>
            <a:headEnd/>
            <a:tailEnd/>
          </a:ln>
          <a:effectLst/>
        </p:spPr>
        <p:txBody>
          <a:bodyPr wrap="none">
            <a:spAutoFit/>
          </a:bodyPr>
          <a:lstStyle/>
          <a:p>
            <a:r>
              <a:rPr lang="en-US"/>
              <a:t>10</a:t>
            </a:r>
          </a:p>
        </p:txBody>
      </p:sp>
      <p:sp>
        <p:nvSpPr>
          <p:cNvPr id="67618" name="Text Box 34"/>
          <p:cNvSpPr txBox="1">
            <a:spLocks noChangeArrowheads="1"/>
          </p:cNvSpPr>
          <p:nvPr/>
        </p:nvSpPr>
        <p:spPr bwMode="auto">
          <a:xfrm>
            <a:off x="395288" y="3606800"/>
            <a:ext cx="438150" cy="366713"/>
          </a:xfrm>
          <a:prstGeom prst="rect">
            <a:avLst/>
          </a:prstGeom>
          <a:noFill/>
          <a:ln w="12700">
            <a:noFill/>
            <a:miter lim="800000"/>
            <a:headEnd/>
            <a:tailEnd/>
          </a:ln>
          <a:effectLst/>
        </p:spPr>
        <p:txBody>
          <a:bodyPr wrap="none">
            <a:spAutoFit/>
          </a:bodyPr>
          <a:lstStyle/>
          <a:p>
            <a:r>
              <a:rPr lang="en-US"/>
              <a:t>12</a:t>
            </a:r>
          </a:p>
        </p:txBody>
      </p:sp>
      <p:sp>
        <p:nvSpPr>
          <p:cNvPr id="67619" name="Text Box 35"/>
          <p:cNvSpPr txBox="1">
            <a:spLocks noChangeArrowheads="1"/>
          </p:cNvSpPr>
          <p:nvPr/>
        </p:nvSpPr>
        <p:spPr bwMode="auto">
          <a:xfrm>
            <a:off x="395288" y="4494213"/>
            <a:ext cx="438150" cy="366712"/>
          </a:xfrm>
          <a:prstGeom prst="rect">
            <a:avLst/>
          </a:prstGeom>
          <a:noFill/>
          <a:ln w="12700">
            <a:noFill/>
            <a:miter lim="800000"/>
            <a:headEnd/>
            <a:tailEnd/>
          </a:ln>
          <a:effectLst/>
        </p:spPr>
        <p:txBody>
          <a:bodyPr wrap="none">
            <a:spAutoFit/>
          </a:bodyPr>
          <a:lstStyle/>
          <a:p>
            <a:r>
              <a:rPr lang="en-US"/>
              <a:t>11</a:t>
            </a:r>
          </a:p>
        </p:txBody>
      </p:sp>
      <p:sp>
        <p:nvSpPr>
          <p:cNvPr id="67620" name="Text Box 36"/>
          <p:cNvSpPr txBox="1">
            <a:spLocks noChangeArrowheads="1"/>
          </p:cNvSpPr>
          <p:nvPr/>
        </p:nvSpPr>
        <p:spPr bwMode="auto">
          <a:xfrm>
            <a:off x="417513" y="2974975"/>
            <a:ext cx="438150" cy="366713"/>
          </a:xfrm>
          <a:prstGeom prst="rect">
            <a:avLst/>
          </a:prstGeom>
          <a:noFill/>
          <a:ln w="12700">
            <a:noFill/>
            <a:miter lim="800000"/>
            <a:headEnd/>
            <a:tailEnd/>
          </a:ln>
          <a:effectLst/>
        </p:spPr>
        <p:txBody>
          <a:bodyPr wrap="none">
            <a:spAutoFit/>
          </a:bodyPr>
          <a:lstStyle/>
          <a:p>
            <a:r>
              <a:rPr lang="en-IE"/>
              <a:t>13</a:t>
            </a:r>
            <a:endParaRPr lang="en-US"/>
          </a:p>
        </p:txBody>
      </p:sp>
      <p:sp>
        <p:nvSpPr>
          <p:cNvPr id="67621" name="Rectangle 37"/>
          <p:cNvSpPr>
            <a:spLocks noChangeArrowheads="1"/>
          </p:cNvSpPr>
          <p:nvPr/>
        </p:nvSpPr>
        <p:spPr bwMode="auto">
          <a:xfrm>
            <a:off x="4808538" y="2757488"/>
            <a:ext cx="4035425" cy="4100512"/>
          </a:xfrm>
          <a:prstGeom prst="rect">
            <a:avLst/>
          </a:prstGeom>
          <a:noFill/>
          <a:ln w="9525">
            <a:noFill/>
            <a:miter lim="800000"/>
            <a:headEnd/>
            <a:tailEnd/>
          </a:ln>
          <a:effectLst/>
        </p:spPr>
        <p:txBody>
          <a:bodyPr/>
          <a:lstStyle/>
          <a:p>
            <a:pPr>
              <a:spcBef>
                <a:spcPct val="20000"/>
              </a:spcBef>
            </a:pPr>
            <a:r>
              <a:rPr lang="en-IE" sz="3200"/>
              <a:t>For example, from position (10,11) we have to choose between (11,11) or (11,12)</a:t>
            </a:r>
          </a:p>
          <a:p>
            <a:pPr>
              <a:spcBef>
                <a:spcPct val="20000"/>
              </a:spcBef>
            </a:pPr>
            <a:r>
              <a:rPr lang="en-IE" sz="3200"/>
              <a:t>We would like the point that is closer to the original line</a:t>
            </a:r>
            <a:endParaRPr lang="en-US" sz="3200"/>
          </a:p>
        </p:txBody>
      </p:sp>
      <p:sp>
        <p:nvSpPr>
          <p:cNvPr id="67628" name="Oval 44"/>
          <p:cNvSpPr>
            <a:spLocks noChangeArrowheads="1"/>
          </p:cNvSpPr>
          <p:nvPr/>
        </p:nvSpPr>
        <p:spPr bwMode="auto">
          <a:xfrm>
            <a:off x="1552575" y="4441825"/>
            <a:ext cx="495300" cy="449263"/>
          </a:xfrm>
          <a:prstGeom prst="ellipse">
            <a:avLst/>
          </a:prstGeom>
          <a:solidFill>
            <a:srgbClr val="FF0000"/>
          </a:solidFill>
          <a:ln w="12700">
            <a:solidFill>
              <a:schemeClr val="tx1"/>
            </a:solidFill>
            <a:round/>
            <a:headEnd/>
            <a:tailEnd/>
          </a:ln>
          <a:effectLst/>
        </p:spPr>
        <p:txBody>
          <a:bodyPr wrap="none" anchor="ctr"/>
          <a:lstStyle/>
          <a:p>
            <a:endParaRPr lang="en-US"/>
          </a:p>
        </p:txBody>
      </p:sp>
      <p:sp>
        <p:nvSpPr>
          <p:cNvPr id="39" name="Slide Number Placeholder 38"/>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40" name="Footer Placeholder 39"/>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ln/>
        </p:spPr>
        <p:txBody>
          <a:bodyPr/>
          <a:lstStyle/>
          <a:p>
            <a:endParaRPr lang="en-US"/>
          </a:p>
        </p:txBody>
      </p:sp>
      <p:sp>
        <p:nvSpPr>
          <p:cNvPr id="86047" name="Rectangle 31"/>
          <p:cNvSpPr txBox="1">
            <a:spLocks noGrp="1" noChangeArrowheads="1"/>
          </p:cNvSpPr>
          <p:nvPr>
            <p:ph idx="1"/>
          </p:nvPr>
        </p:nvSpPr>
        <p:spPr>
          <a:xfrm>
            <a:off x="171450" y="1333500"/>
            <a:ext cx="8229600" cy="5524500"/>
          </a:xfrm>
          <a:ln/>
        </p:spPr>
        <p:txBody>
          <a:bodyPr/>
          <a:lstStyle/>
          <a:p>
            <a:pPr>
              <a:spcBef>
                <a:spcPct val="50000"/>
              </a:spcBef>
            </a:pPr>
            <a:endParaRPr lang="en-US"/>
          </a:p>
        </p:txBody>
      </p:sp>
      <p:sp>
        <p:nvSpPr>
          <p:cNvPr id="86020" name="Line 4"/>
          <p:cNvSpPr>
            <a:spLocks noChangeShapeType="1"/>
          </p:cNvSpPr>
          <p:nvPr/>
        </p:nvSpPr>
        <p:spPr bwMode="auto">
          <a:xfrm>
            <a:off x="1487488" y="2093913"/>
            <a:ext cx="0" cy="3298825"/>
          </a:xfrm>
          <a:prstGeom prst="line">
            <a:avLst/>
          </a:prstGeom>
          <a:noFill/>
          <a:ln w="12700">
            <a:solidFill>
              <a:schemeClr val="tx1"/>
            </a:solidFill>
            <a:round/>
            <a:headEnd/>
            <a:tailEnd/>
          </a:ln>
          <a:effectLst/>
        </p:spPr>
        <p:txBody>
          <a:bodyPr wrap="none"/>
          <a:lstStyle/>
          <a:p>
            <a:endParaRPr lang="en-US"/>
          </a:p>
        </p:txBody>
      </p:sp>
      <p:sp>
        <p:nvSpPr>
          <p:cNvPr id="86021" name="Line 5"/>
          <p:cNvSpPr>
            <a:spLocks noChangeShapeType="1"/>
          </p:cNvSpPr>
          <p:nvPr/>
        </p:nvSpPr>
        <p:spPr bwMode="auto">
          <a:xfrm>
            <a:off x="2282825" y="2116138"/>
            <a:ext cx="0" cy="3297237"/>
          </a:xfrm>
          <a:prstGeom prst="line">
            <a:avLst/>
          </a:prstGeom>
          <a:noFill/>
          <a:ln w="12700">
            <a:solidFill>
              <a:schemeClr val="tx1"/>
            </a:solidFill>
            <a:round/>
            <a:headEnd/>
            <a:tailEnd/>
          </a:ln>
          <a:effectLst/>
        </p:spPr>
        <p:txBody>
          <a:bodyPr wrap="none"/>
          <a:lstStyle/>
          <a:p>
            <a:endParaRPr lang="en-US"/>
          </a:p>
        </p:txBody>
      </p:sp>
      <p:sp>
        <p:nvSpPr>
          <p:cNvPr id="86022" name="Line 6"/>
          <p:cNvSpPr>
            <a:spLocks noChangeShapeType="1"/>
          </p:cNvSpPr>
          <p:nvPr/>
        </p:nvSpPr>
        <p:spPr bwMode="auto">
          <a:xfrm>
            <a:off x="3078163" y="2135188"/>
            <a:ext cx="0" cy="3298825"/>
          </a:xfrm>
          <a:prstGeom prst="line">
            <a:avLst/>
          </a:prstGeom>
          <a:noFill/>
          <a:ln w="12700">
            <a:solidFill>
              <a:schemeClr val="tx1"/>
            </a:solidFill>
            <a:round/>
            <a:headEnd/>
            <a:tailEnd/>
          </a:ln>
          <a:effectLst/>
        </p:spPr>
        <p:txBody>
          <a:bodyPr wrap="none"/>
          <a:lstStyle/>
          <a:p>
            <a:endParaRPr lang="en-US"/>
          </a:p>
        </p:txBody>
      </p:sp>
      <p:sp>
        <p:nvSpPr>
          <p:cNvPr id="86023" name="Line 7"/>
          <p:cNvSpPr>
            <a:spLocks noChangeShapeType="1"/>
          </p:cNvSpPr>
          <p:nvPr/>
        </p:nvSpPr>
        <p:spPr bwMode="auto">
          <a:xfrm>
            <a:off x="3870325" y="2152650"/>
            <a:ext cx="0" cy="3298825"/>
          </a:xfrm>
          <a:prstGeom prst="line">
            <a:avLst/>
          </a:prstGeom>
          <a:noFill/>
          <a:ln w="12700">
            <a:solidFill>
              <a:schemeClr val="tx1"/>
            </a:solidFill>
            <a:round/>
            <a:headEnd/>
            <a:tailEnd/>
          </a:ln>
          <a:effectLst/>
        </p:spPr>
        <p:txBody>
          <a:bodyPr wrap="none"/>
          <a:lstStyle/>
          <a:p>
            <a:endParaRPr lang="en-US"/>
          </a:p>
        </p:txBody>
      </p:sp>
      <p:sp>
        <p:nvSpPr>
          <p:cNvPr id="86024" name="Line 8"/>
          <p:cNvSpPr>
            <a:spLocks noChangeShapeType="1"/>
          </p:cNvSpPr>
          <p:nvPr/>
        </p:nvSpPr>
        <p:spPr bwMode="auto">
          <a:xfrm rot="5400000">
            <a:off x="2785269" y="1520031"/>
            <a:ext cx="0" cy="3633788"/>
          </a:xfrm>
          <a:prstGeom prst="line">
            <a:avLst/>
          </a:prstGeom>
          <a:noFill/>
          <a:ln w="12700">
            <a:solidFill>
              <a:schemeClr val="tx1"/>
            </a:solidFill>
            <a:round/>
            <a:headEnd/>
            <a:tailEnd/>
          </a:ln>
          <a:effectLst/>
        </p:spPr>
        <p:txBody>
          <a:bodyPr wrap="none"/>
          <a:lstStyle/>
          <a:p>
            <a:endParaRPr lang="en-US"/>
          </a:p>
        </p:txBody>
      </p:sp>
      <p:sp>
        <p:nvSpPr>
          <p:cNvPr id="86025" name="Line 9"/>
          <p:cNvSpPr>
            <a:spLocks noChangeShapeType="1"/>
          </p:cNvSpPr>
          <p:nvPr/>
        </p:nvSpPr>
        <p:spPr bwMode="auto">
          <a:xfrm rot="5400000">
            <a:off x="2763044" y="2315369"/>
            <a:ext cx="0" cy="3633788"/>
          </a:xfrm>
          <a:prstGeom prst="line">
            <a:avLst/>
          </a:prstGeom>
          <a:noFill/>
          <a:ln w="12700">
            <a:solidFill>
              <a:schemeClr val="tx1"/>
            </a:solidFill>
            <a:round/>
            <a:headEnd/>
            <a:tailEnd/>
          </a:ln>
          <a:effectLst/>
        </p:spPr>
        <p:txBody>
          <a:bodyPr wrap="none"/>
          <a:lstStyle/>
          <a:p>
            <a:endParaRPr lang="en-US"/>
          </a:p>
        </p:txBody>
      </p:sp>
      <p:sp>
        <p:nvSpPr>
          <p:cNvPr id="86026" name="Line 10"/>
          <p:cNvSpPr>
            <a:spLocks noChangeShapeType="1"/>
          </p:cNvSpPr>
          <p:nvPr/>
        </p:nvSpPr>
        <p:spPr bwMode="auto">
          <a:xfrm rot="5400000">
            <a:off x="2743994" y="3107531"/>
            <a:ext cx="0" cy="3633788"/>
          </a:xfrm>
          <a:prstGeom prst="line">
            <a:avLst/>
          </a:prstGeom>
          <a:noFill/>
          <a:ln w="12700">
            <a:solidFill>
              <a:schemeClr val="tx1"/>
            </a:solidFill>
            <a:round/>
            <a:headEnd/>
            <a:tailEnd/>
          </a:ln>
          <a:effectLst/>
        </p:spPr>
        <p:txBody>
          <a:bodyPr wrap="none"/>
          <a:lstStyle/>
          <a:p>
            <a:endParaRPr lang="en-US"/>
          </a:p>
        </p:txBody>
      </p:sp>
      <p:sp>
        <p:nvSpPr>
          <p:cNvPr id="86027" name="Oval 11"/>
          <p:cNvSpPr>
            <a:spLocks noChangeArrowheads="1"/>
          </p:cNvSpPr>
          <p:nvPr/>
        </p:nvSpPr>
        <p:spPr bwMode="auto">
          <a:xfrm>
            <a:off x="1352550" y="3216275"/>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28" name="Oval 12"/>
          <p:cNvSpPr>
            <a:spLocks noChangeArrowheads="1"/>
          </p:cNvSpPr>
          <p:nvPr/>
        </p:nvSpPr>
        <p:spPr bwMode="auto">
          <a:xfrm>
            <a:off x="3748088" y="321627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29" name="Oval 13"/>
          <p:cNvSpPr>
            <a:spLocks noChangeArrowheads="1"/>
          </p:cNvSpPr>
          <p:nvPr/>
        </p:nvSpPr>
        <p:spPr bwMode="auto">
          <a:xfrm>
            <a:off x="2151063" y="321627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0" name="Oval 14"/>
          <p:cNvSpPr>
            <a:spLocks noChangeArrowheads="1"/>
          </p:cNvSpPr>
          <p:nvPr/>
        </p:nvSpPr>
        <p:spPr bwMode="auto">
          <a:xfrm>
            <a:off x="2949575" y="3216275"/>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1" name="Oval 15"/>
          <p:cNvSpPr>
            <a:spLocks noChangeArrowheads="1"/>
          </p:cNvSpPr>
          <p:nvPr/>
        </p:nvSpPr>
        <p:spPr bwMode="auto">
          <a:xfrm>
            <a:off x="1355725" y="3997325"/>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2" name="Oval 16"/>
          <p:cNvSpPr>
            <a:spLocks noChangeArrowheads="1"/>
          </p:cNvSpPr>
          <p:nvPr/>
        </p:nvSpPr>
        <p:spPr bwMode="auto">
          <a:xfrm>
            <a:off x="3751263" y="399732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3" name="Oval 17"/>
          <p:cNvSpPr>
            <a:spLocks noChangeArrowheads="1"/>
          </p:cNvSpPr>
          <p:nvPr/>
        </p:nvSpPr>
        <p:spPr bwMode="auto">
          <a:xfrm>
            <a:off x="2154238" y="3997325"/>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4" name="Oval 18"/>
          <p:cNvSpPr>
            <a:spLocks noChangeArrowheads="1"/>
          </p:cNvSpPr>
          <p:nvPr/>
        </p:nvSpPr>
        <p:spPr bwMode="auto">
          <a:xfrm>
            <a:off x="2952750" y="3997325"/>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5" name="Oval 19"/>
          <p:cNvSpPr>
            <a:spLocks noChangeArrowheads="1"/>
          </p:cNvSpPr>
          <p:nvPr/>
        </p:nvSpPr>
        <p:spPr bwMode="auto">
          <a:xfrm>
            <a:off x="1354138" y="4805363"/>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6" name="Oval 20"/>
          <p:cNvSpPr>
            <a:spLocks noChangeArrowheads="1"/>
          </p:cNvSpPr>
          <p:nvPr/>
        </p:nvSpPr>
        <p:spPr bwMode="auto">
          <a:xfrm>
            <a:off x="3749675" y="4805363"/>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7" name="Oval 21"/>
          <p:cNvSpPr>
            <a:spLocks noChangeArrowheads="1"/>
          </p:cNvSpPr>
          <p:nvPr/>
        </p:nvSpPr>
        <p:spPr bwMode="auto">
          <a:xfrm>
            <a:off x="2152650" y="4805363"/>
            <a:ext cx="258763"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8" name="Oval 22"/>
          <p:cNvSpPr>
            <a:spLocks noChangeArrowheads="1"/>
          </p:cNvSpPr>
          <p:nvPr/>
        </p:nvSpPr>
        <p:spPr bwMode="auto">
          <a:xfrm>
            <a:off x="2951163" y="4805363"/>
            <a:ext cx="258762" cy="25876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39" name="Line 23"/>
          <p:cNvSpPr>
            <a:spLocks noChangeShapeType="1"/>
          </p:cNvSpPr>
          <p:nvPr/>
        </p:nvSpPr>
        <p:spPr bwMode="auto">
          <a:xfrm rot="5400000">
            <a:off x="2793207" y="723106"/>
            <a:ext cx="0" cy="3633787"/>
          </a:xfrm>
          <a:prstGeom prst="line">
            <a:avLst/>
          </a:prstGeom>
          <a:noFill/>
          <a:ln w="12700">
            <a:solidFill>
              <a:schemeClr val="tx1"/>
            </a:solidFill>
            <a:round/>
            <a:headEnd/>
            <a:tailEnd/>
          </a:ln>
          <a:effectLst/>
        </p:spPr>
        <p:txBody>
          <a:bodyPr wrap="none"/>
          <a:lstStyle/>
          <a:p>
            <a:endParaRPr lang="en-US"/>
          </a:p>
        </p:txBody>
      </p:sp>
      <p:sp>
        <p:nvSpPr>
          <p:cNvPr id="86040" name="Oval 24"/>
          <p:cNvSpPr>
            <a:spLocks noChangeArrowheads="1"/>
          </p:cNvSpPr>
          <p:nvPr/>
        </p:nvSpPr>
        <p:spPr bwMode="auto">
          <a:xfrm>
            <a:off x="1360488" y="2419350"/>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41" name="Oval 25"/>
          <p:cNvSpPr>
            <a:spLocks noChangeArrowheads="1"/>
          </p:cNvSpPr>
          <p:nvPr/>
        </p:nvSpPr>
        <p:spPr bwMode="auto">
          <a:xfrm>
            <a:off x="3756025" y="2419350"/>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42" name="Oval 26"/>
          <p:cNvSpPr>
            <a:spLocks noChangeArrowheads="1"/>
          </p:cNvSpPr>
          <p:nvPr/>
        </p:nvSpPr>
        <p:spPr bwMode="auto">
          <a:xfrm>
            <a:off x="2159000" y="2419350"/>
            <a:ext cx="258763"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43" name="Oval 27"/>
          <p:cNvSpPr>
            <a:spLocks noChangeArrowheads="1"/>
          </p:cNvSpPr>
          <p:nvPr/>
        </p:nvSpPr>
        <p:spPr bwMode="auto">
          <a:xfrm>
            <a:off x="2957513" y="2419350"/>
            <a:ext cx="258762" cy="2587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046" name="Text Box 30"/>
          <p:cNvSpPr txBox="1">
            <a:spLocks noChangeArrowheads="1"/>
          </p:cNvSpPr>
          <p:nvPr/>
        </p:nvSpPr>
        <p:spPr bwMode="auto">
          <a:xfrm>
            <a:off x="1627188" y="5486400"/>
            <a:ext cx="474662" cy="366713"/>
          </a:xfrm>
          <a:prstGeom prst="rect">
            <a:avLst/>
          </a:prstGeom>
          <a:noFill/>
          <a:ln w="12700">
            <a:noFill/>
            <a:miter lim="800000"/>
            <a:headEnd/>
            <a:tailEnd/>
          </a:ln>
          <a:effectLst/>
        </p:spPr>
        <p:txBody>
          <a:bodyPr>
            <a:spAutoFit/>
          </a:bodyPr>
          <a:lstStyle/>
          <a:p>
            <a:pPr>
              <a:spcBef>
                <a:spcPct val="50000"/>
              </a:spcBef>
            </a:pPr>
            <a:r>
              <a:rPr lang="en-US"/>
              <a:t>50</a:t>
            </a:r>
          </a:p>
        </p:txBody>
      </p:sp>
      <p:sp>
        <p:nvSpPr>
          <p:cNvPr id="86048" name="Text Box 32"/>
          <p:cNvSpPr txBox="1">
            <a:spLocks noChangeArrowheads="1"/>
          </p:cNvSpPr>
          <p:nvPr/>
        </p:nvSpPr>
        <p:spPr bwMode="auto">
          <a:xfrm>
            <a:off x="2398713" y="5486400"/>
            <a:ext cx="474662" cy="366713"/>
          </a:xfrm>
          <a:prstGeom prst="rect">
            <a:avLst/>
          </a:prstGeom>
          <a:noFill/>
          <a:ln w="12700">
            <a:noFill/>
            <a:miter lim="800000"/>
            <a:headEnd/>
            <a:tailEnd/>
          </a:ln>
          <a:effectLst/>
        </p:spPr>
        <p:txBody>
          <a:bodyPr>
            <a:spAutoFit/>
          </a:bodyPr>
          <a:lstStyle/>
          <a:p>
            <a:pPr>
              <a:spcBef>
                <a:spcPct val="50000"/>
              </a:spcBef>
            </a:pPr>
            <a:r>
              <a:rPr lang="en-US"/>
              <a:t>51</a:t>
            </a:r>
          </a:p>
        </p:txBody>
      </p:sp>
      <p:sp>
        <p:nvSpPr>
          <p:cNvPr id="86049" name="Text Box 33"/>
          <p:cNvSpPr txBox="1">
            <a:spLocks noChangeArrowheads="1"/>
          </p:cNvSpPr>
          <p:nvPr/>
        </p:nvSpPr>
        <p:spPr bwMode="auto">
          <a:xfrm>
            <a:off x="3278188" y="5513388"/>
            <a:ext cx="450850" cy="366712"/>
          </a:xfrm>
          <a:prstGeom prst="rect">
            <a:avLst/>
          </a:prstGeom>
          <a:noFill/>
          <a:ln w="12700">
            <a:noFill/>
            <a:miter lim="800000"/>
            <a:headEnd/>
            <a:tailEnd/>
          </a:ln>
          <a:effectLst/>
        </p:spPr>
        <p:txBody>
          <a:bodyPr>
            <a:spAutoFit/>
          </a:bodyPr>
          <a:lstStyle/>
          <a:p>
            <a:pPr>
              <a:spcBef>
                <a:spcPct val="50000"/>
              </a:spcBef>
            </a:pPr>
            <a:r>
              <a:rPr lang="en-US"/>
              <a:t>52</a:t>
            </a:r>
          </a:p>
        </p:txBody>
      </p:sp>
      <p:sp>
        <p:nvSpPr>
          <p:cNvPr id="86050" name="Text Box 34"/>
          <p:cNvSpPr txBox="1">
            <a:spLocks noChangeArrowheads="1"/>
          </p:cNvSpPr>
          <p:nvPr/>
        </p:nvSpPr>
        <p:spPr bwMode="auto">
          <a:xfrm>
            <a:off x="808038" y="4300538"/>
            <a:ext cx="474662" cy="366712"/>
          </a:xfrm>
          <a:prstGeom prst="rect">
            <a:avLst/>
          </a:prstGeom>
          <a:noFill/>
          <a:ln w="12700">
            <a:noFill/>
            <a:miter lim="800000"/>
            <a:headEnd/>
            <a:tailEnd/>
          </a:ln>
          <a:effectLst/>
        </p:spPr>
        <p:txBody>
          <a:bodyPr>
            <a:spAutoFit/>
          </a:bodyPr>
          <a:lstStyle/>
          <a:p>
            <a:pPr>
              <a:spcBef>
                <a:spcPct val="50000"/>
              </a:spcBef>
            </a:pPr>
            <a:r>
              <a:rPr lang="en-US"/>
              <a:t>48</a:t>
            </a:r>
          </a:p>
        </p:txBody>
      </p:sp>
      <p:sp>
        <p:nvSpPr>
          <p:cNvPr id="86051" name="Text Box 35"/>
          <p:cNvSpPr txBox="1">
            <a:spLocks noChangeArrowheads="1"/>
          </p:cNvSpPr>
          <p:nvPr/>
        </p:nvSpPr>
        <p:spPr bwMode="auto">
          <a:xfrm>
            <a:off x="801688" y="3571875"/>
            <a:ext cx="474662" cy="366713"/>
          </a:xfrm>
          <a:prstGeom prst="rect">
            <a:avLst/>
          </a:prstGeom>
          <a:noFill/>
          <a:ln w="12700">
            <a:noFill/>
            <a:miter lim="800000"/>
            <a:headEnd/>
            <a:tailEnd/>
          </a:ln>
          <a:effectLst/>
        </p:spPr>
        <p:txBody>
          <a:bodyPr>
            <a:spAutoFit/>
          </a:bodyPr>
          <a:lstStyle/>
          <a:p>
            <a:pPr>
              <a:spcBef>
                <a:spcPct val="50000"/>
              </a:spcBef>
            </a:pPr>
            <a:r>
              <a:rPr lang="en-US"/>
              <a:t>49</a:t>
            </a:r>
          </a:p>
        </p:txBody>
      </p:sp>
      <p:sp>
        <p:nvSpPr>
          <p:cNvPr id="86052" name="Text Box 36"/>
          <p:cNvSpPr txBox="1">
            <a:spLocks noChangeArrowheads="1"/>
          </p:cNvSpPr>
          <p:nvPr/>
        </p:nvSpPr>
        <p:spPr bwMode="auto">
          <a:xfrm>
            <a:off x="839788" y="2787650"/>
            <a:ext cx="474662" cy="366713"/>
          </a:xfrm>
          <a:prstGeom prst="rect">
            <a:avLst/>
          </a:prstGeom>
          <a:noFill/>
          <a:ln w="12700">
            <a:noFill/>
            <a:miter lim="800000"/>
            <a:headEnd/>
            <a:tailEnd/>
          </a:ln>
          <a:effectLst/>
        </p:spPr>
        <p:txBody>
          <a:bodyPr>
            <a:spAutoFit/>
          </a:bodyPr>
          <a:lstStyle/>
          <a:p>
            <a:pPr>
              <a:spcBef>
                <a:spcPct val="50000"/>
              </a:spcBef>
            </a:pPr>
            <a:r>
              <a:rPr lang="en-US"/>
              <a:t>50</a:t>
            </a:r>
          </a:p>
        </p:txBody>
      </p:sp>
      <p:sp>
        <p:nvSpPr>
          <p:cNvPr id="86053" name="Line 37"/>
          <p:cNvSpPr>
            <a:spLocks noChangeShapeType="1"/>
          </p:cNvSpPr>
          <p:nvPr/>
        </p:nvSpPr>
        <p:spPr bwMode="auto">
          <a:xfrm>
            <a:off x="2055813" y="3108325"/>
            <a:ext cx="1651000" cy="1670050"/>
          </a:xfrm>
          <a:prstGeom prst="line">
            <a:avLst/>
          </a:prstGeom>
          <a:noFill/>
          <a:ln w="31750">
            <a:solidFill>
              <a:schemeClr val="accent2"/>
            </a:solidFill>
            <a:round/>
            <a:headEnd/>
            <a:tailEnd/>
          </a:ln>
          <a:effectLst/>
        </p:spPr>
        <p:txBody>
          <a:bodyPr wrap="none"/>
          <a:lstStyle/>
          <a:p>
            <a:endParaRPr lang="en-US"/>
          </a:p>
        </p:txBody>
      </p:sp>
      <p:sp>
        <p:nvSpPr>
          <p:cNvPr id="86055" name="Oval 39"/>
          <p:cNvSpPr>
            <a:spLocks noChangeArrowheads="1"/>
          </p:cNvSpPr>
          <p:nvPr/>
        </p:nvSpPr>
        <p:spPr bwMode="auto">
          <a:xfrm>
            <a:off x="1566863" y="2625725"/>
            <a:ext cx="582612" cy="5461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86056" name="Text Box 40"/>
          <p:cNvSpPr txBox="1">
            <a:spLocks noChangeArrowheads="1"/>
          </p:cNvSpPr>
          <p:nvPr/>
        </p:nvSpPr>
        <p:spPr bwMode="auto">
          <a:xfrm>
            <a:off x="4702175" y="1670050"/>
            <a:ext cx="3573463" cy="3525838"/>
          </a:xfrm>
          <a:prstGeom prst="rect">
            <a:avLst/>
          </a:prstGeom>
          <a:noFill/>
          <a:ln w="12700">
            <a:noFill/>
            <a:miter lim="800000"/>
            <a:headEnd/>
            <a:tailEnd/>
          </a:ln>
          <a:effectLst/>
        </p:spPr>
        <p:txBody>
          <a:bodyPr>
            <a:spAutoFit/>
          </a:bodyPr>
          <a:lstStyle/>
          <a:p>
            <a:pPr>
              <a:spcBef>
                <a:spcPct val="50000"/>
              </a:spcBef>
            </a:pPr>
            <a:r>
              <a:rPr lang="en-US"/>
              <a:t>Fig. shows line with negative slope . After plotting pt. (50,50) whether to plot (51,49) or (51,50) ?</a:t>
            </a:r>
          </a:p>
          <a:p>
            <a:pPr>
              <a:spcBef>
                <a:spcPct val="50000"/>
              </a:spcBef>
            </a:pPr>
            <a:r>
              <a:rPr lang="en-US"/>
              <a:t>-&gt; These are answered with Bresenham’s algorithm by testing sign of integer parameter, whoose value is proportional to the  difference between seperations of the two pixel positions from the actual line path.</a:t>
            </a:r>
          </a:p>
        </p:txBody>
      </p:sp>
      <p:sp>
        <p:nvSpPr>
          <p:cNvPr id="37" name="Slide Number Placeholder 36"/>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38" name="Footer Placeholder 3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74663" y="4017963"/>
            <a:ext cx="8680450" cy="2846387"/>
          </a:xfrm>
          <a:prstGeom prst="rect">
            <a:avLst/>
          </a:prstGeom>
          <a:noFill/>
          <a:ln w="9525">
            <a:noFill/>
            <a:miter lim="800000"/>
            <a:headEnd/>
            <a:tailEnd/>
          </a:ln>
          <a:effectLst/>
        </p:spPr>
        <p:txBody>
          <a:bodyPr/>
          <a:lstStyle/>
          <a:p>
            <a:pPr>
              <a:spcBef>
                <a:spcPct val="20000"/>
              </a:spcBef>
            </a:pPr>
            <a:r>
              <a:rPr lang="en-IE" sz="3200"/>
              <a:t>The </a:t>
            </a:r>
            <a:r>
              <a:rPr lang="en-IE" sz="3600" i="1">
                <a:latin typeface="Times New Roman" pitchFamily="18" charset="0"/>
                <a:cs typeface="Times New Roman" pitchFamily="18" charset="0"/>
              </a:rPr>
              <a:t>y</a:t>
            </a:r>
            <a:r>
              <a:rPr lang="en-IE" sz="3200"/>
              <a:t> coordinate on the mathematical line at </a:t>
            </a:r>
            <a:r>
              <a:rPr lang="en-IE" sz="3600" i="1">
                <a:latin typeface="Times New Roman" pitchFamily="18" charset="0"/>
                <a:cs typeface="Times New Roman" pitchFamily="18" charset="0"/>
              </a:rPr>
              <a:t>x</a:t>
            </a:r>
            <a:r>
              <a:rPr lang="en-IE" sz="3600" i="1" baseline="-25000">
                <a:latin typeface="Times New Roman" pitchFamily="18" charset="0"/>
                <a:cs typeface="Times New Roman" pitchFamily="18" charset="0"/>
              </a:rPr>
              <a:t>k</a:t>
            </a:r>
            <a:r>
              <a:rPr lang="en-IE" sz="3600" i="1">
                <a:latin typeface="Times New Roman" pitchFamily="18" charset="0"/>
                <a:cs typeface="Times New Roman" pitchFamily="18" charset="0"/>
              </a:rPr>
              <a:t>+</a:t>
            </a:r>
            <a:r>
              <a:rPr lang="en-IE" sz="3600">
                <a:latin typeface="Times New Roman" pitchFamily="18" charset="0"/>
                <a:cs typeface="Times New Roman" pitchFamily="18" charset="0"/>
              </a:rPr>
              <a:t>1</a:t>
            </a:r>
            <a:r>
              <a:rPr lang="en-IE" sz="3200"/>
              <a:t> is:</a:t>
            </a:r>
            <a:endParaRPr lang="en-GB" sz="3600" i="1" baseline="-25000">
              <a:latin typeface="Times New Roman" pitchFamily="18" charset="0"/>
              <a:cs typeface="Times New Roman" pitchFamily="18" charset="0"/>
            </a:endParaRPr>
          </a:p>
        </p:txBody>
      </p:sp>
      <p:sp>
        <p:nvSpPr>
          <p:cNvPr id="68611" name="Rectangle 3"/>
          <p:cNvSpPr>
            <a:spLocks noGrp="1" noChangeArrowheads="1"/>
          </p:cNvSpPr>
          <p:nvPr>
            <p:ph type="title"/>
          </p:nvPr>
        </p:nvSpPr>
        <p:spPr>
          <a:ln/>
        </p:spPr>
        <p:txBody>
          <a:bodyPr/>
          <a:lstStyle/>
          <a:p>
            <a:r>
              <a:rPr lang="en-IE" sz="3600"/>
              <a:t>Deriving The Bresenham Line Algorithm</a:t>
            </a:r>
            <a:endParaRPr lang="en-US" sz="3600"/>
          </a:p>
        </p:txBody>
      </p:sp>
      <p:sp>
        <p:nvSpPr>
          <p:cNvPr id="68612" name="Rectangle 4"/>
          <p:cNvSpPr>
            <a:spLocks noGrp="1" noChangeArrowheads="1"/>
          </p:cNvSpPr>
          <p:nvPr>
            <p:ph idx="1"/>
          </p:nvPr>
        </p:nvSpPr>
        <p:spPr>
          <a:xfrm>
            <a:off x="474663" y="1333500"/>
            <a:ext cx="4475162" cy="2846388"/>
          </a:xfrm>
        </p:spPr>
        <p:txBody>
          <a:bodyPr/>
          <a:lstStyle/>
          <a:p>
            <a:r>
              <a:rPr lang="en-IE"/>
              <a:t>At sample position </a:t>
            </a:r>
            <a:r>
              <a:rPr lang="en-IE" sz="3600" i="1">
                <a:latin typeface="Times New Roman" pitchFamily="18" charset="0"/>
                <a:cs typeface="Times New Roman" pitchFamily="18" charset="0"/>
              </a:rPr>
              <a:t>x</a:t>
            </a:r>
            <a:r>
              <a:rPr lang="en-IE" sz="3600" i="1" baseline="-25000">
                <a:latin typeface="Times New Roman" pitchFamily="18" charset="0"/>
                <a:cs typeface="Times New Roman" pitchFamily="18" charset="0"/>
              </a:rPr>
              <a:t>k</a:t>
            </a:r>
            <a:r>
              <a:rPr lang="en-IE" sz="3600" i="1">
                <a:latin typeface="Times New Roman" pitchFamily="18" charset="0"/>
                <a:cs typeface="Times New Roman" pitchFamily="18" charset="0"/>
              </a:rPr>
              <a:t>+</a:t>
            </a:r>
            <a:r>
              <a:rPr lang="en-IE" sz="3600">
                <a:latin typeface="Times New Roman" pitchFamily="18" charset="0"/>
                <a:cs typeface="Times New Roman" pitchFamily="18" charset="0"/>
              </a:rPr>
              <a:t>1</a:t>
            </a:r>
            <a:r>
              <a:rPr lang="en-IE"/>
              <a:t> the vertical separations from the mathematical line are labelled </a:t>
            </a:r>
            <a:r>
              <a:rPr lang="en-IE" sz="3600" i="1">
                <a:latin typeface="Times New Roman" pitchFamily="18" charset="0"/>
                <a:cs typeface="Times New Roman" pitchFamily="18" charset="0"/>
              </a:rPr>
              <a:t>d</a:t>
            </a:r>
            <a:r>
              <a:rPr lang="en-IE" sz="3600" i="1" baseline="-25000">
                <a:latin typeface="Times New Roman" pitchFamily="18" charset="0"/>
                <a:cs typeface="Times New Roman" pitchFamily="18" charset="0"/>
              </a:rPr>
              <a:t>2</a:t>
            </a:r>
            <a:r>
              <a:rPr lang="en-IE"/>
              <a:t> and </a:t>
            </a:r>
            <a:r>
              <a:rPr lang="en-IE" sz="3600" i="1">
                <a:latin typeface="Times New Roman" pitchFamily="18" charset="0"/>
                <a:cs typeface="Times New Roman" pitchFamily="18" charset="0"/>
              </a:rPr>
              <a:t>d</a:t>
            </a:r>
            <a:r>
              <a:rPr lang="en-IE" sz="3600" i="1" baseline="-25000">
                <a:latin typeface="Times New Roman" pitchFamily="18" charset="0"/>
                <a:cs typeface="Times New Roman" pitchFamily="18" charset="0"/>
              </a:rPr>
              <a:t>1</a:t>
            </a:r>
            <a:endParaRPr lang="en-GB" sz="3600" i="1" baseline="-25000">
              <a:latin typeface="Times New Roman" pitchFamily="18" charset="0"/>
              <a:cs typeface="Times New Roman" pitchFamily="18" charset="0"/>
            </a:endParaRPr>
          </a:p>
        </p:txBody>
      </p:sp>
      <p:graphicFrame>
        <p:nvGraphicFramePr>
          <p:cNvPr id="68613" name="Object 5"/>
          <p:cNvGraphicFramePr>
            <a:graphicFrameLocks noChangeAspect="1"/>
          </p:cNvGraphicFramePr>
          <p:nvPr/>
        </p:nvGraphicFramePr>
        <p:xfrm>
          <a:off x="2903538" y="5372100"/>
          <a:ext cx="3290887" cy="722313"/>
        </p:xfrm>
        <a:graphic>
          <a:graphicData uri="http://schemas.openxmlformats.org/presentationml/2006/ole">
            <p:oleObj spid="_x0000_s68613" name="Equation" r:id="rId3" imgW="1041120" imgH="228600" progId="Equation.3">
              <p:embed/>
            </p:oleObj>
          </a:graphicData>
        </a:graphic>
      </p:graphicFrame>
      <p:grpSp>
        <p:nvGrpSpPr>
          <p:cNvPr id="68614" name="Group 6"/>
          <p:cNvGrpSpPr>
            <a:grpSpLocks/>
          </p:cNvGrpSpPr>
          <p:nvPr/>
        </p:nvGrpSpPr>
        <p:grpSpPr bwMode="auto">
          <a:xfrm>
            <a:off x="4462463" y="1431925"/>
            <a:ext cx="4267200" cy="2535238"/>
            <a:chOff x="2937" y="1065"/>
            <a:chExt cx="2688" cy="1597"/>
          </a:xfrm>
        </p:grpSpPr>
        <p:sp>
          <p:nvSpPr>
            <p:cNvPr id="68615" name="Line 7"/>
            <p:cNvSpPr>
              <a:spLocks noChangeShapeType="1"/>
            </p:cNvSpPr>
            <p:nvPr/>
          </p:nvSpPr>
          <p:spPr bwMode="auto">
            <a:xfrm flipV="1">
              <a:off x="3416" y="1065"/>
              <a:ext cx="0" cy="1331"/>
            </a:xfrm>
            <a:prstGeom prst="line">
              <a:avLst/>
            </a:prstGeom>
            <a:noFill/>
            <a:ln w="12700">
              <a:solidFill>
                <a:schemeClr val="tx1"/>
              </a:solidFill>
              <a:round/>
              <a:headEnd/>
              <a:tailEnd type="triangle" w="med" len="med"/>
            </a:ln>
            <a:effectLst/>
          </p:spPr>
          <p:txBody>
            <a:bodyPr wrap="none"/>
            <a:lstStyle/>
            <a:p>
              <a:endParaRPr lang="en-US"/>
            </a:p>
          </p:txBody>
        </p:sp>
        <p:sp>
          <p:nvSpPr>
            <p:cNvPr id="68616" name="Line 8"/>
            <p:cNvSpPr>
              <a:spLocks noChangeShapeType="1"/>
            </p:cNvSpPr>
            <p:nvPr/>
          </p:nvSpPr>
          <p:spPr bwMode="auto">
            <a:xfrm rot="5400000" flipV="1">
              <a:off x="4493" y="1213"/>
              <a:ext cx="0" cy="2264"/>
            </a:xfrm>
            <a:prstGeom prst="line">
              <a:avLst/>
            </a:prstGeom>
            <a:noFill/>
            <a:ln w="12700">
              <a:solidFill>
                <a:schemeClr val="tx1"/>
              </a:solidFill>
              <a:round/>
              <a:headEnd/>
              <a:tailEnd type="triangle" w="med" len="med"/>
            </a:ln>
            <a:effectLst/>
          </p:spPr>
          <p:txBody>
            <a:bodyPr wrap="none"/>
            <a:lstStyle/>
            <a:p>
              <a:endParaRPr lang="en-US"/>
            </a:p>
          </p:txBody>
        </p:sp>
        <p:sp>
          <p:nvSpPr>
            <p:cNvPr id="68617" name="Line 9"/>
            <p:cNvSpPr>
              <a:spLocks noChangeShapeType="1"/>
            </p:cNvSpPr>
            <p:nvPr/>
          </p:nvSpPr>
          <p:spPr bwMode="auto">
            <a:xfrm flipV="1">
              <a:off x="3659" y="1191"/>
              <a:ext cx="1481" cy="1100"/>
            </a:xfrm>
            <a:prstGeom prst="line">
              <a:avLst/>
            </a:prstGeom>
            <a:noFill/>
            <a:ln w="31750">
              <a:solidFill>
                <a:schemeClr val="accent2"/>
              </a:solidFill>
              <a:round/>
              <a:headEnd/>
              <a:tailEnd/>
            </a:ln>
            <a:effectLst/>
          </p:spPr>
          <p:txBody>
            <a:bodyPr wrap="none"/>
            <a:lstStyle/>
            <a:p>
              <a:endParaRPr lang="en-US"/>
            </a:p>
          </p:txBody>
        </p:sp>
        <p:sp>
          <p:nvSpPr>
            <p:cNvPr id="68618" name="Line 10"/>
            <p:cNvSpPr>
              <a:spLocks noChangeShapeType="1"/>
            </p:cNvSpPr>
            <p:nvPr/>
          </p:nvSpPr>
          <p:spPr bwMode="auto">
            <a:xfrm>
              <a:off x="3359" y="1708"/>
              <a:ext cx="114" cy="0"/>
            </a:xfrm>
            <a:prstGeom prst="line">
              <a:avLst/>
            </a:prstGeom>
            <a:noFill/>
            <a:ln w="12700">
              <a:solidFill>
                <a:srgbClr val="FF9900"/>
              </a:solidFill>
              <a:round/>
              <a:headEnd/>
              <a:tailEnd/>
            </a:ln>
            <a:effectLst/>
          </p:spPr>
          <p:txBody>
            <a:bodyPr wrap="none"/>
            <a:lstStyle/>
            <a:p>
              <a:endParaRPr lang="en-US"/>
            </a:p>
          </p:txBody>
        </p:sp>
        <p:sp>
          <p:nvSpPr>
            <p:cNvPr id="68619" name="Line 11"/>
            <p:cNvSpPr>
              <a:spLocks noChangeShapeType="1"/>
            </p:cNvSpPr>
            <p:nvPr/>
          </p:nvSpPr>
          <p:spPr bwMode="auto">
            <a:xfrm>
              <a:off x="3359" y="1331"/>
              <a:ext cx="114" cy="0"/>
            </a:xfrm>
            <a:prstGeom prst="line">
              <a:avLst/>
            </a:prstGeom>
            <a:noFill/>
            <a:ln w="12700">
              <a:solidFill>
                <a:srgbClr val="FF9900"/>
              </a:solidFill>
              <a:round/>
              <a:headEnd/>
              <a:tailEnd/>
            </a:ln>
            <a:effectLst/>
          </p:spPr>
          <p:txBody>
            <a:bodyPr wrap="none"/>
            <a:lstStyle/>
            <a:p>
              <a:endParaRPr lang="en-US"/>
            </a:p>
          </p:txBody>
        </p:sp>
        <p:sp>
          <p:nvSpPr>
            <p:cNvPr id="68620" name="Line 12"/>
            <p:cNvSpPr>
              <a:spLocks noChangeShapeType="1"/>
            </p:cNvSpPr>
            <p:nvPr/>
          </p:nvSpPr>
          <p:spPr bwMode="auto">
            <a:xfrm>
              <a:off x="4446" y="2279"/>
              <a:ext cx="0" cy="119"/>
            </a:xfrm>
            <a:prstGeom prst="line">
              <a:avLst/>
            </a:prstGeom>
            <a:noFill/>
            <a:ln w="12700">
              <a:solidFill>
                <a:srgbClr val="FF9900"/>
              </a:solidFill>
              <a:round/>
              <a:headEnd/>
              <a:tailEnd/>
            </a:ln>
            <a:effectLst/>
          </p:spPr>
          <p:txBody>
            <a:bodyPr wrap="none"/>
            <a:lstStyle/>
            <a:p>
              <a:endParaRPr lang="en-US"/>
            </a:p>
          </p:txBody>
        </p:sp>
        <p:sp>
          <p:nvSpPr>
            <p:cNvPr id="68621" name="Oval 13"/>
            <p:cNvSpPr>
              <a:spLocks noChangeArrowheads="1"/>
            </p:cNvSpPr>
            <p:nvPr/>
          </p:nvSpPr>
          <p:spPr bwMode="auto">
            <a:xfrm>
              <a:off x="4412" y="2031"/>
              <a:ext cx="74" cy="75"/>
            </a:xfrm>
            <a:prstGeom prst="ellipse">
              <a:avLst/>
            </a:prstGeom>
            <a:solidFill>
              <a:srgbClr val="FF9900"/>
            </a:solidFill>
            <a:ln w="12700">
              <a:noFill/>
              <a:round/>
              <a:headEnd/>
              <a:tailEnd/>
            </a:ln>
            <a:effectLst/>
          </p:spPr>
          <p:txBody>
            <a:bodyPr wrap="none" anchor="ctr"/>
            <a:lstStyle/>
            <a:p>
              <a:endParaRPr lang="en-US"/>
            </a:p>
          </p:txBody>
        </p:sp>
        <p:sp>
          <p:nvSpPr>
            <p:cNvPr id="68622" name="Oval 14"/>
            <p:cNvSpPr>
              <a:spLocks noChangeArrowheads="1"/>
            </p:cNvSpPr>
            <p:nvPr/>
          </p:nvSpPr>
          <p:spPr bwMode="auto">
            <a:xfrm>
              <a:off x="4412" y="1671"/>
              <a:ext cx="74" cy="75"/>
            </a:xfrm>
            <a:prstGeom prst="ellipse">
              <a:avLst/>
            </a:prstGeom>
            <a:solidFill>
              <a:srgbClr val="FF9900"/>
            </a:solidFill>
            <a:ln w="12700">
              <a:noFill/>
              <a:round/>
              <a:headEnd/>
              <a:tailEnd/>
            </a:ln>
            <a:effectLst/>
          </p:spPr>
          <p:txBody>
            <a:bodyPr wrap="none" anchor="ctr"/>
            <a:lstStyle/>
            <a:p>
              <a:endParaRPr lang="en-US"/>
            </a:p>
          </p:txBody>
        </p:sp>
        <p:sp>
          <p:nvSpPr>
            <p:cNvPr id="68623" name="Oval 15"/>
            <p:cNvSpPr>
              <a:spLocks noChangeArrowheads="1"/>
            </p:cNvSpPr>
            <p:nvPr/>
          </p:nvSpPr>
          <p:spPr bwMode="auto">
            <a:xfrm>
              <a:off x="4412" y="1293"/>
              <a:ext cx="74" cy="75"/>
            </a:xfrm>
            <a:prstGeom prst="ellipse">
              <a:avLst/>
            </a:prstGeom>
            <a:solidFill>
              <a:srgbClr val="FF9900"/>
            </a:solidFill>
            <a:ln w="12700">
              <a:noFill/>
              <a:round/>
              <a:headEnd/>
              <a:tailEnd/>
            </a:ln>
            <a:effectLst/>
          </p:spPr>
          <p:txBody>
            <a:bodyPr wrap="none" anchor="ctr"/>
            <a:lstStyle/>
            <a:p>
              <a:endParaRPr lang="en-US"/>
            </a:p>
          </p:txBody>
        </p:sp>
        <p:sp>
          <p:nvSpPr>
            <p:cNvPr id="68624" name="Text Box 16"/>
            <p:cNvSpPr txBox="1">
              <a:spLocks noChangeArrowheads="1"/>
            </p:cNvSpPr>
            <p:nvPr/>
          </p:nvSpPr>
          <p:spPr bwMode="auto">
            <a:xfrm>
              <a:off x="3168" y="1520"/>
              <a:ext cx="215" cy="327"/>
            </a:xfrm>
            <a:prstGeom prst="rect">
              <a:avLst/>
            </a:prstGeom>
            <a:noFill/>
            <a:ln w="12700">
              <a:noFill/>
              <a:miter lim="800000"/>
              <a:headEnd/>
              <a:tailEnd/>
            </a:ln>
            <a:effectLst/>
          </p:spPr>
          <p:txBody>
            <a:bodyPr wrap="none">
              <a:spAutoFit/>
            </a:bodyPr>
            <a:lstStyle/>
            <a:p>
              <a:r>
                <a:rPr lang="en-IE" sz="2800" b="1" i="1">
                  <a:solidFill>
                    <a:srgbClr val="FF9900"/>
                  </a:solidFill>
                  <a:latin typeface="Times New Roman" pitchFamily="18" charset="0"/>
                </a:rPr>
                <a:t>y</a:t>
              </a:r>
              <a:endParaRPr lang="en-US" sz="2800" b="1" i="1">
                <a:solidFill>
                  <a:srgbClr val="FF9900"/>
                </a:solidFill>
                <a:latin typeface="Times New Roman" pitchFamily="18" charset="0"/>
              </a:endParaRPr>
            </a:p>
          </p:txBody>
        </p:sp>
        <p:sp>
          <p:nvSpPr>
            <p:cNvPr id="68625" name="Text Box 17"/>
            <p:cNvSpPr txBox="1">
              <a:spLocks noChangeArrowheads="1"/>
            </p:cNvSpPr>
            <p:nvPr/>
          </p:nvSpPr>
          <p:spPr bwMode="auto">
            <a:xfrm>
              <a:off x="3100" y="1836"/>
              <a:ext cx="291" cy="327"/>
            </a:xfrm>
            <a:prstGeom prst="rect">
              <a:avLst/>
            </a:prstGeom>
            <a:noFill/>
            <a:ln w="12700">
              <a:noFill/>
              <a:miter lim="800000"/>
              <a:headEnd/>
              <a:tailEnd/>
            </a:ln>
            <a:effectLst/>
          </p:spPr>
          <p:txBody>
            <a:bodyPr wrap="none">
              <a:spAutoFit/>
            </a:bodyPr>
            <a:lstStyle/>
            <a:p>
              <a:r>
                <a:rPr lang="en-IE" sz="2800" b="1" i="1">
                  <a:solidFill>
                    <a:srgbClr val="FF9900"/>
                  </a:solidFill>
                  <a:latin typeface="Times New Roman" pitchFamily="18" charset="0"/>
                </a:rPr>
                <a:t>y</a:t>
              </a:r>
              <a:r>
                <a:rPr lang="en-IE" sz="2800" b="1" i="1" baseline="-25000">
                  <a:solidFill>
                    <a:srgbClr val="FF9900"/>
                  </a:solidFill>
                  <a:latin typeface="Times New Roman" pitchFamily="18" charset="0"/>
                </a:rPr>
                <a:t>k</a:t>
              </a:r>
              <a:endParaRPr lang="en-US" sz="2800" b="1" i="1">
                <a:solidFill>
                  <a:srgbClr val="FF9900"/>
                </a:solidFill>
                <a:latin typeface="Times New Roman" pitchFamily="18" charset="0"/>
              </a:endParaRPr>
            </a:p>
          </p:txBody>
        </p:sp>
        <p:sp>
          <p:nvSpPr>
            <p:cNvPr id="68626" name="Text Box 18"/>
            <p:cNvSpPr txBox="1">
              <a:spLocks noChangeArrowheads="1"/>
            </p:cNvSpPr>
            <p:nvPr/>
          </p:nvSpPr>
          <p:spPr bwMode="auto">
            <a:xfrm>
              <a:off x="2937" y="1142"/>
              <a:ext cx="454" cy="327"/>
            </a:xfrm>
            <a:prstGeom prst="rect">
              <a:avLst/>
            </a:prstGeom>
            <a:noFill/>
            <a:ln w="12700">
              <a:noFill/>
              <a:miter lim="800000"/>
              <a:headEnd/>
              <a:tailEnd/>
            </a:ln>
            <a:effectLst/>
          </p:spPr>
          <p:txBody>
            <a:bodyPr wrap="none">
              <a:spAutoFit/>
            </a:bodyPr>
            <a:lstStyle/>
            <a:p>
              <a:r>
                <a:rPr lang="en-IE" sz="2800" b="1" i="1">
                  <a:solidFill>
                    <a:srgbClr val="FF9900"/>
                  </a:solidFill>
                  <a:latin typeface="Times New Roman" pitchFamily="18" charset="0"/>
                </a:rPr>
                <a:t>y</a:t>
              </a:r>
              <a:r>
                <a:rPr lang="en-IE" sz="2800" b="1" i="1" baseline="-25000">
                  <a:solidFill>
                    <a:srgbClr val="FF9900"/>
                  </a:solidFill>
                  <a:latin typeface="Times New Roman" pitchFamily="18" charset="0"/>
                </a:rPr>
                <a:t>k+</a:t>
              </a:r>
              <a:r>
                <a:rPr lang="en-IE" sz="2800" b="1" baseline="-25000">
                  <a:solidFill>
                    <a:srgbClr val="FF9900"/>
                  </a:solidFill>
                  <a:latin typeface="Times New Roman" pitchFamily="18" charset="0"/>
                </a:rPr>
                <a:t>1</a:t>
              </a:r>
              <a:endParaRPr lang="en-US" sz="2800" b="1">
                <a:solidFill>
                  <a:srgbClr val="FF9900"/>
                </a:solidFill>
                <a:latin typeface="Times New Roman" pitchFamily="18" charset="0"/>
              </a:endParaRPr>
            </a:p>
          </p:txBody>
        </p:sp>
        <p:sp>
          <p:nvSpPr>
            <p:cNvPr id="68627" name="Text Box 19"/>
            <p:cNvSpPr txBox="1">
              <a:spLocks noChangeArrowheads="1"/>
            </p:cNvSpPr>
            <p:nvPr/>
          </p:nvSpPr>
          <p:spPr bwMode="auto">
            <a:xfrm>
              <a:off x="4208" y="2335"/>
              <a:ext cx="544" cy="327"/>
            </a:xfrm>
            <a:prstGeom prst="rect">
              <a:avLst/>
            </a:prstGeom>
            <a:noFill/>
            <a:ln w="12700">
              <a:noFill/>
              <a:miter lim="800000"/>
              <a:headEnd/>
              <a:tailEnd/>
            </a:ln>
            <a:effectLst/>
          </p:spPr>
          <p:txBody>
            <a:bodyPr wrap="none">
              <a:spAutoFit/>
            </a:bodyPr>
            <a:lstStyle/>
            <a:p>
              <a:r>
                <a:rPr lang="en-IE" sz="2800" b="1" i="1">
                  <a:solidFill>
                    <a:srgbClr val="FF9900"/>
                  </a:solidFill>
                  <a:latin typeface="Times New Roman" pitchFamily="18" charset="0"/>
                </a:rPr>
                <a:t>x</a:t>
              </a:r>
              <a:r>
                <a:rPr lang="en-IE" sz="2800" b="1" i="1" baseline="-25000">
                  <a:solidFill>
                    <a:srgbClr val="FF9900"/>
                  </a:solidFill>
                  <a:latin typeface="Times New Roman" pitchFamily="18" charset="0"/>
                </a:rPr>
                <a:t>k</a:t>
              </a:r>
              <a:r>
                <a:rPr lang="en-IE" sz="2800" b="1" i="1">
                  <a:solidFill>
                    <a:srgbClr val="FF9900"/>
                  </a:solidFill>
                  <a:latin typeface="Times New Roman" pitchFamily="18" charset="0"/>
                </a:rPr>
                <a:t>+</a:t>
              </a:r>
              <a:r>
                <a:rPr lang="en-IE" sz="2800" b="1">
                  <a:solidFill>
                    <a:srgbClr val="FF9900"/>
                  </a:solidFill>
                  <a:latin typeface="Times New Roman" pitchFamily="18" charset="0"/>
                </a:rPr>
                <a:t>1</a:t>
              </a:r>
              <a:endParaRPr lang="en-US" sz="2800" b="1">
                <a:solidFill>
                  <a:srgbClr val="FF9900"/>
                </a:solidFill>
                <a:latin typeface="Times New Roman" pitchFamily="18" charset="0"/>
              </a:endParaRPr>
            </a:p>
          </p:txBody>
        </p:sp>
        <p:sp>
          <p:nvSpPr>
            <p:cNvPr id="68628" name="AutoShape 20"/>
            <p:cNvSpPr>
              <a:spLocks/>
            </p:cNvSpPr>
            <p:nvPr/>
          </p:nvSpPr>
          <p:spPr bwMode="auto">
            <a:xfrm>
              <a:off x="4499" y="1704"/>
              <a:ext cx="74" cy="367"/>
            </a:xfrm>
            <a:prstGeom prst="rightBrace">
              <a:avLst>
                <a:gd name="adj1" fmla="val 41329"/>
                <a:gd name="adj2" fmla="val 50000"/>
              </a:avLst>
            </a:prstGeom>
            <a:noFill/>
            <a:ln w="12700">
              <a:solidFill>
                <a:schemeClr val="tx1"/>
              </a:solidFill>
              <a:round/>
              <a:headEnd/>
              <a:tailEnd/>
            </a:ln>
            <a:effectLst/>
          </p:spPr>
          <p:txBody>
            <a:bodyPr wrap="none" anchor="ctr"/>
            <a:lstStyle/>
            <a:p>
              <a:endParaRPr lang="en-US"/>
            </a:p>
          </p:txBody>
        </p:sp>
        <p:sp>
          <p:nvSpPr>
            <p:cNvPr id="68629" name="AutoShape 21"/>
            <p:cNvSpPr>
              <a:spLocks/>
            </p:cNvSpPr>
            <p:nvPr/>
          </p:nvSpPr>
          <p:spPr bwMode="auto">
            <a:xfrm flipH="1">
              <a:off x="4317" y="1336"/>
              <a:ext cx="90" cy="368"/>
            </a:xfrm>
            <a:prstGeom prst="rightBrace">
              <a:avLst>
                <a:gd name="adj1" fmla="val 34074"/>
                <a:gd name="adj2" fmla="val 50000"/>
              </a:avLst>
            </a:prstGeom>
            <a:noFill/>
            <a:ln w="12700">
              <a:solidFill>
                <a:schemeClr val="tx1"/>
              </a:solidFill>
              <a:round/>
              <a:headEnd/>
              <a:tailEnd/>
            </a:ln>
            <a:effectLst/>
          </p:spPr>
          <p:txBody>
            <a:bodyPr wrap="none" anchor="ctr"/>
            <a:lstStyle/>
            <a:p>
              <a:endParaRPr lang="en-US"/>
            </a:p>
          </p:txBody>
        </p:sp>
        <p:sp>
          <p:nvSpPr>
            <p:cNvPr id="68630" name="Text Box 22"/>
            <p:cNvSpPr txBox="1">
              <a:spLocks noChangeArrowheads="1"/>
            </p:cNvSpPr>
            <p:nvPr/>
          </p:nvSpPr>
          <p:spPr bwMode="auto">
            <a:xfrm>
              <a:off x="4551" y="1687"/>
              <a:ext cx="304" cy="327"/>
            </a:xfrm>
            <a:prstGeom prst="rect">
              <a:avLst/>
            </a:prstGeom>
            <a:noFill/>
            <a:ln w="12700">
              <a:noFill/>
              <a:miter lim="800000"/>
              <a:headEnd/>
              <a:tailEnd/>
            </a:ln>
            <a:effectLst/>
          </p:spPr>
          <p:txBody>
            <a:bodyPr wrap="none">
              <a:spAutoFit/>
            </a:bodyPr>
            <a:lstStyle/>
            <a:p>
              <a:r>
                <a:rPr lang="en-IE" sz="2800" i="1">
                  <a:latin typeface="Times New Roman" pitchFamily="18" charset="0"/>
                </a:rPr>
                <a:t>d</a:t>
              </a:r>
              <a:r>
                <a:rPr lang="en-IE" sz="2800" i="1" baseline="-25000">
                  <a:latin typeface="Times New Roman" pitchFamily="18" charset="0"/>
                </a:rPr>
                <a:t>1</a:t>
              </a:r>
              <a:endParaRPr lang="en-US" sz="2800" i="1">
                <a:latin typeface="Times New Roman" pitchFamily="18" charset="0"/>
              </a:endParaRPr>
            </a:p>
          </p:txBody>
        </p:sp>
        <p:sp>
          <p:nvSpPr>
            <p:cNvPr id="68631" name="Text Box 23"/>
            <p:cNvSpPr txBox="1">
              <a:spLocks noChangeArrowheads="1"/>
            </p:cNvSpPr>
            <p:nvPr/>
          </p:nvSpPr>
          <p:spPr bwMode="auto">
            <a:xfrm>
              <a:off x="3781" y="1325"/>
              <a:ext cx="304" cy="327"/>
            </a:xfrm>
            <a:prstGeom prst="rect">
              <a:avLst/>
            </a:prstGeom>
            <a:noFill/>
            <a:ln w="12700">
              <a:noFill/>
              <a:miter lim="800000"/>
              <a:headEnd/>
              <a:tailEnd/>
            </a:ln>
            <a:effectLst/>
          </p:spPr>
          <p:txBody>
            <a:bodyPr wrap="none">
              <a:spAutoFit/>
            </a:bodyPr>
            <a:lstStyle/>
            <a:p>
              <a:r>
                <a:rPr lang="en-IE" sz="2800" i="1">
                  <a:latin typeface="Times New Roman" pitchFamily="18" charset="0"/>
                </a:rPr>
                <a:t>d</a:t>
              </a:r>
              <a:r>
                <a:rPr lang="en-IE" sz="2800" i="1" baseline="-25000">
                  <a:latin typeface="Times New Roman" pitchFamily="18" charset="0"/>
                </a:rPr>
                <a:t>2</a:t>
              </a:r>
              <a:endParaRPr lang="en-US" sz="2800" i="1" baseline="-25000">
                <a:latin typeface="Times New Roman" pitchFamily="18" charset="0"/>
              </a:endParaRPr>
            </a:p>
          </p:txBody>
        </p:sp>
        <p:sp>
          <p:nvSpPr>
            <p:cNvPr id="68632" name="Line 24"/>
            <p:cNvSpPr>
              <a:spLocks noChangeShapeType="1"/>
            </p:cNvSpPr>
            <p:nvPr/>
          </p:nvSpPr>
          <p:spPr bwMode="auto">
            <a:xfrm>
              <a:off x="3358" y="2068"/>
              <a:ext cx="114" cy="0"/>
            </a:xfrm>
            <a:prstGeom prst="line">
              <a:avLst/>
            </a:prstGeom>
            <a:noFill/>
            <a:ln w="12700">
              <a:solidFill>
                <a:srgbClr val="FF9900"/>
              </a:solidFill>
              <a:round/>
              <a:headEnd/>
              <a:tailEnd/>
            </a:ln>
            <a:effectLst/>
          </p:spPr>
          <p:txBody>
            <a:bodyPr wrap="none"/>
            <a:lstStyle/>
            <a:p>
              <a:endParaRPr lang="en-US"/>
            </a:p>
          </p:txBody>
        </p:sp>
      </p:grpSp>
      <p:sp>
        <p:nvSpPr>
          <p:cNvPr id="25" name="Slide Number Placeholder 24"/>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26" name="Footer Placeholder 25"/>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6571" y="605640"/>
            <a:ext cx="8229600" cy="707057"/>
          </a:xfrm>
          <a:ln/>
        </p:spPr>
        <p:txBody>
          <a:bodyPr>
            <a:normAutofit/>
          </a:bodyPr>
          <a:lstStyle/>
          <a:p>
            <a:r>
              <a:rPr lang="en-IE" sz="3200" dirty="0"/>
              <a:t>The Problem Of Scan Conversion</a:t>
            </a:r>
            <a:endParaRPr lang="en-US" sz="3200" dirty="0"/>
          </a:p>
        </p:txBody>
      </p:sp>
      <p:sp>
        <p:nvSpPr>
          <p:cNvPr id="63491" name="Rectangle 3"/>
          <p:cNvSpPr>
            <a:spLocks noGrp="1" noChangeArrowheads="1"/>
          </p:cNvSpPr>
          <p:nvPr>
            <p:ph idx="1"/>
          </p:nvPr>
        </p:nvSpPr>
        <p:spPr/>
        <p:txBody>
          <a:bodyPr/>
          <a:lstStyle/>
          <a:p>
            <a:r>
              <a:rPr lang="en-IE"/>
              <a:t>A line segment in a scene is defined by the coordinate positions of the line end-points</a:t>
            </a:r>
            <a:endParaRPr lang="en-US"/>
          </a:p>
        </p:txBody>
      </p:sp>
      <p:grpSp>
        <p:nvGrpSpPr>
          <p:cNvPr id="63492" name="Group 4"/>
          <p:cNvGrpSpPr>
            <a:grpSpLocks/>
          </p:cNvGrpSpPr>
          <p:nvPr/>
        </p:nvGrpSpPr>
        <p:grpSpPr bwMode="auto">
          <a:xfrm>
            <a:off x="2601913" y="2676525"/>
            <a:ext cx="3605212" cy="3503613"/>
            <a:chOff x="1499" y="1666"/>
            <a:chExt cx="2271" cy="2207"/>
          </a:xfrm>
        </p:grpSpPr>
        <p:sp>
          <p:nvSpPr>
            <p:cNvPr id="63493" name="Line 5"/>
            <p:cNvSpPr>
              <a:spLocks noChangeShapeType="1"/>
            </p:cNvSpPr>
            <p:nvPr/>
          </p:nvSpPr>
          <p:spPr bwMode="auto">
            <a:xfrm flipV="1">
              <a:off x="1727" y="1727"/>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63494" name="Line 6"/>
            <p:cNvSpPr>
              <a:spLocks noChangeShapeType="1"/>
            </p:cNvSpPr>
            <p:nvPr/>
          </p:nvSpPr>
          <p:spPr bwMode="auto">
            <a:xfrm rot="5400000" flipV="1">
              <a:off x="2670" y="2660"/>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63495" name="Text Box 7"/>
            <p:cNvSpPr txBox="1">
              <a:spLocks noChangeArrowheads="1"/>
            </p:cNvSpPr>
            <p:nvPr/>
          </p:nvSpPr>
          <p:spPr bwMode="auto">
            <a:xfrm>
              <a:off x="3590" y="3642"/>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63496" name="Text Box 8"/>
            <p:cNvSpPr txBox="1">
              <a:spLocks noChangeArrowheads="1"/>
            </p:cNvSpPr>
            <p:nvPr/>
          </p:nvSpPr>
          <p:spPr bwMode="auto">
            <a:xfrm>
              <a:off x="1499" y="1666"/>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grpSp>
      <p:sp>
        <p:nvSpPr>
          <p:cNvPr id="63497" name="Line 9"/>
          <p:cNvSpPr>
            <a:spLocks noChangeShapeType="1"/>
          </p:cNvSpPr>
          <p:nvPr/>
        </p:nvSpPr>
        <p:spPr bwMode="auto">
          <a:xfrm flipV="1">
            <a:off x="3738563" y="3886200"/>
            <a:ext cx="1906587" cy="1249363"/>
          </a:xfrm>
          <a:prstGeom prst="line">
            <a:avLst/>
          </a:prstGeom>
          <a:noFill/>
          <a:ln w="31750">
            <a:solidFill>
              <a:schemeClr val="accent2"/>
            </a:solidFill>
            <a:round/>
            <a:headEnd type="oval" w="med" len="med"/>
            <a:tailEnd type="oval" w="med" len="med"/>
          </a:ln>
          <a:effectLst/>
        </p:spPr>
        <p:txBody>
          <a:bodyPr wrap="none"/>
          <a:lstStyle/>
          <a:p>
            <a:endParaRPr lang="en-US"/>
          </a:p>
        </p:txBody>
      </p:sp>
      <p:sp>
        <p:nvSpPr>
          <p:cNvPr id="63498" name="Text Box 10"/>
          <p:cNvSpPr txBox="1">
            <a:spLocks noChangeArrowheads="1"/>
          </p:cNvSpPr>
          <p:nvPr/>
        </p:nvSpPr>
        <p:spPr bwMode="auto">
          <a:xfrm>
            <a:off x="3214688" y="5156200"/>
            <a:ext cx="774700" cy="396875"/>
          </a:xfrm>
          <a:prstGeom prst="rect">
            <a:avLst/>
          </a:prstGeom>
          <a:noFill/>
          <a:ln w="12700">
            <a:noFill/>
            <a:miter lim="800000"/>
            <a:headEnd/>
            <a:tailEnd/>
          </a:ln>
          <a:effectLst/>
        </p:spPr>
        <p:txBody>
          <a:bodyPr wrap="none">
            <a:spAutoFit/>
          </a:bodyPr>
          <a:lstStyle/>
          <a:p>
            <a:r>
              <a:rPr lang="en-IE" sz="2000" b="1">
                <a:solidFill>
                  <a:srgbClr val="000099"/>
                </a:solidFill>
              </a:rPr>
              <a:t>(2, 2)</a:t>
            </a:r>
            <a:endParaRPr lang="en-US" sz="2000" b="1">
              <a:solidFill>
                <a:srgbClr val="000099"/>
              </a:solidFill>
            </a:endParaRPr>
          </a:p>
        </p:txBody>
      </p:sp>
      <p:sp>
        <p:nvSpPr>
          <p:cNvPr id="63499" name="Text Box 11"/>
          <p:cNvSpPr txBox="1">
            <a:spLocks noChangeArrowheads="1"/>
          </p:cNvSpPr>
          <p:nvPr/>
        </p:nvSpPr>
        <p:spPr bwMode="auto">
          <a:xfrm>
            <a:off x="5611813" y="3498850"/>
            <a:ext cx="774700" cy="396875"/>
          </a:xfrm>
          <a:prstGeom prst="rect">
            <a:avLst/>
          </a:prstGeom>
          <a:noFill/>
          <a:ln w="12700">
            <a:noFill/>
            <a:miter lim="800000"/>
            <a:headEnd/>
            <a:tailEnd/>
          </a:ln>
          <a:effectLst/>
        </p:spPr>
        <p:txBody>
          <a:bodyPr wrap="none">
            <a:spAutoFit/>
          </a:bodyPr>
          <a:lstStyle/>
          <a:p>
            <a:r>
              <a:rPr lang="en-IE" sz="2000" b="1">
                <a:solidFill>
                  <a:srgbClr val="000099"/>
                </a:solidFill>
              </a:rPr>
              <a:t>(7, 5)</a:t>
            </a:r>
            <a:endParaRPr lang="en-US" sz="2000" b="1">
              <a:solidFill>
                <a:srgbClr val="000099"/>
              </a:solidFill>
            </a:endParaRPr>
          </a:p>
        </p:txBody>
      </p:sp>
      <p:sp>
        <p:nvSpPr>
          <p:cNvPr id="12" name="Slide Number Placeholder 11"/>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13" name="Footer Placeholder 12"/>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title"/>
          </p:nvPr>
        </p:nvSpPr>
        <p:spPr>
          <a:ln/>
        </p:spPr>
        <p:txBody>
          <a:bodyPr/>
          <a:lstStyle/>
          <a:p>
            <a:r>
              <a:rPr lang="en-IE" sz="3600"/>
              <a:t>Deriving The Bresenham Line Algorithm (cont…)</a:t>
            </a:r>
            <a:endParaRPr lang="en-US" sz="3600"/>
          </a:p>
        </p:txBody>
      </p:sp>
      <p:sp>
        <p:nvSpPr>
          <p:cNvPr id="69634" name="Rectangle 2"/>
          <p:cNvSpPr>
            <a:spLocks noGrp="1" noChangeArrowheads="1"/>
          </p:cNvSpPr>
          <p:nvPr>
            <p:ph idx="1"/>
          </p:nvPr>
        </p:nvSpPr>
        <p:spPr>
          <a:xfrm>
            <a:off x="457200" y="1333500"/>
            <a:ext cx="8686800" cy="5524500"/>
          </a:xfrm>
          <a:noFill/>
          <a:ln/>
        </p:spPr>
        <p:txBody>
          <a:bodyPr/>
          <a:lstStyle/>
          <a:p>
            <a:r>
              <a:rPr lang="en-US"/>
              <a:t>So, </a:t>
            </a:r>
            <a:r>
              <a:rPr lang="en-US" sz="3600" i="1">
                <a:latin typeface="Times New Roman" pitchFamily="18" charset="0"/>
                <a:cs typeface="Times New Roman" pitchFamily="18" charset="0"/>
              </a:rPr>
              <a:t>d</a:t>
            </a:r>
            <a:r>
              <a:rPr lang="en-US" sz="3600" i="1" baseline="-25000">
                <a:latin typeface="Times New Roman" pitchFamily="18" charset="0"/>
                <a:cs typeface="Times New Roman" pitchFamily="18" charset="0"/>
              </a:rPr>
              <a:t>2</a:t>
            </a:r>
            <a:r>
              <a:rPr lang="en-US"/>
              <a:t> and </a:t>
            </a:r>
            <a:r>
              <a:rPr lang="en-US" sz="3600" i="1">
                <a:latin typeface="Times New Roman" pitchFamily="18" charset="0"/>
                <a:cs typeface="Times New Roman" pitchFamily="18" charset="0"/>
              </a:rPr>
              <a:t>d</a:t>
            </a:r>
            <a:r>
              <a:rPr lang="en-US" sz="3600" i="1" baseline="-25000">
                <a:latin typeface="Times New Roman" pitchFamily="18" charset="0"/>
                <a:cs typeface="Times New Roman" pitchFamily="18" charset="0"/>
              </a:rPr>
              <a:t>1</a:t>
            </a:r>
            <a:r>
              <a:rPr lang="en-US"/>
              <a:t> are given as follows:</a:t>
            </a:r>
          </a:p>
          <a:p>
            <a:endParaRPr lang="en-US"/>
          </a:p>
          <a:p>
            <a:endParaRPr lang="en-US" sz="3600"/>
          </a:p>
          <a:p>
            <a:r>
              <a:rPr lang="en-US"/>
              <a:t>and:</a:t>
            </a:r>
          </a:p>
          <a:p>
            <a:endParaRPr lang="en-US"/>
          </a:p>
          <a:p>
            <a:endParaRPr lang="en-US" sz="4000"/>
          </a:p>
          <a:p>
            <a:r>
              <a:rPr lang="en-US"/>
              <a:t>We can use these to make a simple decision about which pixel is closer to the mathematical line</a:t>
            </a:r>
          </a:p>
        </p:txBody>
      </p:sp>
      <p:grpSp>
        <p:nvGrpSpPr>
          <p:cNvPr id="69636" name="Group 4"/>
          <p:cNvGrpSpPr>
            <a:grpSpLocks/>
          </p:cNvGrpSpPr>
          <p:nvPr/>
        </p:nvGrpSpPr>
        <p:grpSpPr bwMode="auto">
          <a:xfrm>
            <a:off x="2708275" y="2146300"/>
            <a:ext cx="3954463" cy="1247775"/>
            <a:chOff x="1183" y="2059"/>
            <a:chExt cx="2491" cy="786"/>
          </a:xfrm>
        </p:grpSpPr>
        <p:graphicFrame>
          <p:nvGraphicFramePr>
            <p:cNvPr id="69637" name="Object 5"/>
            <p:cNvGraphicFramePr>
              <a:graphicFrameLocks noChangeAspect="1"/>
            </p:cNvGraphicFramePr>
            <p:nvPr/>
          </p:nvGraphicFramePr>
          <p:xfrm>
            <a:off x="1183" y="2059"/>
            <a:ext cx="1186" cy="395"/>
          </p:xfrm>
          <a:graphic>
            <a:graphicData uri="http://schemas.openxmlformats.org/presentationml/2006/ole">
              <p:oleObj spid="_x0000_s69637" name="Equation" r:id="rId3" imgW="685800" imgH="228600" progId="Equation.3">
                <p:embed/>
              </p:oleObj>
            </a:graphicData>
          </a:graphic>
        </p:graphicFrame>
        <p:graphicFrame>
          <p:nvGraphicFramePr>
            <p:cNvPr id="69638" name="Object 6"/>
            <p:cNvGraphicFramePr>
              <a:graphicFrameLocks noChangeAspect="1"/>
            </p:cNvGraphicFramePr>
            <p:nvPr/>
          </p:nvGraphicFramePr>
          <p:xfrm>
            <a:off x="1632" y="2450"/>
            <a:ext cx="2042" cy="395"/>
          </p:xfrm>
          <a:graphic>
            <a:graphicData uri="http://schemas.openxmlformats.org/presentationml/2006/ole">
              <p:oleObj spid="_x0000_s69638" name="Equation" r:id="rId4" imgW="1180800" imgH="228600" progId="Equation.3">
                <p:embed/>
              </p:oleObj>
            </a:graphicData>
          </a:graphic>
        </p:graphicFrame>
      </p:grpSp>
      <p:grpSp>
        <p:nvGrpSpPr>
          <p:cNvPr id="69639" name="Group 7"/>
          <p:cNvGrpSpPr>
            <a:grpSpLocks/>
          </p:cNvGrpSpPr>
          <p:nvPr/>
        </p:nvGrpSpPr>
        <p:grpSpPr bwMode="auto">
          <a:xfrm>
            <a:off x="2405063" y="3851275"/>
            <a:ext cx="4537075" cy="1247775"/>
            <a:chOff x="1160" y="3081"/>
            <a:chExt cx="2858" cy="786"/>
          </a:xfrm>
        </p:grpSpPr>
        <p:graphicFrame>
          <p:nvGraphicFramePr>
            <p:cNvPr id="69640" name="Object 8"/>
            <p:cNvGraphicFramePr>
              <a:graphicFrameLocks noChangeAspect="1"/>
            </p:cNvGraphicFramePr>
            <p:nvPr/>
          </p:nvGraphicFramePr>
          <p:xfrm>
            <a:off x="1160" y="3081"/>
            <a:ext cx="1734" cy="395"/>
          </p:xfrm>
          <a:graphic>
            <a:graphicData uri="http://schemas.openxmlformats.org/presentationml/2006/ole">
              <p:oleObj spid="_x0000_s69640" name="Equation" r:id="rId5" imgW="1002960" imgH="228600" progId="Equation.3">
                <p:embed/>
              </p:oleObj>
            </a:graphicData>
          </a:graphic>
        </p:graphicFrame>
        <p:graphicFrame>
          <p:nvGraphicFramePr>
            <p:cNvPr id="69641" name="Object 9"/>
            <p:cNvGraphicFramePr>
              <a:graphicFrameLocks noChangeAspect="1"/>
            </p:cNvGraphicFramePr>
            <p:nvPr/>
          </p:nvGraphicFramePr>
          <p:xfrm>
            <a:off x="1624" y="3472"/>
            <a:ext cx="2394" cy="395"/>
          </p:xfrm>
          <a:graphic>
            <a:graphicData uri="http://schemas.openxmlformats.org/presentationml/2006/ole">
              <p:oleObj spid="_x0000_s69641" name="Equation" r:id="rId6" imgW="1384200" imgH="228600" progId="Equation.3">
                <p:embed/>
              </p:oleObj>
            </a:graphicData>
          </a:graphic>
        </p:graphicFrame>
      </p:grpSp>
      <p:sp>
        <p:nvSpPr>
          <p:cNvPr id="10" name="Slide Number Placeholder 9"/>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11" name="Footer Placeholder 10"/>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title"/>
          </p:nvPr>
        </p:nvSpPr>
        <p:spPr>
          <a:ln/>
        </p:spPr>
        <p:txBody>
          <a:bodyPr/>
          <a:lstStyle/>
          <a:p>
            <a:r>
              <a:rPr lang="en-IE" sz="3600"/>
              <a:t>Deriving The Bresenham Line Algorithm (cont…)</a:t>
            </a:r>
            <a:endParaRPr lang="en-US" sz="3600"/>
          </a:p>
        </p:txBody>
      </p:sp>
      <p:sp>
        <p:nvSpPr>
          <p:cNvPr id="70658" name="Rectangle 2"/>
          <p:cNvSpPr>
            <a:spLocks noGrp="1" noChangeArrowheads="1"/>
          </p:cNvSpPr>
          <p:nvPr>
            <p:ph idx="1"/>
          </p:nvPr>
        </p:nvSpPr>
        <p:spPr>
          <a:xfrm>
            <a:off x="457200" y="1333500"/>
            <a:ext cx="8686800" cy="5524500"/>
          </a:xfrm>
          <a:noFill/>
          <a:ln/>
        </p:spPr>
        <p:txBody>
          <a:bodyPr/>
          <a:lstStyle/>
          <a:p>
            <a:r>
              <a:rPr lang="en-US"/>
              <a:t>This simple decision is based on the difference between the two pixel positions:</a:t>
            </a:r>
          </a:p>
          <a:p>
            <a:endParaRPr lang="en-US" sz="4000"/>
          </a:p>
        </p:txBody>
      </p:sp>
      <p:graphicFrame>
        <p:nvGraphicFramePr>
          <p:cNvPr id="70660" name="Object 4"/>
          <p:cNvGraphicFramePr>
            <a:graphicFrameLocks noChangeAspect="1"/>
          </p:cNvGraphicFramePr>
          <p:nvPr/>
        </p:nvGraphicFramePr>
        <p:xfrm>
          <a:off x="1490663" y="2479675"/>
          <a:ext cx="6138862" cy="682625"/>
        </p:xfrm>
        <a:graphic>
          <a:graphicData uri="http://schemas.openxmlformats.org/presentationml/2006/ole">
            <p:oleObj spid="_x0000_s70660" name="Equation" r:id="rId3" imgW="2057400" imgH="228600" progId="Equation.3">
              <p:embed/>
            </p:oleObj>
          </a:graphicData>
        </a:graphic>
      </p:graphicFrame>
      <p:graphicFrame>
        <p:nvGraphicFramePr>
          <p:cNvPr id="70661" name="Object 5"/>
          <p:cNvGraphicFramePr>
            <a:graphicFrameLocks noChangeAspect="1"/>
          </p:cNvGraphicFramePr>
          <p:nvPr/>
        </p:nvGraphicFramePr>
        <p:xfrm>
          <a:off x="1411288" y="4360863"/>
          <a:ext cx="6792912" cy="984250"/>
        </p:xfrm>
        <a:graphic>
          <a:graphicData uri="http://schemas.openxmlformats.org/presentationml/2006/ole">
            <p:oleObj spid="_x0000_s70661" name="Equation" r:id="rId4" imgW="2717640" imgH="393480" progId="Equation.3">
              <p:embed/>
            </p:oleObj>
          </a:graphicData>
        </a:graphic>
      </p:graphicFrame>
      <p:graphicFrame>
        <p:nvGraphicFramePr>
          <p:cNvPr id="70662" name="Object 6"/>
          <p:cNvGraphicFramePr>
            <a:graphicFrameLocks noChangeAspect="1"/>
          </p:cNvGraphicFramePr>
          <p:nvPr/>
        </p:nvGraphicFramePr>
        <p:xfrm>
          <a:off x="3633788" y="5487988"/>
          <a:ext cx="5499100" cy="534987"/>
        </p:xfrm>
        <a:graphic>
          <a:graphicData uri="http://schemas.openxmlformats.org/presentationml/2006/ole">
            <p:oleObj spid="_x0000_s70662" name="Equation" r:id="rId5" imgW="2349360" imgH="228600" progId="Equation.3">
              <p:embed/>
            </p:oleObj>
          </a:graphicData>
        </a:graphic>
      </p:graphicFrame>
      <p:graphicFrame>
        <p:nvGraphicFramePr>
          <p:cNvPr id="70663" name="Object 7"/>
          <p:cNvGraphicFramePr>
            <a:graphicFrameLocks noChangeAspect="1"/>
          </p:cNvGraphicFramePr>
          <p:nvPr/>
        </p:nvGraphicFramePr>
        <p:xfrm>
          <a:off x="3632200" y="6188075"/>
          <a:ext cx="3586163" cy="571500"/>
        </p:xfrm>
        <a:graphic>
          <a:graphicData uri="http://schemas.openxmlformats.org/presentationml/2006/ole">
            <p:oleObj spid="_x0000_s70663" name="Equation" r:id="rId6" imgW="1434960" imgH="228600" progId="Equation.3">
              <p:embed/>
            </p:oleObj>
          </a:graphicData>
        </a:graphic>
      </p:graphicFrame>
      <p:sp>
        <p:nvSpPr>
          <p:cNvPr id="8" name="Slide Number Placeholder 7"/>
          <p:cNvSpPr>
            <a:spLocks noGrp="1"/>
          </p:cNvSpPr>
          <p:nvPr>
            <p:ph type="sldNum" sz="quarter" idx="12"/>
          </p:nvPr>
        </p:nvSpPr>
        <p:spPr/>
        <p:txBody>
          <a:bodyPr/>
          <a:lstStyle/>
          <a:p>
            <a:fld id="{042AED99-7FB4-404E-8A97-64753DCE42EC}" type="slidenum">
              <a:rPr kumimoji="0" lang="en-US" smtClean="0"/>
              <a:pPr/>
              <a:t>31</a:t>
            </a:fld>
            <a:endParaRPr kumimoji="0" lang="en-US"/>
          </a:p>
        </p:txBody>
      </p:sp>
      <p:sp>
        <p:nvSpPr>
          <p:cNvPr id="9" name="Footer Placeholder 8"/>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title"/>
          </p:nvPr>
        </p:nvSpPr>
        <p:spPr>
          <a:ln/>
        </p:spPr>
        <p:txBody>
          <a:bodyPr/>
          <a:lstStyle/>
          <a:p>
            <a:r>
              <a:rPr lang="en-IE" sz="3600"/>
              <a:t>Deriving The Bresenham Line Algorithm (cont…)</a:t>
            </a:r>
            <a:endParaRPr lang="en-US" sz="3600"/>
          </a:p>
        </p:txBody>
      </p:sp>
      <p:sp>
        <p:nvSpPr>
          <p:cNvPr id="71682" name="Rectangle 2"/>
          <p:cNvSpPr>
            <a:spLocks noGrp="1" noChangeArrowheads="1"/>
          </p:cNvSpPr>
          <p:nvPr>
            <p:ph idx="1"/>
          </p:nvPr>
        </p:nvSpPr>
        <p:spPr/>
        <p:txBody>
          <a:bodyPr>
            <a:normAutofit lnSpcReduction="10000"/>
          </a:bodyPr>
          <a:lstStyle/>
          <a:p>
            <a:r>
              <a:rPr lang="en-IE"/>
              <a:t>So, a decision parameter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k</a:t>
            </a:r>
            <a:r>
              <a:rPr lang="en-IE"/>
              <a:t> for the </a:t>
            </a:r>
            <a:r>
              <a:rPr lang="en-IE" sz="3600" i="1">
                <a:latin typeface="Times New Roman" pitchFamily="18" charset="0"/>
                <a:cs typeface="Times New Roman" pitchFamily="18" charset="0"/>
              </a:rPr>
              <a:t>k</a:t>
            </a:r>
            <a:r>
              <a:rPr lang="en-IE"/>
              <a:t>th step along a line is defined by rearranging so that only integer calculations will involve:</a:t>
            </a:r>
          </a:p>
          <a:p>
            <a:endParaRPr lang="en-IE"/>
          </a:p>
          <a:p>
            <a:endParaRPr lang="en-IE"/>
          </a:p>
          <a:p>
            <a:r>
              <a:rPr lang="en-IE"/>
              <a:t>The sign of the decision parameter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k</a:t>
            </a:r>
            <a:r>
              <a:rPr lang="en-IE"/>
              <a:t> is the same as that of </a:t>
            </a:r>
            <a:r>
              <a:rPr lang="en-IE" sz="3600" i="1">
                <a:latin typeface="Times New Roman" pitchFamily="18" charset="0"/>
                <a:cs typeface="Times New Roman" pitchFamily="18" charset="0"/>
              </a:rPr>
              <a:t>d</a:t>
            </a:r>
            <a:r>
              <a:rPr lang="en-IE" sz="3600" i="1" baseline="-25000">
                <a:latin typeface="Times New Roman" pitchFamily="18" charset="0"/>
                <a:cs typeface="Times New Roman" pitchFamily="18" charset="0"/>
              </a:rPr>
              <a:t>l</a:t>
            </a:r>
            <a:r>
              <a:rPr lang="en-IE"/>
              <a:t> – </a:t>
            </a:r>
            <a:r>
              <a:rPr lang="en-IE" sz="3600" i="1">
                <a:latin typeface="Times New Roman" pitchFamily="18" charset="0"/>
                <a:cs typeface="Times New Roman" pitchFamily="18" charset="0"/>
              </a:rPr>
              <a:t>d</a:t>
            </a:r>
            <a:r>
              <a:rPr lang="en-IE" sz="3600" i="1" baseline="-25000">
                <a:latin typeface="Times New Roman" pitchFamily="18" charset="0"/>
                <a:cs typeface="Times New Roman" pitchFamily="18" charset="0"/>
              </a:rPr>
              <a:t>2</a:t>
            </a:r>
          </a:p>
          <a:p>
            <a:r>
              <a:rPr lang="en-IE"/>
              <a:t>If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k</a:t>
            </a:r>
            <a:r>
              <a:rPr lang="en-IE"/>
              <a:t> is negative, then we choose the lower pixel, otherwise we choose the upper pixel</a:t>
            </a:r>
            <a:endParaRPr lang="en-GB"/>
          </a:p>
        </p:txBody>
      </p:sp>
      <p:graphicFrame>
        <p:nvGraphicFramePr>
          <p:cNvPr id="71684" name="Object 4"/>
          <p:cNvGraphicFramePr>
            <a:graphicFrameLocks noChangeAspect="1"/>
          </p:cNvGraphicFramePr>
          <p:nvPr/>
        </p:nvGraphicFramePr>
        <p:xfrm>
          <a:off x="2341563" y="2897188"/>
          <a:ext cx="4459287" cy="1254125"/>
        </p:xfrm>
        <a:graphic>
          <a:graphicData uri="http://schemas.openxmlformats.org/presentationml/2006/ole">
            <p:oleObj spid="_x0000_s71684" name="Equation" r:id="rId3" imgW="1625400" imgH="457200" progId="Equation.3">
              <p:embed/>
            </p:oleObj>
          </a:graphicData>
        </a:graphic>
      </p:graphicFrame>
      <p:sp>
        <p:nvSpPr>
          <p:cNvPr id="5" name="Slide Number Placeholder 4"/>
          <p:cNvSpPr>
            <a:spLocks noGrp="1"/>
          </p:cNvSpPr>
          <p:nvPr>
            <p:ph type="sldNum" sz="quarter" idx="12"/>
          </p:nvPr>
        </p:nvSpPr>
        <p:spPr/>
        <p:txBody>
          <a:bodyPr/>
          <a:lstStyle/>
          <a:p>
            <a:fld id="{042AED99-7FB4-404E-8A97-64753DCE42EC}" type="slidenum">
              <a:rPr kumimoji="0" lang="en-US" smtClean="0"/>
              <a:pPr/>
              <a:t>32</a:t>
            </a:fld>
            <a:endParaRPr kumimoji="0" lang="en-US"/>
          </a:p>
        </p:txBody>
      </p:sp>
      <p:sp>
        <p:nvSpPr>
          <p:cNvPr id="6" name="Footer Placeholder 5"/>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title"/>
          </p:nvPr>
        </p:nvSpPr>
        <p:spPr>
          <a:ln/>
        </p:spPr>
        <p:txBody>
          <a:bodyPr/>
          <a:lstStyle/>
          <a:p>
            <a:r>
              <a:rPr lang="en-IE" sz="3600"/>
              <a:t>Deriving The Bresenham Line Algorithm (cont…)</a:t>
            </a:r>
            <a:endParaRPr lang="en-US" sz="3600"/>
          </a:p>
        </p:txBody>
      </p:sp>
      <p:sp>
        <p:nvSpPr>
          <p:cNvPr id="72706" name="Rectangle 2"/>
          <p:cNvSpPr>
            <a:spLocks noGrp="1" noChangeArrowheads="1"/>
          </p:cNvSpPr>
          <p:nvPr>
            <p:ph idx="1"/>
          </p:nvPr>
        </p:nvSpPr>
        <p:spPr/>
        <p:txBody>
          <a:bodyPr/>
          <a:lstStyle/>
          <a:p>
            <a:r>
              <a:rPr lang="en-IE"/>
              <a:t>Remember coordinate changes occur along the </a:t>
            </a:r>
            <a:r>
              <a:rPr lang="en-IE" sz="3600" i="1">
                <a:latin typeface="Times New Roman" pitchFamily="18" charset="0"/>
                <a:cs typeface="Times New Roman" pitchFamily="18" charset="0"/>
              </a:rPr>
              <a:t>x</a:t>
            </a:r>
            <a:r>
              <a:rPr lang="en-IE"/>
              <a:t> axis in unit steps so we can do everything with integer calculations</a:t>
            </a:r>
          </a:p>
          <a:p>
            <a:r>
              <a:rPr lang="en-IE"/>
              <a:t>At step </a:t>
            </a:r>
            <a:r>
              <a:rPr lang="en-IE" sz="3600" i="1">
                <a:latin typeface="Times New Roman" pitchFamily="18" charset="0"/>
                <a:cs typeface="Times New Roman" pitchFamily="18" charset="0"/>
              </a:rPr>
              <a:t>k</a:t>
            </a:r>
            <a:r>
              <a:rPr lang="en-IE"/>
              <a:t>+1 the decision parameter is given as:</a:t>
            </a:r>
          </a:p>
          <a:p>
            <a:endParaRPr lang="en-IE"/>
          </a:p>
          <a:p>
            <a:r>
              <a:rPr lang="en-IE"/>
              <a:t>Subtracting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k</a:t>
            </a:r>
            <a:r>
              <a:rPr lang="en-IE"/>
              <a:t> from this we get:</a:t>
            </a:r>
          </a:p>
          <a:p>
            <a:endParaRPr lang="en-IE"/>
          </a:p>
        </p:txBody>
      </p:sp>
      <p:graphicFrame>
        <p:nvGraphicFramePr>
          <p:cNvPr id="72708" name="Object 4"/>
          <p:cNvGraphicFramePr>
            <a:graphicFrameLocks noChangeAspect="1"/>
          </p:cNvGraphicFramePr>
          <p:nvPr/>
        </p:nvGraphicFramePr>
        <p:xfrm>
          <a:off x="1976438" y="4060825"/>
          <a:ext cx="5191125" cy="627063"/>
        </p:xfrm>
        <a:graphic>
          <a:graphicData uri="http://schemas.openxmlformats.org/presentationml/2006/ole">
            <p:oleObj spid="_x0000_s72708" name="Equation" r:id="rId3" imgW="1892160" imgH="228600" progId="Equation.3">
              <p:embed/>
            </p:oleObj>
          </a:graphicData>
        </a:graphic>
      </p:graphicFrame>
      <p:graphicFrame>
        <p:nvGraphicFramePr>
          <p:cNvPr id="72709" name="Object 5"/>
          <p:cNvGraphicFramePr>
            <a:graphicFrameLocks noChangeAspect="1"/>
          </p:cNvGraphicFramePr>
          <p:nvPr/>
        </p:nvGraphicFramePr>
        <p:xfrm>
          <a:off x="1000125" y="5505450"/>
          <a:ext cx="7142163" cy="627063"/>
        </p:xfrm>
        <a:graphic>
          <a:graphicData uri="http://schemas.openxmlformats.org/presentationml/2006/ole">
            <p:oleObj spid="_x0000_s72709" name="Equation" r:id="rId4" imgW="2603160" imgH="228600" progId="Equation.3">
              <p:embed/>
            </p:oleObj>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33</a:t>
            </a:fld>
            <a:endParaRPr kumimoji="0" lang="en-US"/>
          </a:p>
        </p:txBody>
      </p:sp>
      <p:sp>
        <p:nvSpPr>
          <p:cNvPr id="7" name="Footer Placeholder 6"/>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ln/>
        </p:spPr>
        <p:txBody>
          <a:bodyPr/>
          <a:lstStyle/>
          <a:p>
            <a:r>
              <a:rPr lang="en-IE" sz="3600"/>
              <a:t>Deriving The Bresenham Line Algorithm (cont…)</a:t>
            </a:r>
            <a:endParaRPr lang="en-US" sz="3600"/>
          </a:p>
        </p:txBody>
      </p:sp>
      <p:sp>
        <p:nvSpPr>
          <p:cNvPr id="73730" name="Rectangle 2"/>
          <p:cNvSpPr>
            <a:spLocks noGrp="1" noChangeArrowheads="1"/>
          </p:cNvSpPr>
          <p:nvPr>
            <p:ph idx="1"/>
          </p:nvPr>
        </p:nvSpPr>
        <p:spPr/>
        <p:txBody>
          <a:bodyPr/>
          <a:lstStyle/>
          <a:p>
            <a:r>
              <a:rPr lang="en-IE"/>
              <a:t>But, </a:t>
            </a:r>
            <a:r>
              <a:rPr lang="en-IE" sz="3600" i="1">
                <a:latin typeface="Times New Roman" pitchFamily="18" charset="0"/>
                <a:cs typeface="Times New Roman" pitchFamily="18" charset="0"/>
              </a:rPr>
              <a:t>x</a:t>
            </a:r>
            <a:r>
              <a:rPr lang="en-IE" sz="3600" i="1" baseline="-25000">
                <a:latin typeface="Times New Roman" pitchFamily="18" charset="0"/>
                <a:cs typeface="Times New Roman" pitchFamily="18" charset="0"/>
              </a:rPr>
              <a:t>k+</a:t>
            </a:r>
            <a:r>
              <a:rPr lang="en-IE" sz="3600" baseline="-25000">
                <a:latin typeface="Times New Roman" pitchFamily="18" charset="0"/>
                <a:cs typeface="Times New Roman" pitchFamily="18" charset="0"/>
              </a:rPr>
              <a:t>1</a:t>
            </a:r>
            <a:r>
              <a:rPr lang="en-IE"/>
              <a:t> is the same as </a:t>
            </a:r>
            <a:r>
              <a:rPr lang="en-IE" sz="3600" i="1">
                <a:latin typeface="Times New Roman" pitchFamily="18" charset="0"/>
                <a:cs typeface="Times New Roman" pitchFamily="18" charset="0"/>
              </a:rPr>
              <a:t>x</a:t>
            </a:r>
            <a:r>
              <a:rPr lang="en-IE" sz="3600" i="1" baseline="-25000">
                <a:latin typeface="Times New Roman" pitchFamily="18" charset="0"/>
                <a:cs typeface="Times New Roman" pitchFamily="18" charset="0"/>
              </a:rPr>
              <a:t>k</a:t>
            </a:r>
            <a:r>
              <a:rPr lang="en-IE" sz="3600" i="1">
                <a:latin typeface="Times New Roman" pitchFamily="18" charset="0"/>
                <a:cs typeface="Times New Roman" pitchFamily="18" charset="0"/>
              </a:rPr>
              <a:t>+</a:t>
            </a:r>
            <a:r>
              <a:rPr lang="en-IE" sz="3600">
                <a:latin typeface="Times New Roman" pitchFamily="18" charset="0"/>
                <a:cs typeface="Times New Roman" pitchFamily="18" charset="0"/>
              </a:rPr>
              <a:t>1</a:t>
            </a:r>
            <a:r>
              <a:rPr lang="en-IE">
                <a:cs typeface="Arial" charset="0"/>
              </a:rPr>
              <a:t> so:</a:t>
            </a:r>
          </a:p>
          <a:p>
            <a:endParaRPr lang="en-IE" sz="4000">
              <a:cs typeface="Arial" charset="0"/>
            </a:endParaRPr>
          </a:p>
          <a:p>
            <a:r>
              <a:rPr lang="en-IE">
                <a:cs typeface="Arial" charset="0"/>
              </a:rPr>
              <a:t>where </a:t>
            </a:r>
            <a:r>
              <a:rPr lang="en-IE" sz="3600" i="1">
                <a:latin typeface="Times New Roman" pitchFamily="18" charset="0"/>
                <a:cs typeface="Times New Roman" pitchFamily="18" charset="0"/>
              </a:rPr>
              <a:t>y</a:t>
            </a:r>
            <a:r>
              <a:rPr lang="en-IE" sz="3600" i="1" baseline="-25000">
                <a:latin typeface="Times New Roman" pitchFamily="18" charset="0"/>
                <a:cs typeface="Times New Roman" pitchFamily="18" charset="0"/>
              </a:rPr>
              <a:t>k+1 </a:t>
            </a:r>
            <a:r>
              <a:rPr lang="en-IE">
                <a:cs typeface="Arial" charset="0"/>
              </a:rPr>
              <a:t>-</a:t>
            </a:r>
            <a:r>
              <a:rPr lang="en-IE" sz="3600" i="1">
                <a:latin typeface="Times New Roman" pitchFamily="18" charset="0"/>
                <a:cs typeface="Times New Roman" pitchFamily="18" charset="0"/>
              </a:rPr>
              <a:t> y</a:t>
            </a:r>
            <a:r>
              <a:rPr lang="en-IE" sz="3600" i="1" baseline="-25000">
                <a:latin typeface="Times New Roman" pitchFamily="18" charset="0"/>
                <a:cs typeface="Times New Roman" pitchFamily="18" charset="0"/>
              </a:rPr>
              <a:t>k</a:t>
            </a:r>
            <a:r>
              <a:rPr lang="en-IE">
                <a:cs typeface="Arial" charset="0"/>
              </a:rPr>
              <a:t> is either 0 or 1 depending on the sign of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k</a:t>
            </a:r>
          </a:p>
          <a:p>
            <a:r>
              <a:rPr lang="en-IE"/>
              <a:t>The first decision parameter p0 is evaluated at (x0, y0) is given as:</a:t>
            </a:r>
            <a:endParaRPr lang="en-IE">
              <a:cs typeface="Arial" charset="0"/>
            </a:endParaRPr>
          </a:p>
        </p:txBody>
      </p:sp>
      <p:graphicFrame>
        <p:nvGraphicFramePr>
          <p:cNvPr id="73732" name="Object 4"/>
          <p:cNvGraphicFramePr>
            <a:graphicFrameLocks noChangeAspect="1"/>
          </p:cNvGraphicFramePr>
          <p:nvPr/>
        </p:nvGraphicFramePr>
        <p:xfrm>
          <a:off x="1717985" y="2855521"/>
          <a:ext cx="5468937" cy="627063"/>
        </p:xfrm>
        <a:graphic>
          <a:graphicData uri="http://schemas.openxmlformats.org/presentationml/2006/ole">
            <p:oleObj spid="_x0000_s73732" name="Equation" r:id="rId3" imgW="1993680" imgH="228600" progId="Equation.3">
              <p:embed/>
            </p:oleObj>
          </a:graphicData>
        </a:graphic>
      </p:graphicFrame>
      <p:graphicFrame>
        <p:nvGraphicFramePr>
          <p:cNvPr id="73733" name="Object 5"/>
          <p:cNvGraphicFramePr>
            <a:graphicFrameLocks noChangeAspect="1"/>
          </p:cNvGraphicFramePr>
          <p:nvPr/>
        </p:nvGraphicFramePr>
        <p:xfrm>
          <a:off x="3313113" y="5156200"/>
          <a:ext cx="2473325" cy="627063"/>
        </p:xfrm>
        <a:graphic>
          <a:graphicData uri="http://schemas.openxmlformats.org/presentationml/2006/ole">
            <p:oleObj spid="_x0000_s73733" name="Equation" r:id="rId4" imgW="901440" imgH="228600" progId="Equation.3">
              <p:embed/>
            </p:oleObj>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34</a:t>
            </a:fld>
            <a:endParaRPr kumimoji="0" lang="en-US"/>
          </a:p>
        </p:txBody>
      </p:sp>
      <p:sp>
        <p:nvSpPr>
          <p:cNvPr id="7" name="Footer Placeholder 6"/>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ln/>
        </p:spPr>
        <p:txBody>
          <a:bodyPr/>
          <a:lstStyle/>
          <a:p>
            <a:r>
              <a:rPr lang="en-IE"/>
              <a:t>The Bresenham Line Algorithm</a:t>
            </a:r>
            <a:endParaRPr lang="en-US"/>
          </a:p>
        </p:txBody>
      </p:sp>
      <p:sp>
        <p:nvSpPr>
          <p:cNvPr id="74755" name="Rectangle 3"/>
          <p:cNvSpPr>
            <a:spLocks noGrp="1" noChangeArrowheads="1"/>
          </p:cNvSpPr>
          <p:nvPr>
            <p:ph idx="1"/>
          </p:nvPr>
        </p:nvSpPr>
        <p:spPr/>
        <p:txBody>
          <a:bodyPr/>
          <a:lstStyle/>
          <a:p>
            <a:endParaRPr lang="en-GB"/>
          </a:p>
        </p:txBody>
      </p:sp>
      <p:sp>
        <p:nvSpPr>
          <p:cNvPr id="74756" name="Rectangle 4"/>
          <p:cNvSpPr>
            <a:spLocks noChangeArrowheads="1"/>
          </p:cNvSpPr>
          <p:nvPr/>
        </p:nvSpPr>
        <p:spPr bwMode="auto">
          <a:xfrm>
            <a:off x="457200" y="1376363"/>
            <a:ext cx="8229600" cy="5335587"/>
          </a:xfrm>
          <a:prstGeom prst="rect">
            <a:avLst/>
          </a:prstGeom>
          <a:solidFill>
            <a:schemeClr val="accent1"/>
          </a:solidFill>
          <a:ln w="9525">
            <a:solidFill>
              <a:schemeClr val="tx1"/>
            </a:solidFill>
            <a:miter lim="800000"/>
            <a:headEnd/>
            <a:tailEnd/>
          </a:ln>
          <a:effectLst/>
        </p:spPr>
        <p:txBody>
          <a:bodyPr/>
          <a:lstStyle/>
          <a:p>
            <a:pPr marL="609600" indent="-609600" algn="ctr">
              <a:spcBef>
                <a:spcPct val="20000"/>
              </a:spcBef>
            </a:pPr>
            <a:r>
              <a:rPr lang="en-IE" sz="2400"/>
              <a:t>BRESENHAM’S LINE DRAWING ALGORITHM</a:t>
            </a:r>
            <a:br>
              <a:rPr lang="en-IE" sz="2400"/>
            </a:br>
            <a:r>
              <a:rPr lang="en-IE" sz="2400"/>
              <a:t>(for |</a:t>
            </a:r>
            <a:r>
              <a:rPr lang="en-IE" sz="2400" i="1">
                <a:latin typeface="Times New Roman" pitchFamily="18" charset="0"/>
              </a:rPr>
              <a:t>m</a:t>
            </a:r>
            <a:r>
              <a:rPr lang="en-IE" sz="2400"/>
              <a:t>| &lt; 1.0)</a:t>
            </a:r>
          </a:p>
          <a:p>
            <a:pPr marL="609600" indent="-609600">
              <a:spcBef>
                <a:spcPct val="20000"/>
              </a:spcBef>
              <a:buFontTx/>
              <a:buAutoNum type="arabicPeriod"/>
            </a:pPr>
            <a:r>
              <a:rPr lang="en-IE" sz="2400"/>
              <a:t>Input the two line end-points, storing the left end-point in </a:t>
            </a:r>
            <a:r>
              <a:rPr lang="en-IE" sz="2400">
                <a:latin typeface="Times New Roman" pitchFamily="18" charset="0"/>
              </a:rPr>
              <a:t>(</a:t>
            </a:r>
            <a:r>
              <a:rPr lang="en-IE" sz="2600" i="1">
                <a:latin typeface="Times New Roman" pitchFamily="18" charset="0"/>
              </a:rPr>
              <a:t>x</a:t>
            </a:r>
            <a:r>
              <a:rPr lang="en-IE" sz="2600" i="1" baseline="-25000">
                <a:latin typeface="Times New Roman" pitchFamily="18" charset="0"/>
              </a:rPr>
              <a:t>0</a:t>
            </a:r>
            <a:r>
              <a:rPr lang="en-IE" sz="2600" i="1">
                <a:latin typeface="Times New Roman" pitchFamily="18" charset="0"/>
              </a:rPr>
              <a:t>, y</a:t>
            </a:r>
            <a:r>
              <a:rPr lang="en-IE" sz="2600" i="1" baseline="-25000">
                <a:latin typeface="Times New Roman" pitchFamily="18" charset="0"/>
              </a:rPr>
              <a:t>0</a:t>
            </a:r>
            <a:r>
              <a:rPr lang="en-IE" sz="2400">
                <a:latin typeface="Times New Roman" pitchFamily="18" charset="0"/>
              </a:rPr>
              <a:t>)</a:t>
            </a:r>
          </a:p>
          <a:p>
            <a:pPr marL="609600" indent="-609600">
              <a:spcBef>
                <a:spcPct val="20000"/>
              </a:spcBef>
              <a:buFontTx/>
              <a:buAutoNum type="arabicPeriod"/>
            </a:pPr>
            <a:r>
              <a:rPr lang="en-IE" sz="2400"/>
              <a:t>Plot the point </a:t>
            </a:r>
            <a:r>
              <a:rPr lang="en-IE" sz="2400">
                <a:latin typeface="Times New Roman" pitchFamily="18" charset="0"/>
              </a:rPr>
              <a:t>(</a:t>
            </a:r>
            <a:r>
              <a:rPr lang="en-IE" sz="2600" i="1">
                <a:latin typeface="Times New Roman" pitchFamily="18" charset="0"/>
              </a:rPr>
              <a:t>x</a:t>
            </a:r>
            <a:r>
              <a:rPr lang="en-IE" sz="2600" i="1" baseline="-25000">
                <a:latin typeface="Times New Roman" pitchFamily="18" charset="0"/>
              </a:rPr>
              <a:t>0</a:t>
            </a:r>
            <a:r>
              <a:rPr lang="en-IE" sz="2600" i="1">
                <a:latin typeface="Times New Roman" pitchFamily="18" charset="0"/>
              </a:rPr>
              <a:t>, y</a:t>
            </a:r>
            <a:r>
              <a:rPr lang="en-IE" sz="2600" i="1" baseline="-25000">
                <a:latin typeface="Times New Roman" pitchFamily="18" charset="0"/>
              </a:rPr>
              <a:t>0</a:t>
            </a:r>
            <a:r>
              <a:rPr lang="en-IE" sz="2400">
                <a:latin typeface="Times New Roman" pitchFamily="18" charset="0"/>
              </a:rPr>
              <a:t>)</a:t>
            </a:r>
          </a:p>
          <a:p>
            <a:pPr marL="609600" indent="-609600">
              <a:spcBef>
                <a:spcPct val="20000"/>
              </a:spcBef>
              <a:buFontTx/>
              <a:buAutoNum type="arabicPeriod"/>
            </a:pPr>
            <a:r>
              <a:rPr lang="en-IE" sz="2400"/>
              <a:t>Calculate the constants </a:t>
            </a:r>
            <a:r>
              <a:rPr lang="el-GR" sz="2600">
                <a:latin typeface="Times New Roman" pitchFamily="18" charset="0"/>
                <a:cs typeface="Arial" charset="0"/>
              </a:rPr>
              <a:t>Δ</a:t>
            </a:r>
            <a:r>
              <a:rPr lang="en-IE" sz="2600" i="1">
                <a:latin typeface="Times New Roman" pitchFamily="18" charset="0"/>
                <a:cs typeface="Arial" charset="0"/>
              </a:rPr>
              <a:t>x</a:t>
            </a:r>
            <a:r>
              <a:rPr lang="en-IE" sz="2600">
                <a:cs typeface="Arial" charset="0"/>
              </a:rPr>
              <a:t>, </a:t>
            </a:r>
            <a:r>
              <a:rPr lang="el-GR" sz="2600">
                <a:latin typeface="Times New Roman" pitchFamily="18" charset="0"/>
                <a:cs typeface="Arial" charset="0"/>
              </a:rPr>
              <a:t>Δ</a:t>
            </a:r>
            <a:r>
              <a:rPr lang="en-IE" sz="2600" i="1">
                <a:latin typeface="Times New Roman" pitchFamily="18" charset="0"/>
                <a:cs typeface="Arial" charset="0"/>
              </a:rPr>
              <a:t>y</a:t>
            </a:r>
            <a:r>
              <a:rPr lang="en-IE" sz="2600">
                <a:cs typeface="Arial" charset="0"/>
              </a:rPr>
              <a:t>, </a:t>
            </a:r>
            <a:r>
              <a:rPr lang="en-IE" sz="2600">
                <a:latin typeface="Times New Roman" pitchFamily="18" charset="0"/>
                <a:cs typeface="Arial" charset="0"/>
              </a:rPr>
              <a:t>2</a:t>
            </a:r>
            <a:r>
              <a:rPr lang="el-GR" sz="2600">
                <a:latin typeface="Times New Roman" pitchFamily="18" charset="0"/>
                <a:cs typeface="Arial" charset="0"/>
              </a:rPr>
              <a:t>Δ</a:t>
            </a:r>
            <a:r>
              <a:rPr lang="en-IE" sz="2600" i="1">
                <a:latin typeface="Times New Roman" pitchFamily="18" charset="0"/>
                <a:cs typeface="Arial" charset="0"/>
              </a:rPr>
              <a:t>y</a:t>
            </a:r>
            <a:r>
              <a:rPr lang="en-IE" sz="2400">
                <a:cs typeface="Arial" charset="0"/>
              </a:rPr>
              <a:t>, and (</a:t>
            </a:r>
            <a:r>
              <a:rPr lang="en-IE" sz="2600">
                <a:latin typeface="Times New Roman" pitchFamily="18" charset="0"/>
                <a:cs typeface="Arial" charset="0"/>
              </a:rPr>
              <a:t>2</a:t>
            </a:r>
            <a:r>
              <a:rPr lang="el-GR" sz="2600">
                <a:latin typeface="Times New Roman" pitchFamily="18" charset="0"/>
                <a:cs typeface="Arial" charset="0"/>
              </a:rPr>
              <a:t>Δ</a:t>
            </a:r>
            <a:r>
              <a:rPr lang="en-IE" sz="2600" i="1">
                <a:latin typeface="Times New Roman" pitchFamily="18" charset="0"/>
                <a:cs typeface="Arial" charset="0"/>
              </a:rPr>
              <a:t>y - </a:t>
            </a:r>
            <a:r>
              <a:rPr lang="en-IE" sz="2600">
                <a:latin typeface="Times New Roman" pitchFamily="18" charset="0"/>
                <a:cs typeface="Arial" charset="0"/>
              </a:rPr>
              <a:t>2</a:t>
            </a:r>
            <a:r>
              <a:rPr lang="el-GR" sz="2600">
                <a:latin typeface="Times New Roman" pitchFamily="18" charset="0"/>
                <a:cs typeface="Arial" charset="0"/>
              </a:rPr>
              <a:t>Δ</a:t>
            </a:r>
            <a:r>
              <a:rPr lang="en-IE" sz="2600" i="1">
                <a:latin typeface="Times New Roman" pitchFamily="18" charset="0"/>
                <a:cs typeface="Arial" charset="0"/>
              </a:rPr>
              <a:t>x</a:t>
            </a:r>
            <a:r>
              <a:rPr lang="en-IE" sz="2400">
                <a:cs typeface="Arial" charset="0"/>
              </a:rPr>
              <a:t>) and get the first value for the decision parameter as:</a:t>
            </a:r>
            <a:endParaRPr lang="el-GR" sz="2400">
              <a:cs typeface="Arial" charset="0"/>
            </a:endParaRPr>
          </a:p>
          <a:p>
            <a:pPr marL="609600" indent="-609600">
              <a:spcBef>
                <a:spcPct val="20000"/>
              </a:spcBef>
              <a:buFontTx/>
              <a:buAutoNum type="arabicPeriod"/>
            </a:pPr>
            <a:endParaRPr lang="en-IE" sz="2600"/>
          </a:p>
          <a:p>
            <a:pPr marL="609600" indent="-609600">
              <a:spcBef>
                <a:spcPct val="20000"/>
              </a:spcBef>
              <a:buFontTx/>
              <a:buAutoNum type="arabicPeriod"/>
            </a:pPr>
            <a:r>
              <a:rPr lang="en-IE" sz="2400"/>
              <a:t>At each </a:t>
            </a:r>
            <a:r>
              <a:rPr lang="en-IE" sz="2800" i="1">
                <a:latin typeface="Times New Roman" pitchFamily="18" charset="0"/>
              </a:rPr>
              <a:t>x</a:t>
            </a:r>
            <a:r>
              <a:rPr lang="en-IE" sz="2800" i="1" baseline="-25000">
                <a:latin typeface="Times New Roman" pitchFamily="18" charset="0"/>
              </a:rPr>
              <a:t>k</a:t>
            </a:r>
            <a:r>
              <a:rPr lang="en-IE" sz="2400"/>
              <a:t> along the line, starting at </a:t>
            </a:r>
            <a:r>
              <a:rPr lang="en-IE" sz="2800" i="1">
                <a:latin typeface="Times New Roman" pitchFamily="18" charset="0"/>
              </a:rPr>
              <a:t>k = 0</a:t>
            </a:r>
            <a:r>
              <a:rPr lang="en-IE" sz="2400"/>
              <a:t>, perform the following test. If </a:t>
            </a:r>
            <a:r>
              <a:rPr lang="en-IE" sz="2800" i="1">
                <a:latin typeface="Times New Roman" pitchFamily="18" charset="0"/>
              </a:rPr>
              <a:t>p</a:t>
            </a:r>
            <a:r>
              <a:rPr lang="en-IE" sz="2800" i="1" baseline="-25000">
                <a:latin typeface="Times New Roman" pitchFamily="18" charset="0"/>
              </a:rPr>
              <a:t>k</a:t>
            </a:r>
            <a:r>
              <a:rPr lang="en-IE" sz="2800" i="1">
                <a:latin typeface="Times New Roman" pitchFamily="18" charset="0"/>
              </a:rPr>
              <a:t> &lt; 0</a:t>
            </a:r>
            <a:r>
              <a:rPr lang="en-IE" sz="2400"/>
              <a:t>, the next point to plot is </a:t>
            </a:r>
            <a:br>
              <a:rPr lang="en-IE" sz="2400"/>
            </a:br>
            <a:r>
              <a:rPr lang="en-IE" sz="2600" i="1">
                <a:latin typeface="Times New Roman" pitchFamily="18" charset="0"/>
              </a:rPr>
              <a:t>(x</a:t>
            </a:r>
            <a:r>
              <a:rPr lang="en-IE" sz="2600" i="1" baseline="-25000">
                <a:latin typeface="Times New Roman" pitchFamily="18" charset="0"/>
              </a:rPr>
              <a:t>k</a:t>
            </a:r>
            <a:r>
              <a:rPr lang="en-IE" sz="2600" i="1">
                <a:latin typeface="Times New Roman" pitchFamily="18" charset="0"/>
              </a:rPr>
              <a:t>+1, y</a:t>
            </a:r>
            <a:r>
              <a:rPr lang="en-IE" sz="2600" i="1" baseline="-25000">
                <a:latin typeface="Times New Roman" pitchFamily="18" charset="0"/>
              </a:rPr>
              <a:t>k</a:t>
            </a:r>
            <a:r>
              <a:rPr lang="en-IE" sz="2600" i="1">
                <a:latin typeface="Times New Roman" pitchFamily="18" charset="0"/>
              </a:rPr>
              <a:t>)</a:t>
            </a:r>
            <a:r>
              <a:rPr lang="en-IE" sz="2400"/>
              <a:t> and:</a:t>
            </a:r>
            <a:endParaRPr lang="en-US" sz="2400"/>
          </a:p>
        </p:txBody>
      </p:sp>
      <p:graphicFrame>
        <p:nvGraphicFramePr>
          <p:cNvPr id="74757" name="Object 5"/>
          <p:cNvGraphicFramePr>
            <a:graphicFrameLocks noChangeAspect="1"/>
          </p:cNvGraphicFramePr>
          <p:nvPr/>
        </p:nvGraphicFramePr>
        <p:xfrm>
          <a:off x="3398838" y="4306888"/>
          <a:ext cx="2298700" cy="582612"/>
        </p:xfrm>
        <a:graphic>
          <a:graphicData uri="http://schemas.openxmlformats.org/presentationml/2006/ole">
            <p:oleObj spid="_x0000_s74757" name="Equation" r:id="rId3" imgW="901440" imgH="228600" progId="Equation.3">
              <p:embed/>
            </p:oleObj>
          </a:graphicData>
        </a:graphic>
      </p:graphicFrame>
      <p:graphicFrame>
        <p:nvGraphicFramePr>
          <p:cNvPr id="74758" name="Object 6"/>
          <p:cNvGraphicFramePr>
            <a:graphicFrameLocks noChangeAspect="1"/>
          </p:cNvGraphicFramePr>
          <p:nvPr/>
        </p:nvGraphicFramePr>
        <p:xfrm>
          <a:off x="3297238" y="6108700"/>
          <a:ext cx="2525712" cy="582613"/>
        </p:xfrm>
        <a:graphic>
          <a:graphicData uri="http://schemas.openxmlformats.org/presentationml/2006/ole">
            <p:oleObj spid="_x0000_s74758" name="Equation" r:id="rId4" imgW="990360" imgH="228600" progId="Equation.3">
              <p:embed/>
            </p:oleObj>
          </a:graphicData>
        </a:graphic>
      </p:graphicFrame>
      <p:sp>
        <p:nvSpPr>
          <p:cNvPr id="7" name="Slide Number Placeholder 6"/>
          <p:cNvSpPr>
            <a:spLocks noGrp="1"/>
          </p:cNvSpPr>
          <p:nvPr>
            <p:ph type="sldNum" sz="quarter" idx="12"/>
          </p:nvPr>
        </p:nvSpPr>
        <p:spPr/>
        <p:txBody>
          <a:bodyPr/>
          <a:lstStyle/>
          <a:p>
            <a:fld id="{042AED99-7FB4-404E-8A97-64753DCE42EC}" type="slidenum">
              <a:rPr kumimoji="0" lang="en-US" smtClean="0"/>
              <a:pPr/>
              <a:t>35</a:t>
            </a:fld>
            <a:endParaRPr kumimoji="0" lang="en-US"/>
          </a:p>
        </p:txBody>
      </p:sp>
      <p:sp>
        <p:nvSpPr>
          <p:cNvPr id="8" name="Footer Placeholder 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ln/>
        </p:spPr>
        <p:txBody>
          <a:bodyPr/>
          <a:lstStyle/>
          <a:p>
            <a:r>
              <a:rPr lang="en-IE" sz="3600"/>
              <a:t>The Bresenham Line Algorithm (cont…)</a:t>
            </a:r>
            <a:endParaRPr lang="en-US" sz="3600"/>
          </a:p>
        </p:txBody>
      </p:sp>
      <p:sp>
        <p:nvSpPr>
          <p:cNvPr id="75779" name="Rectangle 3"/>
          <p:cNvSpPr>
            <a:spLocks noGrp="1" noChangeArrowheads="1"/>
          </p:cNvSpPr>
          <p:nvPr>
            <p:ph idx="1"/>
          </p:nvPr>
        </p:nvSpPr>
        <p:spPr>
          <a:xfrm>
            <a:off x="457200" y="3246438"/>
            <a:ext cx="8229600" cy="3611562"/>
          </a:xfrm>
        </p:spPr>
        <p:txBody>
          <a:bodyPr/>
          <a:lstStyle/>
          <a:p>
            <a:r>
              <a:rPr lang="en-IE" b="1"/>
              <a:t>Note : </a:t>
            </a:r>
            <a:r>
              <a:rPr lang="en-IE"/>
              <a:t>The algorithm and derivation above assumes slopes are less than 1. for other slopes we need to adjust the algorithm slightly</a:t>
            </a:r>
            <a:endParaRPr lang="en-GB" b="1"/>
          </a:p>
        </p:txBody>
      </p:sp>
      <p:sp>
        <p:nvSpPr>
          <p:cNvPr id="75780" name="Rectangle 4"/>
          <p:cNvSpPr>
            <a:spLocks noChangeArrowheads="1"/>
          </p:cNvSpPr>
          <p:nvPr/>
        </p:nvSpPr>
        <p:spPr bwMode="auto">
          <a:xfrm>
            <a:off x="457200" y="1376363"/>
            <a:ext cx="8229600" cy="1844675"/>
          </a:xfrm>
          <a:prstGeom prst="rect">
            <a:avLst/>
          </a:prstGeom>
          <a:solidFill>
            <a:schemeClr val="accent1"/>
          </a:solidFill>
          <a:ln w="9525">
            <a:solidFill>
              <a:schemeClr val="tx1"/>
            </a:solidFill>
            <a:miter lim="800000"/>
            <a:headEnd/>
            <a:tailEnd/>
          </a:ln>
          <a:effectLst/>
        </p:spPr>
        <p:txBody>
          <a:bodyPr/>
          <a:lstStyle/>
          <a:p>
            <a:pPr marL="609600" indent="-609600">
              <a:spcBef>
                <a:spcPct val="20000"/>
              </a:spcBef>
            </a:pPr>
            <a:r>
              <a:rPr lang="en-IE" sz="2400"/>
              <a:t>	Otherwise, the next point to plot is (</a:t>
            </a:r>
            <a:r>
              <a:rPr lang="en-IE" sz="2600" i="1">
                <a:latin typeface="Times New Roman" pitchFamily="18" charset="0"/>
                <a:cs typeface="Times New Roman" pitchFamily="18" charset="0"/>
              </a:rPr>
              <a:t>x</a:t>
            </a:r>
            <a:r>
              <a:rPr lang="en-IE" sz="2600" i="1" baseline="-25000">
                <a:latin typeface="Times New Roman" pitchFamily="18" charset="0"/>
                <a:cs typeface="Times New Roman" pitchFamily="18" charset="0"/>
              </a:rPr>
              <a:t>k</a:t>
            </a:r>
            <a:r>
              <a:rPr lang="en-IE" sz="2600" i="1">
                <a:latin typeface="Times New Roman" pitchFamily="18" charset="0"/>
                <a:cs typeface="Times New Roman" pitchFamily="18" charset="0"/>
              </a:rPr>
              <a:t>+1, y</a:t>
            </a:r>
            <a:r>
              <a:rPr lang="en-IE" sz="2600" i="1" baseline="-25000">
                <a:latin typeface="Times New Roman" pitchFamily="18" charset="0"/>
                <a:cs typeface="Times New Roman" pitchFamily="18" charset="0"/>
              </a:rPr>
              <a:t>k</a:t>
            </a:r>
            <a:r>
              <a:rPr lang="en-IE" sz="2600" i="1">
                <a:latin typeface="Times New Roman" pitchFamily="18" charset="0"/>
                <a:cs typeface="Times New Roman" pitchFamily="18" charset="0"/>
              </a:rPr>
              <a:t>+1</a:t>
            </a:r>
            <a:r>
              <a:rPr lang="en-IE" sz="2400"/>
              <a:t>) and:</a:t>
            </a:r>
          </a:p>
          <a:p>
            <a:pPr marL="609600" indent="-609600">
              <a:spcBef>
                <a:spcPct val="20000"/>
              </a:spcBef>
            </a:pPr>
            <a:endParaRPr lang="en-IE" sz="4000"/>
          </a:p>
          <a:p>
            <a:pPr marL="609600" indent="-609600">
              <a:spcBef>
                <a:spcPct val="20000"/>
              </a:spcBef>
              <a:buFontTx/>
              <a:buAutoNum type="arabicPeriod" startAt="5"/>
            </a:pPr>
            <a:r>
              <a:rPr lang="en-IE" sz="2400"/>
              <a:t>Repeat step 4 (</a:t>
            </a:r>
            <a:r>
              <a:rPr lang="el-GR" sz="2400">
                <a:latin typeface="Times New Roman" pitchFamily="18" charset="0"/>
                <a:cs typeface="Arial" charset="0"/>
              </a:rPr>
              <a:t>Δ</a:t>
            </a:r>
            <a:r>
              <a:rPr lang="en-IE" sz="2400" i="1">
                <a:latin typeface="Times New Roman" pitchFamily="18" charset="0"/>
                <a:cs typeface="Arial" charset="0"/>
              </a:rPr>
              <a:t>x </a:t>
            </a:r>
            <a:r>
              <a:rPr lang="en-IE" sz="2400">
                <a:cs typeface="Arial" charset="0"/>
              </a:rPr>
              <a:t>– 1) times</a:t>
            </a:r>
            <a:endParaRPr lang="en-US" sz="2400">
              <a:cs typeface="Arial" charset="0"/>
            </a:endParaRPr>
          </a:p>
        </p:txBody>
      </p:sp>
      <p:graphicFrame>
        <p:nvGraphicFramePr>
          <p:cNvPr id="75781" name="Object 5"/>
          <p:cNvGraphicFramePr>
            <a:graphicFrameLocks noChangeAspect="1"/>
          </p:cNvGraphicFramePr>
          <p:nvPr/>
        </p:nvGraphicFramePr>
        <p:xfrm>
          <a:off x="2808288" y="1895475"/>
          <a:ext cx="3497262" cy="582613"/>
        </p:xfrm>
        <a:graphic>
          <a:graphicData uri="http://schemas.openxmlformats.org/presentationml/2006/ole">
            <p:oleObj spid="_x0000_s75781" name="Equation" r:id="rId3" imgW="1371600" imgH="228600" progId="Equation.3">
              <p:embed/>
            </p:oleObj>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36</a:t>
            </a:fld>
            <a:endParaRPr kumimoji="0" lang="en-US"/>
          </a:p>
        </p:txBody>
      </p:sp>
      <p:sp>
        <p:nvSpPr>
          <p:cNvPr id="7" name="Footer Placeholder 6"/>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ln/>
        </p:spPr>
        <p:txBody>
          <a:bodyPr/>
          <a:lstStyle/>
          <a:p>
            <a:r>
              <a:rPr lang="en-IE"/>
              <a:t>Bresenham Example</a:t>
            </a:r>
            <a:endParaRPr lang="en-US"/>
          </a:p>
        </p:txBody>
      </p:sp>
      <p:sp>
        <p:nvSpPr>
          <p:cNvPr id="76803" name="Rectangle 3"/>
          <p:cNvSpPr>
            <a:spLocks noGrp="1" noChangeArrowheads="1"/>
          </p:cNvSpPr>
          <p:nvPr>
            <p:ph idx="1"/>
          </p:nvPr>
        </p:nvSpPr>
        <p:spPr>
          <a:noFill/>
          <a:ln/>
        </p:spPr>
        <p:txBody>
          <a:bodyPr>
            <a:normAutofit fontScale="92500" lnSpcReduction="10000"/>
          </a:bodyPr>
          <a:lstStyle/>
          <a:p>
            <a:r>
              <a:rPr lang="en-IE"/>
              <a:t>Let’s have a go at this</a:t>
            </a:r>
          </a:p>
          <a:p>
            <a:r>
              <a:rPr lang="en-IE"/>
              <a:t>Let’s plot the line from (20, 10) to (30, 18)</a:t>
            </a:r>
          </a:p>
          <a:p>
            <a:r>
              <a:rPr lang="en-IE"/>
              <a:t>First off calculate all of the constants:</a:t>
            </a:r>
          </a:p>
          <a:p>
            <a:pPr lvl="1"/>
            <a:r>
              <a:rPr lang="en-IE" sz="3200">
                <a:latin typeface="Times New Roman" pitchFamily="18" charset="0"/>
                <a:cs typeface="Times New Roman" pitchFamily="18" charset="0"/>
              </a:rPr>
              <a:t>Δ</a:t>
            </a:r>
            <a:r>
              <a:rPr lang="en-IE" sz="3200" i="1">
                <a:latin typeface="Times New Roman" pitchFamily="18" charset="0"/>
                <a:cs typeface="Times New Roman" pitchFamily="18" charset="0"/>
              </a:rPr>
              <a:t>x</a:t>
            </a:r>
            <a:r>
              <a:rPr lang="en-IE">
                <a:cs typeface="Arial" charset="0"/>
              </a:rPr>
              <a:t>: 10</a:t>
            </a:r>
          </a:p>
          <a:p>
            <a:pPr lvl="1"/>
            <a:r>
              <a:rPr lang="en-IE" sz="3200">
                <a:latin typeface="Times New Roman" pitchFamily="18" charset="0"/>
                <a:cs typeface="Times New Roman" pitchFamily="18" charset="0"/>
              </a:rPr>
              <a:t>Δ</a:t>
            </a:r>
            <a:r>
              <a:rPr lang="en-IE" sz="3200" i="1">
                <a:latin typeface="Times New Roman" pitchFamily="18" charset="0"/>
                <a:cs typeface="Times New Roman" pitchFamily="18" charset="0"/>
              </a:rPr>
              <a:t>y</a:t>
            </a:r>
            <a:r>
              <a:rPr lang="en-IE">
                <a:cs typeface="Arial" charset="0"/>
              </a:rPr>
              <a:t>: 8</a:t>
            </a:r>
            <a:endParaRPr lang="en-IE" sz="3200" i="1">
              <a:latin typeface="Times New Roman" pitchFamily="18" charset="0"/>
              <a:cs typeface="Times New Roman" pitchFamily="18" charset="0"/>
            </a:endParaRPr>
          </a:p>
          <a:p>
            <a:pPr lvl="1"/>
            <a:r>
              <a:rPr lang="en-IE" sz="3200">
                <a:latin typeface="Times New Roman" pitchFamily="18" charset="0"/>
                <a:cs typeface="Times New Roman" pitchFamily="18" charset="0"/>
              </a:rPr>
              <a:t>2Δ</a:t>
            </a:r>
            <a:r>
              <a:rPr lang="en-IE" sz="3200" i="1">
                <a:latin typeface="Times New Roman" pitchFamily="18" charset="0"/>
                <a:cs typeface="Times New Roman" pitchFamily="18" charset="0"/>
              </a:rPr>
              <a:t>y</a:t>
            </a:r>
            <a:r>
              <a:rPr lang="en-IE">
                <a:cs typeface="Arial" charset="0"/>
              </a:rPr>
              <a:t>: 16</a:t>
            </a:r>
            <a:endParaRPr lang="en-IE" sz="3200" i="1">
              <a:latin typeface="Times New Roman" pitchFamily="18" charset="0"/>
              <a:cs typeface="Times New Roman" pitchFamily="18" charset="0"/>
            </a:endParaRPr>
          </a:p>
          <a:p>
            <a:pPr lvl="1"/>
            <a:r>
              <a:rPr lang="en-IE" sz="3200">
                <a:latin typeface="Times New Roman" pitchFamily="18" charset="0"/>
                <a:cs typeface="Times New Roman" pitchFamily="18" charset="0"/>
              </a:rPr>
              <a:t>2Δ</a:t>
            </a:r>
            <a:r>
              <a:rPr lang="en-IE" sz="3200" i="1">
                <a:latin typeface="Times New Roman" pitchFamily="18" charset="0"/>
                <a:cs typeface="Times New Roman" pitchFamily="18" charset="0"/>
              </a:rPr>
              <a:t>y - </a:t>
            </a:r>
            <a:r>
              <a:rPr lang="en-IE" sz="3200">
                <a:latin typeface="Times New Roman" pitchFamily="18" charset="0"/>
                <a:cs typeface="Times New Roman" pitchFamily="18" charset="0"/>
              </a:rPr>
              <a:t>2Δ</a:t>
            </a:r>
            <a:r>
              <a:rPr lang="en-IE" sz="3200" i="1">
                <a:latin typeface="Times New Roman" pitchFamily="18" charset="0"/>
                <a:cs typeface="Times New Roman" pitchFamily="18" charset="0"/>
              </a:rPr>
              <a:t>x</a:t>
            </a:r>
            <a:r>
              <a:rPr lang="en-IE">
                <a:cs typeface="Arial" charset="0"/>
              </a:rPr>
              <a:t>: -4</a:t>
            </a:r>
          </a:p>
          <a:p>
            <a:r>
              <a:rPr lang="en-IE">
                <a:cs typeface="Arial" charset="0"/>
              </a:rPr>
              <a:t>Calculate the initial decision parameter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0</a:t>
            </a:r>
            <a:r>
              <a:rPr lang="en-IE">
                <a:cs typeface="Arial" charset="0"/>
              </a:rPr>
              <a:t>:</a:t>
            </a:r>
          </a:p>
          <a:p>
            <a:pPr lvl="1"/>
            <a:r>
              <a:rPr lang="en-IE" sz="3200" i="1">
                <a:latin typeface="Times New Roman" pitchFamily="18" charset="0"/>
                <a:cs typeface="Times New Roman" pitchFamily="18" charset="0"/>
              </a:rPr>
              <a:t>p0</a:t>
            </a:r>
            <a:r>
              <a:rPr lang="en-IE" sz="3200">
                <a:latin typeface="Times New Roman" pitchFamily="18" charset="0"/>
                <a:cs typeface="Times New Roman" pitchFamily="18" charset="0"/>
              </a:rPr>
              <a:t> = 2Δ</a:t>
            </a:r>
            <a:r>
              <a:rPr lang="en-IE" sz="3200" i="1">
                <a:latin typeface="Times New Roman" pitchFamily="18" charset="0"/>
                <a:cs typeface="Times New Roman" pitchFamily="18" charset="0"/>
              </a:rPr>
              <a:t>y</a:t>
            </a:r>
            <a:r>
              <a:rPr lang="en-IE" sz="3200">
                <a:latin typeface="Times New Roman" pitchFamily="18" charset="0"/>
                <a:cs typeface="Times New Roman" pitchFamily="18" charset="0"/>
              </a:rPr>
              <a:t> – Δ</a:t>
            </a:r>
            <a:r>
              <a:rPr lang="en-IE" sz="3200" i="1">
                <a:latin typeface="Times New Roman" pitchFamily="18" charset="0"/>
                <a:cs typeface="Times New Roman" pitchFamily="18" charset="0"/>
              </a:rPr>
              <a:t>x</a:t>
            </a:r>
            <a:r>
              <a:rPr lang="en-IE">
                <a:cs typeface="Arial" charset="0"/>
              </a:rPr>
              <a:t> = 6</a:t>
            </a:r>
            <a:endParaRPr lang="en-IE" sz="3200" i="1">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37</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p:spPr>
        <p:txBody>
          <a:bodyPr/>
          <a:lstStyle/>
          <a:p>
            <a:r>
              <a:rPr lang="en-IE"/>
              <a:t>Bresenham Example (cont…)</a:t>
            </a:r>
            <a:endParaRPr lang="en-US"/>
          </a:p>
        </p:txBody>
      </p:sp>
      <p:grpSp>
        <p:nvGrpSpPr>
          <p:cNvPr id="77827" name="Group 3"/>
          <p:cNvGrpSpPr>
            <a:grpSpLocks/>
          </p:cNvGrpSpPr>
          <p:nvPr/>
        </p:nvGrpSpPr>
        <p:grpSpPr bwMode="auto">
          <a:xfrm>
            <a:off x="133350" y="1406525"/>
            <a:ext cx="6286500" cy="5278438"/>
            <a:chOff x="84" y="886"/>
            <a:chExt cx="3960" cy="3325"/>
          </a:xfrm>
        </p:grpSpPr>
        <p:grpSp>
          <p:nvGrpSpPr>
            <p:cNvPr id="77828" name="Group 4"/>
            <p:cNvGrpSpPr>
              <a:grpSpLocks/>
            </p:cNvGrpSpPr>
            <p:nvPr/>
          </p:nvGrpSpPr>
          <p:grpSpPr bwMode="auto">
            <a:xfrm>
              <a:off x="556" y="886"/>
              <a:ext cx="3211" cy="3090"/>
              <a:chOff x="2066" y="90"/>
              <a:chExt cx="3118" cy="3644"/>
            </a:xfrm>
          </p:grpSpPr>
          <p:sp>
            <p:nvSpPr>
              <p:cNvPr id="77829" name="Line 5"/>
              <p:cNvSpPr>
                <a:spLocks noChangeShapeType="1"/>
              </p:cNvSpPr>
              <p:nvPr/>
            </p:nvSpPr>
            <p:spPr bwMode="auto">
              <a:xfrm flipV="1">
                <a:off x="2376" y="90"/>
                <a:ext cx="0" cy="3644"/>
              </a:xfrm>
              <a:prstGeom prst="line">
                <a:avLst/>
              </a:prstGeom>
              <a:noFill/>
              <a:ln w="12700">
                <a:solidFill>
                  <a:schemeClr val="tx1"/>
                </a:solidFill>
                <a:round/>
                <a:headEnd/>
                <a:tailEnd/>
              </a:ln>
              <a:effectLst/>
            </p:spPr>
            <p:txBody>
              <a:bodyPr wrap="none"/>
              <a:lstStyle/>
              <a:p>
                <a:endParaRPr lang="en-US"/>
              </a:p>
            </p:txBody>
          </p:sp>
          <p:sp>
            <p:nvSpPr>
              <p:cNvPr id="77830" name="Line 6"/>
              <p:cNvSpPr>
                <a:spLocks noChangeShapeType="1"/>
              </p:cNvSpPr>
              <p:nvPr/>
            </p:nvSpPr>
            <p:spPr bwMode="auto">
              <a:xfrm flipV="1">
                <a:off x="2690" y="90"/>
                <a:ext cx="0" cy="3644"/>
              </a:xfrm>
              <a:prstGeom prst="line">
                <a:avLst/>
              </a:prstGeom>
              <a:noFill/>
              <a:ln w="12700">
                <a:solidFill>
                  <a:schemeClr val="tx1"/>
                </a:solidFill>
                <a:round/>
                <a:headEnd/>
                <a:tailEnd/>
              </a:ln>
              <a:effectLst/>
            </p:spPr>
            <p:txBody>
              <a:bodyPr wrap="none"/>
              <a:lstStyle/>
              <a:p>
                <a:endParaRPr lang="en-US"/>
              </a:p>
            </p:txBody>
          </p:sp>
          <p:sp>
            <p:nvSpPr>
              <p:cNvPr id="77831" name="Line 7"/>
              <p:cNvSpPr>
                <a:spLocks noChangeShapeType="1"/>
              </p:cNvSpPr>
              <p:nvPr/>
            </p:nvSpPr>
            <p:spPr bwMode="auto">
              <a:xfrm flipV="1">
                <a:off x="3016" y="90"/>
                <a:ext cx="0" cy="3644"/>
              </a:xfrm>
              <a:prstGeom prst="line">
                <a:avLst/>
              </a:prstGeom>
              <a:noFill/>
              <a:ln w="12700">
                <a:solidFill>
                  <a:schemeClr val="tx1"/>
                </a:solidFill>
                <a:round/>
                <a:headEnd/>
                <a:tailEnd/>
              </a:ln>
              <a:effectLst/>
            </p:spPr>
            <p:txBody>
              <a:bodyPr wrap="none"/>
              <a:lstStyle/>
              <a:p>
                <a:endParaRPr lang="en-US"/>
              </a:p>
            </p:txBody>
          </p:sp>
          <p:sp>
            <p:nvSpPr>
              <p:cNvPr id="77832" name="Line 8"/>
              <p:cNvSpPr>
                <a:spLocks noChangeShapeType="1"/>
              </p:cNvSpPr>
              <p:nvPr/>
            </p:nvSpPr>
            <p:spPr bwMode="auto">
              <a:xfrm flipV="1">
                <a:off x="3317" y="90"/>
                <a:ext cx="0" cy="3644"/>
              </a:xfrm>
              <a:prstGeom prst="line">
                <a:avLst/>
              </a:prstGeom>
              <a:noFill/>
              <a:ln w="12700">
                <a:solidFill>
                  <a:schemeClr val="tx1"/>
                </a:solidFill>
                <a:round/>
                <a:headEnd/>
                <a:tailEnd/>
              </a:ln>
              <a:effectLst/>
            </p:spPr>
            <p:txBody>
              <a:bodyPr wrap="none"/>
              <a:lstStyle/>
              <a:p>
                <a:endParaRPr lang="en-US"/>
              </a:p>
            </p:txBody>
          </p:sp>
          <p:sp>
            <p:nvSpPr>
              <p:cNvPr id="77833" name="Line 9"/>
              <p:cNvSpPr>
                <a:spLocks noChangeShapeType="1"/>
              </p:cNvSpPr>
              <p:nvPr/>
            </p:nvSpPr>
            <p:spPr bwMode="auto">
              <a:xfrm flipV="1">
                <a:off x="3644" y="90"/>
                <a:ext cx="0" cy="3644"/>
              </a:xfrm>
              <a:prstGeom prst="line">
                <a:avLst/>
              </a:prstGeom>
              <a:noFill/>
              <a:ln w="12700">
                <a:solidFill>
                  <a:schemeClr val="tx1"/>
                </a:solidFill>
                <a:round/>
                <a:headEnd/>
                <a:tailEnd/>
              </a:ln>
              <a:effectLst/>
            </p:spPr>
            <p:txBody>
              <a:bodyPr wrap="none"/>
              <a:lstStyle/>
              <a:p>
                <a:endParaRPr lang="en-US"/>
              </a:p>
            </p:txBody>
          </p:sp>
          <p:sp>
            <p:nvSpPr>
              <p:cNvPr id="77834" name="Line 10"/>
              <p:cNvSpPr>
                <a:spLocks noChangeShapeType="1"/>
              </p:cNvSpPr>
              <p:nvPr/>
            </p:nvSpPr>
            <p:spPr bwMode="auto">
              <a:xfrm flipV="1">
                <a:off x="3957" y="90"/>
                <a:ext cx="0" cy="3644"/>
              </a:xfrm>
              <a:prstGeom prst="line">
                <a:avLst/>
              </a:prstGeom>
              <a:noFill/>
              <a:ln w="12700">
                <a:solidFill>
                  <a:schemeClr val="tx1"/>
                </a:solidFill>
                <a:round/>
                <a:headEnd/>
                <a:tailEnd/>
              </a:ln>
              <a:effectLst/>
            </p:spPr>
            <p:txBody>
              <a:bodyPr wrap="none"/>
              <a:lstStyle/>
              <a:p>
                <a:endParaRPr lang="en-US"/>
              </a:p>
            </p:txBody>
          </p:sp>
          <p:sp>
            <p:nvSpPr>
              <p:cNvPr id="77835" name="Line 11"/>
              <p:cNvSpPr>
                <a:spLocks noChangeShapeType="1"/>
              </p:cNvSpPr>
              <p:nvPr/>
            </p:nvSpPr>
            <p:spPr bwMode="auto">
              <a:xfrm flipV="1">
                <a:off x="4271" y="90"/>
                <a:ext cx="0" cy="3644"/>
              </a:xfrm>
              <a:prstGeom prst="line">
                <a:avLst/>
              </a:prstGeom>
              <a:noFill/>
              <a:ln w="12700">
                <a:solidFill>
                  <a:schemeClr val="tx1"/>
                </a:solidFill>
                <a:round/>
                <a:headEnd/>
                <a:tailEnd/>
              </a:ln>
              <a:effectLst/>
            </p:spPr>
            <p:txBody>
              <a:bodyPr wrap="none"/>
              <a:lstStyle/>
              <a:p>
                <a:endParaRPr lang="en-US"/>
              </a:p>
            </p:txBody>
          </p:sp>
          <p:sp>
            <p:nvSpPr>
              <p:cNvPr id="77836" name="Line 12"/>
              <p:cNvSpPr>
                <a:spLocks noChangeShapeType="1"/>
              </p:cNvSpPr>
              <p:nvPr/>
            </p:nvSpPr>
            <p:spPr bwMode="auto">
              <a:xfrm flipV="1">
                <a:off x="4572" y="90"/>
                <a:ext cx="0" cy="3644"/>
              </a:xfrm>
              <a:prstGeom prst="line">
                <a:avLst/>
              </a:prstGeom>
              <a:noFill/>
              <a:ln w="12700">
                <a:solidFill>
                  <a:schemeClr val="tx1"/>
                </a:solidFill>
                <a:round/>
                <a:headEnd/>
                <a:tailEnd/>
              </a:ln>
              <a:effectLst/>
            </p:spPr>
            <p:txBody>
              <a:bodyPr wrap="none"/>
              <a:lstStyle/>
              <a:p>
                <a:endParaRPr lang="en-US"/>
              </a:p>
            </p:txBody>
          </p:sp>
          <p:sp>
            <p:nvSpPr>
              <p:cNvPr id="77837" name="Line 13"/>
              <p:cNvSpPr>
                <a:spLocks noChangeShapeType="1"/>
              </p:cNvSpPr>
              <p:nvPr/>
            </p:nvSpPr>
            <p:spPr bwMode="auto">
              <a:xfrm flipV="1">
                <a:off x="2066" y="90"/>
                <a:ext cx="0" cy="3644"/>
              </a:xfrm>
              <a:prstGeom prst="line">
                <a:avLst/>
              </a:prstGeom>
              <a:noFill/>
              <a:ln w="12700">
                <a:solidFill>
                  <a:schemeClr val="tx1"/>
                </a:solidFill>
                <a:round/>
                <a:headEnd/>
                <a:tailEnd/>
              </a:ln>
              <a:effectLst/>
            </p:spPr>
            <p:txBody>
              <a:bodyPr wrap="none"/>
              <a:lstStyle/>
              <a:p>
                <a:endParaRPr lang="en-US"/>
              </a:p>
            </p:txBody>
          </p:sp>
          <p:sp>
            <p:nvSpPr>
              <p:cNvPr id="77838" name="Line 14"/>
              <p:cNvSpPr>
                <a:spLocks noChangeShapeType="1"/>
              </p:cNvSpPr>
              <p:nvPr/>
            </p:nvSpPr>
            <p:spPr bwMode="auto">
              <a:xfrm flipV="1">
                <a:off x="4879" y="90"/>
                <a:ext cx="0" cy="3644"/>
              </a:xfrm>
              <a:prstGeom prst="line">
                <a:avLst/>
              </a:prstGeom>
              <a:noFill/>
              <a:ln w="12700">
                <a:solidFill>
                  <a:schemeClr val="tx1"/>
                </a:solidFill>
                <a:round/>
                <a:headEnd/>
                <a:tailEnd/>
              </a:ln>
              <a:effectLst/>
            </p:spPr>
            <p:txBody>
              <a:bodyPr wrap="none"/>
              <a:lstStyle/>
              <a:p>
                <a:endParaRPr lang="en-US"/>
              </a:p>
            </p:txBody>
          </p:sp>
          <p:sp>
            <p:nvSpPr>
              <p:cNvPr id="77839" name="Line 15"/>
              <p:cNvSpPr>
                <a:spLocks noChangeShapeType="1"/>
              </p:cNvSpPr>
              <p:nvPr/>
            </p:nvSpPr>
            <p:spPr bwMode="auto">
              <a:xfrm flipV="1">
                <a:off x="5184" y="90"/>
                <a:ext cx="0" cy="3644"/>
              </a:xfrm>
              <a:prstGeom prst="line">
                <a:avLst/>
              </a:prstGeom>
              <a:noFill/>
              <a:ln w="12700">
                <a:solidFill>
                  <a:schemeClr val="tx1"/>
                </a:solidFill>
                <a:round/>
                <a:headEnd/>
                <a:tailEnd/>
              </a:ln>
              <a:effectLst/>
            </p:spPr>
            <p:txBody>
              <a:bodyPr wrap="none"/>
              <a:lstStyle/>
              <a:p>
                <a:endParaRPr lang="en-US"/>
              </a:p>
            </p:txBody>
          </p:sp>
        </p:grpSp>
        <p:sp>
          <p:nvSpPr>
            <p:cNvPr id="77840" name="Line 16"/>
            <p:cNvSpPr>
              <a:spLocks noChangeShapeType="1"/>
            </p:cNvSpPr>
            <p:nvPr/>
          </p:nvSpPr>
          <p:spPr bwMode="auto">
            <a:xfrm rot="5400000" flipV="1">
              <a:off x="2183" y="-710"/>
              <a:ext cx="0" cy="3723"/>
            </a:xfrm>
            <a:prstGeom prst="line">
              <a:avLst/>
            </a:prstGeom>
            <a:noFill/>
            <a:ln w="12700">
              <a:solidFill>
                <a:schemeClr val="tx1"/>
              </a:solidFill>
              <a:round/>
              <a:headEnd/>
              <a:tailEnd/>
            </a:ln>
            <a:effectLst/>
          </p:spPr>
          <p:txBody>
            <a:bodyPr wrap="none"/>
            <a:lstStyle/>
            <a:p>
              <a:endParaRPr lang="en-US"/>
            </a:p>
          </p:txBody>
        </p:sp>
        <p:sp>
          <p:nvSpPr>
            <p:cNvPr id="77841" name="Line 17"/>
            <p:cNvSpPr>
              <a:spLocks noChangeShapeType="1"/>
            </p:cNvSpPr>
            <p:nvPr/>
          </p:nvSpPr>
          <p:spPr bwMode="auto">
            <a:xfrm rot="5400000" flipV="1">
              <a:off x="2183" y="-389"/>
              <a:ext cx="0" cy="3723"/>
            </a:xfrm>
            <a:prstGeom prst="line">
              <a:avLst/>
            </a:prstGeom>
            <a:noFill/>
            <a:ln w="12700">
              <a:solidFill>
                <a:schemeClr val="tx1"/>
              </a:solidFill>
              <a:round/>
              <a:headEnd/>
              <a:tailEnd/>
            </a:ln>
            <a:effectLst/>
          </p:spPr>
          <p:txBody>
            <a:bodyPr wrap="none"/>
            <a:lstStyle/>
            <a:p>
              <a:endParaRPr lang="en-US"/>
            </a:p>
          </p:txBody>
        </p:sp>
        <p:sp>
          <p:nvSpPr>
            <p:cNvPr id="77842" name="Line 18"/>
            <p:cNvSpPr>
              <a:spLocks noChangeShapeType="1"/>
            </p:cNvSpPr>
            <p:nvPr/>
          </p:nvSpPr>
          <p:spPr bwMode="auto">
            <a:xfrm rot="5400000" flipV="1">
              <a:off x="2183" y="-65"/>
              <a:ext cx="0" cy="3723"/>
            </a:xfrm>
            <a:prstGeom prst="line">
              <a:avLst/>
            </a:prstGeom>
            <a:noFill/>
            <a:ln w="12700">
              <a:solidFill>
                <a:schemeClr val="tx1"/>
              </a:solidFill>
              <a:round/>
              <a:headEnd/>
              <a:tailEnd/>
            </a:ln>
            <a:effectLst/>
          </p:spPr>
          <p:txBody>
            <a:bodyPr wrap="none"/>
            <a:lstStyle/>
            <a:p>
              <a:endParaRPr lang="en-US"/>
            </a:p>
          </p:txBody>
        </p:sp>
        <p:sp>
          <p:nvSpPr>
            <p:cNvPr id="77843" name="Line 19"/>
            <p:cNvSpPr>
              <a:spLocks noChangeShapeType="1"/>
            </p:cNvSpPr>
            <p:nvPr/>
          </p:nvSpPr>
          <p:spPr bwMode="auto">
            <a:xfrm rot="5400000" flipV="1">
              <a:off x="2183" y="257"/>
              <a:ext cx="0" cy="3723"/>
            </a:xfrm>
            <a:prstGeom prst="line">
              <a:avLst/>
            </a:prstGeom>
            <a:noFill/>
            <a:ln w="12700">
              <a:solidFill>
                <a:schemeClr val="tx1"/>
              </a:solidFill>
              <a:round/>
              <a:headEnd/>
              <a:tailEnd/>
            </a:ln>
            <a:effectLst/>
          </p:spPr>
          <p:txBody>
            <a:bodyPr wrap="none"/>
            <a:lstStyle/>
            <a:p>
              <a:endParaRPr lang="en-US"/>
            </a:p>
          </p:txBody>
        </p:sp>
        <p:sp>
          <p:nvSpPr>
            <p:cNvPr id="77844" name="Line 20"/>
            <p:cNvSpPr>
              <a:spLocks noChangeShapeType="1"/>
            </p:cNvSpPr>
            <p:nvPr/>
          </p:nvSpPr>
          <p:spPr bwMode="auto">
            <a:xfrm rot="5400000" flipV="1">
              <a:off x="2183" y="581"/>
              <a:ext cx="0" cy="3723"/>
            </a:xfrm>
            <a:prstGeom prst="line">
              <a:avLst/>
            </a:prstGeom>
            <a:noFill/>
            <a:ln w="12700">
              <a:solidFill>
                <a:schemeClr val="tx1"/>
              </a:solidFill>
              <a:round/>
              <a:headEnd/>
              <a:tailEnd/>
            </a:ln>
            <a:effectLst/>
          </p:spPr>
          <p:txBody>
            <a:bodyPr wrap="none"/>
            <a:lstStyle/>
            <a:p>
              <a:endParaRPr lang="en-US"/>
            </a:p>
          </p:txBody>
        </p:sp>
        <p:sp>
          <p:nvSpPr>
            <p:cNvPr id="77845" name="Line 21"/>
            <p:cNvSpPr>
              <a:spLocks noChangeShapeType="1"/>
            </p:cNvSpPr>
            <p:nvPr/>
          </p:nvSpPr>
          <p:spPr bwMode="auto">
            <a:xfrm rot="5400000" flipV="1">
              <a:off x="2183" y="901"/>
              <a:ext cx="0" cy="3723"/>
            </a:xfrm>
            <a:prstGeom prst="line">
              <a:avLst/>
            </a:prstGeom>
            <a:noFill/>
            <a:ln w="12700">
              <a:solidFill>
                <a:schemeClr val="tx1"/>
              </a:solidFill>
              <a:round/>
              <a:headEnd/>
              <a:tailEnd/>
            </a:ln>
            <a:effectLst/>
          </p:spPr>
          <p:txBody>
            <a:bodyPr wrap="none"/>
            <a:lstStyle/>
            <a:p>
              <a:endParaRPr lang="en-US"/>
            </a:p>
          </p:txBody>
        </p:sp>
        <p:sp>
          <p:nvSpPr>
            <p:cNvPr id="77846" name="Oval 22"/>
            <p:cNvSpPr>
              <a:spLocks noChangeArrowheads="1"/>
            </p:cNvSpPr>
            <p:nvPr/>
          </p:nvSpPr>
          <p:spPr bwMode="auto">
            <a:xfrm>
              <a:off x="1063" y="1982"/>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47" name="Oval 23"/>
            <p:cNvSpPr>
              <a:spLocks noChangeArrowheads="1"/>
            </p:cNvSpPr>
            <p:nvPr/>
          </p:nvSpPr>
          <p:spPr bwMode="auto">
            <a:xfrm>
              <a:off x="1399" y="1982"/>
              <a:ext cx="271"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48" name="Oval 24"/>
            <p:cNvSpPr>
              <a:spLocks noChangeArrowheads="1"/>
            </p:cNvSpPr>
            <p:nvPr/>
          </p:nvSpPr>
          <p:spPr bwMode="auto">
            <a:xfrm>
              <a:off x="3001" y="1975"/>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49" name="Oval 25"/>
            <p:cNvSpPr>
              <a:spLocks noChangeArrowheads="1"/>
            </p:cNvSpPr>
            <p:nvPr/>
          </p:nvSpPr>
          <p:spPr bwMode="auto">
            <a:xfrm>
              <a:off x="740" y="198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0" name="Oval 26"/>
            <p:cNvSpPr>
              <a:spLocks noChangeArrowheads="1"/>
            </p:cNvSpPr>
            <p:nvPr/>
          </p:nvSpPr>
          <p:spPr bwMode="auto">
            <a:xfrm>
              <a:off x="1709" y="1982"/>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1" name="Oval 27"/>
            <p:cNvSpPr>
              <a:spLocks noChangeArrowheads="1"/>
            </p:cNvSpPr>
            <p:nvPr/>
          </p:nvSpPr>
          <p:spPr bwMode="auto">
            <a:xfrm>
              <a:off x="2045" y="198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2" name="Oval 28"/>
            <p:cNvSpPr>
              <a:spLocks noChangeArrowheads="1"/>
            </p:cNvSpPr>
            <p:nvPr/>
          </p:nvSpPr>
          <p:spPr bwMode="auto">
            <a:xfrm>
              <a:off x="2369" y="198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3" name="Oval 29"/>
            <p:cNvSpPr>
              <a:spLocks noChangeArrowheads="1"/>
            </p:cNvSpPr>
            <p:nvPr/>
          </p:nvSpPr>
          <p:spPr bwMode="auto">
            <a:xfrm>
              <a:off x="2692" y="1981"/>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4" name="Oval 30"/>
            <p:cNvSpPr>
              <a:spLocks noChangeArrowheads="1"/>
            </p:cNvSpPr>
            <p:nvPr/>
          </p:nvSpPr>
          <p:spPr bwMode="auto">
            <a:xfrm>
              <a:off x="1065" y="1663"/>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5" name="Oval 31"/>
            <p:cNvSpPr>
              <a:spLocks noChangeArrowheads="1"/>
            </p:cNvSpPr>
            <p:nvPr/>
          </p:nvSpPr>
          <p:spPr bwMode="auto">
            <a:xfrm>
              <a:off x="1400" y="1663"/>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6" name="Oval 32"/>
            <p:cNvSpPr>
              <a:spLocks noChangeArrowheads="1"/>
            </p:cNvSpPr>
            <p:nvPr/>
          </p:nvSpPr>
          <p:spPr bwMode="auto">
            <a:xfrm>
              <a:off x="3003" y="1654"/>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7" name="Oval 33"/>
            <p:cNvSpPr>
              <a:spLocks noChangeArrowheads="1"/>
            </p:cNvSpPr>
            <p:nvPr/>
          </p:nvSpPr>
          <p:spPr bwMode="auto">
            <a:xfrm>
              <a:off x="741" y="166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8" name="Oval 34"/>
            <p:cNvSpPr>
              <a:spLocks noChangeArrowheads="1"/>
            </p:cNvSpPr>
            <p:nvPr/>
          </p:nvSpPr>
          <p:spPr bwMode="auto">
            <a:xfrm>
              <a:off x="1710" y="1663"/>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59" name="Oval 35"/>
            <p:cNvSpPr>
              <a:spLocks noChangeArrowheads="1"/>
            </p:cNvSpPr>
            <p:nvPr/>
          </p:nvSpPr>
          <p:spPr bwMode="auto">
            <a:xfrm>
              <a:off x="2047" y="166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0" name="Oval 36"/>
            <p:cNvSpPr>
              <a:spLocks noChangeArrowheads="1"/>
            </p:cNvSpPr>
            <p:nvPr/>
          </p:nvSpPr>
          <p:spPr bwMode="auto">
            <a:xfrm>
              <a:off x="2369" y="1661"/>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1" name="Oval 37"/>
            <p:cNvSpPr>
              <a:spLocks noChangeArrowheads="1"/>
            </p:cNvSpPr>
            <p:nvPr/>
          </p:nvSpPr>
          <p:spPr bwMode="auto">
            <a:xfrm>
              <a:off x="2693" y="166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2" name="Oval 38"/>
            <p:cNvSpPr>
              <a:spLocks noChangeArrowheads="1"/>
            </p:cNvSpPr>
            <p:nvPr/>
          </p:nvSpPr>
          <p:spPr bwMode="auto">
            <a:xfrm>
              <a:off x="1063" y="134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3" name="Oval 39"/>
            <p:cNvSpPr>
              <a:spLocks noChangeArrowheads="1"/>
            </p:cNvSpPr>
            <p:nvPr/>
          </p:nvSpPr>
          <p:spPr bwMode="auto">
            <a:xfrm>
              <a:off x="1399" y="1343"/>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4" name="Oval 40"/>
            <p:cNvSpPr>
              <a:spLocks noChangeArrowheads="1"/>
            </p:cNvSpPr>
            <p:nvPr/>
          </p:nvSpPr>
          <p:spPr bwMode="auto">
            <a:xfrm>
              <a:off x="3001" y="1334"/>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5" name="Oval 41"/>
            <p:cNvSpPr>
              <a:spLocks noChangeArrowheads="1"/>
            </p:cNvSpPr>
            <p:nvPr/>
          </p:nvSpPr>
          <p:spPr bwMode="auto">
            <a:xfrm>
              <a:off x="740" y="134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6" name="Oval 42"/>
            <p:cNvSpPr>
              <a:spLocks noChangeArrowheads="1"/>
            </p:cNvSpPr>
            <p:nvPr/>
          </p:nvSpPr>
          <p:spPr bwMode="auto">
            <a:xfrm>
              <a:off x="1709" y="134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7" name="Oval 43"/>
            <p:cNvSpPr>
              <a:spLocks noChangeArrowheads="1"/>
            </p:cNvSpPr>
            <p:nvPr/>
          </p:nvSpPr>
          <p:spPr bwMode="auto">
            <a:xfrm>
              <a:off x="2045" y="134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8" name="Oval 44"/>
            <p:cNvSpPr>
              <a:spLocks noChangeArrowheads="1"/>
            </p:cNvSpPr>
            <p:nvPr/>
          </p:nvSpPr>
          <p:spPr bwMode="auto">
            <a:xfrm>
              <a:off x="2369" y="134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69" name="Oval 45"/>
            <p:cNvSpPr>
              <a:spLocks noChangeArrowheads="1"/>
            </p:cNvSpPr>
            <p:nvPr/>
          </p:nvSpPr>
          <p:spPr bwMode="auto">
            <a:xfrm>
              <a:off x="2692" y="134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0" name="Oval 46"/>
            <p:cNvSpPr>
              <a:spLocks noChangeArrowheads="1"/>
            </p:cNvSpPr>
            <p:nvPr/>
          </p:nvSpPr>
          <p:spPr bwMode="auto">
            <a:xfrm>
              <a:off x="1065" y="1022"/>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1" name="Oval 47"/>
            <p:cNvSpPr>
              <a:spLocks noChangeArrowheads="1"/>
            </p:cNvSpPr>
            <p:nvPr/>
          </p:nvSpPr>
          <p:spPr bwMode="auto">
            <a:xfrm>
              <a:off x="1400" y="1022"/>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2" name="Oval 48"/>
            <p:cNvSpPr>
              <a:spLocks noChangeArrowheads="1"/>
            </p:cNvSpPr>
            <p:nvPr/>
          </p:nvSpPr>
          <p:spPr bwMode="auto">
            <a:xfrm>
              <a:off x="3003" y="1013"/>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3" name="Oval 49"/>
            <p:cNvSpPr>
              <a:spLocks noChangeArrowheads="1"/>
            </p:cNvSpPr>
            <p:nvPr/>
          </p:nvSpPr>
          <p:spPr bwMode="auto">
            <a:xfrm>
              <a:off x="741" y="1020"/>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4" name="Oval 50"/>
            <p:cNvSpPr>
              <a:spLocks noChangeArrowheads="1"/>
            </p:cNvSpPr>
            <p:nvPr/>
          </p:nvSpPr>
          <p:spPr bwMode="auto">
            <a:xfrm>
              <a:off x="1710" y="1022"/>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5" name="Oval 51"/>
            <p:cNvSpPr>
              <a:spLocks noChangeArrowheads="1"/>
            </p:cNvSpPr>
            <p:nvPr/>
          </p:nvSpPr>
          <p:spPr bwMode="auto">
            <a:xfrm>
              <a:off x="2047" y="1020"/>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6" name="Oval 52"/>
            <p:cNvSpPr>
              <a:spLocks noChangeArrowheads="1"/>
            </p:cNvSpPr>
            <p:nvPr/>
          </p:nvSpPr>
          <p:spPr bwMode="auto">
            <a:xfrm>
              <a:off x="2369" y="1020"/>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7" name="Oval 53"/>
            <p:cNvSpPr>
              <a:spLocks noChangeArrowheads="1"/>
            </p:cNvSpPr>
            <p:nvPr/>
          </p:nvSpPr>
          <p:spPr bwMode="auto">
            <a:xfrm>
              <a:off x="2693" y="1020"/>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8" name="Oval 54"/>
            <p:cNvSpPr>
              <a:spLocks noChangeArrowheads="1"/>
            </p:cNvSpPr>
            <p:nvPr/>
          </p:nvSpPr>
          <p:spPr bwMode="auto">
            <a:xfrm>
              <a:off x="1063" y="263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79" name="Oval 55"/>
            <p:cNvSpPr>
              <a:spLocks noChangeArrowheads="1"/>
            </p:cNvSpPr>
            <p:nvPr/>
          </p:nvSpPr>
          <p:spPr bwMode="auto">
            <a:xfrm>
              <a:off x="1399" y="2632"/>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0" name="Oval 56"/>
            <p:cNvSpPr>
              <a:spLocks noChangeArrowheads="1"/>
            </p:cNvSpPr>
            <p:nvPr/>
          </p:nvSpPr>
          <p:spPr bwMode="auto">
            <a:xfrm>
              <a:off x="3001" y="2623"/>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1" name="Oval 57"/>
            <p:cNvSpPr>
              <a:spLocks noChangeArrowheads="1"/>
            </p:cNvSpPr>
            <p:nvPr/>
          </p:nvSpPr>
          <p:spPr bwMode="auto">
            <a:xfrm>
              <a:off x="740" y="263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2" name="Oval 58"/>
            <p:cNvSpPr>
              <a:spLocks noChangeArrowheads="1"/>
            </p:cNvSpPr>
            <p:nvPr/>
          </p:nvSpPr>
          <p:spPr bwMode="auto">
            <a:xfrm>
              <a:off x="1709" y="263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3" name="Oval 59"/>
            <p:cNvSpPr>
              <a:spLocks noChangeArrowheads="1"/>
            </p:cNvSpPr>
            <p:nvPr/>
          </p:nvSpPr>
          <p:spPr bwMode="auto">
            <a:xfrm>
              <a:off x="2045" y="263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4" name="Oval 60"/>
            <p:cNvSpPr>
              <a:spLocks noChangeArrowheads="1"/>
            </p:cNvSpPr>
            <p:nvPr/>
          </p:nvSpPr>
          <p:spPr bwMode="auto">
            <a:xfrm>
              <a:off x="2369" y="263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5" name="Oval 61"/>
            <p:cNvSpPr>
              <a:spLocks noChangeArrowheads="1"/>
            </p:cNvSpPr>
            <p:nvPr/>
          </p:nvSpPr>
          <p:spPr bwMode="auto">
            <a:xfrm>
              <a:off x="2692" y="263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6" name="Oval 62"/>
            <p:cNvSpPr>
              <a:spLocks noChangeArrowheads="1"/>
            </p:cNvSpPr>
            <p:nvPr/>
          </p:nvSpPr>
          <p:spPr bwMode="auto">
            <a:xfrm>
              <a:off x="1063" y="231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7" name="Oval 63"/>
            <p:cNvSpPr>
              <a:spLocks noChangeArrowheads="1"/>
            </p:cNvSpPr>
            <p:nvPr/>
          </p:nvSpPr>
          <p:spPr bwMode="auto">
            <a:xfrm>
              <a:off x="1399" y="2312"/>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8" name="Oval 64"/>
            <p:cNvSpPr>
              <a:spLocks noChangeArrowheads="1"/>
            </p:cNvSpPr>
            <p:nvPr/>
          </p:nvSpPr>
          <p:spPr bwMode="auto">
            <a:xfrm>
              <a:off x="3001" y="2303"/>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89" name="Oval 65"/>
            <p:cNvSpPr>
              <a:spLocks noChangeArrowheads="1"/>
            </p:cNvSpPr>
            <p:nvPr/>
          </p:nvSpPr>
          <p:spPr bwMode="auto">
            <a:xfrm>
              <a:off x="740" y="2311"/>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0" name="Oval 66"/>
            <p:cNvSpPr>
              <a:spLocks noChangeArrowheads="1"/>
            </p:cNvSpPr>
            <p:nvPr/>
          </p:nvSpPr>
          <p:spPr bwMode="auto">
            <a:xfrm>
              <a:off x="1709" y="231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1" name="Oval 67"/>
            <p:cNvSpPr>
              <a:spLocks noChangeArrowheads="1"/>
            </p:cNvSpPr>
            <p:nvPr/>
          </p:nvSpPr>
          <p:spPr bwMode="auto">
            <a:xfrm>
              <a:off x="2045" y="2311"/>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2" name="Oval 68"/>
            <p:cNvSpPr>
              <a:spLocks noChangeArrowheads="1"/>
            </p:cNvSpPr>
            <p:nvPr/>
          </p:nvSpPr>
          <p:spPr bwMode="auto">
            <a:xfrm>
              <a:off x="2369" y="2311"/>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3" name="Oval 69"/>
            <p:cNvSpPr>
              <a:spLocks noChangeArrowheads="1"/>
            </p:cNvSpPr>
            <p:nvPr/>
          </p:nvSpPr>
          <p:spPr bwMode="auto">
            <a:xfrm>
              <a:off x="2692" y="2311"/>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4" name="Oval 70"/>
            <p:cNvSpPr>
              <a:spLocks noChangeArrowheads="1"/>
            </p:cNvSpPr>
            <p:nvPr/>
          </p:nvSpPr>
          <p:spPr bwMode="auto">
            <a:xfrm>
              <a:off x="421" y="1973"/>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5" name="Oval 71"/>
            <p:cNvSpPr>
              <a:spLocks noChangeArrowheads="1"/>
            </p:cNvSpPr>
            <p:nvPr/>
          </p:nvSpPr>
          <p:spPr bwMode="auto">
            <a:xfrm>
              <a:off x="422" y="165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6" name="Oval 72"/>
            <p:cNvSpPr>
              <a:spLocks noChangeArrowheads="1"/>
            </p:cNvSpPr>
            <p:nvPr/>
          </p:nvSpPr>
          <p:spPr bwMode="auto">
            <a:xfrm>
              <a:off x="421" y="1331"/>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7" name="Oval 73"/>
            <p:cNvSpPr>
              <a:spLocks noChangeArrowheads="1"/>
            </p:cNvSpPr>
            <p:nvPr/>
          </p:nvSpPr>
          <p:spPr bwMode="auto">
            <a:xfrm>
              <a:off x="422" y="101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8" name="Oval 74"/>
            <p:cNvSpPr>
              <a:spLocks noChangeArrowheads="1"/>
            </p:cNvSpPr>
            <p:nvPr/>
          </p:nvSpPr>
          <p:spPr bwMode="auto">
            <a:xfrm>
              <a:off x="421" y="262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99" name="Oval 75"/>
            <p:cNvSpPr>
              <a:spLocks noChangeArrowheads="1"/>
            </p:cNvSpPr>
            <p:nvPr/>
          </p:nvSpPr>
          <p:spPr bwMode="auto">
            <a:xfrm>
              <a:off x="421" y="230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0" name="Oval 76"/>
            <p:cNvSpPr>
              <a:spLocks noChangeArrowheads="1"/>
            </p:cNvSpPr>
            <p:nvPr/>
          </p:nvSpPr>
          <p:spPr bwMode="auto">
            <a:xfrm>
              <a:off x="3318" y="1983"/>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1" name="Oval 77"/>
            <p:cNvSpPr>
              <a:spLocks noChangeArrowheads="1"/>
            </p:cNvSpPr>
            <p:nvPr/>
          </p:nvSpPr>
          <p:spPr bwMode="auto">
            <a:xfrm>
              <a:off x="3319" y="1664"/>
              <a:ext cx="268"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2" name="Oval 78"/>
            <p:cNvSpPr>
              <a:spLocks noChangeArrowheads="1"/>
            </p:cNvSpPr>
            <p:nvPr/>
          </p:nvSpPr>
          <p:spPr bwMode="auto">
            <a:xfrm>
              <a:off x="3318" y="1343"/>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3" name="Oval 79"/>
            <p:cNvSpPr>
              <a:spLocks noChangeArrowheads="1"/>
            </p:cNvSpPr>
            <p:nvPr/>
          </p:nvSpPr>
          <p:spPr bwMode="auto">
            <a:xfrm>
              <a:off x="3319" y="1023"/>
              <a:ext cx="268"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4" name="Oval 80"/>
            <p:cNvSpPr>
              <a:spLocks noChangeArrowheads="1"/>
            </p:cNvSpPr>
            <p:nvPr/>
          </p:nvSpPr>
          <p:spPr bwMode="auto">
            <a:xfrm>
              <a:off x="3318" y="2634"/>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5" name="Oval 81"/>
            <p:cNvSpPr>
              <a:spLocks noChangeArrowheads="1"/>
            </p:cNvSpPr>
            <p:nvPr/>
          </p:nvSpPr>
          <p:spPr bwMode="auto">
            <a:xfrm>
              <a:off x="3318" y="2313"/>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6" name="Oval 82"/>
            <p:cNvSpPr>
              <a:spLocks noChangeArrowheads="1"/>
            </p:cNvSpPr>
            <p:nvPr/>
          </p:nvSpPr>
          <p:spPr bwMode="auto">
            <a:xfrm>
              <a:off x="3631" y="1990"/>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7" name="Oval 83"/>
            <p:cNvSpPr>
              <a:spLocks noChangeArrowheads="1"/>
            </p:cNvSpPr>
            <p:nvPr/>
          </p:nvSpPr>
          <p:spPr bwMode="auto">
            <a:xfrm>
              <a:off x="3632" y="1669"/>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8" name="Oval 84"/>
            <p:cNvSpPr>
              <a:spLocks noChangeArrowheads="1"/>
            </p:cNvSpPr>
            <p:nvPr/>
          </p:nvSpPr>
          <p:spPr bwMode="auto">
            <a:xfrm>
              <a:off x="3631" y="1348"/>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09" name="Oval 85"/>
            <p:cNvSpPr>
              <a:spLocks noChangeArrowheads="1"/>
            </p:cNvSpPr>
            <p:nvPr/>
          </p:nvSpPr>
          <p:spPr bwMode="auto">
            <a:xfrm>
              <a:off x="3632" y="1028"/>
              <a:ext cx="270" cy="270"/>
            </a:xfrm>
            <a:prstGeom prst="ellipse">
              <a:avLst/>
            </a:prstGeom>
            <a:solidFill>
              <a:srgbClr val="000080"/>
            </a:solidFill>
            <a:ln w="38100">
              <a:solidFill>
                <a:schemeClr val="tx1"/>
              </a:solidFill>
              <a:round/>
              <a:headEnd/>
              <a:tailEnd/>
            </a:ln>
            <a:effectLst/>
          </p:spPr>
          <p:txBody>
            <a:bodyPr wrap="none" anchor="ctr"/>
            <a:lstStyle/>
            <a:p>
              <a:endParaRPr lang="en-US"/>
            </a:p>
          </p:txBody>
        </p:sp>
        <p:sp>
          <p:nvSpPr>
            <p:cNvPr id="77910" name="Oval 86"/>
            <p:cNvSpPr>
              <a:spLocks noChangeArrowheads="1"/>
            </p:cNvSpPr>
            <p:nvPr/>
          </p:nvSpPr>
          <p:spPr bwMode="auto">
            <a:xfrm>
              <a:off x="3631" y="2639"/>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11" name="Oval 87"/>
            <p:cNvSpPr>
              <a:spLocks noChangeArrowheads="1"/>
            </p:cNvSpPr>
            <p:nvPr/>
          </p:nvSpPr>
          <p:spPr bwMode="auto">
            <a:xfrm>
              <a:off x="3631" y="2318"/>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12" name="Line 88"/>
            <p:cNvSpPr>
              <a:spLocks noChangeShapeType="1"/>
            </p:cNvSpPr>
            <p:nvPr/>
          </p:nvSpPr>
          <p:spPr bwMode="auto">
            <a:xfrm rot="5400000" flipV="1">
              <a:off x="2172" y="1228"/>
              <a:ext cx="0" cy="3722"/>
            </a:xfrm>
            <a:prstGeom prst="line">
              <a:avLst/>
            </a:prstGeom>
            <a:noFill/>
            <a:ln w="12700">
              <a:solidFill>
                <a:schemeClr val="tx1"/>
              </a:solidFill>
              <a:round/>
              <a:headEnd/>
              <a:tailEnd/>
            </a:ln>
            <a:effectLst/>
          </p:spPr>
          <p:txBody>
            <a:bodyPr wrap="none"/>
            <a:lstStyle/>
            <a:p>
              <a:endParaRPr lang="en-US"/>
            </a:p>
          </p:txBody>
        </p:sp>
        <p:sp>
          <p:nvSpPr>
            <p:cNvPr id="77913" name="Line 89"/>
            <p:cNvSpPr>
              <a:spLocks noChangeShapeType="1"/>
            </p:cNvSpPr>
            <p:nvPr/>
          </p:nvSpPr>
          <p:spPr bwMode="auto">
            <a:xfrm rot="5400000" flipV="1">
              <a:off x="2172" y="1553"/>
              <a:ext cx="0" cy="3722"/>
            </a:xfrm>
            <a:prstGeom prst="line">
              <a:avLst/>
            </a:prstGeom>
            <a:noFill/>
            <a:ln w="12700">
              <a:solidFill>
                <a:schemeClr val="tx1"/>
              </a:solidFill>
              <a:round/>
              <a:headEnd/>
              <a:tailEnd/>
            </a:ln>
            <a:effectLst/>
          </p:spPr>
          <p:txBody>
            <a:bodyPr wrap="none"/>
            <a:lstStyle/>
            <a:p>
              <a:endParaRPr lang="en-US"/>
            </a:p>
          </p:txBody>
        </p:sp>
        <p:sp>
          <p:nvSpPr>
            <p:cNvPr id="77914" name="Line 90"/>
            <p:cNvSpPr>
              <a:spLocks noChangeShapeType="1"/>
            </p:cNvSpPr>
            <p:nvPr/>
          </p:nvSpPr>
          <p:spPr bwMode="auto">
            <a:xfrm rot="5400000" flipV="1">
              <a:off x="2172" y="1872"/>
              <a:ext cx="0" cy="3722"/>
            </a:xfrm>
            <a:prstGeom prst="line">
              <a:avLst/>
            </a:prstGeom>
            <a:noFill/>
            <a:ln w="12700">
              <a:solidFill>
                <a:schemeClr val="tx1"/>
              </a:solidFill>
              <a:round/>
              <a:headEnd/>
              <a:tailEnd/>
            </a:ln>
            <a:effectLst/>
          </p:spPr>
          <p:txBody>
            <a:bodyPr wrap="none"/>
            <a:lstStyle/>
            <a:p>
              <a:endParaRPr lang="en-US"/>
            </a:p>
          </p:txBody>
        </p:sp>
        <p:sp>
          <p:nvSpPr>
            <p:cNvPr id="77915" name="Oval 91"/>
            <p:cNvSpPr>
              <a:spLocks noChangeArrowheads="1"/>
            </p:cNvSpPr>
            <p:nvPr/>
          </p:nvSpPr>
          <p:spPr bwMode="auto">
            <a:xfrm>
              <a:off x="1063" y="2954"/>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16" name="Oval 92"/>
            <p:cNvSpPr>
              <a:spLocks noChangeArrowheads="1"/>
            </p:cNvSpPr>
            <p:nvPr/>
          </p:nvSpPr>
          <p:spPr bwMode="auto">
            <a:xfrm>
              <a:off x="1399" y="2954"/>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17" name="Oval 93"/>
            <p:cNvSpPr>
              <a:spLocks noChangeArrowheads="1"/>
            </p:cNvSpPr>
            <p:nvPr/>
          </p:nvSpPr>
          <p:spPr bwMode="auto">
            <a:xfrm>
              <a:off x="3001" y="2946"/>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18" name="Oval 94"/>
            <p:cNvSpPr>
              <a:spLocks noChangeArrowheads="1"/>
            </p:cNvSpPr>
            <p:nvPr/>
          </p:nvSpPr>
          <p:spPr bwMode="auto">
            <a:xfrm>
              <a:off x="740" y="2951"/>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19" name="Oval 95"/>
            <p:cNvSpPr>
              <a:spLocks noChangeArrowheads="1"/>
            </p:cNvSpPr>
            <p:nvPr/>
          </p:nvSpPr>
          <p:spPr bwMode="auto">
            <a:xfrm>
              <a:off x="1709" y="2954"/>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0" name="Oval 96"/>
            <p:cNvSpPr>
              <a:spLocks noChangeArrowheads="1"/>
            </p:cNvSpPr>
            <p:nvPr/>
          </p:nvSpPr>
          <p:spPr bwMode="auto">
            <a:xfrm>
              <a:off x="2045" y="2951"/>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1" name="Oval 97"/>
            <p:cNvSpPr>
              <a:spLocks noChangeArrowheads="1"/>
            </p:cNvSpPr>
            <p:nvPr/>
          </p:nvSpPr>
          <p:spPr bwMode="auto">
            <a:xfrm>
              <a:off x="2369" y="2951"/>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2" name="Oval 98"/>
            <p:cNvSpPr>
              <a:spLocks noChangeArrowheads="1"/>
            </p:cNvSpPr>
            <p:nvPr/>
          </p:nvSpPr>
          <p:spPr bwMode="auto">
            <a:xfrm>
              <a:off x="2692" y="2951"/>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3" name="Oval 99"/>
            <p:cNvSpPr>
              <a:spLocks noChangeArrowheads="1"/>
            </p:cNvSpPr>
            <p:nvPr/>
          </p:nvSpPr>
          <p:spPr bwMode="auto">
            <a:xfrm>
              <a:off x="1063" y="360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4" name="Oval 100"/>
            <p:cNvSpPr>
              <a:spLocks noChangeArrowheads="1"/>
            </p:cNvSpPr>
            <p:nvPr/>
          </p:nvSpPr>
          <p:spPr bwMode="auto">
            <a:xfrm>
              <a:off x="1399" y="3603"/>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5" name="Oval 101"/>
            <p:cNvSpPr>
              <a:spLocks noChangeArrowheads="1"/>
            </p:cNvSpPr>
            <p:nvPr/>
          </p:nvSpPr>
          <p:spPr bwMode="auto">
            <a:xfrm>
              <a:off x="3001" y="3594"/>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6" name="Oval 102"/>
            <p:cNvSpPr>
              <a:spLocks noChangeArrowheads="1"/>
            </p:cNvSpPr>
            <p:nvPr/>
          </p:nvSpPr>
          <p:spPr bwMode="auto">
            <a:xfrm>
              <a:off x="740" y="360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7" name="Oval 103"/>
            <p:cNvSpPr>
              <a:spLocks noChangeArrowheads="1"/>
            </p:cNvSpPr>
            <p:nvPr/>
          </p:nvSpPr>
          <p:spPr bwMode="auto">
            <a:xfrm>
              <a:off x="1709" y="360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8" name="Oval 104"/>
            <p:cNvSpPr>
              <a:spLocks noChangeArrowheads="1"/>
            </p:cNvSpPr>
            <p:nvPr/>
          </p:nvSpPr>
          <p:spPr bwMode="auto">
            <a:xfrm>
              <a:off x="2045" y="360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29" name="Oval 105"/>
            <p:cNvSpPr>
              <a:spLocks noChangeArrowheads="1"/>
            </p:cNvSpPr>
            <p:nvPr/>
          </p:nvSpPr>
          <p:spPr bwMode="auto">
            <a:xfrm>
              <a:off x="2369" y="360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0" name="Oval 106"/>
            <p:cNvSpPr>
              <a:spLocks noChangeArrowheads="1"/>
            </p:cNvSpPr>
            <p:nvPr/>
          </p:nvSpPr>
          <p:spPr bwMode="auto">
            <a:xfrm>
              <a:off x="2692" y="360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1" name="Oval 107"/>
            <p:cNvSpPr>
              <a:spLocks noChangeArrowheads="1"/>
            </p:cNvSpPr>
            <p:nvPr/>
          </p:nvSpPr>
          <p:spPr bwMode="auto">
            <a:xfrm>
              <a:off x="1063" y="328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2" name="Oval 108"/>
            <p:cNvSpPr>
              <a:spLocks noChangeArrowheads="1"/>
            </p:cNvSpPr>
            <p:nvPr/>
          </p:nvSpPr>
          <p:spPr bwMode="auto">
            <a:xfrm>
              <a:off x="1399" y="3283"/>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3" name="Oval 109"/>
            <p:cNvSpPr>
              <a:spLocks noChangeArrowheads="1"/>
            </p:cNvSpPr>
            <p:nvPr/>
          </p:nvSpPr>
          <p:spPr bwMode="auto">
            <a:xfrm>
              <a:off x="3001" y="3274"/>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4" name="Oval 110"/>
            <p:cNvSpPr>
              <a:spLocks noChangeArrowheads="1"/>
            </p:cNvSpPr>
            <p:nvPr/>
          </p:nvSpPr>
          <p:spPr bwMode="auto">
            <a:xfrm>
              <a:off x="740" y="328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5" name="Oval 111"/>
            <p:cNvSpPr>
              <a:spLocks noChangeArrowheads="1"/>
            </p:cNvSpPr>
            <p:nvPr/>
          </p:nvSpPr>
          <p:spPr bwMode="auto">
            <a:xfrm>
              <a:off x="1709" y="328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6" name="Oval 112"/>
            <p:cNvSpPr>
              <a:spLocks noChangeArrowheads="1"/>
            </p:cNvSpPr>
            <p:nvPr/>
          </p:nvSpPr>
          <p:spPr bwMode="auto">
            <a:xfrm>
              <a:off x="2045" y="328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7" name="Oval 113"/>
            <p:cNvSpPr>
              <a:spLocks noChangeArrowheads="1"/>
            </p:cNvSpPr>
            <p:nvPr/>
          </p:nvSpPr>
          <p:spPr bwMode="auto">
            <a:xfrm>
              <a:off x="2369" y="328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8" name="Oval 114"/>
            <p:cNvSpPr>
              <a:spLocks noChangeArrowheads="1"/>
            </p:cNvSpPr>
            <p:nvPr/>
          </p:nvSpPr>
          <p:spPr bwMode="auto">
            <a:xfrm>
              <a:off x="2692" y="328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39" name="Oval 115"/>
            <p:cNvSpPr>
              <a:spLocks noChangeArrowheads="1"/>
            </p:cNvSpPr>
            <p:nvPr/>
          </p:nvSpPr>
          <p:spPr bwMode="auto">
            <a:xfrm>
              <a:off x="421" y="2943"/>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0" name="Oval 116"/>
            <p:cNvSpPr>
              <a:spLocks noChangeArrowheads="1"/>
            </p:cNvSpPr>
            <p:nvPr/>
          </p:nvSpPr>
          <p:spPr bwMode="auto">
            <a:xfrm>
              <a:off x="421" y="3591"/>
              <a:ext cx="269" cy="271"/>
            </a:xfrm>
            <a:prstGeom prst="ellipse">
              <a:avLst/>
            </a:prstGeom>
            <a:solidFill>
              <a:srgbClr val="000080"/>
            </a:solidFill>
            <a:ln w="38100">
              <a:solidFill>
                <a:schemeClr val="tx1"/>
              </a:solidFill>
              <a:round/>
              <a:headEnd/>
              <a:tailEnd/>
            </a:ln>
            <a:effectLst/>
          </p:spPr>
          <p:txBody>
            <a:bodyPr wrap="none" anchor="ctr"/>
            <a:lstStyle/>
            <a:p>
              <a:endParaRPr lang="en-US"/>
            </a:p>
          </p:txBody>
        </p:sp>
        <p:sp>
          <p:nvSpPr>
            <p:cNvPr id="77941" name="Oval 117"/>
            <p:cNvSpPr>
              <a:spLocks noChangeArrowheads="1"/>
            </p:cNvSpPr>
            <p:nvPr/>
          </p:nvSpPr>
          <p:spPr bwMode="auto">
            <a:xfrm>
              <a:off x="421" y="3271"/>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2" name="Oval 118"/>
            <p:cNvSpPr>
              <a:spLocks noChangeArrowheads="1"/>
            </p:cNvSpPr>
            <p:nvPr/>
          </p:nvSpPr>
          <p:spPr bwMode="auto">
            <a:xfrm>
              <a:off x="3318" y="2955"/>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3" name="Oval 119"/>
            <p:cNvSpPr>
              <a:spLocks noChangeArrowheads="1"/>
            </p:cNvSpPr>
            <p:nvPr/>
          </p:nvSpPr>
          <p:spPr bwMode="auto">
            <a:xfrm>
              <a:off x="3318" y="3604"/>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4" name="Oval 120"/>
            <p:cNvSpPr>
              <a:spLocks noChangeArrowheads="1"/>
            </p:cNvSpPr>
            <p:nvPr/>
          </p:nvSpPr>
          <p:spPr bwMode="auto">
            <a:xfrm>
              <a:off x="3318" y="3283"/>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5" name="Oval 121"/>
            <p:cNvSpPr>
              <a:spLocks noChangeArrowheads="1"/>
            </p:cNvSpPr>
            <p:nvPr/>
          </p:nvSpPr>
          <p:spPr bwMode="auto">
            <a:xfrm>
              <a:off x="3631" y="2960"/>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6" name="Oval 122"/>
            <p:cNvSpPr>
              <a:spLocks noChangeArrowheads="1"/>
            </p:cNvSpPr>
            <p:nvPr/>
          </p:nvSpPr>
          <p:spPr bwMode="auto">
            <a:xfrm>
              <a:off x="3631" y="3609"/>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7" name="Oval 123"/>
            <p:cNvSpPr>
              <a:spLocks noChangeArrowheads="1"/>
            </p:cNvSpPr>
            <p:nvPr/>
          </p:nvSpPr>
          <p:spPr bwMode="auto">
            <a:xfrm>
              <a:off x="3631" y="3288"/>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948" name="Text Box 124"/>
            <p:cNvSpPr txBox="1">
              <a:spLocks noChangeArrowheads="1"/>
            </p:cNvSpPr>
            <p:nvPr/>
          </p:nvSpPr>
          <p:spPr bwMode="auto">
            <a:xfrm>
              <a:off x="84" y="1356"/>
              <a:ext cx="276" cy="231"/>
            </a:xfrm>
            <a:prstGeom prst="rect">
              <a:avLst/>
            </a:prstGeom>
            <a:noFill/>
            <a:ln w="12700">
              <a:noFill/>
              <a:miter lim="800000"/>
              <a:headEnd/>
              <a:tailEnd/>
            </a:ln>
            <a:effectLst/>
          </p:spPr>
          <p:txBody>
            <a:bodyPr wrap="none">
              <a:spAutoFit/>
            </a:bodyPr>
            <a:lstStyle/>
            <a:p>
              <a:pPr algn="r"/>
              <a:r>
                <a:rPr lang="en-IE"/>
                <a:t>17</a:t>
              </a:r>
              <a:endParaRPr lang="en-US"/>
            </a:p>
          </p:txBody>
        </p:sp>
        <p:sp>
          <p:nvSpPr>
            <p:cNvPr id="77949" name="Text Box 125"/>
            <p:cNvSpPr txBox="1">
              <a:spLocks noChangeArrowheads="1"/>
            </p:cNvSpPr>
            <p:nvPr/>
          </p:nvSpPr>
          <p:spPr bwMode="auto">
            <a:xfrm>
              <a:off x="84" y="1679"/>
              <a:ext cx="276" cy="231"/>
            </a:xfrm>
            <a:prstGeom prst="rect">
              <a:avLst/>
            </a:prstGeom>
            <a:noFill/>
            <a:ln w="12700">
              <a:noFill/>
              <a:miter lim="800000"/>
              <a:headEnd/>
              <a:tailEnd/>
            </a:ln>
            <a:effectLst/>
          </p:spPr>
          <p:txBody>
            <a:bodyPr wrap="none">
              <a:spAutoFit/>
            </a:bodyPr>
            <a:lstStyle/>
            <a:p>
              <a:pPr algn="r"/>
              <a:r>
                <a:rPr lang="en-IE"/>
                <a:t>16</a:t>
              </a:r>
              <a:endParaRPr lang="en-US"/>
            </a:p>
          </p:txBody>
        </p:sp>
        <p:sp>
          <p:nvSpPr>
            <p:cNvPr id="77950" name="Text Box 126"/>
            <p:cNvSpPr txBox="1">
              <a:spLocks noChangeArrowheads="1"/>
            </p:cNvSpPr>
            <p:nvPr/>
          </p:nvSpPr>
          <p:spPr bwMode="auto">
            <a:xfrm>
              <a:off x="84" y="2002"/>
              <a:ext cx="276" cy="231"/>
            </a:xfrm>
            <a:prstGeom prst="rect">
              <a:avLst/>
            </a:prstGeom>
            <a:noFill/>
            <a:ln w="12700">
              <a:noFill/>
              <a:miter lim="800000"/>
              <a:headEnd/>
              <a:tailEnd/>
            </a:ln>
            <a:effectLst/>
          </p:spPr>
          <p:txBody>
            <a:bodyPr wrap="none">
              <a:spAutoFit/>
            </a:bodyPr>
            <a:lstStyle/>
            <a:p>
              <a:pPr algn="r"/>
              <a:r>
                <a:rPr lang="en-IE"/>
                <a:t>15</a:t>
              </a:r>
              <a:endParaRPr lang="en-US"/>
            </a:p>
          </p:txBody>
        </p:sp>
        <p:sp>
          <p:nvSpPr>
            <p:cNvPr id="77951" name="Text Box 127"/>
            <p:cNvSpPr txBox="1">
              <a:spLocks noChangeArrowheads="1"/>
            </p:cNvSpPr>
            <p:nvPr/>
          </p:nvSpPr>
          <p:spPr bwMode="auto">
            <a:xfrm>
              <a:off x="84" y="2324"/>
              <a:ext cx="276" cy="231"/>
            </a:xfrm>
            <a:prstGeom prst="rect">
              <a:avLst/>
            </a:prstGeom>
            <a:noFill/>
            <a:ln w="12700">
              <a:noFill/>
              <a:miter lim="800000"/>
              <a:headEnd/>
              <a:tailEnd/>
            </a:ln>
            <a:effectLst/>
          </p:spPr>
          <p:txBody>
            <a:bodyPr wrap="none">
              <a:spAutoFit/>
            </a:bodyPr>
            <a:lstStyle/>
            <a:p>
              <a:pPr algn="r"/>
              <a:r>
                <a:rPr lang="en-IE"/>
                <a:t>14</a:t>
              </a:r>
              <a:endParaRPr lang="en-US"/>
            </a:p>
          </p:txBody>
        </p:sp>
        <p:sp>
          <p:nvSpPr>
            <p:cNvPr id="77952" name="Text Box 128"/>
            <p:cNvSpPr txBox="1">
              <a:spLocks noChangeArrowheads="1"/>
            </p:cNvSpPr>
            <p:nvPr/>
          </p:nvSpPr>
          <p:spPr bwMode="auto">
            <a:xfrm>
              <a:off x="84" y="2647"/>
              <a:ext cx="276" cy="231"/>
            </a:xfrm>
            <a:prstGeom prst="rect">
              <a:avLst/>
            </a:prstGeom>
            <a:noFill/>
            <a:ln w="12700">
              <a:noFill/>
              <a:miter lim="800000"/>
              <a:headEnd/>
              <a:tailEnd/>
            </a:ln>
            <a:effectLst/>
          </p:spPr>
          <p:txBody>
            <a:bodyPr wrap="none">
              <a:spAutoFit/>
            </a:bodyPr>
            <a:lstStyle/>
            <a:p>
              <a:pPr algn="r"/>
              <a:r>
                <a:rPr lang="en-IE"/>
                <a:t>13</a:t>
              </a:r>
              <a:endParaRPr lang="en-US"/>
            </a:p>
          </p:txBody>
        </p:sp>
        <p:sp>
          <p:nvSpPr>
            <p:cNvPr id="77953" name="Text Box 129"/>
            <p:cNvSpPr txBox="1">
              <a:spLocks noChangeArrowheads="1"/>
            </p:cNvSpPr>
            <p:nvPr/>
          </p:nvSpPr>
          <p:spPr bwMode="auto">
            <a:xfrm>
              <a:off x="84" y="2968"/>
              <a:ext cx="276" cy="231"/>
            </a:xfrm>
            <a:prstGeom prst="rect">
              <a:avLst/>
            </a:prstGeom>
            <a:noFill/>
            <a:ln w="12700">
              <a:noFill/>
              <a:miter lim="800000"/>
              <a:headEnd/>
              <a:tailEnd/>
            </a:ln>
            <a:effectLst/>
          </p:spPr>
          <p:txBody>
            <a:bodyPr wrap="none">
              <a:spAutoFit/>
            </a:bodyPr>
            <a:lstStyle/>
            <a:p>
              <a:pPr algn="r"/>
              <a:r>
                <a:rPr lang="en-IE"/>
                <a:t>12</a:t>
              </a:r>
              <a:endParaRPr lang="en-US"/>
            </a:p>
          </p:txBody>
        </p:sp>
        <p:sp>
          <p:nvSpPr>
            <p:cNvPr id="77954" name="Text Box 130"/>
            <p:cNvSpPr txBox="1">
              <a:spLocks noChangeArrowheads="1"/>
            </p:cNvSpPr>
            <p:nvPr/>
          </p:nvSpPr>
          <p:spPr bwMode="auto">
            <a:xfrm>
              <a:off x="84" y="3292"/>
              <a:ext cx="276" cy="231"/>
            </a:xfrm>
            <a:prstGeom prst="rect">
              <a:avLst/>
            </a:prstGeom>
            <a:noFill/>
            <a:ln w="12700">
              <a:noFill/>
              <a:miter lim="800000"/>
              <a:headEnd/>
              <a:tailEnd/>
            </a:ln>
            <a:effectLst/>
          </p:spPr>
          <p:txBody>
            <a:bodyPr wrap="none">
              <a:spAutoFit/>
            </a:bodyPr>
            <a:lstStyle/>
            <a:p>
              <a:pPr algn="r"/>
              <a:r>
                <a:rPr lang="en-IE"/>
                <a:t>11</a:t>
              </a:r>
              <a:endParaRPr lang="en-US"/>
            </a:p>
          </p:txBody>
        </p:sp>
        <p:sp>
          <p:nvSpPr>
            <p:cNvPr id="77955" name="Text Box 131"/>
            <p:cNvSpPr txBox="1">
              <a:spLocks noChangeArrowheads="1"/>
            </p:cNvSpPr>
            <p:nvPr/>
          </p:nvSpPr>
          <p:spPr bwMode="auto">
            <a:xfrm>
              <a:off x="84" y="3615"/>
              <a:ext cx="276" cy="231"/>
            </a:xfrm>
            <a:prstGeom prst="rect">
              <a:avLst/>
            </a:prstGeom>
            <a:noFill/>
            <a:ln w="12700">
              <a:noFill/>
              <a:miter lim="800000"/>
              <a:headEnd/>
              <a:tailEnd/>
            </a:ln>
            <a:effectLst/>
          </p:spPr>
          <p:txBody>
            <a:bodyPr wrap="none">
              <a:spAutoFit/>
            </a:bodyPr>
            <a:lstStyle/>
            <a:p>
              <a:pPr algn="r"/>
              <a:r>
                <a:rPr lang="en-IE"/>
                <a:t>10</a:t>
              </a:r>
              <a:endParaRPr lang="en-US"/>
            </a:p>
          </p:txBody>
        </p:sp>
        <p:sp>
          <p:nvSpPr>
            <p:cNvPr id="77956" name="Text Box 132"/>
            <p:cNvSpPr txBox="1">
              <a:spLocks noChangeArrowheads="1"/>
            </p:cNvSpPr>
            <p:nvPr/>
          </p:nvSpPr>
          <p:spPr bwMode="auto">
            <a:xfrm>
              <a:off x="84" y="1034"/>
              <a:ext cx="276" cy="231"/>
            </a:xfrm>
            <a:prstGeom prst="rect">
              <a:avLst/>
            </a:prstGeom>
            <a:noFill/>
            <a:ln w="12700">
              <a:noFill/>
              <a:miter lim="800000"/>
              <a:headEnd/>
              <a:tailEnd/>
            </a:ln>
            <a:effectLst/>
          </p:spPr>
          <p:txBody>
            <a:bodyPr wrap="none">
              <a:spAutoFit/>
            </a:bodyPr>
            <a:lstStyle/>
            <a:p>
              <a:pPr algn="r"/>
              <a:r>
                <a:rPr lang="en-IE"/>
                <a:t>18</a:t>
              </a:r>
              <a:endParaRPr lang="en-US"/>
            </a:p>
          </p:txBody>
        </p:sp>
        <p:sp>
          <p:nvSpPr>
            <p:cNvPr id="77957" name="Text Box 133"/>
            <p:cNvSpPr txBox="1">
              <a:spLocks noChangeArrowheads="1"/>
            </p:cNvSpPr>
            <p:nvPr/>
          </p:nvSpPr>
          <p:spPr bwMode="auto">
            <a:xfrm>
              <a:off x="3308" y="3980"/>
              <a:ext cx="276" cy="231"/>
            </a:xfrm>
            <a:prstGeom prst="rect">
              <a:avLst/>
            </a:prstGeom>
            <a:noFill/>
            <a:ln w="12700">
              <a:noFill/>
              <a:miter lim="800000"/>
              <a:headEnd/>
              <a:tailEnd/>
            </a:ln>
            <a:effectLst/>
          </p:spPr>
          <p:txBody>
            <a:bodyPr wrap="none">
              <a:spAutoFit/>
            </a:bodyPr>
            <a:lstStyle/>
            <a:p>
              <a:pPr algn="ctr"/>
              <a:r>
                <a:rPr lang="en-IE"/>
                <a:t>29</a:t>
              </a:r>
              <a:endParaRPr lang="en-US"/>
            </a:p>
          </p:txBody>
        </p:sp>
        <p:sp>
          <p:nvSpPr>
            <p:cNvPr id="77958" name="Text Box 134"/>
            <p:cNvSpPr txBox="1">
              <a:spLocks noChangeArrowheads="1"/>
            </p:cNvSpPr>
            <p:nvPr/>
          </p:nvSpPr>
          <p:spPr bwMode="auto">
            <a:xfrm>
              <a:off x="2684" y="3980"/>
              <a:ext cx="276" cy="231"/>
            </a:xfrm>
            <a:prstGeom prst="rect">
              <a:avLst/>
            </a:prstGeom>
            <a:noFill/>
            <a:ln w="12700">
              <a:noFill/>
              <a:miter lim="800000"/>
              <a:headEnd/>
              <a:tailEnd/>
            </a:ln>
            <a:effectLst/>
          </p:spPr>
          <p:txBody>
            <a:bodyPr wrap="none">
              <a:spAutoFit/>
            </a:bodyPr>
            <a:lstStyle/>
            <a:p>
              <a:pPr algn="ctr"/>
              <a:r>
                <a:rPr lang="en-IE"/>
                <a:t>27</a:t>
              </a:r>
              <a:endParaRPr lang="en-US"/>
            </a:p>
          </p:txBody>
        </p:sp>
        <p:sp>
          <p:nvSpPr>
            <p:cNvPr id="77959" name="Text Box 135"/>
            <p:cNvSpPr txBox="1">
              <a:spLocks noChangeArrowheads="1"/>
            </p:cNvSpPr>
            <p:nvPr/>
          </p:nvSpPr>
          <p:spPr bwMode="auto">
            <a:xfrm>
              <a:off x="2360" y="3980"/>
              <a:ext cx="276" cy="231"/>
            </a:xfrm>
            <a:prstGeom prst="rect">
              <a:avLst/>
            </a:prstGeom>
            <a:noFill/>
            <a:ln w="12700">
              <a:noFill/>
              <a:miter lim="800000"/>
              <a:headEnd/>
              <a:tailEnd/>
            </a:ln>
            <a:effectLst/>
          </p:spPr>
          <p:txBody>
            <a:bodyPr wrap="none">
              <a:spAutoFit/>
            </a:bodyPr>
            <a:lstStyle/>
            <a:p>
              <a:pPr algn="ctr"/>
              <a:r>
                <a:rPr lang="en-IE"/>
                <a:t>26</a:t>
              </a:r>
              <a:endParaRPr lang="en-US"/>
            </a:p>
          </p:txBody>
        </p:sp>
        <p:sp>
          <p:nvSpPr>
            <p:cNvPr id="77960" name="Text Box 136"/>
            <p:cNvSpPr txBox="1">
              <a:spLocks noChangeArrowheads="1"/>
            </p:cNvSpPr>
            <p:nvPr/>
          </p:nvSpPr>
          <p:spPr bwMode="auto">
            <a:xfrm>
              <a:off x="2036" y="3980"/>
              <a:ext cx="277" cy="231"/>
            </a:xfrm>
            <a:prstGeom prst="rect">
              <a:avLst/>
            </a:prstGeom>
            <a:noFill/>
            <a:ln w="12700">
              <a:noFill/>
              <a:miter lim="800000"/>
              <a:headEnd/>
              <a:tailEnd/>
            </a:ln>
            <a:effectLst/>
          </p:spPr>
          <p:txBody>
            <a:bodyPr wrap="none">
              <a:spAutoFit/>
            </a:bodyPr>
            <a:lstStyle/>
            <a:p>
              <a:pPr algn="ctr"/>
              <a:r>
                <a:rPr lang="en-IE"/>
                <a:t>25</a:t>
              </a:r>
              <a:endParaRPr lang="en-US"/>
            </a:p>
          </p:txBody>
        </p:sp>
        <p:sp>
          <p:nvSpPr>
            <p:cNvPr id="77961" name="Text Box 137"/>
            <p:cNvSpPr txBox="1">
              <a:spLocks noChangeArrowheads="1"/>
            </p:cNvSpPr>
            <p:nvPr/>
          </p:nvSpPr>
          <p:spPr bwMode="auto">
            <a:xfrm>
              <a:off x="1697" y="3980"/>
              <a:ext cx="276" cy="231"/>
            </a:xfrm>
            <a:prstGeom prst="rect">
              <a:avLst/>
            </a:prstGeom>
            <a:noFill/>
            <a:ln w="12700">
              <a:noFill/>
              <a:miter lim="800000"/>
              <a:headEnd/>
              <a:tailEnd/>
            </a:ln>
            <a:effectLst/>
          </p:spPr>
          <p:txBody>
            <a:bodyPr wrap="none">
              <a:spAutoFit/>
            </a:bodyPr>
            <a:lstStyle/>
            <a:p>
              <a:pPr algn="ctr"/>
              <a:r>
                <a:rPr lang="en-IE"/>
                <a:t>24</a:t>
              </a:r>
              <a:endParaRPr lang="en-US"/>
            </a:p>
          </p:txBody>
        </p:sp>
        <p:sp>
          <p:nvSpPr>
            <p:cNvPr id="77962" name="Text Box 138"/>
            <p:cNvSpPr txBox="1">
              <a:spLocks noChangeArrowheads="1"/>
            </p:cNvSpPr>
            <p:nvPr/>
          </p:nvSpPr>
          <p:spPr bwMode="auto">
            <a:xfrm>
              <a:off x="1397" y="3980"/>
              <a:ext cx="276" cy="231"/>
            </a:xfrm>
            <a:prstGeom prst="rect">
              <a:avLst/>
            </a:prstGeom>
            <a:noFill/>
            <a:ln w="12700">
              <a:noFill/>
              <a:miter lim="800000"/>
              <a:headEnd/>
              <a:tailEnd/>
            </a:ln>
            <a:effectLst/>
          </p:spPr>
          <p:txBody>
            <a:bodyPr wrap="none">
              <a:spAutoFit/>
            </a:bodyPr>
            <a:lstStyle/>
            <a:p>
              <a:pPr algn="ctr"/>
              <a:r>
                <a:rPr lang="en-IE"/>
                <a:t>23</a:t>
              </a:r>
              <a:endParaRPr lang="en-US"/>
            </a:p>
          </p:txBody>
        </p:sp>
        <p:sp>
          <p:nvSpPr>
            <p:cNvPr id="77963" name="Text Box 139"/>
            <p:cNvSpPr txBox="1">
              <a:spLocks noChangeArrowheads="1"/>
            </p:cNvSpPr>
            <p:nvPr/>
          </p:nvSpPr>
          <p:spPr bwMode="auto">
            <a:xfrm>
              <a:off x="1058" y="3980"/>
              <a:ext cx="276" cy="231"/>
            </a:xfrm>
            <a:prstGeom prst="rect">
              <a:avLst/>
            </a:prstGeom>
            <a:noFill/>
            <a:ln w="12700">
              <a:noFill/>
              <a:miter lim="800000"/>
              <a:headEnd/>
              <a:tailEnd/>
            </a:ln>
            <a:effectLst/>
          </p:spPr>
          <p:txBody>
            <a:bodyPr wrap="none">
              <a:spAutoFit/>
            </a:bodyPr>
            <a:lstStyle/>
            <a:p>
              <a:pPr algn="ctr"/>
              <a:r>
                <a:rPr lang="en-IE"/>
                <a:t>22</a:t>
              </a:r>
              <a:endParaRPr lang="en-US"/>
            </a:p>
          </p:txBody>
        </p:sp>
        <p:sp>
          <p:nvSpPr>
            <p:cNvPr id="77964" name="Text Box 140"/>
            <p:cNvSpPr txBox="1">
              <a:spLocks noChangeArrowheads="1"/>
            </p:cNvSpPr>
            <p:nvPr/>
          </p:nvSpPr>
          <p:spPr bwMode="auto">
            <a:xfrm>
              <a:off x="725" y="3980"/>
              <a:ext cx="276" cy="231"/>
            </a:xfrm>
            <a:prstGeom prst="rect">
              <a:avLst/>
            </a:prstGeom>
            <a:noFill/>
            <a:ln w="12700">
              <a:noFill/>
              <a:miter lim="800000"/>
              <a:headEnd/>
              <a:tailEnd/>
            </a:ln>
            <a:effectLst/>
          </p:spPr>
          <p:txBody>
            <a:bodyPr wrap="none">
              <a:spAutoFit/>
            </a:bodyPr>
            <a:lstStyle/>
            <a:p>
              <a:pPr algn="ctr"/>
              <a:r>
                <a:rPr lang="en-IE"/>
                <a:t>21</a:t>
              </a:r>
              <a:endParaRPr lang="en-US"/>
            </a:p>
          </p:txBody>
        </p:sp>
        <p:sp>
          <p:nvSpPr>
            <p:cNvPr id="77965" name="Text Box 141"/>
            <p:cNvSpPr txBox="1">
              <a:spLocks noChangeArrowheads="1"/>
            </p:cNvSpPr>
            <p:nvPr/>
          </p:nvSpPr>
          <p:spPr bwMode="auto">
            <a:xfrm>
              <a:off x="409" y="3980"/>
              <a:ext cx="276" cy="231"/>
            </a:xfrm>
            <a:prstGeom prst="rect">
              <a:avLst/>
            </a:prstGeom>
            <a:noFill/>
            <a:ln w="12700">
              <a:noFill/>
              <a:miter lim="800000"/>
              <a:headEnd/>
              <a:tailEnd/>
            </a:ln>
            <a:effectLst/>
          </p:spPr>
          <p:txBody>
            <a:bodyPr wrap="none">
              <a:spAutoFit/>
            </a:bodyPr>
            <a:lstStyle/>
            <a:p>
              <a:pPr algn="ctr"/>
              <a:r>
                <a:rPr lang="en-IE"/>
                <a:t>20</a:t>
              </a:r>
              <a:endParaRPr lang="en-US"/>
            </a:p>
          </p:txBody>
        </p:sp>
        <p:sp>
          <p:nvSpPr>
            <p:cNvPr id="77966" name="Text Box 142"/>
            <p:cNvSpPr txBox="1">
              <a:spLocks noChangeArrowheads="1"/>
            </p:cNvSpPr>
            <p:nvPr/>
          </p:nvSpPr>
          <p:spPr bwMode="auto">
            <a:xfrm>
              <a:off x="2991" y="3980"/>
              <a:ext cx="276" cy="231"/>
            </a:xfrm>
            <a:prstGeom prst="rect">
              <a:avLst/>
            </a:prstGeom>
            <a:noFill/>
            <a:ln w="12700">
              <a:noFill/>
              <a:miter lim="800000"/>
              <a:headEnd/>
              <a:tailEnd/>
            </a:ln>
            <a:effectLst/>
          </p:spPr>
          <p:txBody>
            <a:bodyPr wrap="none">
              <a:spAutoFit/>
            </a:bodyPr>
            <a:lstStyle/>
            <a:p>
              <a:pPr algn="ctr"/>
              <a:r>
                <a:rPr lang="en-IE"/>
                <a:t>28</a:t>
              </a:r>
              <a:endParaRPr lang="en-US"/>
            </a:p>
          </p:txBody>
        </p:sp>
        <p:sp>
          <p:nvSpPr>
            <p:cNvPr id="77967" name="Text Box 143"/>
            <p:cNvSpPr txBox="1">
              <a:spLocks noChangeArrowheads="1"/>
            </p:cNvSpPr>
            <p:nvPr/>
          </p:nvSpPr>
          <p:spPr bwMode="auto">
            <a:xfrm>
              <a:off x="3621" y="3980"/>
              <a:ext cx="276" cy="231"/>
            </a:xfrm>
            <a:prstGeom prst="rect">
              <a:avLst/>
            </a:prstGeom>
            <a:noFill/>
            <a:ln w="12700">
              <a:noFill/>
              <a:miter lim="800000"/>
              <a:headEnd/>
              <a:tailEnd/>
            </a:ln>
            <a:effectLst/>
          </p:spPr>
          <p:txBody>
            <a:bodyPr wrap="none">
              <a:spAutoFit/>
            </a:bodyPr>
            <a:lstStyle/>
            <a:p>
              <a:pPr algn="ctr"/>
              <a:r>
                <a:rPr lang="en-IE"/>
                <a:t>30</a:t>
              </a:r>
              <a:endParaRPr lang="en-US"/>
            </a:p>
          </p:txBody>
        </p:sp>
        <p:sp>
          <p:nvSpPr>
            <p:cNvPr id="77968" name="Line 144"/>
            <p:cNvSpPr>
              <a:spLocks noChangeShapeType="1"/>
            </p:cNvSpPr>
            <p:nvPr/>
          </p:nvSpPr>
          <p:spPr bwMode="auto">
            <a:xfrm flipV="1">
              <a:off x="553" y="1149"/>
              <a:ext cx="3218" cy="2587"/>
            </a:xfrm>
            <a:prstGeom prst="line">
              <a:avLst/>
            </a:prstGeom>
            <a:noFill/>
            <a:ln w="50800">
              <a:solidFill>
                <a:srgbClr val="FF6600"/>
              </a:solidFill>
              <a:round/>
              <a:headEnd/>
              <a:tailEnd/>
            </a:ln>
            <a:effectLst/>
          </p:spPr>
          <p:txBody>
            <a:bodyPr wrap="none"/>
            <a:lstStyle/>
            <a:p>
              <a:endParaRPr lang="en-US"/>
            </a:p>
          </p:txBody>
        </p:sp>
      </p:grpSp>
      <p:graphicFrame>
        <p:nvGraphicFramePr>
          <p:cNvPr id="77969" name="Group 145"/>
          <p:cNvGraphicFramePr>
            <a:graphicFrameLocks noGrp="1"/>
          </p:cNvGraphicFramePr>
          <p:nvPr/>
        </p:nvGraphicFramePr>
        <p:xfrm>
          <a:off x="6569075" y="1339850"/>
          <a:ext cx="2459038" cy="5461000"/>
        </p:xfrm>
        <a:graphic>
          <a:graphicData uri="http://schemas.openxmlformats.org/drawingml/2006/table">
            <a:tbl>
              <a:tblPr/>
              <a:tblGrid>
                <a:gridCol w="471488"/>
                <a:gridCol w="666750"/>
                <a:gridCol w="1320800"/>
              </a:tblGrid>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charset="0"/>
                        </a:rPr>
                        <a:t>k</a:t>
                      </a:r>
                      <a:endParaRPr kumimoji="0" lang="en-US" sz="24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charset="0"/>
                        </a:rPr>
                        <a:t>p</a:t>
                      </a:r>
                      <a:r>
                        <a:rPr kumimoji="0" lang="en-IE" sz="2400" b="0" i="0" u="none" strike="noStrike" cap="none" normalizeH="0" baseline="-25000" smtClean="0">
                          <a:ln>
                            <a:noFill/>
                          </a:ln>
                          <a:solidFill>
                            <a:schemeClr val="tx1"/>
                          </a:solidFill>
                          <a:effectLst/>
                          <a:latin typeface="Arial" charset="0"/>
                        </a:rPr>
                        <a:t>k</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smtClean="0">
                          <a:ln>
                            <a:noFill/>
                          </a:ln>
                          <a:solidFill>
                            <a:schemeClr val="tx1"/>
                          </a:solidFill>
                          <a:effectLst/>
                          <a:latin typeface="Arial" charset="0"/>
                        </a:rPr>
                        <a:t>(x</a:t>
                      </a:r>
                      <a:r>
                        <a:rPr kumimoji="0" lang="en-IE" sz="2000" b="0" i="0" u="none" strike="noStrike" cap="none" normalizeH="0" baseline="-25000" smtClean="0">
                          <a:ln>
                            <a:noFill/>
                          </a:ln>
                          <a:solidFill>
                            <a:schemeClr val="tx1"/>
                          </a:solidFill>
                          <a:effectLst/>
                          <a:latin typeface="Arial" charset="0"/>
                        </a:rPr>
                        <a:t>k+1</a:t>
                      </a:r>
                      <a:r>
                        <a:rPr kumimoji="0" lang="en-IE" sz="2000" b="0" i="0" u="none" strike="noStrike" cap="none" normalizeH="0" baseline="0" smtClean="0">
                          <a:ln>
                            <a:noFill/>
                          </a:ln>
                          <a:solidFill>
                            <a:schemeClr val="tx1"/>
                          </a:solidFill>
                          <a:effectLst/>
                          <a:latin typeface="Arial" charset="0"/>
                        </a:rPr>
                        <a:t>,y</a:t>
                      </a:r>
                      <a:r>
                        <a:rPr kumimoji="0" lang="en-IE" sz="2000" b="0" i="0" u="none" strike="noStrike" cap="none" normalizeH="0" baseline="-25000" smtClean="0">
                          <a:ln>
                            <a:noFill/>
                          </a:ln>
                          <a:solidFill>
                            <a:schemeClr val="tx1"/>
                          </a:solidFill>
                          <a:effectLst/>
                          <a:latin typeface="Arial" charset="0"/>
                        </a:rPr>
                        <a:t>k+1</a:t>
                      </a:r>
                      <a:r>
                        <a:rPr kumimoji="0" lang="en-IE" sz="2000" b="0" i="0"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6450">
                <a:tc>
                  <a:txBody>
                    <a:bodyPr/>
                    <a:lstStyle/>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1</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2</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3</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4</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5</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6</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7</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8</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9</a:t>
                      </a: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9" name="Slide Number Placeholder 158"/>
          <p:cNvSpPr>
            <a:spLocks noGrp="1"/>
          </p:cNvSpPr>
          <p:nvPr>
            <p:ph type="sldNum" sz="quarter" idx="12"/>
          </p:nvPr>
        </p:nvSpPr>
        <p:spPr/>
        <p:txBody>
          <a:bodyPr/>
          <a:lstStyle/>
          <a:p>
            <a:fld id="{042AED99-7FB4-404E-8A97-64753DCE42EC}" type="slidenum">
              <a:rPr kumimoji="0" lang="en-US" smtClean="0"/>
              <a:pPr/>
              <a:t>38</a:t>
            </a:fld>
            <a:endParaRPr kumimoji="0" lang="en-US"/>
          </a:p>
        </p:txBody>
      </p:sp>
      <p:sp>
        <p:nvSpPr>
          <p:cNvPr id="160" name="Footer Placeholder 159"/>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ln/>
        </p:spPr>
        <p:txBody>
          <a:bodyPr/>
          <a:lstStyle/>
          <a:p>
            <a:r>
              <a:rPr lang="en-IE"/>
              <a:t>Bresenham Exercise</a:t>
            </a:r>
            <a:endParaRPr lang="en-GB"/>
          </a:p>
        </p:txBody>
      </p:sp>
      <p:sp>
        <p:nvSpPr>
          <p:cNvPr id="78851" name="Rectangle 3"/>
          <p:cNvSpPr>
            <a:spLocks noGrp="1" noChangeArrowheads="1"/>
          </p:cNvSpPr>
          <p:nvPr>
            <p:ph idx="1"/>
          </p:nvPr>
        </p:nvSpPr>
        <p:spPr/>
        <p:txBody>
          <a:bodyPr/>
          <a:lstStyle/>
          <a:p>
            <a:r>
              <a:rPr lang="en-IE"/>
              <a:t>Go through the steps of the Bresenham line drawing algorithm for a line going from (21,12) to (29,16)</a:t>
            </a:r>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39</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Line 12"/>
          <p:cNvSpPr>
            <a:spLocks noChangeShapeType="1"/>
          </p:cNvSpPr>
          <p:nvPr/>
        </p:nvSpPr>
        <p:spPr bwMode="auto">
          <a:xfrm flipV="1">
            <a:off x="3351213" y="2511425"/>
            <a:ext cx="0" cy="3262313"/>
          </a:xfrm>
          <a:prstGeom prst="line">
            <a:avLst/>
          </a:prstGeom>
          <a:noFill/>
          <a:ln w="12700">
            <a:solidFill>
              <a:schemeClr val="tx1"/>
            </a:solidFill>
            <a:round/>
            <a:headEnd/>
            <a:tailEnd/>
          </a:ln>
          <a:effectLst/>
        </p:spPr>
        <p:txBody>
          <a:bodyPr wrap="none"/>
          <a:lstStyle/>
          <a:p>
            <a:endParaRPr lang="en-US"/>
          </a:p>
        </p:txBody>
      </p:sp>
      <p:sp>
        <p:nvSpPr>
          <p:cNvPr id="17421" name="Line 13"/>
          <p:cNvSpPr>
            <a:spLocks noChangeShapeType="1"/>
          </p:cNvSpPr>
          <p:nvPr/>
        </p:nvSpPr>
        <p:spPr bwMode="auto">
          <a:xfrm flipV="1">
            <a:off x="3736975" y="2511425"/>
            <a:ext cx="0" cy="3262313"/>
          </a:xfrm>
          <a:prstGeom prst="line">
            <a:avLst/>
          </a:prstGeom>
          <a:noFill/>
          <a:ln w="12700">
            <a:solidFill>
              <a:schemeClr val="tx1"/>
            </a:solidFill>
            <a:round/>
            <a:headEnd/>
            <a:tailEnd/>
          </a:ln>
          <a:effectLst/>
        </p:spPr>
        <p:txBody>
          <a:bodyPr wrap="none"/>
          <a:lstStyle/>
          <a:p>
            <a:endParaRPr lang="en-US"/>
          </a:p>
        </p:txBody>
      </p:sp>
      <p:sp>
        <p:nvSpPr>
          <p:cNvPr id="17423" name="Line 15"/>
          <p:cNvSpPr>
            <a:spLocks noChangeShapeType="1"/>
          </p:cNvSpPr>
          <p:nvPr/>
        </p:nvSpPr>
        <p:spPr bwMode="auto">
          <a:xfrm flipV="1">
            <a:off x="4121150" y="2511425"/>
            <a:ext cx="0" cy="3262313"/>
          </a:xfrm>
          <a:prstGeom prst="line">
            <a:avLst/>
          </a:prstGeom>
          <a:noFill/>
          <a:ln w="12700">
            <a:solidFill>
              <a:schemeClr val="tx1"/>
            </a:solidFill>
            <a:round/>
            <a:headEnd/>
            <a:tailEnd/>
          </a:ln>
          <a:effectLst/>
        </p:spPr>
        <p:txBody>
          <a:bodyPr wrap="none"/>
          <a:lstStyle/>
          <a:p>
            <a:endParaRPr lang="en-US"/>
          </a:p>
        </p:txBody>
      </p:sp>
      <p:sp>
        <p:nvSpPr>
          <p:cNvPr id="17425" name="Line 17"/>
          <p:cNvSpPr>
            <a:spLocks noChangeShapeType="1"/>
          </p:cNvSpPr>
          <p:nvPr/>
        </p:nvSpPr>
        <p:spPr bwMode="auto">
          <a:xfrm flipV="1">
            <a:off x="4500563" y="2511425"/>
            <a:ext cx="0" cy="3262313"/>
          </a:xfrm>
          <a:prstGeom prst="line">
            <a:avLst/>
          </a:prstGeom>
          <a:noFill/>
          <a:ln w="12700">
            <a:solidFill>
              <a:schemeClr val="tx1"/>
            </a:solidFill>
            <a:round/>
            <a:headEnd/>
            <a:tailEnd/>
          </a:ln>
          <a:effectLst/>
        </p:spPr>
        <p:txBody>
          <a:bodyPr wrap="none"/>
          <a:lstStyle/>
          <a:p>
            <a:endParaRPr lang="en-US"/>
          </a:p>
        </p:txBody>
      </p:sp>
      <p:sp>
        <p:nvSpPr>
          <p:cNvPr id="17426" name="Line 18"/>
          <p:cNvSpPr>
            <a:spLocks noChangeShapeType="1"/>
          </p:cNvSpPr>
          <p:nvPr/>
        </p:nvSpPr>
        <p:spPr bwMode="auto">
          <a:xfrm flipV="1">
            <a:off x="4884738" y="2511425"/>
            <a:ext cx="0" cy="3262313"/>
          </a:xfrm>
          <a:prstGeom prst="line">
            <a:avLst/>
          </a:prstGeom>
          <a:noFill/>
          <a:ln w="12700">
            <a:solidFill>
              <a:schemeClr val="tx1"/>
            </a:solidFill>
            <a:round/>
            <a:headEnd/>
            <a:tailEnd/>
          </a:ln>
          <a:effectLst/>
        </p:spPr>
        <p:txBody>
          <a:bodyPr wrap="none"/>
          <a:lstStyle/>
          <a:p>
            <a:endParaRPr lang="en-US"/>
          </a:p>
        </p:txBody>
      </p:sp>
      <p:sp>
        <p:nvSpPr>
          <p:cNvPr id="17428" name="Line 20"/>
          <p:cNvSpPr>
            <a:spLocks noChangeShapeType="1"/>
          </p:cNvSpPr>
          <p:nvPr/>
        </p:nvSpPr>
        <p:spPr bwMode="auto">
          <a:xfrm flipV="1">
            <a:off x="5264150" y="2511425"/>
            <a:ext cx="0" cy="3262313"/>
          </a:xfrm>
          <a:prstGeom prst="line">
            <a:avLst/>
          </a:prstGeom>
          <a:noFill/>
          <a:ln w="12700">
            <a:solidFill>
              <a:schemeClr val="tx1"/>
            </a:solidFill>
            <a:round/>
            <a:headEnd/>
            <a:tailEnd/>
          </a:ln>
          <a:effectLst/>
        </p:spPr>
        <p:txBody>
          <a:bodyPr wrap="none"/>
          <a:lstStyle/>
          <a:p>
            <a:endParaRPr lang="en-US"/>
          </a:p>
        </p:txBody>
      </p:sp>
      <p:sp>
        <p:nvSpPr>
          <p:cNvPr id="17429" name="Line 21"/>
          <p:cNvSpPr>
            <a:spLocks noChangeShapeType="1"/>
          </p:cNvSpPr>
          <p:nvPr/>
        </p:nvSpPr>
        <p:spPr bwMode="auto">
          <a:xfrm flipV="1">
            <a:off x="5648325" y="2511425"/>
            <a:ext cx="0" cy="3262313"/>
          </a:xfrm>
          <a:prstGeom prst="line">
            <a:avLst/>
          </a:prstGeom>
          <a:noFill/>
          <a:ln w="12700">
            <a:solidFill>
              <a:schemeClr val="tx1"/>
            </a:solidFill>
            <a:round/>
            <a:headEnd/>
            <a:tailEnd/>
          </a:ln>
          <a:effectLst/>
        </p:spPr>
        <p:txBody>
          <a:bodyPr wrap="none"/>
          <a:lstStyle/>
          <a:p>
            <a:endParaRPr lang="en-US"/>
          </a:p>
        </p:txBody>
      </p:sp>
      <p:sp>
        <p:nvSpPr>
          <p:cNvPr id="17430" name="Line 22"/>
          <p:cNvSpPr>
            <a:spLocks noChangeShapeType="1"/>
          </p:cNvSpPr>
          <p:nvPr/>
        </p:nvSpPr>
        <p:spPr bwMode="auto">
          <a:xfrm flipV="1">
            <a:off x="6027738" y="2511425"/>
            <a:ext cx="0" cy="3262313"/>
          </a:xfrm>
          <a:prstGeom prst="line">
            <a:avLst/>
          </a:prstGeom>
          <a:noFill/>
          <a:ln w="12700">
            <a:solidFill>
              <a:schemeClr val="tx1"/>
            </a:solidFill>
            <a:round/>
            <a:headEnd/>
            <a:tailEnd/>
          </a:ln>
          <a:effectLst/>
        </p:spPr>
        <p:txBody>
          <a:bodyPr wrap="none"/>
          <a:lstStyle/>
          <a:p>
            <a:endParaRPr lang="en-US"/>
          </a:p>
        </p:txBody>
      </p:sp>
      <p:sp>
        <p:nvSpPr>
          <p:cNvPr id="17432" name="Line 24"/>
          <p:cNvSpPr>
            <a:spLocks noChangeShapeType="1"/>
          </p:cNvSpPr>
          <p:nvPr/>
        </p:nvSpPr>
        <p:spPr bwMode="auto">
          <a:xfrm rot="5400000" flipV="1">
            <a:off x="4499769" y="1016794"/>
            <a:ext cx="0" cy="3627438"/>
          </a:xfrm>
          <a:prstGeom prst="line">
            <a:avLst/>
          </a:prstGeom>
          <a:noFill/>
          <a:ln w="12700">
            <a:solidFill>
              <a:schemeClr val="tx1"/>
            </a:solidFill>
            <a:round/>
            <a:headEnd/>
            <a:tailEnd/>
          </a:ln>
          <a:effectLst/>
        </p:spPr>
        <p:txBody>
          <a:bodyPr wrap="none"/>
          <a:lstStyle/>
          <a:p>
            <a:endParaRPr lang="en-US"/>
          </a:p>
        </p:txBody>
      </p:sp>
      <p:sp>
        <p:nvSpPr>
          <p:cNvPr id="17433" name="Line 25"/>
          <p:cNvSpPr>
            <a:spLocks noChangeShapeType="1"/>
          </p:cNvSpPr>
          <p:nvPr/>
        </p:nvSpPr>
        <p:spPr bwMode="auto">
          <a:xfrm rot="5400000" flipV="1">
            <a:off x="4499769" y="1402556"/>
            <a:ext cx="0" cy="3627438"/>
          </a:xfrm>
          <a:prstGeom prst="line">
            <a:avLst/>
          </a:prstGeom>
          <a:noFill/>
          <a:ln w="12700">
            <a:solidFill>
              <a:schemeClr val="tx1"/>
            </a:solidFill>
            <a:round/>
            <a:headEnd/>
            <a:tailEnd/>
          </a:ln>
          <a:effectLst/>
        </p:spPr>
        <p:txBody>
          <a:bodyPr wrap="none"/>
          <a:lstStyle/>
          <a:p>
            <a:endParaRPr lang="en-US"/>
          </a:p>
        </p:txBody>
      </p:sp>
      <p:sp>
        <p:nvSpPr>
          <p:cNvPr id="17434" name="Line 26"/>
          <p:cNvSpPr>
            <a:spLocks noChangeShapeType="1"/>
          </p:cNvSpPr>
          <p:nvPr/>
        </p:nvSpPr>
        <p:spPr bwMode="auto">
          <a:xfrm rot="5400000" flipV="1">
            <a:off x="4499769" y="1786731"/>
            <a:ext cx="0" cy="3627438"/>
          </a:xfrm>
          <a:prstGeom prst="line">
            <a:avLst/>
          </a:prstGeom>
          <a:noFill/>
          <a:ln w="12700">
            <a:solidFill>
              <a:schemeClr val="tx1"/>
            </a:solidFill>
            <a:round/>
            <a:headEnd/>
            <a:tailEnd/>
          </a:ln>
          <a:effectLst/>
        </p:spPr>
        <p:txBody>
          <a:bodyPr wrap="none"/>
          <a:lstStyle/>
          <a:p>
            <a:endParaRPr lang="en-US"/>
          </a:p>
        </p:txBody>
      </p:sp>
      <p:sp>
        <p:nvSpPr>
          <p:cNvPr id="17435" name="Line 27"/>
          <p:cNvSpPr>
            <a:spLocks noChangeShapeType="1"/>
          </p:cNvSpPr>
          <p:nvPr/>
        </p:nvSpPr>
        <p:spPr bwMode="auto">
          <a:xfrm rot="5400000" flipV="1">
            <a:off x="4499769" y="2166144"/>
            <a:ext cx="0" cy="3627438"/>
          </a:xfrm>
          <a:prstGeom prst="line">
            <a:avLst/>
          </a:prstGeom>
          <a:noFill/>
          <a:ln w="12700">
            <a:solidFill>
              <a:schemeClr val="tx1"/>
            </a:solidFill>
            <a:round/>
            <a:headEnd/>
            <a:tailEnd/>
          </a:ln>
          <a:effectLst/>
        </p:spPr>
        <p:txBody>
          <a:bodyPr wrap="none"/>
          <a:lstStyle/>
          <a:p>
            <a:endParaRPr lang="en-US"/>
          </a:p>
        </p:txBody>
      </p:sp>
      <p:sp>
        <p:nvSpPr>
          <p:cNvPr id="17436" name="Line 28"/>
          <p:cNvSpPr>
            <a:spLocks noChangeShapeType="1"/>
          </p:cNvSpPr>
          <p:nvPr/>
        </p:nvSpPr>
        <p:spPr bwMode="auto">
          <a:xfrm rot="5400000" flipV="1">
            <a:off x="4499769" y="2550319"/>
            <a:ext cx="0" cy="3627438"/>
          </a:xfrm>
          <a:prstGeom prst="line">
            <a:avLst/>
          </a:prstGeom>
          <a:noFill/>
          <a:ln w="12700">
            <a:solidFill>
              <a:schemeClr val="tx1"/>
            </a:solidFill>
            <a:round/>
            <a:headEnd/>
            <a:tailEnd/>
          </a:ln>
          <a:effectLst/>
        </p:spPr>
        <p:txBody>
          <a:bodyPr wrap="none"/>
          <a:lstStyle/>
          <a:p>
            <a:endParaRPr lang="en-US"/>
          </a:p>
        </p:txBody>
      </p:sp>
      <p:sp>
        <p:nvSpPr>
          <p:cNvPr id="17437" name="Line 29"/>
          <p:cNvSpPr>
            <a:spLocks noChangeShapeType="1"/>
          </p:cNvSpPr>
          <p:nvPr/>
        </p:nvSpPr>
        <p:spPr bwMode="auto">
          <a:xfrm rot="5400000" flipV="1">
            <a:off x="4499769" y="2929731"/>
            <a:ext cx="0" cy="3627438"/>
          </a:xfrm>
          <a:prstGeom prst="line">
            <a:avLst/>
          </a:prstGeom>
          <a:noFill/>
          <a:ln w="12700">
            <a:solidFill>
              <a:schemeClr val="tx1"/>
            </a:solidFill>
            <a:round/>
            <a:headEnd/>
            <a:tailEnd/>
          </a:ln>
          <a:effectLst/>
        </p:spPr>
        <p:txBody>
          <a:bodyPr wrap="none"/>
          <a:lstStyle/>
          <a:p>
            <a:endParaRPr lang="en-US"/>
          </a:p>
        </p:txBody>
      </p:sp>
      <p:sp>
        <p:nvSpPr>
          <p:cNvPr id="17438" name="Line 30"/>
          <p:cNvSpPr>
            <a:spLocks noChangeShapeType="1"/>
          </p:cNvSpPr>
          <p:nvPr/>
        </p:nvSpPr>
        <p:spPr bwMode="auto">
          <a:xfrm rot="5400000" flipV="1">
            <a:off x="4499769" y="3313906"/>
            <a:ext cx="0" cy="3627438"/>
          </a:xfrm>
          <a:prstGeom prst="line">
            <a:avLst/>
          </a:prstGeom>
          <a:noFill/>
          <a:ln w="12700">
            <a:solidFill>
              <a:schemeClr val="tx1"/>
            </a:solidFill>
            <a:round/>
            <a:headEnd/>
            <a:tailEnd/>
          </a:ln>
          <a:effectLst/>
        </p:spPr>
        <p:txBody>
          <a:bodyPr wrap="none"/>
          <a:lstStyle/>
          <a:p>
            <a:endParaRPr lang="en-US"/>
          </a:p>
        </p:txBody>
      </p:sp>
      <p:sp>
        <p:nvSpPr>
          <p:cNvPr id="17439" name="Line 31"/>
          <p:cNvSpPr>
            <a:spLocks noChangeShapeType="1"/>
          </p:cNvSpPr>
          <p:nvPr/>
        </p:nvSpPr>
        <p:spPr bwMode="auto">
          <a:xfrm rot="5400000" flipV="1">
            <a:off x="4499769" y="3693319"/>
            <a:ext cx="0" cy="3627438"/>
          </a:xfrm>
          <a:prstGeom prst="line">
            <a:avLst/>
          </a:prstGeom>
          <a:noFill/>
          <a:ln w="12700">
            <a:solidFill>
              <a:schemeClr val="tx1"/>
            </a:solidFill>
            <a:round/>
            <a:headEnd/>
            <a:tailEnd/>
          </a:ln>
          <a:effectLst/>
        </p:spPr>
        <p:txBody>
          <a:bodyPr wrap="none"/>
          <a:lstStyle/>
          <a:p>
            <a:endParaRPr lang="en-US"/>
          </a:p>
        </p:txBody>
      </p:sp>
      <p:sp>
        <p:nvSpPr>
          <p:cNvPr id="17441" name="Oval 33"/>
          <p:cNvSpPr>
            <a:spLocks noChangeArrowheads="1"/>
          </p:cNvSpPr>
          <p:nvPr/>
        </p:nvSpPr>
        <p:spPr bwMode="auto">
          <a:xfrm>
            <a:off x="3559175" y="4583113"/>
            <a:ext cx="319088" cy="31908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442" name="Oval 34"/>
          <p:cNvSpPr>
            <a:spLocks noChangeArrowheads="1"/>
          </p:cNvSpPr>
          <p:nvPr/>
        </p:nvSpPr>
        <p:spPr bwMode="auto">
          <a:xfrm>
            <a:off x="3957638" y="45831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43" name="Oval 35"/>
          <p:cNvSpPr>
            <a:spLocks noChangeArrowheads="1"/>
          </p:cNvSpPr>
          <p:nvPr/>
        </p:nvSpPr>
        <p:spPr bwMode="auto">
          <a:xfrm>
            <a:off x="5854700" y="45831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44" name="Oval 36"/>
          <p:cNvSpPr>
            <a:spLocks noChangeArrowheads="1"/>
          </p:cNvSpPr>
          <p:nvPr/>
        </p:nvSpPr>
        <p:spPr bwMode="auto">
          <a:xfrm>
            <a:off x="3176588" y="45815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45" name="Oval 37"/>
          <p:cNvSpPr>
            <a:spLocks noChangeArrowheads="1"/>
          </p:cNvSpPr>
          <p:nvPr/>
        </p:nvSpPr>
        <p:spPr bwMode="auto">
          <a:xfrm>
            <a:off x="4324350" y="45831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46" name="Oval 38"/>
          <p:cNvSpPr>
            <a:spLocks noChangeArrowheads="1"/>
          </p:cNvSpPr>
          <p:nvPr/>
        </p:nvSpPr>
        <p:spPr bwMode="auto">
          <a:xfrm>
            <a:off x="4722813" y="45815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47" name="Oval 39"/>
          <p:cNvSpPr>
            <a:spLocks noChangeArrowheads="1"/>
          </p:cNvSpPr>
          <p:nvPr/>
        </p:nvSpPr>
        <p:spPr bwMode="auto">
          <a:xfrm>
            <a:off x="5105400" y="45815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48" name="Oval 40"/>
          <p:cNvSpPr>
            <a:spLocks noChangeArrowheads="1"/>
          </p:cNvSpPr>
          <p:nvPr/>
        </p:nvSpPr>
        <p:spPr bwMode="auto">
          <a:xfrm>
            <a:off x="5487988" y="45815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49" name="Oval 41"/>
          <p:cNvSpPr>
            <a:spLocks noChangeArrowheads="1"/>
          </p:cNvSpPr>
          <p:nvPr/>
        </p:nvSpPr>
        <p:spPr bwMode="auto">
          <a:xfrm>
            <a:off x="3567113" y="42037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0" name="Oval 42"/>
          <p:cNvSpPr>
            <a:spLocks noChangeArrowheads="1"/>
          </p:cNvSpPr>
          <p:nvPr/>
        </p:nvSpPr>
        <p:spPr bwMode="auto">
          <a:xfrm>
            <a:off x="3965575" y="4203700"/>
            <a:ext cx="319088"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451" name="Oval 43"/>
          <p:cNvSpPr>
            <a:spLocks noChangeArrowheads="1"/>
          </p:cNvSpPr>
          <p:nvPr/>
        </p:nvSpPr>
        <p:spPr bwMode="auto">
          <a:xfrm>
            <a:off x="5862638" y="42037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2" name="Oval 44"/>
          <p:cNvSpPr>
            <a:spLocks noChangeArrowheads="1"/>
          </p:cNvSpPr>
          <p:nvPr/>
        </p:nvSpPr>
        <p:spPr bwMode="auto">
          <a:xfrm>
            <a:off x="3184525" y="42021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3" name="Oval 45"/>
          <p:cNvSpPr>
            <a:spLocks noChangeArrowheads="1"/>
          </p:cNvSpPr>
          <p:nvPr/>
        </p:nvSpPr>
        <p:spPr bwMode="auto">
          <a:xfrm>
            <a:off x="4332288" y="4203700"/>
            <a:ext cx="319087"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454" name="Oval 46"/>
          <p:cNvSpPr>
            <a:spLocks noChangeArrowheads="1"/>
          </p:cNvSpPr>
          <p:nvPr/>
        </p:nvSpPr>
        <p:spPr bwMode="auto">
          <a:xfrm>
            <a:off x="4730750" y="42021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5" name="Oval 47"/>
          <p:cNvSpPr>
            <a:spLocks noChangeArrowheads="1"/>
          </p:cNvSpPr>
          <p:nvPr/>
        </p:nvSpPr>
        <p:spPr bwMode="auto">
          <a:xfrm>
            <a:off x="5113338" y="42021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6" name="Oval 48"/>
          <p:cNvSpPr>
            <a:spLocks noChangeArrowheads="1"/>
          </p:cNvSpPr>
          <p:nvPr/>
        </p:nvSpPr>
        <p:spPr bwMode="auto">
          <a:xfrm>
            <a:off x="5495925" y="42021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7" name="Oval 49"/>
          <p:cNvSpPr>
            <a:spLocks noChangeArrowheads="1"/>
          </p:cNvSpPr>
          <p:nvPr/>
        </p:nvSpPr>
        <p:spPr bwMode="auto">
          <a:xfrm>
            <a:off x="3562350" y="38242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8" name="Oval 50"/>
          <p:cNvSpPr>
            <a:spLocks noChangeArrowheads="1"/>
          </p:cNvSpPr>
          <p:nvPr/>
        </p:nvSpPr>
        <p:spPr bwMode="auto">
          <a:xfrm>
            <a:off x="3960813" y="38242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59" name="Oval 51"/>
          <p:cNvSpPr>
            <a:spLocks noChangeArrowheads="1"/>
          </p:cNvSpPr>
          <p:nvPr/>
        </p:nvSpPr>
        <p:spPr bwMode="auto">
          <a:xfrm>
            <a:off x="5857875" y="38242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0" name="Oval 52"/>
          <p:cNvSpPr>
            <a:spLocks noChangeArrowheads="1"/>
          </p:cNvSpPr>
          <p:nvPr/>
        </p:nvSpPr>
        <p:spPr bwMode="auto">
          <a:xfrm>
            <a:off x="3179763" y="38227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1" name="Oval 53"/>
          <p:cNvSpPr>
            <a:spLocks noChangeArrowheads="1"/>
          </p:cNvSpPr>
          <p:nvPr/>
        </p:nvSpPr>
        <p:spPr bwMode="auto">
          <a:xfrm>
            <a:off x="4327525" y="38242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2" name="Oval 54"/>
          <p:cNvSpPr>
            <a:spLocks noChangeArrowheads="1"/>
          </p:cNvSpPr>
          <p:nvPr/>
        </p:nvSpPr>
        <p:spPr bwMode="auto">
          <a:xfrm>
            <a:off x="4725988" y="3822700"/>
            <a:ext cx="319087"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463" name="Oval 55"/>
          <p:cNvSpPr>
            <a:spLocks noChangeArrowheads="1"/>
          </p:cNvSpPr>
          <p:nvPr/>
        </p:nvSpPr>
        <p:spPr bwMode="auto">
          <a:xfrm>
            <a:off x="5108575" y="3822700"/>
            <a:ext cx="319088" cy="31908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464" name="Oval 56"/>
          <p:cNvSpPr>
            <a:spLocks noChangeArrowheads="1"/>
          </p:cNvSpPr>
          <p:nvPr/>
        </p:nvSpPr>
        <p:spPr bwMode="auto">
          <a:xfrm>
            <a:off x="5491163" y="382270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5" name="Oval 57"/>
          <p:cNvSpPr>
            <a:spLocks noChangeArrowheads="1"/>
          </p:cNvSpPr>
          <p:nvPr/>
        </p:nvSpPr>
        <p:spPr bwMode="auto">
          <a:xfrm>
            <a:off x="3570288" y="34448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6" name="Oval 58"/>
          <p:cNvSpPr>
            <a:spLocks noChangeArrowheads="1"/>
          </p:cNvSpPr>
          <p:nvPr/>
        </p:nvSpPr>
        <p:spPr bwMode="auto">
          <a:xfrm>
            <a:off x="3968750" y="34448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7" name="Oval 59"/>
          <p:cNvSpPr>
            <a:spLocks noChangeArrowheads="1"/>
          </p:cNvSpPr>
          <p:nvPr/>
        </p:nvSpPr>
        <p:spPr bwMode="auto">
          <a:xfrm>
            <a:off x="5865813" y="34448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8" name="Oval 60"/>
          <p:cNvSpPr>
            <a:spLocks noChangeArrowheads="1"/>
          </p:cNvSpPr>
          <p:nvPr/>
        </p:nvSpPr>
        <p:spPr bwMode="auto">
          <a:xfrm>
            <a:off x="3187700" y="34432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69" name="Oval 61"/>
          <p:cNvSpPr>
            <a:spLocks noChangeArrowheads="1"/>
          </p:cNvSpPr>
          <p:nvPr/>
        </p:nvSpPr>
        <p:spPr bwMode="auto">
          <a:xfrm>
            <a:off x="4335463" y="34448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0" name="Oval 62"/>
          <p:cNvSpPr>
            <a:spLocks noChangeArrowheads="1"/>
          </p:cNvSpPr>
          <p:nvPr/>
        </p:nvSpPr>
        <p:spPr bwMode="auto">
          <a:xfrm>
            <a:off x="4733925" y="344328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1" name="Oval 63"/>
          <p:cNvSpPr>
            <a:spLocks noChangeArrowheads="1"/>
          </p:cNvSpPr>
          <p:nvPr/>
        </p:nvSpPr>
        <p:spPr bwMode="auto">
          <a:xfrm>
            <a:off x="5116513" y="34432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2" name="Oval 64"/>
          <p:cNvSpPr>
            <a:spLocks noChangeArrowheads="1"/>
          </p:cNvSpPr>
          <p:nvPr/>
        </p:nvSpPr>
        <p:spPr bwMode="auto">
          <a:xfrm>
            <a:off x="5499100" y="3443288"/>
            <a:ext cx="319088" cy="31908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473" name="Oval 65"/>
          <p:cNvSpPr>
            <a:spLocks noChangeArrowheads="1"/>
          </p:cNvSpPr>
          <p:nvPr/>
        </p:nvSpPr>
        <p:spPr bwMode="auto">
          <a:xfrm>
            <a:off x="3582988" y="30448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4" name="Oval 66"/>
          <p:cNvSpPr>
            <a:spLocks noChangeArrowheads="1"/>
          </p:cNvSpPr>
          <p:nvPr/>
        </p:nvSpPr>
        <p:spPr bwMode="auto">
          <a:xfrm>
            <a:off x="3981450" y="30448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5" name="Oval 67"/>
          <p:cNvSpPr>
            <a:spLocks noChangeArrowheads="1"/>
          </p:cNvSpPr>
          <p:nvPr/>
        </p:nvSpPr>
        <p:spPr bwMode="auto">
          <a:xfrm>
            <a:off x="5878513" y="30448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6" name="Oval 68"/>
          <p:cNvSpPr>
            <a:spLocks noChangeArrowheads="1"/>
          </p:cNvSpPr>
          <p:nvPr/>
        </p:nvSpPr>
        <p:spPr bwMode="auto">
          <a:xfrm>
            <a:off x="3200400" y="30432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7" name="Oval 69"/>
          <p:cNvSpPr>
            <a:spLocks noChangeArrowheads="1"/>
          </p:cNvSpPr>
          <p:nvPr/>
        </p:nvSpPr>
        <p:spPr bwMode="auto">
          <a:xfrm>
            <a:off x="4348163" y="30448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8" name="Oval 70"/>
          <p:cNvSpPr>
            <a:spLocks noChangeArrowheads="1"/>
          </p:cNvSpPr>
          <p:nvPr/>
        </p:nvSpPr>
        <p:spPr bwMode="auto">
          <a:xfrm>
            <a:off x="4746625" y="30432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79" name="Oval 71"/>
          <p:cNvSpPr>
            <a:spLocks noChangeArrowheads="1"/>
          </p:cNvSpPr>
          <p:nvPr/>
        </p:nvSpPr>
        <p:spPr bwMode="auto">
          <a:xfrm>
            <a:off x="5129213" y="304323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0" name="Oval 72"/>
          <p:cNvSpPr>
            <a:spLocks noChangeArrowheads="1"/>
          </p:cNvSpPr>
          <p:nvPr/>
        </p:nvSpPr>
        <p:spPr bwMode="auto">
          <a:xfrm>
            <a:off x="5511800" y="3043238"/>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1" name="Oval 73"/>
          <p:cNvSpPr>
            <a:spLocks noChangeArrowheads="1"/>
          </p:cNvSpPr>
          <p:nvPr/>
        </p:nvSpPr>
        <p:spPr bwMode="auto">
          <a:xfrm>
            <a:off x="3590925" y="26654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2" name="Oval 74"/>
          <p:cNvSpPr>
            <a:spLocks noChangeArrowheads="1"/>
          </p:cNvSpPr>
          <p:nvPr/>
        </p:nvSpPr>
        <p:spPr bwMode="auto">
          <a:xfrm>
            <a:off x="3989388" y="26654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3" name="Oval 75"/>
          <p:cNvSpPr>
            <a:spLocks noChangeArrowheads="1"/>
          </p:cNvSpPr>
          <p:nvPr/>
        </p:nvSpPr>
        <p:spPr bwMode="auto">
          <a:xfrm>
            <a:off x="5886450" y="26654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4" name="Oval 76"/>
          <p:cNvSpPr>
            <a:spLocks noChangeArrowheads="1"/>
          </p:cNvSpPr>
          <p:nvPr/>
        </p:nvSpPr>
        <p:spPr bwMode="auto">
          <a:xfrm>
            <a:off x="3208338" y="26638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5" name="Oval 77"/>
          <p:cNvSpPr>
            <a:spLocks noChangeArrowheads="1"/>
          </p:cNvSpPr>
          <p:nvPr/>
        </p:nvSpPr>
        <p:spPr bwMode="auto">
          <a:xfrm>
            <a:off x="4356100" y="266541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6" name="Oval 78"/>
          <p:cNvSpPr>
            <a:spLocks noChangeArrowheads="1"/>
          </p:cNvSpPr>
          <p:nvPr/>
        </p:nvSpPr>
        <p:spPr bwMode="auto">
          <a:xfrm>
            <a:off x="4754563" y="26638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7" name="Oval 79"/>
          <p:cNvSpPr>
            <a:spLocks noChangeArrowheads="1"/>
          </p:cNvSpPr>
          <p:nvPr/>
        </p:nvSpPr>
        <p:spPr bwMode="auto">
          <a:xfrm>
            <a:off x="5137150" y="26638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8" name="Oval 80"/>
          <p:cNvSpPr>
            <a:spLocks noChangeArrowheads="1"/>
          </p:cNvSpPr>
          <p:nvPr/>
        </p:nvSpPr>
        <p:spPr bwMode="auto">
          <a:xfrm>
            <a:off x="5519738" y="266382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89" name="Oval 81"/>
          <p:cNvSpPr>
            <a:spLocks noChangeArrowheads="1"/>
          </p:cNvSpPr>
          <p:nvPr/>
        </p:nvSpPr>
        <p:spPr bwMode="auto">
          <a:xfrm>
            <a:off x="3551238" y="53514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0" name="Oval 82"/>
          <p:cNvSpPr>
            <a:spLocks noChangeArrowheads="1"/>
          </p:cNvSpPr>
          <p:nvPr/>
        </p:nvSpPr>
        <p:spPr bwMode="auto">
          <a:xfrm>
            <a:off x="3949700" y="53514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1" name="Oval 83"/>
          <p:cNvSpPr>
            <a:spLocks noChangeArrowheads="1"/>
          </p:cNvSpPr>
          <p:nvPr/>
        </p:nvSpPr>
        <p:spPr bwMode="auto">
          <a:xfrm>
            <a:off x="5846763" y="53514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2" name="Oval 84"/>
          <p:cNvSpPr>
            <a:spLocks noChangeArrowheads="1"/>
          </p:cNvSpPr>
          <p:nvPr/>
        </p:nvSpPr>
        <p:spPr bwMode="auto">
          <a:xfrm>
            <a:off x="3168650" y="53498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3" name="Oval 85"/>
          <p:cNvSpPr>
            <a:spLocks noChangeArrowheads="1"/>
          </p:cNvSpPr>
          <p:nvPr/>
        </p:nvSpPr>
        <p:spPr bwMode="auto">
          <a:xfrm>
            <a:off x="4316413" y="53514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4" name="Oval 86"/>
          <p:cNvSpPr>
            <a:spLocks noChangeArrowheads="1"/>
          </p:cNvSpPr>
          <p:nvPr/>
        </p:nvSpPr>
        <p:spPr bwMode="auto">
          <a:xfrm>
            <a:off x="4714875" y="53498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5" name="Oval 87"/>
          <p:cNvSpPr>
            <a:spLocks noChangeArrowheads="1"/>
          </p:cNvSpPr>
          <p:nvPr/>
        </p:nvSpPr>
        <p:spPr bwMode="auto">
          <a:xfrm>
            <a:off x="5097463" y="5349875"/>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6" name="Oval 88"/>
          <p:cNvSpPr>
            <a:spLocks noChangeArrowheads="1"/>
          </p:cNvSpPr>
          <p:nvPr/>
        </p:nvSpPr>
        <p:spPr bwMode="auto">
          <a:xfrm>
            <a:off x="5480050" y="53498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7" name="Oval 89"/>
          <p:cNvSpPr>
            <a:spLocks noChangeArrowheads="1"/>
          </p:cNvSpPr>
          <p:nvPr/>
        </p:nvSpPr>
        <p:spPr bwMode="auto">
          <a:xfrm>
            <a:off x="3559175" y="49720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8" name="Oval 90"/>
          <p:cNvSpPr>
            <a:spLocks noChangeArrowheads="1"/>
          </p:cNvSpPr>
          <p:nvPr/>
        </p:nvSpPr>
        <p:spPr bwMode="auto">
          <a:xfrm>
            <a:off x="3957638" y="497205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99" name="Oval 91"/>
          <p:cNvSpPr>
            <a:spLocks noChangeArrowheads="1"/>
          </p:cNvSpPr>
          <p:nvPr/>
        </p:nvSpPr>
        <p:spPr bwMode="auto">
          <a:xfrm>
            <a:off x="5854700" y="49720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00" name="Oval 92"/>
          <p:cNvSpPr>
            <a:spLocks noChangeArrowheads="1"/>
          </p:cNvSpPr>
          <p:nvPr/>
        </p:nvSpPr>
        <p:spPr bwMode="auto">
          <a:xfrm>
            <a:off x="3176588" y="49704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01" name="Oval 93"/>
          <p:cNvSpPr>
            <a:spLocks noChangeArrowheads="1"/>
          </p:cNvSpPr>
          <p:nvPr/>
        </p:nvSpPr>
        <p:spPr bwMode="auto">
          <a:xfrm>
            <a:off x="4324350" y="497205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02" name="Oval 94"/>
          <p:cNvSpPr>
            <a:spLocks noChangeArrowheads="1"/>
          </p:cNvSpPr>
          <p:nvPr/>
        </p:nvSpPr>
        <p:spPr bwMode="auto">
          <a:xfrm>
            <a:off x="4722813" y="49704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03" name="Oval 95"/>
          <p:cNvSpPr>
            <a:spLocks noChangeArrowheads="1"/>
          </p:cNvSpPr>
          <p:nvPr/>
        </p:nvSpPr>
        <p:spPr bwMode="auto">
          <a:xfrm>
            <a:off x="5105400" y="49704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04" name="Oval 96"/>
          <p:cNvSpPr>
            <a:spLocks noChangeArrowheads="1"/>
          </p:cNvSpPr>
          <p:nvPr/>
        </p:nvSpPr>
        <p:spPr bwMode="auto">
          <a:xfrm>
            <a:off x="5487988" y="497046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417" name="Line 9"/>
          <p:cNvSpPr>
            <a:spLocks noChangeShapeType="1"/>
          </p:cNvSpPr>
          <p:nvPr/>
        </p:nvSpPr>
        <p:spPr bwMode="auto">
          <a:xfrm flipV="1">
            <a:off x="3721100" y="3598863"/>
            <a:ext cx="1938338" cy="1141412"/>
          </a:xfrm>
          <a:prstGeom prst="line">
            <a:avLst/>
          </a:prstGeom>
          <a:noFill/>
          <a:ln w="31750">
            <a:solidFill>
              <a:schemeClr val="accent2"/>
            </a:solidFill>
            <a:round/>
            <a:headEnd type="oval" w="med" len="med"/>
            <a:tailEnd type="oval" w="med" len="med"/>
          </a:ln>
          <a:effectLst/>
        </p:spPr>
        <p:txBody>
          <a:bodyPr wrap="none"/>
          <a:lstStyle/>
          <a:p>
            <a:endParaRPr lang="en-US"/>
          </a:p>
        </p:txBody>
      </p:sp>
      <p:sp>
        <p:nvSpPr>
          <p:cNvPr id="17505" name="Rectangle 97"/>
          <p:cNvSpPr>
            <a:spLocks noChangeArrowheads="1"/>
          </p:cNvSpPr>
          <p:nvPr/>
        </p:nvSpPr>
        <p:spPr bwMode="auto">
          <a:xfrm>
            <a:off x="457200" y="5970588"/>
            <a:ext cx="8229600" cy="692150"/>
          </a:xfrm>
          <a:prstGeom prst="rect">
            <a:avLst/>
          </a:prstGeom>
          <a:noFill/>
          <a:ln w="9525">
            <a:noFill/>
            <a:miter lim="800000"/>
            <a:headEnd/>
            <a:tailEnd/>
          </a:ln>
          <a:effectLst/>
        </p:spPr>
        <p:txBody>
          <a:bodyPr/>
          <a:lstStyle/>
          <a:p>
            <a:pPr>
              <a:spcBef>
                <a:spcPct val="20000"/>
              </a:spcBef>
            </a:pPr>
            <a:r>
              <a:rPr lang="en-IE" sz="3200"/>
              <a:t>How do we choose which pixels to turn on?</a:t>
            </a:r>
            <a:endParaRPr lang="en-US" sz="3200"/>
          </a:p>
        </p:txBody>
      </p:sp>
      <p:sp>
        <p:nvSpPr>
          <p:cNvPr id="17506" name="Line 98"/>
          <p:cNvSpPr>
            <a:spLocks noChangeShapeType="1"/>
          </p:cNvSpPr>
          <p:nvPr/>
        </p:nvSpPr>
        <p:spPr bwMode="auto">
          <a:xfrm flipV="1">
            <a:off x="2973388" y="2500313"/>
            <a:ext cx="0" cy="3262312"/>
          </a:xfrm>
          <a:prstGeom prst="line">
            <a:avLst/>
          </a:prstGeom>
          <a:noFill/>
          <a:ln w="12700">
            <a:solidFill>
              <a:schemeClr val="tx1"/>
            </a:solidFill>
            <a:round/>
            <a:headEnd/>
            <a:tailEnd/>
          </a:ln>
          <a:effectLst/>
        </p:spPr>
        <p:txBody>
          <a:bodyPr wrap="none"/>
          <a:lstStyle/>
          <a:p>
            <a:endParaRPr lang="en-US"/>
          </a:p>
        </p:txBody>
      </p:sp>
      <p:sp>
        <p:nvSpPr>
          <p:cNvPr id="17507" name="Oval 99"/>
          <p:cNvSpPr>
            <a:spLocks noChangeArrowheads="1"/>
          </p:cNvSpPr>
          <p:nvPr/>
        </p:nvSpPr>
        <p:spPr bwMode="auto">
          <a:xfrm>
            <a:off x="2798763" y="45704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08" name="Oval 100"/>
          <p:cNvSpPr>
            <a:spLocks noChangeArrowheads="1"/>
          </p:cNvSpPr>
          <p:nvPr/>
        </p:nvSpPr>
        <p:spPr bwMode="auto">
          <a:xfrm>
            <a:off x="2806700" y="4191000"/>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09" name="Oval 101"/>
          <p:cNvSpPr>
            <a:spLocks noChangeArrowheads="1"/>
          </p:cNvSpPr>
          <p:nvPr/>
        </p:nvSpPr>
        <p:spPr bwMode="auto">
          <a:xfrm>
            <a:off x="2801938" y="3811588"/>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10" name="Oval 102"/>
          <p:cNvSpPr>
            <a:spLocks noChangeArrowheads="1"/>
          </p:cNvSpPr>
          <p:nvPr/>
        </p:nvSpPr>
        <p:spPr bwMode="auto">
          <a:xfrm>
            <a:off x="2809875" y="343217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11" name="Oval 103"/>
          <p:cNvSpPr>
            <a:spLocks noChangeArrowheads="1"/>
          </p:cNvSpPr>
          <p:nvPr/>
        </p:nvSpPr>
        <p:spPr bwMode="auto">
          <a:xfrm>
            <a:off x="2822575" y="3032125"/>
            <a:ext cx="319088"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12" name="Oval 104"/>
          <p:cNvSpPr>
            <a:spLocks noChangeArrowheads="1"/>
          </p:cNvSpPr>
          <p:nvPr/>
        </p:nvSpPr>
        <p:spPr bwMode="auto">
          <a:xfrm>
            <a:off x="2830513" y="2652713"/>
            <a:ext cx="319087"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13" name="Oval 105"/>
          <p:cNvSpPr>
            <a:spLocks noChangeArrowheads="1"/>
          </p:cNvSpPr>
          <p:nvPr/>
        </p:nvSpPr>
        <p:spPr bwMode="auto">
          <a:xfrm>
            <a:off x="2790825" y="5338763"/>
            <a:ext cx="319088" cy="31908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7514" name="Oval 106"/>
          <p:cNvSpPr>
            <a:spLocks noChangeArrowheads="1"/>
          </p:cNvSpPr>
          <p:nvPr/>
        </p:nvSpPr>
        <p:spPr bwMode="auto">
          <a:xfrm>
            <a:off x="2798763" y="4959350"/>
            <a:ext cx="319087" cy="3190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5" name="Content Placeholder 94"/>
          <p:cNvSpPr>
            <a:spLocks noGrp="1"/>
          </p:cNvSpPr>
          <p:nvPr>
            <p:ph idx="1"/>
          </p:nvPr>
        </p:nvSpPr>
        <p:spPr>
          <a:xfrm>
            <a:off x="457200" y="807324"/>
            <a:ext cx="8229600" cy="4389120"/>
          </a:xfrm>
        </p:spPr>
        <p:txBody>
          <a:bodyPr/>
          <a:lstStyle/>
          <a:p>
            <a:endParaRPr lang="en-US" dirty="0"/>
          </a:p>
        </p:txBody>
      </p:sp>
      <p:sp>
        <p:nvSpPr>
          <p:cNvPr id="97" name="Slide Number Placeholder 96"/>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98" name="Footer Placeholder 9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ln/>
        </p:spPr>
        <p:txBody>
          <a:bodyPr/>
          <a:lstStyle/>
          <a:p>
            <a:r>
              <a:rPr lang="en-IE"/>
              <a:t>Bresenham Exercise (cont…)</a:t>
            </a:r>
            <a:endParaRPr lang="en-US"/>
          </a:p>
        </p:txBody>
      </p:sp>
      <p:grpSp>
        <p:nvGrpSpPr>
          <p:cNvPr id="79875" name="Group 3"/>
          <p:cNvGrpSpPr>
            <a:grpSpLocks/>
          </p:cNvGrpSpPr>
          <p:nvPr/>
        </p:nvGrpSpPr>
        <p:grpSpPr bwMode="auto">
          <a:xfrm>
            <a:off x="133350" y="1406525"/>
            <a:ext cx="6286500" cy="5278438"/>
            <a:chOff x="84" y="886"/>
            <a:chExt cx="3960" cy="3325"/>
          </a:xfrm>
        </p:grpSpPr>
        <p:grpSp>
          <p:nvGrpSpPr>
            <p:cNvPr id="79876" name="Group 4"/>
            <p:cNvGrpSpPr>
              <a:grpSpLocks/>
            </p:cNvGrpSpPr>
            <p:nvPr/>
          </p:nvGrpSpPr>
          <p:grpSpPr bwMode="auto">
            <a:xfrm>
              <a:off x="556" y="886"/>
              <a:ext cx="3211" cy="3090"/>
              <a:chOff x="2066" y="90"/>
              <a:chExt cx="3118" cy="3644"/>
            </a:xfrm>
          </p:grpSpPr>
          <p:sp>
            <p:nvSpPr>
              <p:cNvPr id="79877" name="Line 5"/>
              <p:cNvSpPr>
                <a:spLocks noChangeShapeType="1"/>
              </p:cNvSpPr>
              <p:nvPr/>
            </p:nvSpPr>
            <p:spPr bwMode="auto">
              <a:xfrm flipV="1">
                <a:off x="2376" y="90"/>
                <a:ext cx="0" cy="3644"/>
              </a:xfrm>
              <a:prstGeom prst="line">
                <a:avLst/>
              </a:prstGeom>
              <a:noFill/>
              <a:ln w="12700">
                <a:solidFill>
                  <a:schemeClr val="tx1"/>
                </a:solidFill>
                <a:round/>
                <a:headEnd/>
                <a:tailEnd/>
              </a:ln>
              <a:effectLst/>
            </p:spPr>
            <p:txBody>
              <a:bodyPr wrap="none"/>
              <a:lstStyle/>
              <a:p>
                <a:endParaRPr lang="en-US"/>
              </a:p>
            </p:txBody>
          </p:sp>
          <p:sp>
            <p:nvSpPr>
              <p:cNvPr id="79878" name="Line 6"/>
              <p:cNvSpPr>
                <a:spLocks noChangeShapeType="1"/>
              </p:cNvSpPr>
              <p:nvPr/>
            </p:nvSpPr>
            <p:spPr bwMode="auto">
              <a:xfrm flipV="1">
                <a:off x="2690" y="90"/>
                <a:ext cx="0" cy="3644"/>
              </a:xfrm>
              <a:prstGeom prst="line">
                <a:avLst/>
              </a:prstGeom>
              <a:noFill/>
              <a:ln w="12700">
                <a:solidFill>
                  <a:schemeClr val="tx1"/>
                </a:solidFill>
                <a:round/>
                <a:headEnd/>
                <a:tailEnd/>
              </a:ln>
              <a:effectLst/>
            </p:spPr>
            <p:txBody>
              <a:bodyPr wrap="none"/>
              <a:lstStyle/>
              <a:p>
                <a:endParaRPr lang="en-US"/>
              </a:p>
            </p:txBody>
          </p:sp>
          <p:sp>
            <p:nvSpPr>
              <p:cNvPr id="79879" name="Line 7"/>
              <p:cNvSpPr>
                <a:spLocks noChangeShapeType="1"/>
              </p:cNvSpPr>
              <p:nvPr/>
            </p:nvSpPr>
            <p:spPr bwMode="auto">
              <a:xfrm flipV="1">
                <a:off x="3016" y="90"/>
                <a:ext cx="0" cy="3644"/>
              </a:xfrm>
              <a:prstGeom prst="line">
                <a:avLst/>
              </a:prstGeom>
              <a:noFill/>
              <a:ln w="12700">
                <a:solidFill>
                  <a:schemeClr val="tx1"/>
                </a:solidFill>
                <a:round/>
                <a:headEnd/>
                <a:tailEnd/>
              </a:ln>
              <a:effectLst/>
            </p:spPr>
            <p:txBody>
              <a:bodyPr wrap="none"/>
              <a:lstStyle/>
              <a:p>
                <a:endParaRPr lang="en-US"/>
              </a:p>
            </p:txBody>
          </p:sp>
          <p:sp>
            <p:nvSpPr>
              <p:cNvPr id="79880" name="Line 8"/>
              <p:cNvSpPr>
                <a:spLocks noChangeShapeType="1"/>
              </p:cNvSpPr>
              <p:nvPr/>
            </p:nvSpPr>
            <p:spPr bwMode="auto">
              <a:xfrm flipV="1">
                <a:off x="3317" y="90"/>
                <a:ext cx="0" cy="3644"/>
              </a:xfrm>
              <a:prstGeom prst="line">
                <a:avLst/>
              </a:prstGeom>
              <a:noFill/>
              <a:ln w="12700">
                <a:solidFill>
                  <a:schemeClr val="tx1"/>
                </a:solidFill>
                <a:round/>
                <a:headEnd/>
                <a:tailEnd/>
              </a:ln>
              <a:effectLst/>
            </p:spPr>
            <p:txBody>
              <a:bodyPr wrap="none"/>
              <a:lstStyle/>
              <a:p>
                <a:endParaRPr lang="en-US"/>
              </a:p>
            </p:txBody>
          </p:sp>
          <p:sp>
            <p:nvSpPr>
              <p:cNvPr id="79881" name="Line 9"/>
              <p:cNvSpPr>
                <a:spLocks noChangeShapeType="1"/>
              </p:cNvSpPr>
              <p:nvPr/>
            </p:nvSpPr>
            <p:spPr bwMode="auto">
              <a:xfrm flipV="1">
                <a:off x="3644" y="90"/>
                <a:ext cx="0" cy="3644"/>
              </a:xfrm>
              <a:prstGeom prst="line">
                <a:avLst/>
              </a:prstGeom>
              <a:noFill/>
              <a:ln w="12700">
                <a:solidFill>
                  <a:schemeClr val="tx1"/>
                </a:solidFill>
                <a:round/>
                <a:headEnd/>
                <a:tailEnd/>
              </a:ln>
              <a:effectLst/>
            </p:spPr>
            <p:txBody>
              <a:bodyPr wrap="none"/>
              <a:lstStyle/>
              <a:p>
                <a:endParaRPr lang="en-US"/>
              </a:p>
            </p:txBody>
          </p:sp>
          <p:sp>
            <p:nvSpPr>
              <p:cNvPr id="79882" name="Line 10"/>
              <p:cNvSpPr>
                <a:spLocks noChangeShapeType="1"/>
              </p:cNvSpPr>
              <p:nvPr/>
            </p:nvSpPr>
            <p:spPr bwMode="auto">
              <a:xfrm flipV="1">
                <a:off x="3957" y="90"/>
                <a:ext cx="0" cy="3644"/>
              </a:xfrm>
              <a:prstGeom prst="line">
                <a:avLst/>
              </a:prstGeom>
              <a:noFill/>
              <a:ln w="12700">
                <a:solidFill>
                  <a:schemeClr val="tx1"/>
                </a:solidFill>
                <a:round/>
                <a:headEnd/>
                <a:tailEnd/>
              </a:ln>
              <a:effectLst/>
            </p:spPr>
            <p:txBody>
              <a:bodyPr wrap="none"/>
              <a:lstStyle/>
              <a:p>
                <a:endParaRPr lang="en-US"/>
              </a:p>
            </p:txBody>
          </p:sp>
          <p:sp>
            <p:nvSpPr>
              <p:cNvPr id="79883" name="Line 11"/>
              <p:cNvSpPr>
                <a:spLocks noChangeShapeType="1"/>
              </p:cNvSpPr>
              <p:nvPr/>
            </p:nvSpPr>
            <p:spPr bwMode="auto">
              <a:xfrm flipV="1">
                <a:off x="4271" y="90"/>
                <a:ext cx="0" cy="3644"/>
              </a:xfrm>
              <a:prstGeom prst="line">
                <a:avLst/>
              </a:prstGeom>
              <a:noFill/>
              <a:ln w="12700">
                <a:solidFill>
                  <a:schemeClr val="tx1"/>
                </a:solidFill>
                <a:round/>
                <a:headEnd/>
                <a:tailEnd/>
              </a:ln>
              <a:effectLst/>
            </p:spPr>
            <p:txBody>
              <a:bodyPr wrap="none"/>
              <a:lstStyle/>
              <a:p>
                <a:endParaRPr lang="en-US"/>
              </a:p>
            </p:txBody>
          </p:sp>
          <p:sp>
            <p:nvSpPr>
              <p:cNvPr id="79884" name="Line 12"/>
              <p:cNvSpPr>
                <a:spLocks noChangeShapeType="1"/>
              </p:cNvSpPr>
              <p:nvPr/>
            </p:nvSpPr>
            <p:spPr bwMode="auto">
              <a:xfrm flipV="1">
                <a:off x="4572" y="90"/>
                <a:ext cx="0" cy="3644"/>
              </a:xfrm>
              <a:prstGeom prst="line">
                <a:avLst/>
              </a:prstGeom>
              <a:noFill/>
              <a:ln w="12700">
                <a:solidFill>
                  <a:schemeClr val="tx1"/>
                </a:solidFill>
                <a:round/>
                <a:headEnd/>
                <a:tailEnd/>
              </a:ln>
              <a:effectLst/>
            </p:spPr>
            <p:txBody>
              <a:bodyPr wrap="none"/>
              <a:lstStyle/>
              <a:p>
                <a:endParaRPr lang="en-US"/>
              </a:p>
            </p:txBody>
          </p:sp>
          <p:sp>
            <p:nvSpPr>
              <p:cNvPr id="79885" name="Line 13"/>
              <p:cNvSpPr>
                <a:spLocks noChangeShapeType="1"/>
              </p:cNvSpPr>
              <p:nvPr/>
            </p:nvSpPr>
            <p:spPr bwMode="auto">
              <a:xfrm flipV="1">
                <a:off x="2066" y="90"/>
                <a:ext cx="0" cy="3644"/>
              </a:xfrm>
              <a:prstGeom prst="line">
                <a:avLst/>
              </a:prstGeom>
              <a:noFill/>
              <a:ln w="12700">
                <a:solidFill>
                  <a:schemeClr val="tx1"/>
                </a:solidFill>
                <a:round/>
                <a:headEnd/>
                <a:tailEnd/>
              </a:ln>
              <a:effectLst/>
            </p:spPr>
            <p:txBody>
              <a:bodyPr wrap="none"/>
              <a:lstStyle/>
              <a:p>
                <a:endParaRPr lang="en-US"/>
              </a:p>
            </p:txBody>
          </p:sp>
          <p:sp>
            <p:nvSpPr>
              <p:cNvPr id="79886" name="Line 14"/>
              <p:cNvSpPr>
                <a:spLocks noChangeShapeType="1"/>
              </p:cNvSpPr>
              <p:nvPr/>
            </p:nvSpPr>
            <p:spPr bwMode="auto">
              <a:xfrm flipV="1">
                <a:off x="4879" y="90"/>
                <a:ext cx="0" cy="3644"/>
              </a:xfrm>
              <a:prstGeom prst="line">
                <a:avLst/>
              </a:prstGeom>
              <a:noFill/>
              <a:ln w="12700">
                <a:solidFill>
                  <a:schemeClr val="tx1"/>
                </a:solidFill>
                <a:round/>
                <a:headEnd/>
                <a:tailEnd/>
              </a:ln>
              <a:effectLst/>
            </p:spPr>
            <p:txBody>
              <a:bodyPr wrap="none"/>
              <a:lstStyle/>
              <a:p>
                <a:endParaRPr lang="en-US"/>
              </a:p>
            </p:txBody>
          </p:sp>
          <p:sp>
            <p:nvSpPr>
              <p:cNvPr id="79887" name="Line 15"/>
              <p:cNvSpPr>
                <a:spLocks noChangeShapeType="1"/>
              </p:cNvSpPr>
              <p:nvPr/>
            </p:nvSpPr>
            <p:spPr bwMode="auto">
              <a:xfrm flipV="1">
                <a:off x="5184" y="90"/>
                <a:ext cx="0" cy="3644"/>
              </a:xfrm>
              <a:prstGeom prst="line">
                <a:avLst/>
              </a:prstGeom>
              <a:noFill/>
              <a:ln w="12700">
                <a:solidFill>
                  <a:schemeClr val="tx1"/>
                </a:solidFill>
                <a:round/>
                <a:headEnd/>
                <a:tailEnd/>
              </a:ln>
              <a:effectLst/>
            </p:spPr>
            <p:txBody>
              <a:bodyPr wrap="none"/>
              <a:lstStyle/>
              <a:p>
                <a:endParaRPr lang="en-US"/>
              </a:p>
            </p:txBody>
          </p:sp>
        </p:grpSp>
        <p:sp>
          <p:nvSpPr>
            <p:cNvPr id="79888" name="Line 16"/>
            <p:cNvSpPr>
              <a:spLocks noChangeShapeType="1"/>
            </p:cNvSpPr>
            <p:nvPr/>
          </p:nvSpPr>
          <p:spPr bwMode="auto">
            <a:xfrm rot="5400000" flipV="1">
              <a:off x="2183" y="-710"/>
              <a:ext cx="0" cy="3723"/>
            </a:xfrm>
            <a:prstGeom prst="line">
              <a:avLst/>
            </a:prstGeom>
            <a:noFill/>
            <a:ln w="12700">
              <a:solidFill>
                <a:schemeClr val="tx1"/>
              </a:solidFill>
              <a:round/>
              <a:headEnd/>
              <a:tailEnd/>
            </a:ln>
            <a:effectLst/>
          </p:spPr>
          <p:txBody>
            <a:bodyPr wrap="none"/>
            <a:lstStyle/>
            <a:p>
              <a:endParaRPr lang="en-US"/>
            </a:p>
          </p:txBody>
        </p:sp>
        <p:sp>
          <p:nvSpPr>
            <p:cNvPr id="79889" name="Line 17"/>
            <p:cNvSpPr>
              <a:spLocks noChangeShapeType="1"/>
            </p:cNvSpPr>
            <p:nvPr/>
          </p:nvSpPr>
          <p:spPr bwMode="auto">
            <a:xfrm rot="5400000" flipV="1">
              <a:off x="2183" y="-389"/>
              <a:ext cx="0" cy="3723"/>
            </a:xfrm>
            <a:prstGeom prst="line">
              <a:avLst/>
            </a:prstGeom>
            <a:noFill/>
            <a:ln w="12700">
              <a:solidFill>
                <a:schemeClr val="tx1"/>
              </a:solidFill>
              <a:round/>
              <a:headEnd/>
              <a:tailEnd/>
            </a:ln>
            <a:effectLst/>
          </p:spPr>
          <p:txBody>
            <a:bodyPr wrap="none"/>
            <a:lstStyle/>
            <a:p>
              <a:endParaRPr lang="en-US"/>
            </a:p>
          </p:txBody>
        </p:sp>
        <p:sp>
          <p:nvSpPr>
            <p:cNvPr id="79890" name="Line 18"/>
            <p:cNvSpPr>
              <a:spLocks noChangeShapeType="1"/>
            </p:cNvSpPr>
            <p:nvPr/>
          </p:nvSpPr>
          <p:spPr bwMode="auto">
            <a:xfrm rot="5400000" flipV="1">
              <a:off x="2183" y="-65"/>
              <a:ext cx="0" cy="3723"/>
            </a:xfrm>
            <a:prstGeom prst="line">
              <a:avLst/>
            </a:prstGeom>
            <a:noFill/>
            <a:ln w="12700">
              <a:solidFill>
                <a:schemeClr val="tx1"/>
              </a:solidFill>
              <a:round/>
              <a:headEnd/>
              <a:tailEnd/>
            </a:ln>
            <a:effectLst/>
          </p:spPr>
          <p:txBody>
            <a:bodyPr wrap="none"/>
            <a:lstStyle/>
            <a:p>
              <a:endParaRPr lang="en-US"/>
            </a:p>
          </p:txBody>
        </p:sp>
        <p:sp>
          <p:nvSpPr>
            <p:cNvPr id="79891" name="Line 19"/>
            <p:cNvSpPr>
              <a:spLocks noChangeShapeType="1"/>
            </p:cNvSpPr>
            <p:nvPr/>
          </p:nvSpPr>
          <p:spPr bwMode="auto">
            <a:xfrm rot="5400000" flipV="1">
              <a:off x="2183" y="257"/>
              <a:ext cx="0" cy="3723"/>
            </a:xfrm>
            <a:prstGeom prst="line">
              <a:avLst/>
            </a:prstGeom>
            <a:noFill/>
            <a:ln w="12700">
              <a:solidFill>
                <a:schemeClr val="tx1"/>
              </a:solidFill>
              <a:round/>
              <a:headEnd/>
              <a:tailEnd/>
            </a:ln>
            <a:effectLst/>
          </p:spPr>
          <p:txBody>
            <a:bodyPr wrap="none"/>
            <a:lstStyle/>
            <a:p>
              <a:endParaRPr lang="en-US"/>
            </a:p>
          </p:txBody>
        </p:sp>
        <p:sp>
          <p:nvSpPr>
            <p:cNvPr id="79892" name="Line 20"/>
            <p:cNvSpPr>
              <a:spLocks noChangeShapeType="1"/>
            </p:cNvSpPr>
            <p:nvPr/>
          </p:nvSpPr>
          <p:spPr bwMode="auto">
            <a:xfrm rot="5400000" flipV="1">
              <a:off x="2183" y="581"/>
              <a:ext cx="0" cy="3723"/>
            </a:xfrm>
            <a:prstGeom prst="line">
              <a:avLst/>
            </a:prstGeom>
            <a:noFill/>
            <a:ln w="12700">
              <a:solidFill>
                <a:schemeClr val="tx1"/>
              </a:solidFill>
              <a:round/>
              <a:headEnd/>
              <a:tailEnd/>
            </a:ln>
            <a:effectLst/>
          </p:spPr>
          <p:txBody>
            <a:bodyPr wrap="none"/>
            <a:lstStyle/>
            <a:p>
              <a:endParaRPr lang="en-US"/>
            </a:p>
          </p:txBody>
        </p:sp>
        <p:sp>
          <p:nvSpPr>
            <p:cNvPr id="79893" name="Line 21"/>
            <p:cNvSpPr>
              <a:spLocks noChangeShapeType="1"/>
            </p:cNvSpPr>
            <p:nvPr/>
          </p:nvSpPr>
          <p:spPr bwMode="auto">
            <a:xfrm rot="5400000" flipV="1">
              <a:off x="2183" y="901"/>
              <a:ext cx="0" cy="3723"/>
            </a:xfrm>
            <a:prstGeom prst="line">
              <a:avLst/>
            </a:prstGeom>
            <a:noFill/>
            <a:ln w="12700">
              <a:solidFill>
                <a:schemeClr val="tx1"/>
              </a:solidFill>
              <a:round/>
              <a:headEnd/>
              <a:tailEnd/>
            </a:ln>
            <a:effectLst/>
          </p:spPr>
          <p:txBody>
            <a:bodyPr wrap="none"/>
            <a:lstStyle/>
            <a:p>
              <a:endParaRPr lang="en-US"/>
            </a:p>
          </p:txBody>
        </p:sp>
        <p:sp>
          <p:nvSpPr>
            <p:cNvPr id="79894" name="Oval 22"/>
            <p:cNvSpPr>
              <a:spLocks noChangeArrowheads="1"/>
            </p:cNvSpPr>
            <p:nvPr/>
          </p:nvSpPr>
          <p:spPr bwMode="auto">
            <a:xfrm>
              <a:off x="1063" y="1982"/>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895" name="Oval 23"/>
            <p:cNvSpPr>
              <a:spLocks noChangeArrowheads="1"/>
            </p:cNvSpPr>
            <p:nvPr/>
          </p:nvSpPr>
          <p:spPr bwMode="auto">
            <a:xfrm>
              <a:off x="1399" y="1982"/>
              <a:ext cx="271"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896" name="Oval 24"/>
            <p:cNvSpPr>
              <a:spLocks noChangeArrowheads="1"/>
            </p:cNvSpPr>
            <p:nvPr/>
          </p:nvSpPr>
          <p:spPr bwMode="auto">
            <a:xfrm>
              <a:off x="3001" y="1975"/>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897" name="Oval 25"/>
            <p:cNvSpPr>
              <a:spLocks noChangeArrowheads="1"/>
            </p:cNvSpPr>
            <p:nvPr/>
          </p:nvSpPr>
          <p:spPr bwMode="auto">
            <a:xfrm>
              <a:off x="740" y="198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898" name="Oval 26"/>
            <p:cNvSpPr>
              <a:spLocks noChangeArrowheads="1"/>
            </p:cNvSpPr>
            <p:nvPr/>
          </p:nvSpPr>
          <p:spPr bwMode="auto">
            <a:xfrm>
              <a:off x="1709" y="1982"/>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899" name="Oval 27"/>
            <p:cNvSpPr>
              <a:spLocks noChangeArrowheads="1"/>
            </p:cNvSpPr>
            <p:nvPr/>
          </p:nvSpPr>
          <p:spPr bwMode="auto">
            <a:xfrm>
              <a:off x="2045" y="198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0" name="Oval 28"/>
            <p:cNvSpPr>
              <a:spLocks noChangeArrowheads="1"/>
            </p:cNvSpPr>
            <p:nvPr/>
          </p:nvSpPr>
          <p:spPr bwMode="auto">
            <a:xfrm>
              <a:off x="2369" y="198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1" name="Oval 29"/>
            <p:cNvSpPr>
              <a:spLocks noChangeArrowheads="1"/>
            </p:cNvSpPr>
            <p:nvPr/>
          </p:nvSpPr>
          <p:spPr bwMode="auto">
            <a:xfrm>
              <a:off x="2692" y="1981"/>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2" name="Oval 30"/>
            <p:cNvSpPr>
              <a:spLocks noChangeArrowheads="1"/>
            </p:cNvSpPr>
            <p:nvPr/>
          </p:nvSpPr>
          <p:spPr bwMode="auto">
            <a:xfrm>
              <a:off x="1065" y="1663"/>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3" name="Oval 31"/>
            <p:cNvSpPr>
              <a:spLocks noChangeArrowheads="1"/>
            </p:cNvSpPr>
            <p:nvPr/>
          </p:nvSpPr>
          <p:spPr bwMode="auto">
            <a:xfrm>
              <a:off x="1400" y="1663"/>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4" name="Oval 32"/>
            <p:cNvSpPr>
              <a:spLocks noChangeArrowheads="1"/>
            </p:cNvSpPr>
            <p:nvPr/>
          </p:nvSpPr>
          <p:spPr bwMode="auto">
            <a:xfrm>
              <a:off x="3003" y="1654"/>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a:off x="741" y="166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6" name="Oval 34"/>
            <p:cNvSpPr>
              <a:spLocks noChangeArrowheads="1"/>
            </p:cNvSpPr>
            <p:nvPr/>
          </p:nvSpPr>
          <p:spPr bwMode="auto">
            <a:xfrm>
              <a:off x="1710" y="1663"/>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7" name="Oval 35"/>
            <p:cNvSpPr>
              <a:spLocks noChangeArrowheads="1"/>
            </p:cNvSpPr>
            <p:nvPr/>
          </p:nvSpPr>
          <p:spPr bwMode="auto">
            <a:xfrm>
              <a:off x="2047" y="166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8" name="Oval 36"/>
            <p:cNvSpPr>
              <a:spLocks noChangeArrowheads="1"/>
            </p:cNvSpPr>
            <p:nvPr/>
          </p:nvSpPr>
          <p:spPr bwMode="auto">
            <a:xfrm>
              <a:off x="2369" y="1661"/>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09" name="Oval 37"/>
            <p:cNvSpPr>
              <a:spLocks noChangeArrowheads="1"/>
            </p:cNvSpPr>
            <p:nvPr/>
          </p:nvSpPr>
          <p:spPr bwMode="auto">
            <a:xfrm>
              <a:off x="2693" y="166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0" name="Oval 38"/>
            <p:cNvSpPr>
              <a:spLocks noChangeArrowheads="1"/>
            </p:cNvSpPr>
            <p:nvPr/>
          </p:nvSpPr>
          <p:spPr bwMode="auto">
            <a:xfrm>
              <a:off x="1063" y="134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1" name="Oval 39"/>
            <p:cNvSpPr>
              <a:spLocks noChangeArrowheads="1"/>
            </p:cNvSpPr>
            <p:nvPr/>
          </p:nvSpPr>
          <p:spPr bwMode="auto">
            <a:xfrm>
              <a:off x="1399" y="1343"/>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2" name="Oval 40"/>
            <p:cNvSpPr>
              <a:spLocks noChangeArrowheads="1"/>
            </p:cNvSpPr>
            <p:nvPr/>
          </p:nvSpPr>
          <p:spPr bwMode="auto">
            <a:xfrm>
              <a:off x="3001" y="1334"/>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3" name="Oval 41"/>
            <p:cNvSpPr>
              <a:spLocks noChangeArrowheads="1"/>
            </p:cNvSpPr>
            <p:nvPr/>
          </p:nvSpPr>
          <p:spPr bwMode="auto">
            <a:xfrm>
              <a:off x="740" y="134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4" name="Oval 42"/>
            <p:cNvSpPr>
              <a:spLocks noChangeArrowheads="1"/>
            </p:cNvSpPr>
            <p:nvPr/>
          </p:nvSpPr>
          <p:spPr bwMode="auto">
            <a:xfrm>
              <a:off x="1709" y="134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5" name="Oval 43"/>
            <p:cNvSpPr>
              <a:spLocks noChangeArrowheads="1"/>
            </p:cNvSpPr>
            <p:nvPr/>
          </p:nvSpPr>
          <p:spPr bwMode="auto">
            <a:xfrm>
              <a:off x="2045" y="134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6" name="Oval 44"/>
            <p:cNvSpPr>
              <a:spLocks noChangeArrowheads="1"/>
            </p:cNvSpPr>
            <p:nvPr/>
          </p:nvSpPr>
          <p:spPr bwMode="auto">
            <a:xfrm>
              <a:off x="2369" y="134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7" name="Oval 45"/>
            <p:cNvSpPr>
              <a:spLocks noChangeArrowheads="1"/>
            </p:cNvSpPr>
            <p:nvPr/>
          </p:nvSpPr>
          <p:spPr bwMode="auto">
            <a:xfrm>
              <a:off x="2692" y="134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8" name="Oval 46"/>
            <p:cNvSpPr>
              <a:spLocks noChangeArrowheads="1"/>
            </p:cNvSpPr>
            <p:nvPr/>
          </p:nvSpPr>
          <p:spPr bwMode="auto">
            <a:xfrm>
              <a:off x="1065" y="1022"/>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19" name="Oval 47"/>
            <p:cNvSpPr>
              <a:spLocks noChangeArrowheads="1"/>
            </p:cNvSpPr>
            <p:nvPr/>
          </p:nvSpPr>
          <p:spPr bwMode="auto">
            <a:xfrm>
              <a:off x="1400" y="1022"/>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0" name="Oval 48"/>
            <p:cNvSpPr>
              <a:spLocks noChangeArrowheads="1"/>
            </p:cNvSpPr>
            <p:nvPr/>
          </p:nvSpPr>
          <p:spPr bwMode="auto">
            <a:xfrm>
              <a:off x="3003" y="1013"/>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1" name="Oval 49"/>
            <p:cNvSpPr>
              <a:spLocks noChangeArrowheads="1"/>
            </p:cNvSpPr>
            <p:nvPr/>
          </p:nvSpPr>
          <p:spPr bwMode="auto">
            <a:xfrm>
              <a:off x="741" y="1020"/>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2" name="Oval 50"/>
            <p:cNvSpPr>
              <a:spLocks noChangeArrowheads="1"/>
            </p:cNvSpPr>
            <p:nvPr/>
          </p:nvSpPr>
          <p:spPr bwMode="auto">
            <a:xfrm>
              <a:off x="1710" y="1022"/>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3" name="Oval 51"/>
            <p:cNvSpPr>
              <a:spLocks noChangeArrowheads="1"/>
            </p:cNvSpPr>
            <p:nvPr/>
          </p:nvSpPr>
          <p:spPr bwMode="auto">
            <a:xfrm>
              <a:off x="2047" y="1020"/>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4" name="Oval 52"/>
            <p:cNvSpPr>
              <a:spLocks noChangeArrowheads="1"/>
            </p:cNvSpPr>
            <p:nvPr/>
          </p:nvSpPr>
          <p:spPr bwMode="auto">
            <a:xfrm>
              <a:off x="2369" y="1020"/>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5" name="Oval 53"/>
            <p:cNvSpPr>
              <a:spLocks noChangeArrowheads="1"/>
            </p:cNvSpPr>
            <p:nvPr/>
          </p:nvSpPr>
          <p:spPr bwMode="auto">
            <a:xfrm>
              <a:off x="2693" y="1020"/>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6" name="Oval 54"/>
            <p:cNvSpPr>
              <a:spLocks noChangeArrowheads="1"/>
            </p:cNvSpPr>
            <p:nvPr/>
          </p:nvSpPr>
          <p:spPr bwMode="auto">
            <a:xfrm>
              <a:off x="1063" y="263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7" name="Oval 55"/>
            <p:cNvSpPr>
              <a:spLocks noChangeArrowheads="1"/>
            </p:cNvSpPr>
            <p:nvPr/>
          </p:nvSpPr>
          <p:spPr bwMode="auto">
            <a:xfrm>
              <a:off x="1399" y="2632"/>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8" name="Oval 56"/>
            <p:cNvSpPr>
              <a:spLocks noChangeArrowheads="1"/>
            </p:cNvSpPr>
            <p:nvPr/>
          </p:nvSpPr>
          <p:spPr bwMode="auto">
            <a:xfrm>
              <a:off x="3001" y="2623"/>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29" name="Oval 57"/>
            <p:cNvSpPr>
              <a:spLocks noChangeArrowheads="1"/>
            </p:cNvSpPr>
            <p:nvPr/>
          </p:nvSpPr>
          <p:spPr bwMode="auto">
            <a:xfrm>
              <a:off x="740" y="263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0" name="Oval 58"/>
            <p:cNvSpPr>
              <a:spLocks noChangeArrowheads="1"/>
            </p:cNvSpPr>
            <p:nvPr/>
          </p:nvSpPr>
          <p:spPr bwMode="auto">
            <a:xfrm>
              <a:off x="1709" y="263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1" name="Oval 59"/>
            <p:cNvSpPr>
              <a:spLocks noChangeArrowheads="1"/>
            </p:cNvSpPr>
            <p:nvPr/>
          </p:nvSpPr>
          <p:spPr bwMode="auto">
            <a:xfrm>
              <a:off x="2045" y="263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2" name="Oval 60"/>
            <p:cNvSpPr>
              <a:spLocks noChangeArrowheads="1"/>
            </p:cNvSpPr>
            <p:nvPr/>
          </p:nvSpPr>
          <p:spPr bwMode="auto">
            <a:xfrm>
              <a:off x="2369" y="263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3" name="Oval 61"/>
            <p:cNvSpPr>
              <a:spLocks noChangeArrowheads="1"/>
            </p:cNvSpPr>
            <p:nvPr/>
          </p:nvSpPr>
          <p:spPr bwMode="auto">
            <a:xfrm>
              <a:off x="2692" y="263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4" name="Oval 62"/>
            <p:cNvSpPr>
              <a:spLocks noChangeArrowheads="1"/>
            </p:cNvSpPr>
            <p:nvPr/>
          </p:nvSpPr>
          <p:spPr bwMode="auto">
            <a:xfrm>
              <a:off x="1063" y="231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5" name="Oval 63"/>
            <p:cNvSpPr>
              <a:spLocks noChangeArrowheads="1"/>
            </p:cNvSpPr>
            <p:nvPr/>
          </p:nvSpPr>
          <p:spPr bwMode="auto">
            <a:xfrm>
              <a:off x="1399" y="2312"/>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6" name="Oval 64"/>
            <p:cNvSpPr>
              <a:spLocks noChangeArrowheads="1"/>
            </p:cNvSpPr>
            <p:nvPr/>
          </p:nvSpPr>
          <p:spPr bwMode="auto">
            <a:xfrm>
              <a:off x="3001" y="2303"/>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7" name="Oval 65"/>
            <p:cNvSpPr>
              <a:spLocks noChangeArrowheads="1"/>
            </p:cNvSpPr>
            <p:nvPr/>
          </p:nvSpPr>
          <p:spPr bwMode="auto">
            <a:xfrm>
              <a:off x="740" y="2311"/>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8" name="Oval 66"/>
            <p:cNvSpPr>
              <a:spLocks noChangeArrowheads="1"/>
            </p:cNvSpPr>
            <p:nvPr/>
          </p:nvSpPr>
          <p:spPr bwMode="auto">
            <a:xfrm>
              <a:off x="1709" y="231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39" name="Oval 67"/>
            <p:cNvSpPr>
              <a:spLocks noChangeArrowheads="1"/>
            </p:cNvSpPr>
            <p:nvPr/>
          </p:nvSpPr>
          <p:spPr bwMode="auto">
            <a:xfrm>
              <a:off x="2045" y="2311"/>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0" name="Oval 68"/>
            <p:cNvSpPr>
              <a:spLocks noChangeArrowheads="1"/>
            </p:cNvSpPr>
            <p:nvPr/>
          </p:nvSpPr>
          <p:spPr bwMode="auto">
            <a:xfrm>
              <a:off x="2369" y="2311"/>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1" name="Oval 69"/>
            <p:cNvSpPr>
              <a:spLocks noChangeArrowheads="1"/>
            </p:cNvSpPr>
            <p:nvPr/>
          </p:nvSpPr>
          <p:spPr bwMode="auto">
            <a:xfrm>
              <a:off x="2692" y="2311"/>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2" name="Oval 70"/>
            <p:cNvSpPr>
              <a:spLocks noChangeArrowheads="1"/>
            </p:cNvSpPr>
            <p:nvPr/>
          </p:nvSpPr>
          <p:spPr bwMode="auto">
            <a:xfrm>
              <a:off x="421" y="1973"/>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3" name="Oval 71"/>
            <p:cNvSpPr>
              <a:spLocks noChangeArrowheads="1"/>
            </p:cNvSpPr>
            <p:nvPr/>
          </p:nvSpPr>
          <p:spPr bwMode="auto">
            <a:xfrm>
              <a:off x="422" y="1652"/>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4" name="Oval 72"/>
            <p:cNvSpPr>
              <a:spLocks noChangeArrowheads="1"/>
            </p:cNvSpPr>
            <p:nvPr/>
          </p:nvSpPr>
          <p:spPr bwMode="auto">
            <a:xfrm>
              <a:off x="421" y="1331"/>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5" name="Oval 73"/>
            <p:cNvSpPr>
              <a:spLocks noChangeArrowheads="1"/>
            </p:cNvSpPr>
            <p:nvPr/>
          </p:nvSpPr>
          <p:spPr bwMode="auto">
            <a:xfrm>
              <a:off x="422" y="1011"/>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6" name="Oval 74"/>
            <p:cNvSpPr>
              <a:spLocks noChangeArrowheads="1"/>
            </p:cNvSpPr>
            <p:nvPr/>
          </p:nvSpPr>
          <p:spPr bwMode="auto">
            <a:xfrm>
              <a:off x="421" y="262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7" name="Oval 75"/>
            <p:cNvSpPr>
              <a:spLocks noChangeArrowheads="1"/>
            </p:cNvSpPr>
            <p:nvPr/>
          </p:nvSpPr>
          <p:spPr bwMode="auto">
            <a:xfrm>
              <a:off x="421" y="230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8" name="Oval 76"/>
            <p:cNvSpPr>
              <a:spLocks noChangeArrowheads="1"/>
            </p:cNvSpPr>
            <p:nvPr/>
          </p:nvSpPr>
          <p:spPr bwMode="auto">
            <a:xfrm>
              <a:off x="3318" y="1983"/>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49" name="Oval 77"/>
            <p:cNvSpPr>
              <a:spLocks noChangeArrowheads="1"/>
            </p:cNvSpPr>
            <p:nvPr/>
          </p:nvSpPr>
          <p:spPr bwMode="auto">
            <a:xfrm>
              <a:off x="3319" y="1664"/>
              <a:ext cx="268" cy="269"/>
            </a:xfrm>
            <a:prstGeom prst="ellipse">
              <a:avLst/>
            </a:prstGeom>
            <a:solidFill>
              <a:srgbClr val="000080"/>
            </a:solidFill>
            <a:ln w="38100">
              <a:solidFill>
                <a:schemeClr val="tx1"/>
              </a:solidFill>
              <a:round/>
              <a:headEnd/>
              <a:tailEnd/>
            </a:ln>
            <a:effectLst/>
          </p:spPr>
          <p:txBody>
            <a:bodyPr wrap="none" anchor="ctr"/>
            <a:lstStyle/>
            <a:p>
              <a:endParaRPr lang="en-US"/>
            </a:p>
          </p:txBody>
        </p:sp>
        <p:sp>
          <p:nvSpPr>
            <p:cNvPr id="79950" name="Oval 78"/>
            <p:cNvSpPr>
              <a:spLocks noChangeArrowheads="1"/>
            </p:cNvSpPr>
            <p:nvPr/>
          </p:nvSpPr>
          <p:spPr bwMode="auto">
            <a:xfrm>
              <a:off x="3318" y="1343"/>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1" name="Oval 79"/>
            <p:cNvSpPr>
              <a:spLocks noChangeArrowheads="1"/>
            </p:cNvSpPr>
            <p:nvPr/>
          </p:nvSpPr>
          <p:spPr bwMode="auto">
            <a:xfrm>
              <a:off x="3319" y="1023"/>
              <a:ext cx="268"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2" name="Oval 80"/>
            <p:cNvSpPr>
              <a:spLocks noChangeArrowheads="1"/>
            </p:cNvSpPr>
            <p:nvPr/>
          </p:nvSpPr>
          <p:spPr bwMode="auto">
            <a:xfrm>
              <a:off x="3318" y="2634"/>
              <a:ext cx="269"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3" name="Oval 81"/>
            <p:cNvSpPr>
              <a:spLocks noChangeArrowheads="1"/>
            </p:cNvSpPr>
            <p:nvPr/>
          </p:nvSpPr>
          <p:spPr bwMode="auto">
            <a:xfrm>
              <a:off x="3318" y="2313"/>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4" name="Oval 82"/>
            <p:cNvSpPr>
              <a:spLocks noChangeArrowheads="1"/>
            </p:cNvSpPr>
            <p:nvPr/>
          </p:nvSpPr>
          <p:spPr bwMode="auto">
            <a:xfrm>
              <a:off x="3631" y="1990"/>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5" name="Oval 83"/>
            <p:cNvSpPr>
              <a:spLocks noChangeArrowheads="1"/>
            </p:cNvSpPr>
            <p:nvPr/>
          </p:nvSpPr>
          <p:spPr bwMode="auto">
            <a:xfrm>
              <a:off x="3632" y="1669"/>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6" name="Oval 84"/>
            <p:cNvSpPr>
              <a:spLocks noChangeArrowheads="1"/>
            </p:cNvSpPr>
            <p:nvPr/>
          </p:nvSpPr>
          <p:spPr bwMode="auto">
            <a:xfrm>
              <a:off x="3631" y="1348"/>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7" name="Oval 85"/>
            <p:cNvSpPr>
              <a:spLocks noChangeArrowheads="1"/>
            </p:cNvSpPr>
            <p:nvPr/>
          </p:nvSpPr>
          <p:spPr bwMode="auto">
            <a:xfrm>
              <a:off x="3632" y="1028"/>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8" name="Oval 86"/>
            <p:cNvSpPr>
              <a:spLocks noChangeArrowheads="1"/>
            </p:cNvSpPr>
            <p:nvPr/>
          </p:nvSpPr>
          <p:spPr bwMode="auto">
            <a:xfrm>
              <a:off x="3631" y="2639"/>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59" name="Oval 87"/>
            <p:cNvSpPr>
              <a:spLocks noChangeArrowheads="1"/>
            </p:cNvSpPr>
            <p:nvPr/>
          </p:nvSpPr>
          <p:spPr bwMode="auto">
            <a:xfrm>
              <a:off x="3631" y="2318"/>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60" name="Line 88"/>
            <p:cNvSpPr>
              <a:spLocks noChangeShapeType="1"/>
            </p:cNvSpPr>
            <p:nvPr/>
          </p:nvSpPr>
          <p:spPr bwMode="auto">
            <a:xfrm rot="5400000" flipV="1">
              <a:off x="2172" y="1228"/>
              <a:ext cx="0" cy="3722"/>
            </a:xfrm>
            <a:prstGeom prst="line">
              <a:avLst/>
            </a:prstGeom>
            <a:noFill/>
            <a:ln w="12700">
              <a:solidFill>
                <a:schemeClr val="tx1"/>
              </a:solidFill>
              <a:round/>
              <a:headEnd/>
              <a:tailEnd/>
            </a:ln>
            <a:effectLst/>
          </p:spPr>
          <p:txBody>
            <a:bodyPr wrap="none"/>
            <a:lstStyle/>
            <a:p>
              <a:endParaRPr lang="en-US"/>
            </a:p>
          </p:txBody>
        </p:sp>
        <p:sp>
          <p:nvSpPr>
            <p:cNvPr id="79961" name="Line 89"/>
            <p:cNvSpPr>
              <a:spLocks noChangeShapeType="1"/>
            </p:cNvSpPr>
            <p:nvPr/>
          </p:nvSpPr>
          <p:spPr bwMode="auto">
            <a:xfrm rot="5400000" flipV="1">
              <a:off x="2172" y="1553"/>
              <a:ext cx="0" cy="3722"/>
            </a:xfrm>
            <a:prstGeom prst="line">
              <a:avLst/>
            </a:prstGeom>
            <a:noFill/>
            <a:ln w="12700">
              <a:solidFill>
                <a:schemeClr val="tx1"/>
              </a:solidFill>
              <a:round/>
              <a:headEnd/>
              <a:tailEnd/>
            </a:ln>
            <a:effectLst/>
          </p:spPr>
          <p:txBody>
            <a:bodyPr wrap="none"/>
            <a:lstStyle/>
            <a:p>
              <a:endParaRPr lang="en-US"/>
            </a:p>
          </p:txBody>
        </p:sp>
        <p:sp>
          <p:nvSpPr>
            <p:cNvPr id="79962" name="Line 90"/>
            <p:cNvSpPr>
              <a:spLocks noChangeShapeType="1"/>
            </p:cNvSpPr>
            <p:nvPr/>
          </p:nvSpPr>
          <p:spPr bwMode="auto">
            <a:xfrm rot="5400000" flipV="1">
              <a:off x="2172" y="1872"/>
              <a:ext cx="0" cy="3722"/>
            </a:xfrm>
            <a:prstGeom prst="line">
              <a:avLst/>
            </a:prstGeom>
            <a:noFill/>
            <a:ln w="12700">
              <a:solidFill>
                <a:schemeClr val="tx1"/>
              </a:solidFill>
              <a:round/>
              <a:headEnd/>
              <a:tailEnd/>
            </a:ln>
            <a:effectLst/>
          </p:spPr>
          <p:txBody>
            <a:bodyPr wrap="none"/>
            <a:lstStyle/>
            <a:p>
              <a:endParaRPr lang="en-US"/>
            </a:p>
          </p:txBody>
        </p:sp>
        <p:sp>
          <p:nvSpPr>
            <p:cNvPr id="79963" name="Oval 91"/>
            <p:cNvSpPr>
              <a:spLocks noChangeArrowheads="1"/>
            </p:cNvSpPr>
            <p:nvPr/>
          </p:nvSpPr>
          <p:spPr bwMode="auto">
            <a:xfrm>
              <a:off x="1063" y="2954"/>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64" name="Oval 92"/>
            <p:cNvSpPr>
              <a:spLocks noChangeArrowheads="1"/>
            </p:cNvSpPr>
            <p:nvPr/>
          </p:nvSpPr>
          <p:spPr bwMode="auto">
            <a:xfrm>
              <a:off x="1399" y="2954"/>
              <a:ext cx="271"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65" name="Oval 93"/>
            <p:cNvSpPr>
              <a:spLocks noChangeArrowheads="1"/>
            </p:cNvSpPr>
            <p:nvPr/>
          </p:nvSpPr>
          <p:spPr bwMode="auto">
            <a:xfrm>
              <a:off x="3001" y="2946"/>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66" name="Oval 94"/>
            <p:cNvSpPr>
              <a:spLocks noChangeArrowheads="1"/>
            </p:cNvSpPr>
            <p:nvPr/>
          </p:nvSpPr>
          <p:spPr bwMode="auto">
            <a:xfrm>
              <a:off x="740" y="2951"/>
              <a:ext cx="270" cy="271"/>
            </a:xfrm>
            <a:prstGeom prst="ellipse">
              <a:avLst/>
            </a:prstGeom>
            <a:solidFill>
              <a:srgbClr val="000080"/>
            </a:solidFill>
            <a:ln w="38100">
              <a:solidFill>
                <a:schemeClr val="tx1"/>
              </a:solidFill>
              <a:round/>
              <a:headEnd/>
              <a:tailEnd/>
            </a:ln>
            <a:effectLst/>
          </p:spPr>
          <p:txBody>
            <a:bodyPr wrap="none" anchor="ctr"/>
            <a:lstStyle/>
            <a:p>
              <a:endParaRPr lang="en-US"/>
            </a:p>
          </p:txBody>
        </p:sp>
        <p:sp>
          <p:nvSpPr>
            <p:cNvPr id="79967" name="Oval 95"/>
            <p:cNvSpPr>
              <a:spLocks noChangeArrowheads="1"/>
            </p:cNvSpPr>
            <p:nvPr/>
          </p:nvSpPr>
          <p:spPr bwMode="auto">
            <a:xfrm>
              <a:off x="1709" y="2954"/>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68" name="Oval 96"/>
            <p:cNvSpPr>
              <a:spLocks noChangeArrowheads="1"/>
            </p:cNvSpPr>
            <p:nvPr/>
          </p:nvSpPr>
          <p:spPr bwMode="auto">
            <a:xfrm>
              <a:off x="2045" y="2951"/>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69" name="Oval 97"/>
            <p:cNvSpPr>
              <a:spLocks noChangeArrowheads="1"/>
            </p:cNvSpPr>
            <p:nvPr/>
          </p:nvSpPr>
          <p:spPr bwMode="auto">
            <a:xfrm>
              <a:off x="2369" y="2951"/>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0" name="Oval 98"/>
            <p:cNvSpPr>
              <a:spLocks noChangeArrowheads="1"/>
            </p:cNvSpPr>
            <p:nvPr/>
          </p:nvSpPr>
          <p:spPr bwMode="auto">
            <a:xfrm>
              <a:off x="2692" y="2951"/>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1" name="Oval 99"/>
            <p:cNvSpPr>
              <a:spLocks noChangeArrowheads="1"/>
            </p:cNvSpPr>
            <p:nvPr/>
          </p:nvSpPr>
          <p:spPr bwMode="auto">
            <a:xfrm>
              <a:off x="1063" y="360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2" name="Oval 100"/>
            <p:cNvSpPr>
              <a:spLocks noChangeArrowheads="1"/>
            </p:cNvSpPr>
            <p:nvPr/>
          </p:nvSpPr>
          <p:spPr bwMode="auto">
            <a:xfrm>
              <a:off x="1399" y="3603"/>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3" name="Oval 101"/>
            <p:cNvSpPr>
              <a:spLocks noChangeArrowheads="1"/>
            </p:cNvSpPr>
            <p:nvPr/>
          </p:nvSpPr>
          <p:spPr bwMode="auto">
            <a:xfrm>
              <a:off x="3001" y="3594"/>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4" name="Oval 102"/>
            <p:cNvSpPr>
              <a:spLocks noChangeArrowheads="1"/>
            </p:cNvSpPr>
            <p:nvPr/>
          </p:nvSpPr>
          <p:spPr bwMode="auto">
            <a:xfrm>
              <a:off x="740" y="360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5" name="Oval 103"/>
            <p:cNvSpPr>
              <a:spLocks noChangeArrowheads="1"/>
            </p:cNvSpPr>
            <p:nvPr/>
          </p:nvSpPr>
          <p:spPr bwMode="auto">
            <a:xfrm>
              <a:off x="1709" y="360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6" name="Oval 104"/>
            <p:cNvSpPr>
              <a:spLocks noChangeArrowheads="1"/>
            </p:cNvSpPr>
            <p:nvPr/>
          </p:nvSpPr>
          <p:spPr bwMode="auto">
            <a:xfrm>
              <a:off x="2045" y="360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7" name="Oval 105"/>
            <p:cNvSpPr>
              <a:spLocks noChangeArrowheads="1"/>
            </p:cNvSpPr>
            <p:nvPr/>
          </p:nvSpPr>
          <p:spPr bwMode="auto">
            <a:xfrm>
              <a:off x="2369" y="360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8" name="Oval 106"/>
            <p:cNvSpPr>
              <a:spLocks noChangeArrowheads="1"/>
            </p:cNvSpPr>
            <p:nvPr/>
          </p:nvSpPr>
          <p:spPr bwMode="auto">
            <a:xfrm>
              <a:off x="2692" y="360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79" name="Oval 107"/>
            <p:cNvSpPr>
              <a:spLocks noChangeArrowheads="1"/>
            </p:cNvSpPr>
            <p:nvPr/>
          </p:nvSpPr>
          <p:spPr bwMode="auto">
            <a:xfrm>
              <a:off x="1063" y="328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0" name="Oval 108"/>
            <p:cNvSpPr>
              <a:spLocks noChangeArrowheads="1"/>
            </p:cNvSpPr>
            <p:nvPr/>
          </p:nvSpPr>
          <p:spPr bwMode="auto">
            <a:xfrm>
              <a:off x="1399" y="3283"/>
              <a:ext cx="271"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1" name="Oval 109"/>
            <p:cNvSpPr>
              <a:spLocks noChangeArrowheads="1"/>
            </p:cNvSpPr>
            <p:nvPr/>
          </p:nvSpPr>
          <p:spPr bwMode="auto">
            <a:xfrm>
              <a:off x="3001" y="3274"/>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2" name="Oval 110"/>
            <p:cNvSpPr>
              <a:spLocks noChangeArrowheads="1"/>
            </p:cNvSpPr>
            <p:nvPr/>
          </p:nvSpPr>
          <p:spPr bwMode="auto">
            <a:xfrm>
              <a:off x="740" y="328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3" name="Oval 111"/>
            <p:cNvSpPr>
              <a:spLocks noChangeArrowheads="1"/>
            </p:cNvSpPr>
            <p:nvPr/>
          </p:nvSpPr>
          <p:spPr bwMode="auto">
            <a:xfrm>
              <a:off x="1709" y="3283"/>
              <a:ext cx="270" cy="26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4" name="Oval 112"/>
            <p:cNvSpPr>
              <a:spLocks noChangeArrowheads="1"/>
            </p:cNvSpPr>
            <p:nvPr/>
          </p:nvSpPr>
          <p:spPr bwMode="auto">
            <a:xfrm>
              <a:off x="2045" y="328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5" name="Oval 113"/>
            <p:cNvSpPr>
              <a:spLocks noChangeArrowheads="1"/>
            </p:cNvSpPr>
            <p:nvPr/>
          </p:nvSpPr>
          <p:spPr bwMode="auto">
            <a:xfrm>
              <a:off x="2369" y="3281"/>
              <a:ext cx="270"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6" name="Oval 114"/>
            <p:cNvSpPr>
              <a:spLocks noChangeArrowheads="1"/>
            </p:cNvSpPr>
            <p:nvPr/>
          </p:nvSpPr>
          <p:spPr bwMode="auto">
            <a:xfrm>
              <a:off x="2692" y="3281"/>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7" name="Oval 115"/>
            <p:cNvSpPr>
              <a:spLocks noChangeArrowheads="1"/>
            </p:cNvSpPr>
            <p:nvPr/>
          </p:nvSpPr>
          <p:spPr bwMode="auto">
            <a:xfrm>
              <a:off x="421" y="2943"/>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8" name="Oval 116"/>
            <p:cNvSpPr>
              <a:spLocks noChangeArrowheads="1"/>
            </p:cNvSpPr>
            <p:nvPr/>
          </p:nvSpPr>
          <p:spPr bwMode="auto">
            <a:xfrm>
              <a:off x="421" y="3591"/>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89" name="Oval 117"/>
            <p:cNvSpPr>
              <a:spLocks noChangeArrowheads="1"/>
            </p:cNvSpPr>
            <p:nvPr/>
          </p:nvSpPr>
          <p:spPr bwMode="auto">
            <a:xfrm>
              <a:off x="421" y="3271"/>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90" name="Oval 118"/>
            <p:cNvSpPr>
              <a:spLocks noChangeArrowheads="1"/>
            </p:cNvSpPr>
            <p:nvPr/>
          </p:nvSpPr>
          <p:spPr bwMode="auto">
            <a:xfrm>
              <a:off x="3318" y="2955"/>
              <a:ext cx="269"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91" name="Oval 119"/>
            <p:cNvSpPr>
              <a:spLocks noChangeArrowheads="1"/>
            </p:cNvSpPr>
            <p:nvPr/>
          </p:nvSpPr>
          <p:spPr bwMode="auto">
            <a:xfrm>
              <a:off x="3318" y="3604"/>
              <a:ext cx="269" cy="269"/>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92" name="Oval 120"/>
            <p:cNvSpPr>
              <a:spLocks noChangeArrowheads="1"/>
            </p:cNvSpPr>
            <p:nvPr/>
          </p:nvSpPr>
          <p:spPr bwMode="auto">
            <a:xfrm>
              <a:off x="3318" y="3283"/>
              <a:ext cx="269"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93" name="Oval 121"/>
            <p:cNvSpPr>
              <a:spLocks noChangeArrowheads="1"/>
            </p:cNvSpPr>
            <p:nvPr/>
          </p:nvSpPr>
          <p:spPr bwMode="auto">
            <a:xfrm>
              <a:off x="3631" y="2960"/>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94" name="Oval 122"/>
            <p:cNvSpPr>
              <a:spLocks noChangeArrowheads="1"/>
            </p:cNvSpPr>
            <p:nvPr/>
          </p:nvSpPr>
          <p:spPr bwMode="auto">
            <a:xfrm>
              <a:off x="3631" y="3609"/>
              <a:ext cx="270" cy="27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95" name="Oval 123"/>
            <p:cNvSpPr>
              <a:spLocks noChangeArrowheads="1"/>
            </p:cNvSpPr>
            <p:nvPr/>
          </p:nvSpPr>
          <p:spPr bwMode="auto">
            <a:xfrm>
              <a:off x="3631" y="3288"/>
              <a:ext cx="270" cy="27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9996" name="Text Box 124"/>
            <p:cNvSpPr txBox="1">
              <a:spLocks noChangeArrowheads="1"/>
            </p:cNvSpPr>
            <p:nvPr/>
          </p:nvSpPr>
          <p:spPr bwMode="auto">
            <a:xfrm>
              <a:off x="84" y="1356"/>
              <a:ext cx="276" cy="231"/>
            </a:xfrm>
            <a:prstGeom prst="rect">
              <a:avLst/>
            </a:prstGeom>
            <a:noFill/>
            <a:ln w="12700">
              <a:noFill/>
              <a:miter lim="800000"/>
              <a:headEnd/>
              <a:tailEnd/>
            </a:ln>
            <a:effectLst/>
          </p:spPr>
          <p:txBody>
            <a:bodyPr wrap="none">
              <a:spAutoFit/>
            </a:bodyPr>
            <a:lstStyle/>
            <a:p>
              <a:pPr algn="r"/>
              <a:r>
                <a:rPr lang="en-IE"/>
                <a:t>17</a:t>
              </a:r>
              <a:endParaRPr lang="en-US"/>
            </a:p>
          </p:txBody>
        </p:sp>
        <p:sp>
          <p:nvSpPr>
            <p:cNvPr id="79997" name="Text Box 125"/>
            <p:cNvSpPr txBox="1">
              <a:spLocks noChangeArrowheads="1"/>
            </p:cNvSpPr>
            <p:nvPr/>
          </p:nvSpPr>
          <p:spPr bwMode="auto">
            <a:xfrm>
              <a:off x="84" y="1679"/>
              <a:ext cx="276" cy="231"/>
            </a:xfrm>
            <a:prstGeom prst="rect">
              <a:avLst/>
            </a:prstGeom>
            <a:noFill/>
            <a:ln w="12700">
              <a:noFill/>
              <a:miter lim="800000"/>
              <a:headEnd/>
              <a:tailEnd/>
            </a:ln>
            <a:effectLst/>
          </p:spPr>
          <p:txBody>
            <a:bodyPr wrap="none">
              <a:spAutoFit/>
            </a:bodyPr>
            <a:lstStyle/>
            <a:p>
              <a:pPr algn="r"/>
              <a:r>
                <a:rPr lang="en-IE"/>
                <a:t>16</a:t>
              </a:r>
              <a:endParaRPr lang="en-US"/>
            </a:p>
          </p:txBody>
        </p:sp>
        <p:sp>
          <p:nvSpPr>
            <p:cNvPr id="79998" name="Text Box 126"/>
            <p:cNvSpPr txBox="1">
              <a:spLocks noChangeArrowheads="1"/>
            </p:cNvSpPr>
            <p:nvPr/>
          </p:nvSpPr>
          <p:spPr bwMode="auto">
            <a:xfrm>
              <a:off x="84" y="2002"/>
              <a:ext cx="276" cy="231"/>
            </a:xfrm>
            <a:prstGeom prst="rect">
              <a:avLst/>
            </a:prstGeom>
            <a:noFill/>
            <a:ln w="12700">
              <a:noFill/>
              <a:miter lim="800000"/>
              <a:headEnd/>
              <a:tailEnd/>
            </a:ln>
            <a:effectLst/>
          </p:spPr>
          <p:txBody>
            <a:bodyPr wrap="none">
              <a:spAutoFit/>
            </a:bodyPr>
            <a:lstStyle/>
            <a:p>
              <a:pPr algn="r"/>
              <a:r>
                <a:rPr lang="en-IE"/>
                <a:t>15</a:t>
              </a:r>
              <a:endParaRPr lang="en-US"/>
            </a:p>
          </p:txBody>
        </p:sp>
        <p:sp>
          <p:nvSpPr>
            <p:cNvPr id="79999" name="Text Box 127"/>
            <p:cNvSpPr txBox="1">
              <a:spLocks noChangeArrowheads="1"/>
            </p:cNvSpPr>
            <p:nvPr/>
          </p:nvSpPr>
          <p:spPr bwMode="auto">
            <a:xfrm>
              <a:off x="84" y="2324"/>
              <a:ext cx="276" cy="231"/>
            </a:xfrm>
            <a:prstGeom prst="rect">
              <a:avLst/>
            </a:prstGeom>
            <a:noFill/>
            <a:ln w="12700">
              <a:noFill/>
              <a:miter lim="800000"/>
              <a:headEnd/>
              <a:tailEnd/>
            </a:ln>
            <a:effectLst/>
          </p:spPr>
          <p:txBody>
            <a:bodyPr wrap="none">
              <a:spAutoFit/>
            </a:bodyPr>
            <a:lstStyle/>
            <a:p>
              <a:pPr algn="r"/>
              <a:r>
                <a:rPr lang="en-IE"/>
                <a:t>14</a:t>
              </a:r>
              <a:endParaRPr lang="en-US"/>
            </a:p>
          </p:txBody>
        </p:sp>
        <p:sp>
          <p:nvSpPr>
            <p:cNvPr id="80000" name="Text Box 128"/>
            <p:cNvSpPr txBox="1">
              <a:spLocks noChangeArrowheads="1"/>
            </p:cNvSpPr>
            <p:nvPr/>
          </p:nvSpPr>
          <p:spPr bwMode="auto">
            <a:xfrm>
              <a:off x="84" y="2647"/>
              <a:ext cx="276" cy="231"/>
            </a:xfrm>
            <a:prstGeom prst="rect">
              <a:avLst/>
            </a:prstGeom>
            <a:noFill/>
            <a:ln w="12700">
              <a:noFill/>
              <a:miter lim="800000"/>
              <a:headEnd/>
              <a:tailEnd/>
            </a:ln>
            <a:effectLst/>
          </p:spPr>
          <p:txBody>
            <a:bodyPr wrap="none">
              <a:spAutoFit/>
            </a:bodyPr>
            <a:lstStyle/>
            <a:p>
              <a:pPr algn="r"/>
              <a:r>
                <a:rPr lang="en-IE"/>
                <a:t>13</a:t>
              </a:r>
              <a:endParaRPr lang="en-US"/>
            </a:p>
          </p:txBody>
        </p:sp>
        <p:sp>
          <p:nvSpPr>
            <p:cNvPr id="80001" name="Text Box 129"/>
            <p:cNvSpPr txBox="1">
              <a:spLocks noChangeArrowheads="1"/>
            </p:cNvSpPr>
            <p:nvPr/>
          </p:nvSpPr>
          <p:spPr bwMode="auto">
            <a:xfrm>
              <a:off x="84" y="2968"/>
              <a:ext cx="276" cy="231"/>
            </a:xfrm>
            <a:prstGeom prst="rect">
              <a:avLst/>
            </a:prstGeom>
            <a:noFill/>
            <a:ln w="12700">
              <a:noFill/>
              <a:miter lim="800000"/>
              <a:headEnd/>
              <a:tailEnd/>
            </a:ln>
            <a:effectLst/>
          </p:spPr>
          <p:txBody>
            <a:bodyPr wrap="none">
              <a:spAutoFit/>
            </a:bodyPr>
            <a:lstStyle/>
            <a:p>
              <a:pPr algn="r"/>
              <a:r>
                <a:rPr lang="en-IE"/>
                <a:t>12</a:t>
              </a:r>
              <a:endParaRPr lang="en-US"/>
            </a:p>
          </p:txBody>
        </p:sp>
        <p:sp>
          <p:nvSpPr>
            <p:cNvPr id="80002" name="Text Box 130"/>
            <p:cNvSpPr txBox="1">
              <a:spLocks noChangeArrowheads="1"/>
            </p:cNvSpPr>
            <p:nvPr/>
          </p:nvSpPr>
          <p:spPr bwMode="auto">
            <a:xfrm>
              <a:off x="84" y="3292"/>
              <a:ext cx="276" cy="231"/>
            </a:xfrm>
            <a:prstGeom prst="rect">
              <a:avLst/>
            </a:prstGeom>
            <a:noFill/>
            <a:ln w="12700">
              <a:noFill/>
              <a:miter lim="800000"/>
              <a:headEnd/>
              <a:tailEnd/>
            </a:ln>
            <a:effectLst/>
          </p:spPr>
          <p:txBody>
            <a:bodyPr wrap="none">
              <a:spAutoFit/>
            </a:bodyPr>
            <a:lstStyle/>
            <a:p>
              <a:pPr algn="r"/>
              <a:r>
                <a:rPr lang="en-IE"/>
                <a:t>11</a:t>
              </a:r>
              <a:endParaRPr lang="en-US"/>
            </a:p>
          </p:txBody>
        </p:sp>
        <p:sp>
          <p:nvSpPr>
            <p:cNvPr id="80003" name="Text Box 131"/>
            <p:cNvSpPr txBox="1">
              <a:spLocks noChangeArrowheads="1"/>
            </p:cNvSpPr>
            <p:nvPr/>
          </p:nvSpPr>
          <p:spPr bwMode="auto">
            <a:xfrm>
              <a:off x="84" y="3615"/>
              <a:ext cx="276" cy="231"/>
            </a:xfrm>
            <a:prstGeom prst="rect">
              <a:avLst/>
            </a:prstGeom>
            <a:noFill/>
            <a:ln w="12700">
              <a:noFill/>
              <a:miter lim="800000"/>
              <a:headEnd/>
              <a:tailEnd/>
            </a:ln>
            <a:effectLst/>
          </p:spPr>
          <p:txBody>
            <a:bodyPr wrap="none">
              <a:spAutoFit/>
            </a:bodyPr>
            <a:lstStyle/>
            <a:p>
              <a:pPr algn="r"/>
              <a:r>
                <a:rPr lang="en-IE"/>
                <a:t>10</a:t>
              </a:r>
              <a:endParaRPr lang="en-US"/>
            </a:p>
          </p:txBody>
        </p:sp>
        <p:sp>
          <p:nvSpPr>
            <p:cNvPr id="80004" name="Text Box 132"/>
            <p:cNvSpPr txBox="1">
              <a:spLocks noChangeArrowheads="1"/>
            </p:cNvSpPr>
            <p:nvPr/>
          </p:nvSpPr>
          <p:spPr bwMode="auto">
            <a:xfrm>
              <a:off x="84" y="1034"/>
              <a:ext cx="276" cy="231"/>
            </a:xfrm>
            <a:prstGeom prst="rect">
              <a:avLst/>
            </a:prstGeom>
            <a:noFill/>
            <a:ln w="12700">
              <a:noFill/>
              <a:miter lim="800000"/>
              <a:headEnd/>
              <a:tailEnd/>
            </a:ln>
            <a:effectLst/>
          </p:spPr>
          <p:txBody>
            <a:bodyPr wrap="none">
              <a:spAutoFit/>
            </a:bodyPr>
            <a:lstStyle/>
            <a:p>
              <a:pPr algn="r"/>
              <a:r>
                <a:rPr lang="en-IE"/>
                <a:t>18</a:t>
              </a:r>
              <a:endParaRPr lang="en-US"/>
            </a:p>
          </p:txBody>
        </p:sp>
        <p:sp>
          <p:nvSpPr>
            <p:cNvPr id="80005" name="Text Box 133"/>
            <p:cNvSpPr txBox="1">
              <a:spLocks noChangeArrowheads="1"/>
            </p:cNvSpPr>
            <p:nvPr/>
          </p:nvSpPr>
          <p:spPr bwMode="auto">
            <a:xfrm>
              <a:off x="3308" y="3980"/>
              <a:ext cx="276" cy="231"/>
            </a:xfrm>
            <a:prstGeom prst="rect">
              <a:avLst/>
            </a:prstGeom>
            <a:noFill/>
            <a:ln w="12700">
              <a:noFill/>
              <a:miter lim="800000"/>
              <a:headEnd/>
              <a:tailEnd/>
            </a:ln>
            <a:effectLst/>
          </p:spPr>
          <p:txBody>
            <a:bodyPr wrap="none">
              <a:spAutoFit/>
            </a:bodyPr>
            <a:lstStyle/>
            <a:p>
              <a:pPr algn="ctr"/>
              <a:r>
                <a:rPr lang="en-IE"/>
                <a:t>29</a:t>
              </a:r>
              <a:endParaRPr lang="en-US"/>
            </a:p>
          </p:txBody>
        </p:sp>
        <p:sp>
          <p:nvSpPr>
            <p:cNvPr id="80006" name="Text Box 134"/>
            <p:cNvSpPr txBox="1">
              <a:spLocks noChangeArrowheads="1"/>
            </p:cNvSpPr>
            <p:nvPr/>
          </p:nvSpPr>
          <p:spPr bwMode="auto">
            <a:xfrm>
              <a:off x="2684" y="3980"/>
              <a:ext cx="276" cy="231"/>
            </a:xfrm>
            <a:prstGeom prst="rect">
              <a:avLst/>
            </a:prstGeom>
            <a:noFill/>
            <a:ln w="12700">
              <a:noFill/>
              <a:miter lim="800000"/>
              <a:headEnd/>
              <a:tailEnd/>
            </a:ln>
            <a:effectLst/>
          </p:spPr>
          <p:txBody>
            <a:bodyPr wrap="none">
              <a:spAutoFit/>
            </a:bodyPr>
            <a:lstStyle/>
            <a:p>
              <a:pPr algn="ctr"/>
              <a:r>
                <a:rPr lang="en-IE"/>
                <a:t>27</a:t>
              </a:r>
              <a:endParaRPr lang="en-US"/>
            </a:p>
          </p:txBody>
        </p:sp>
        <p:sp>
          <p:nvSpPr>
            <p:cNvPr id="80007" name="Text Box 135"/>
            <p:cNvSpPr txBox="1">
              <a:spLocks noChangeArrowheads="1"/>
            </p:cNvSpPr>
            <p:nvPr/>
          </p:nvSpPr>
          <p:spPr bwMode="auto">
            <a:xfrm>
              <a:off x="2360" y="3980"/>
              <a:ext cx="276" cy="231"/>
            </a:xfrm>
            <a:prstGeom prst="rect">
              <a:avLst/>
            </a:prstGeom>
            <a:noFill/>
            <a:ln w="12700">
              <a:noFill/>
              <a:miter lim="800000"/>
              <a:headEnd/>
              <a:tailEnd/>
            </a:ln>
            <a:effectLst/>
          </p:spPr>
          <p:txBody>
            <a:bodyPr wrap="none">
              <a:spAutoFit/>
            </a:bodyPr>
            <a:lstStyle/>
            <a:p>
              <a:pPr algn="ctr"/>
              <a:r>
                <a:rPr lang="en-IE"/>
                <a:t>26</a:t>
              </a:r>
              <a:endParaRPr lang="en-US"/>
            </a:p>
          </p:txBody>
        </p:sp>
        <p:sp>
          <p:nvSpPr>
            <p:cNvPr id="80008" name="Text Box 136"/>
            <p:cNvSpPr txBox="1">
              <a:spLocks noChangeArrowheads="1"/>
            </p:cNvSpPr>
            <p:nvPr/>
          </p:nvSpPr>
          <p:spPr bwMode="auto">
            <a:xfrm>
              <a:off x="2036" y="3980"/>
              <a:ext cx="277" cy="231"/>
            </a:xfrm>
            <a:prstGeom prst="rect">
              <a:avLst/>
            </a:prstGeom>
            <a:noFill/>
            <a:ln w="12700">
              <a:noFill/>
              <a:miter lim="800000"/>
              <a:headEnd/>
              <a:tailEnd/>
            </a:ln>
            <a:effectLst/>
          </p:spPr>
          <p:txBody>
            <a:bodyPr wrap="none">
              <a:spAutoFit/>
            </a:bodyPr>
            <a:lstStyle/>
            <a:p>
              <a:pPr algn="ctr"/>
              <a:r>
                <a:rPr lang="en-IE"/>
                <a:t>25</a:t>
              </a:r>
              <a:endParaRPr lang="en-US"/>
            </a:p>
          </p:txBody>
        </p:sp>
        <p:sp>
          <p:nvSpPr>
            <p:cNvPr id="80009" name="Text Box 137"/>
            <p:cNvSpPr txBox="1">
              <a:spLocks noChangeArrowheads="1"/>
            </p:cNvSpPr>
            <p:nvPr/>
          </p:nvSpPr>
          <p:spPr bwMode="auto">
            <a:xfrm>
              <a:off x="1697" y="3980"/>
              <a:ext cx="276" cy="231"/>
            </a:xfrm>
            <a:prstGeom prst="rect">
              <a:avLst/>
            </a:prstGeom>
            <a:noFill/>
            <a:ln w="12700">
              <a:noFill/>
              <a:miter lim="800000"/>
              <a:headEnd/>
              <a:tailEnd/>
            </a:ln>
            <a:effectLst/>
          </p:spPr>
          <p:txBody>
            <a:bodyPr wrap="none">
              <a:spAutoFit/>
            </a:bodyPr>
            <a:lstStyle/>
            <a:p>
              <a:pPr algn="ctr"/>
              <a:r>
                <a:rPr lang="en-IE"/>
                <a:t>24</a:t>
              </a:r>
              <a:endParaRPr lang="en-US"/>
            </a:p>
          </p:txBody>
        </p:sp>
        <p:sp>
          <p:nvSpPr>
            <p:cNvPr id="80010" name="Text Box 138"/>
            <p:cNvSpPr txBox="1">
              <a:spLocks noChangeArrowheads="1"/>
            </p:cNvSpPr>
            <p:nvPr/>
          </p:nvSpPr>
          <p:spPr bwMode="auto">
            <a:xfrm>
              <a:off x="1397" y="3980"/>
              <a:ext cx="276" cy="231"/>
            </a:xfrm>
            <a:prstGeom prst="rect">
              <a:avLst/>
            </a:prstGeom>
            <a:noFill/>
            <a:ln w="12700">
              <a:noFill/>
              <a:miter lim="800000"/>
              <a:headEnd/>
              <a:tailEnd/>
            </a:ln>
            <a:effectLst/>
          </p:spPr>
          <p:txBody>
            <a:bodyPr wrap="none">
              <a:spAutoFit/>
            </a:bodyPr>
            <a:lstStyle/>
            <a:p>
              <a:pPr algn="ctr"/>
              <a:r>
                <a:rPr lang="en-IE"/>
                <a:t>23</a:t>
              </a:r>
              <a:endParaRPr lang="en-US"/>
            </a:p>
          </p:txBody>
        </p:sp>
        <p:sp>
          <p:nvSpPr>
            <p:cNvPr id="80011" name="Text Box 139"/>
            <p:cNvSpPr txBox="1">
              <a:spLocks noChangeArrowheads="1"/>
            </p:cNvSpPr>
            <p:nvPr/>
          </p:nvSpPr>
          <p:spPr bwMode="auto">
            <a:xfrm>
              <a:off x="1058" y="3980"/>
              <a:ext cx="276" cy="231"/>
            </a:xfrm>
            <a:prstGeom prst="rect">
              <a:avLst/>
            </a:prstGeom>
            <a:noFill/>
            <a:ln w="12700">
              <a:noFill/>
              <a:miter lim="800000"/>
              <a:headEnd/>
              <a:tailEnd/>
            </a:ln>
            <a:effectLst/>
          </p:spPr>
          <p:txBody>
            <a:bodyPr wrap="none">
              <a:spAutoFit/>
            </a:bodyPr>
            <a:lstStyle/>
            <a:p>
              <a:pPr algn="ctr"/>
              <a:r>
                <a:rPr lang="en-IE"/>
                <a:t>22</a:t>
              </a:r>
              <a:endParaRPr lang="en-US"/>
            </a:p>
          </p:txBody>
        </p:sp>
        <p:sp>
          <p:nvSpPr>
            <p:cNvPr id="80012" name="Text Box 140"/>
            <p:cNvSpPr txBox="1">
              <a:spLocks noChangeArrowheads="1"/>
            </p:cNvSpPr>
            <p:nvPr/>
          </p:nvSpPr>
          <p:spPr bwMode="auto">
            <a:xfrm>
              <a:off x="725" y="3980"/>
              <a:ext cx="276" cy="231"/>
            </a:xfrm>
            <a:prstGeom prst="rect">
              <a:avLst/>
            </a:prstGeom>
            <a:noFill/>
            <a:ln w="12700">
              <a:noFill/>
              <a:miter lim="800000"/>
              <a:headEnd/>
              <a:tailEnd/>
            </a:ln>
            <a:effectLst/>
          </p:spPr>
          <p:txBody>
            <a:bodyPr wrap="none">
              <a:spAutoFit/>
            </a:bodyPr>
            <a:lstStyle/>
            <a:p>
              <a:pPr algn="ctr"/>
              <a:r>
                <a:rPr lang="en-IE"/>
                <a:t>21</a:t>
              </a:r>
              <a:endParaRPr lang="en-US"/>
            </a:p>
          </p:txBody>
        </p:sp>
        <p:sp>
          <p:nvSpPr>
            <p:cNvPr id="80013" name="Text Box 141"/>
            <p:cNvSpPr txBox="1">
              <a:spLocks noChangeArrowheads="1"/>
            </p:cNvSpPr>
            <p:nvPr/>
          </p:nvSpPr>
          <p:spPr bwMode="auto">
            <a:xfrm>
              <a:off x="409" y="3980"/>
              <a:ext cx="276" cy="231"/>
            </a:xfrm>
            <a:prstGeom prst="rect">
              <a:avLst/>
            </a:prstGeom>
            <a:noFill/>
            <a:ln w="12700">
              <a:noFill/>
              <a:miter lim="800000"/>
              <a:headEnd/>
              <a:tailEnd/>
            </a:ln>
            <a:effectLst/>
          </p:spPr>
          <p:txBody>
            <a:bodyPr wrap="none">
              <a:spAutoFit/>
            </a:bodyPr>
            <a:lstStyle/>
            <a:p>
              <a:pPr algn="ctr"/>
              <a:r>
                <a:rPr lang="en-IE"/>
                <a:t>20</a:t>
              </a:r>
              <a:endParaRPr lang="en-US"/>
            </a:p>
          </p:txBody>
        </p:sp>
        <p:sp>
          <p:nvSpPr>
            <p:cNvPr id="80014" name="Text Box 142"/>
            <p:cNvSpPr txBox="1">
              <a:spLocks noChangeArrowheads="1"/>
            </p:cNvSpPr>
            <p:nvPr/>
          </p:nvSpPr>
          <p:spPr bwMode="auto">
            <a:xfrm>
              <a:off x="2991" y="3980"/>
              <a:ext cx="276" cy="231"/>
            </a:xfrm>
            <a:prstGeom prst="rect">
              <a:avLst/>
            </a:prstGeom>
            <a:noFill/>
            <a:ln w="12700">
              <a:noFill/>
              <a:miter lim="800000"/>
              <a:headEnd/>
              <a:tailEnd/>
            </a:ln>
            <a:effectLst/>
          </p:spPr>
          <p:txBody>
            <a:bodyPr wrap="none">
              <a:spAutoFit/>
            </a:bodyPr>
            <a:lstStyle/>
            <a:p>
              <a:pPr algn="ctr"/>
              <a:r>
                <a:rPr lang="en-IE"/>
                <a:t>28</a:t>
              </a:r>
              <a:endParaRPr lang="en-US"/>
            </a:p>
          </p:txBody>
        </p:sp>
        <p:sp>
          <p:nvSpPr>
            <p:cNvPr id="80015" name="Text Box 143"/>
            <p:cNvSpPr txBox="1">
              <a:spLocks noChangeArrowheads="1"/>
            </p:cNvSpPr>
            <p:nvPr/>
          </p:nvSpPr>
          <p:spPr bwMode="auto">
            <a:xfrm>
              <a:off x="3621" y="3980"/>
              <a:ext cx="276" cy="231"/>
            </a:xfrm>
            <a:prstGeom prst="rect">
              <a:avLst/>
            </a:prstGeom>
            <a:noFill/>
            <a:ln w="12700">
              <a:noFill/>
              <a:miter lim="800000"/>
              <a:headEnd/>
              <a:tailEnd/>
            </a:ln>
            <a:effectLst/>
          </p:spPr>
          <p:txBody>
            <a:bodyPr wrap="none">
              <a:spAutoFit/>
            </a:bodyPr>
            <a:lstStyle/>
            <a:p>
              <a:pPr algn="ctr"/>
              <a:r>
                <a:rPr lang="en-IE"/>
                <a:t>30</a:t>
              </a:r>
              <a:endParaRPr lang="en-US"/>
            </a:p>
          </p:txBody>
        </p:sp>
        <p:sp>
          <p:nvSpPr>
            <p:cNvPr id="80016" name="Line 144"/>
            <p:cNvSpPr>
              <a:spLocks noChangeShapeType="1"/>
            </p:cNvSpPr>
            <p:nvPr/>
          </p:nvSpPr>
          <p:spPr bwMode="auto">
            <a:xfrm flipV="1">
              <a:off x="881" y="1792"/>
              <a:ext cx="2568" cy="1285"/>
            </a:xfrm>
            <a:prstGeom prst="line">
              <a:avLst/>
            </a:prstGeom>
            <a:noFill/>
            <a:ln w="50800">
              <a:solidFill>
                <a:srgbClr val="FF6600"/>
              </a:solidFill>
              <a:round/>
              <a:headEnd/>
              <a:tailEnd/>
            </a:ln>
            <a:effectLst/>
          </p:spPr>
          <p:txBody>
            <a:bodyPr wrap="none"/>
            <a:lstStyle/>
            <a:p>
              <a:endParaRPr lang="en-US"/>
            </a:p>
          </p:txBody>
        </p:sp>
      </p:grpSp>
      <p:graphicFrame>
        <p:nvGraphicFramePr>
          <p:cNvPr id="80017" name="Group 145"/>
          <p:cNvGraphicFramePr>
            <a:graphicFrameLocks noGrp="1"/>
          </p:cNvGraphicFramePr>
          <p:nvPr/>
        </p:nvGraphicFramePr>
        <p:xfrm>
          <a:off x="6569075" y="1339850"/>
          <a:ext cx="2459038" cy="5429250"/>
        </p:xfrm>
        <a:graphic>
          <a:graphicData uri="http://schemas.openxmlformats.org/drawingml/2006/table">
            <a:tbl>
              <a:tblPr/>
              <a:tblGrid>
                <a:gridCol w="471488"/>
                <a:gridCol w="666750"/>
                <a:gridCol w="1320800"/>
              </a:tblGrid>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charset="0"/>
                        </a:rPr>
                        <a:t>k</a:t>
                      </a:r>
                      <a:endParaRPr kumimoji="0" lang="en-US" sz="24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charset="0"/>
                        </a:rPr>
                        <a:t>p</a:t>
                      </a:r>
                      <a:r>
                        <a:rPr kumimoji="0" lang="en-IE" sz="2400" b="0" i="0" u="none" strike="noStrike" cap="none" normalizeH="0" baseline="-25000" smtClean="0">
                          <a:ln>
                            <a:noFill/>
                          </a:ln>
                          <a:solidFill>
                            <a:schemeClr val="tx1"/>
                          </a:solidFill>
                          <a:effectLst/>
                          <a:latin typeface="Arial" charset="0"/>
                        </a:rPr>
                        <a:t>k</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smtClean="0">
                          <a:ln>
                            <a:noFill/>
                          </a:ln>
                          <a:solidFill>
                            <a:schemeClr val="tx1"/>
                          </a:solidFill>
                          <a:effectLst/>
                          <a:latin typeface="Arial" charset="0"/>
                        </a:rPr>
                        <a:t>(x</a:t>
                      </a:r>
                      <a:r>
                        <a:rPr kumimoji="0" lang="en-IE" sz="2000" b="0" i="0" u="none" strike="noStrike" cap="none" normalizeH="0" baseline="-25000" smtClean="0">
                          <a:ln>
                            <a:noFill/>
                          </a:ln>
                          <a:solidFill>
                            <a:schemeClr val="tx1"/>
                          </a:solidFill>
                          <a:effectLst/>
                          <a:latin typeface="Arial" charset="0"/>
                        </a:rPr>
                        <a:t>k+1</a:t>
                      </a:r>
                      <a:r>
                        <a:rPr kumimoji="0" lang="en-IE" sz="2000" b="0" i="0" u="none" strike="noStrike" cap="none" normalizeH="0" baseline="0" smtClean="0">
                          <a:ln>
                            <a:noFill/>
                          </a:ln>
                          <a:solidFill>
                            <a:schemeClr val="tx1"/>
                          </a:solidFill>
                          <a:effectLst/>
                          <a:latin typeface="Arial" charset="0"/>
                        </a:rPr>
                        <a:t>,y</a:t>
                      </a:r>
                      <a:r>
                        <a:rPr kumimoji="0" lang="en-IE" sz="2000" b="0" i="0" u="none" strike="noStrike" cap="none" normalizeH="0" baseline="-25000" smtClean="0">
                          <a:ln>
                            <a:noFill/>
                          </a:ln>
                          <a:solidFill>
                            <a:schemeClr val="tx1"/>
                          </a:solidFill>
                          <a:effectLst/>
                          <a:latin typeface="Arial" charset="0"/>
                        </a:rPr>
                        <a:t>k+1</a:t>
                      </a:r>
                      <a:r>
                        <a:rPr kumimoji="0" lang="en-IE" sz="2000" b="0" i="0"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6450">
                <a:tc>
                  <a:txBody>
                    <a:bodyPr/>
                    <a:lstStyle/>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1</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2</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3</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4</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5</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6</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7</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000" b="0" i="0" u="none" strike="noStrike" cap="none" normalizeH="0" baseline="0" smtClean="0">
                          <a:ln>
                            <a:noFill/>
                          </a:ln>
                          <a:solidFill>
                            <a:schemeClr val="tx1"/>
                          </a:solidFill>
                          <a:effectLst/>
                          <a:latin typeface="Arial" charset="0"/>
                        </a:rPr>
                        <a:t>8</a:t>
                      </a: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9" name="Slide Number Placeholder 158"/>
          <p:cNvSpPr>
            <a:spLocks noGrp="1"/>
          </p:cNvSpPr>
          <p:nvPr>
            <p:ph type="sldNum" sz="quarter" idx="12"/>
          </p:nvPr>
        </p:nvSpPr>
        <p:spPr/>
        <p:txBody>
          <a:bodyPr/>
          <a:lstStyle/>
          <a:p>
            <a:fld id="{042AED99-7FB4-404E-8A97-64753DCE42EC}" type="slidenum">
              <a:rPr kumimoji="0" lang="en-US" smtClean="0"/>
              <a:pPr/>
              <a:t>40</a:t>
            </a:fld>
            <a:endParaRPr kumimoji="0" lang="en-US"/>
          </a:p>
        </p:txBody>
      </p:sp>
      <p:sp>
        <p:nvSpPr>
          <p:cNvPr id="160" name="Footer Placeholder 159"/>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ln/>
        </p:spPr>
        <p:txBody>
          <a:bodyPr/>
          <a:lstStyle/>
          <a:p>
            <a:r>
              <a:rPr lang="en-US"/>
              <a:t>Pseudocode</a:t>
            </a:r>
          </a:p>
        </p:txBody>
      </p:sp>
      <p:sp>
        <p:nvSpPr>
          <p:cNvPr id="87043" name="Rectangle 3"/>
          <p:cNvSpPr>
            <a:spLocks noGrp="1" noChangeArrowheads="1"/>
          </p:cNvSpPr>
          <p:nvPr>
            <p:ph idx="1"/>
          </p:nvPr>
        </p:nvSpPr>
        <p:spPr/>
        <p:txBody>
          <a:bodyPr/>
          <a:lstStyle/>
          <a:p>
            <a:r>
              <a:rPr lang="en-US"/>
              <a:t>Void lineBres(int xa,int ya,int xb,int yb)</a:t>
            </a:r>
          </a:p>
          <a:p>
            <a:r>
              <a:rPr lang="en-US"/>
              <a:t>{</a:t>
            </a:r>
          </a:p>
          <a:p>
            <a:r>
              <a:rPr lang="en-US"/>
              <a:t>   // Declarations and assignments</a:t>
            </a:r>
          </a:p>
          <a:p>
            <a:endParaRPr lang="en-US"/>
          </a:p>
          <a:p>
            <a:r>
              <a:rPr lang="en-US"/>
              <a:t>    int dx = abs(xa - xb);</a:t>
            </a:r>
          </a:p>
          <a:p>
            <a:r>
              <a:rPr lang="en-US"/>
              <a:t>    int dy = abs(ya - yb);</a:t>
            </a:r>
          </a:p>
          <a:p>
            <a:r>
              <a:rPr lang="en-US"/>
              <a:t>    int p = 2 * dy – dx;  // decision parameter</a:t>
            </a:r>
          </a:p>
          <a:p>
            <a:r>
              <a:rPr lang="en-US"/>
              <a:t>    int twoDy = 2 * dy, twoDyDx  = 2*(dy-dx);</a:t>
            </a:r>
          </a:p>
          <a:p>
            <a:r>
              <a:rPr lang="en-US"/>
              <a:t>    int x,y, xEnd;</a:t>
            </a:r>
          </a:p>
          <a:p>
            <a:endParaRPr lang="en-US"/>
          </a:p>
          <a:p>
            <a:endParaRPr lang="en-US"/>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41</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ln/>
        </p:spPr>
        <p:txBody>
          <a:bodyPr/>
          <a:lstStyle/>
          <a:p>
            <a:endParaRPr lang="en-US"/>
          </a:p>
        </p:txBody>
      </p:sp>
      <p:sp>
        <p:nvSpPr>
          <p:cNvPr id="88067" name="Rectangle 3"/>
          <p:cNvSpPr>
            <a:spLocks noGrp="1" noChangeArrowheads="1"/>
          </p:cNvSpPr>
          <p:nvPr>
            <p:ph idx="1"/>
          </p:nvPr>
        </p:nvSpPr>
        <p:spPr/>
        <p:txBody>
          <a:bodyPr/>
          <a:lstStyle/>
          <a:p>
            <a:r>
              <a:rPr lang="en-US"/>
              <a:t>// Choose start and end point</a:t>
            </a:r>
          </a:p>
          <a:p>
            <a:r>
              <a:rPr lang="en-US"/>
              <a:t>  if ( xa &gt; xb ){</a:t>
            </a:r>
          </a:p>
          <a:p>
            <a:r>
              <a:rPr lang="en-US"/>
              <a:t>      x = xb;</a:t>
            </a:r>
          </a:p>
          <a:p>
            <a:r>
              <a:rPr lang="en-US"/>
              <a:t>      y = yb;</a:t>
            </a:r>
          </a:p>
          <a:p>
            <a:r>
              <a:rPr lang="en-US"/>
              <a:t> xEnd= xa;} // if complete</a:t>
            </a:r>
          </a:p>
          <a:p>
            <a:r>
              <a:rPr lang="en-US"/>
              <a:t>  else {</a:t>
            </a:r>
          </a:p>
          <a:p>
            <a:r>
              <a:rPr lang="en-US"/>
              <a:t>      x = xa;</a:t>
            </a:r>
          </a:p>
          <a:p>
            <a:r>
              <a:rPr lang="en-US"/>
              <a:t>      y = ya;</a:t>
            </a:r>
          </a:p>
          <a:p>
            <a:r>
              <a:rPr lang="en-US"/>
              <a:t> xEnd= xb;} // else complete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42</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ln/>
        </p:spPr>
        <p:txBody>
          <a:bodyPr/>
          <a:lstStyle/>
          <a:p>
            <a:endParaRPr lang="en-US"/>
          </a:p>
        </p:txBody>
      </p:sp>
      <p:sp>
        <p:nvSpPr>
          <p:cNvPr id="89091" name="Rectangle 3"/>
          <p:cNvSpPr>
            <a:spLocks noGrp="1" noChangeArrowheads="1"/>
          </p:cNvSpPr>
          <p:nvPr>
            <p:ph idx="1"/>
          </p:nvPr>
        </p:nvSpPr>
        <p:spPr/>
        <p:txBody>
          <a:bodyPr/>
          <a:lstStyle/>
          <a:p>
            <a:r>
              <a:rPr lang="en-US"/>
              <a:t>   setpixel( x,y );</a:t>
            </a:r>
          </a:p>
          <a:p>
            <a:r>
              <a:rPr lang="en-US"/>
              <a:t>   while ( x &lt; xEnd ){</a:t>
            </a:r>
          </a:p>
          <a:p>
            <a:r>
              <a:rPr lang="en-US"/>
              <a:t>      x++;</a:t>
            </a:r>
          </a:p>
          <a:p>
            <a:r>
              <a:rPr lang="en-US"/>
              <a:t>     if( p &lt; 0 )</a:t>
            </a:r>
          </a:p>
          <a:p>
            <a:r>
              <a:rPr lang="en-US"/>
              <a:t>        p = p + twoDy;</a:t>
            </a:r>
          </a:p>
          <a:p>
            <a:r>
              <a:rPr lang="en-US"/>
              <a:t>     else</a:t>
            </a:r>
          </a:p>
          <a:p>
            <a:r>
              <a:rPr lang="en-US"/>
              <a:t>       y++;</a:t>
            </a:r>
          </a:p>
          <a:p>
            <a:r>
              <a:rPr lang="en-US"/>
              <a:t>       p = p + twoDyDx;} // while end</a:t>
            </a:r>
          </a:p>
          <a:p>
            <a:r>
              <a:rPr lang="en-US"/>
              <a:t>   setpixel( x,y ); } }</a:t>
            </a:r>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ln/>
        </p:spPr>
        <p:txBody>
          <a:bodyPr/>
          <a:lstStyle/>
          <a:p>
            <a:r>
              <a:rPr lang="en-IE" sz="3600"/>
              <a:t>Bresenham Line Algorithm Summary</a:t>
            </a:r>
            <a:endParaRPr lang="en-GB" sz="3600"/>
          </a:p>
        </p:txBody>
      </p:sp>
      <p:sp>
        <p:nvSpPr>
          <p:cNvPr id="80899" name="Rectangle 3"/>
          <p:cNvSpPr>
            <a:spLocks noGrp="1" noChangeArrowheads="1"/>
          </p:cNvSpPr>
          <p:nvPr>
            <p:ph idx="1"/>
          </p:nvPr>
        </p:nvSpPr>
        <p:spPr/>
        <p:txBody>
          <a:bodyPr/>
          <a:lstStyle/>
          <a:p>
            <a:r>
              <a:rPr lang="en-IE"/>
              <a:t>The Bresenham line algorithm has the following advantages:</a:t>
            </a:r>
          </a:p>
          <a:p>
            <a:pPr lvl="1"/>
            <a:r>
              <a:rPr lang="en-IE"/>
              <a:t>An fast incremental algorithm</a:t>
            </a:r>
          </a:p>
          <a:p>
            <a:pPr lvl="1"/>
            <a:r>
              <a:rPr lang="en-IE"/>
              <a:t>Uses only integer calculations</a:t>
            </a:r>
          </a:p>
          <a:p>
            <a:r>
              <a:rPr lang="en-IE"/>
              <a:t>Comparing this to the DDA algorithm, DDA has the following problems:</a:t>
            </a:r>
          </a:p>
          <a:p>
            <a:pPr lvl="1"/>
            <a:r>
              <a:rPr lang="en-IE"/>
              <a:t>Accumulation of round-off errors can make the pixelated line drift away from what was intended</a:t>
            </a:r>
          </a:p>
          <a:p>
            <a:pPr lvl="1"/>
            <a:r>
              <a:rPr lang="en-IE"/>
              <a:t>The rounding operations and floating point arithmetic involved are time consuming</a:t>
            </a:r>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44</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ln/>
        </p:spPr>
        <p:txBody>
          <a:bodyPr>
            <a:normAutofit fontScale="90000"/>
          </a:bodyPr>
          <a:lstStyle/>
          <a:p>
            <a:r>
              <a:rPr lang="en-IE"/>
              <a:t>A Simple Circle Drawing Algorithm</a:t>
            </a:r>
            <a:endParaRPr lang="en-US"/>
          </a:p>
        </p:txBody>
      </p:sp>
      <p:sp>
        <p:nvSpPr>
          <p:cNvPr id="81923" name="Rectangle 3"/>
          <p:cNvSpPr>
            <a:spLocks noGrp="1" noChangeArrowheads="1"/>
          </p:cNvSpPr>
          <p:nvPr>
            <p:ph idx="1"/>
          </p:nvPr>
        </p:nvSpPr>
        <p:spPr/>
        <p:txBody>
          <a:bodyPr/>
          <a:lstStyle/>
          <a:p>
            <a:r>
              <a:rPr lang="en-IE" dirty="0"/>
              <a:t>The equation for a circle is:</a:t>
            </a:r>
          </a:p>
          <a:p>
            <a:endParaRPr lang="en-IE" sz="4000" dirty="0"/>
          </a:p>
          <a:p>
            <a:r>
              <a:rPr lang="en-IE" dirty="0"/>
              <a:t>where </a:t>
            </a:r>
            <a:r>
              <a:rPr lang="en-IE" sz="3600" i="1" dirty="0">
                <a:latin typeface="Times New Roman" pitchFamily="18" charset="0"/>
              </a:rPr>
              <a:t>r</a:t>
            </a:r>
            <a:r>
              <a:rPr lang="en-IE" dirty="0"/>
              <a:t> is the radius of the circle</a:t>
            </a:r>
          </a:p>
          <a:p>
            <a:r>
              <a:rPr lang="en-IE" dirty="0"/>
              <a:t>So, we can write a simple circle drawing algorithm by solving the equation for </a:t>
            </a:r>
            <a:r>
              <a:rPr lang="en-IE" sz="3600" i="1" dirty="0">
                <a:latin typeface="Times New Roman" pitchFamily="18" charset="0"/>
              </a:rPr>
              <a:t>y</a:t>
            </a:r>
            <a:r>
              <a:rPr lang="en-IE" dirty="0"/>
              <a:t> at unit </a:t>
            </a:r>
            <a:r>
              <a:rPr lang="en-IE" sz="3600" i="1" dirty="0">
                <a:latin typeface="Times New Roman" pitchFamily="18" charset="0"/>
              </a:rPr>
              <a:t>x</a:t>
            </a:r>
            <a:r>
              <a:rPr lang="en-IE" dirty="0"/>
              <a:t> intervals using:</a:t>
            </a:r>
          </a:p>
          <a:p>
            <a:endParaRPr lang="en-IE" sz="4800" dirty="0"/>
          </a:p>
        </p:txBody>
      </p:sp>
      <p:graphicFrame>
        <p:nvGraphicFramePr>
          <p:cNvPr id="81924" name="Object 4"/>
          <p:cNvGraphicFramePr>
            <a:graphicFrameLocks noChangeAspect="1"/>
          </p:cNvGraphicFramePr>
          <p:nvPr/>
        </p:nvGraphicFramePr>
        <p:xfrm>
          <a:off x="3529899" y="2673783"/>
          <a:ext cx="1981200" cy="593725"/>
        </p:xfrm>
        <a:graphic>
          <a:graphicData uri="http://schemas.openxmlformats.org/presentationml/2006/ole">
            <p:oleObj spid="_x0000_s81924" name="Equation" r:id="rId3" imgW="761760" imgH="228600" progId="Equation.3">
              <p:embed/>
            </p:oleObj>
          </a:graphicData>
        </a:graphic>
      </p:graphicFrame>
      <p:graphicFrame>
        <p:nvGraphicFramePr>
          <p:cNvPr id="81925" name="Object 5"/>
          <p:cNvGraphicFramePr>
            <a:graphicFrameLocks noChangeAspect="1"/>
          </p:cNvGraphicFramePr>
          <p:nvPr/>
        </p:nvGraphicFramePr>
        <p:xfrm>
          <a:off x="3375025" y="5102225"/>
          <a:ext cx="2378075" cy="693738"/>
        </p:xfrm>
        <a:graphic>
          <a:graphicData uri="http://schemas.openxmlformats.org/presentationml/2006/ole">
            <p:oleObj spid="_x0000_s81925" name="Equation" r:id="rId4" imgW="914400" imgH="266400" progId="Equation.3">
              <p:embed/>
            </p:oleObj>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45</a:t>
            </a:fld>
            <a:endParaRPr kumimoji="0" lang="en-US"/>
          </a:p>
        </p:txBody>
      </p:sp>
      <p:sp>
        <p:nvSpPr>
          <p:cNvPr id="7" name="Footer Placeholder 6"/>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ln/>
        </p:spPr>
        <p:txBody>
          <a:bodyPr/>
          <a:lstStyle/>
          <a:p>
            <a:r>
              <a:rPr lang="en-IE" sz="3600"/>
              <a:t>A Simple Circle Drawing Algorithm (cont…)</a:t>
            </a:r>
            <a:endParaRPr lang="en-US" sz="3600"/>
          </a:p>
        </p:txBody>
      </p:sp>
      <p:sp>
        <p:nvSpPr>
          <p:cNvPr id="90115" name="Rectangle 3"/>
          <p:cNvSpPr>
            <a:spLocks noGrp="1" noChangeArrowheads="1"/>
          </p:cNvSpPr>
          <p:nvPr>
            <p:ph idx="1"/>
          </p:nvPr>
        </p:nvSpPr>
        <p:spPr/>
        <p:txBody>
          <a:bodyPr/>
          <a:lstStyle/>
          <a:p>
            <a:pPr>
              <a:lnSpc>
                <a:spcPct val="90000"/>
              </a:lnSpc>
            </a:pPr>
            <a:r>
              <a:rPr lang="en-IE"/>
              <a:t>However, unsurprisingly this is not a brilliant solution!</a:t>
            </a:r>
            <a:endParaRPr lang="en-US"/>
          </a:p>
          <a:p>
            <a:pPr>
              <a:lnSpc>
                <a:spcPct val="90000"/>
              </a:lnSpc>
            </a:pPr>
            <a:r>
              <a:rPr lang="en-IE"/>
              <a:t>Firstly, the resulting circle has large gaps where the slope approaches the vertical</a:t>
            </a:r>
          </a:p>
          <a:p>
            <a:pPr>
              <a:lnSpc>
                <a:spcPct val="90000"/>
              </a:lnSpc>
            </a:pPr>
            <a:r>
              <a:rPr lang="en-IE"/>
              <a:t>Secondly, the calculations are not very efficient</a:t>
            </a:r>
          </a:p>
          <a:p>
            <a:pPr lvl="1">
              <a:lnSpc>
                <a:spcPct val="90000"/>
              </a:lnSpc>
            </a:pPr>
            <a:r>
              <a:rPr lang="en-IE"/>
              <a:t>The square (multiply) operations</a:t>
            </a:r>
          </a:p>
          <a:p>
            <a:pPr lvl="1">
              <a:lnSpc>
                <a:spcPct val="90000"/>
              </a:lnSpc>
            </a:pPr>
            <a:r>
              <a:rPr lang="en-IE"/>
              <a:t>The square root operation – try really hard to avoid these!</a:t>
            </a:r>
          </a:p>
          <a:p>
            <a:pPr>
              <a:lnSpc>
                <a:spcPct val="90000"/>
              </a:lnSpc>
            </a:pPr>
            <a:r>
              <a:rPr lang="en-IE"/>
              <a:t>We need a more efficient, more accurate solution</a:t>
            </a:r>
            <a:endParaRPr lang="en-US"/>
          </a:p>
        </p:txBody>
      </p:sp>
      <p:sp>
        <p:nvSpPr>
          <p:cNvPr id="90116" name="Rectangle 4"/>
          <p:cNvSpPr>
            <a:spLocks noChangeArrowheads="1"/>
          </p:cNvSpPr>
          <p:nvPr/>
        </p:nvSpPr>
        <p:spPr bwMode="auto">
          <a:xfrm>
            <a:off x="4133850" y="2406650"/>
            <a:ext cx="4552950" cy="4451350"/>
          </a:xfrm>
          <a:prstGeom prst="rect">
            <a:avLst/>
          </a:prstGeom>
          <a:noFill/>
          <a:ln w="9525">
            <a:noFill/>
            <a:miter lim="800000"/>
            <a:headEnd/>
            <a:tailEnd/>
          </a:ln>
          <a:effectLst/>
        </p:spPr>
        <p:txBody>
          <a:bodyPr/>
          <a:lstStyle/>
          <a:p>
            <a:pPr>
              <a:spcBef>
                <a:spcPct val="20000"/>
              </a:spcBef>
            </a:pPr>
            <a:endParaRPr lang="en-GB" sz="320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46</a:t>
            </a:fld>
            <a:endParaRPr kumimoji="0" lang="en-US"/>
          </a:p>
        </p:txBody>
      </p:sp>
      <p:sp>
        <p:nvSpPr>
          <p:cNvPr id="6" name="Footer Placeholder 5"/>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68135" y="546264"/>
            <a:ext cx="8247413" cy="600179"/>
          </a:xfrm>
          <a:ln/>
        </p:spPr>
        <p:txBody>
          <a:bodyPr>
            <a:normAutofit fontScale="90000"/>
          </a:bodyPr>
          <a:lstStyle/>
          <a:p>
            <a:r>
              <a:rPr lang="en-IE" dirty="0"/>
              <a:t>Eight-Way Symmetry</a:t>
            </a:r>
            <a:endParaRPr lang="en-US" dirty="0"/>
          </a:p>
        </p:txBody>
      </p:sp>
      <p:sp>
        <p:nvSpPr>
          <p:cNvPr id="91139" name="Rectangle 3"/>
          <p:cNvSpPr>
            <a:spLocks noGrp="1" noChangeArrowheads="1"/>
          </p:cNvSpPr>
          <p:nvPr>
            <p:ph idx="1"/>
          </p:nvPr>
        </p:nvSpPr>
        <p:spPr>
          <a:xfrm>
            <a:off x="0" y="1425040"/>
            <a:ext cx="8686800" cy="5231080"/>
          </a:xfrm>
        </p:spPr>
        <p:txBody>
          <a:bodyPr/>
          <a:lstStyle/>
          <a:p>
            <a:r>
              <a:rPr lang="en-IE" dirty="0"/>
              <a:t>The first thing we can notice to make our circle drawing algorithm more efficient is that circles centred at </a:t>
            </a:r>
            <a:r>
              <a:rPr lang="en-IE" dirty="0">
                <a:latin typeface="Times New Roman" pitchFamily="18" charset="0"/>
              </a:rPr>
              <a:t>(</a:t>
            </a:r>
            <a:r>
              <a:rPr lang="en-IE" i="1" dirty="0">
                <a:latin typeface="Times New Roman" pitchFamily="18" charset="0"/>
              </a:rPr>
              <a:t>0, 0</a:t>
            </a:r>
            <a:r>
              <a:rPr lang="en-IE" dirty="0">
                <a:latin typeface="Times New Roman" pitchFamily="18" charset="0"/>
              </a:rPr>
              <a:t>)</a:t>
            </a:r>
            <a:r>
              <a:rPr lang="en-IE" dirty="0"/>
              <a:t> have </a:t>
            </a:r>
            <a:r>
              <a:rPr lang="en-IE" i="1" dirty="0"/>
              <a:t>eight-way symmetry</a:t>
            </a:r>
            <a:endParaRPr lang="en-US" i="1" dirty="0"/>
          </a:p>
        </p:txBody>
      </p:sp>
      <p:grpSp>
        <p:nvGrpSpPr>
          <p:cNvPr id="91140" name="Group 4"/>
          <p:cNvGrpSpPr>
            <a:grpSpLocks/>
          </p:cNvGrpSpPr>
          <p:nvPr/>
        </p:nvGrpSpPr>
        <p:grpSpPr bwMode="auto">
          <a:xfrm>
            <a:off x="2300288" y="3063875"/>
            <a:ext cx="4414837" cy="3571875"/>
            <a:chOff x="1449" y="1930"/>
            <a:chExt cx="2781" cy="2250"/>
          </a:xfrm>
        </p:grpSpPr>
        <p:grpSp>
          <p:nvGrpSpPr>
            <p:cNvPr id="91141" name="Group 5"/>
            <p:cNvGrpSpPr>
              <a:grpSpLocks/>
            </p:cNvGrpSpPr>
            <p:nvPr/>
          </p:nvGrpSpPr>
          <p:grpSpPr bwMode="auto">
            <a:xfrm>
              <a:off x="1449" y="1930"/>
              <a:ext cx="2781" cy="2250"/>
              <a:chOff x="1178" y="1494"/>
              <a:chExt cx="2781" cy="2250"/>
            </a:xfrm>
          </p:grpSpPr>
          <p:grpSp>
            <p:nvGrpSpPr>
              <p:cNvPr id="91142" name="Group 6"/>
              <p:cNvGrpSpPr>
                <a:grpSpLocks/>
              </p:cNvGrpSpPr>
              <p:nvPr/>
            </p:nvGrpSpPr>
            <p:grpSpPr bwMode="auto">
              <a:xfrm>
                <a:off x="1477" y="1494"/>
                <a:ext cx="2250" cy="2250"/>
                <a:chOff x="1477" y="1494"/>
                <a:chExt cx="2250" cy="2250"/>
              </a:xfrm>
            </p:grpSpPr>
            <p:sp>
              <p:nvSpPr>
                <p:cNvPr id="91143" name="Line 7"/>
                <p:cNvSpPr>
                  <a:spLocks noChangeShapeType="1"/>
                </p:cNvSpPr>
                <p:nvPr/>
              </p:nvSpPr>
              <p:spPr bwMode="auto">
                <a:xfrm flipV="1">
                  <a:off x="2602" y="1494"/>
                  <a:ext cx="0" cy="225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91144" name="Line 8"/>
                <p:cNvSpPr>
                  <a:spLocks noChangeShapeType="1"/>
                </p:cNvSpPr>
                <p:nvPr/>
              </p:nvSpPr>
              <p:spPr bwMode="auto">
                <a:xfrm rot="5400000" flipV="1">
                  <a:off x="2602" y="1494"/>
                  <a:ext cx="0" cy="2250"/>
                </a:xfrm>
                <a:prstGeom prst="line">
                  <a:avLst/>
                </a:prstGeom>
                <a:noFill/>
                <a:ln w="12700">
                  <a:solidFill>
                    <a:schemeClr val="tx1"/>
                  </a:solidFill>
                  <a:round/>
                  <a:headEnd type="triangle" w="med" len="med"/>
                  <a:tailEnd type="triangle" w="med" len="med"/>
                </a:ln>
                <a:effectLst/>
              </p:spPr>
              <p:txBody>
                <a:bodyPr wrap="none"/>
                <a:lstStyle/>
                <a:p>
                  <a:endParaRPr lang="en-US"/>
                </a:p>
              </p:txBody>
            </p:sp>
          </p:grpSp>
          <p:sp>
            <p:nvSpPr>
              <p:cNvPr id="91145" name="Oval 9"/>
              <p:cNvSpPr>
                <a:spLocks noChangeArrowheads="1"/>
              </p:cNvSpPr>
              <p:nvPr/>
            </p:nvSpPr>
            <p:spPr bwMode="auto">
              <a:xfrm>
                <a:off x="1728" y="1737"/>
                <a:ext cx="1746" cy="1746"/>
              </a:xfrm>
              <a:prstGeom prst="ellipse">
                <a:avLst/>
              </a:prstGeom>
              <a:noFill/>
              <a:ln w="25400">
                <a:solidFill>
                  <a:srgbClr val="000080"/>
                </a:solidFill>
                <a:round/>
                <a:headEnd/>
                <a:tailEnd/>
              </a:ln>
              <a:effectLst/>
            </p:spPr>
            <p:txBody>
              <a:bodyPr wrap="none" anchor="ctr"/>
              <a:lstStyle/>
              <a:p>
                <a:endParaRPr lang="en-US"/>
              </a:p>
            </p:txBody>
          </p:sp>
          <p:sp>
            <p:nvSpPr>
              <p:cNvPr id="91146" name="Oval 10"/>
              <p:cNvSpPr>
                <a:spLocks noChangeArrowheads="1"/>
              </p:cNvSpPr>
              <p:nvPr/>
            </p:nvSpPr>
            <p:spPr bwMode="auto">
              <a:xfrm>
                <a:off x="2816" y="1739"/>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47" name="Oval 11"/>
              <p:cNvSpPr>
                <a:spLocks noChangeArrowheads="1"/>
              </p:cNvSpPr>
              <p:nvPr/>
            </p:nvSpPr>
            <p:spPr bwMode="auto">
              <a:xfrm>
                <a:off x="2321" y="1739"/>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48" name="Oval 12"/>
              <p:cNvSpPr>
                <a:spLocks noChangeArrowheads="1"/>
              </p:cNvSpPr>
              <p:nvPr/>
            </p:nvSpPr>
            <p:spPr bwMode="auto">
              <a:xfrm>
                <a:off x="2816" y="3407"/>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49" name="Oval 13"/>
              <p:cNvSpPr>
                <a:spLocks noChangeArrowheads="1"/>
              </p:cNvSpPr>
              <p:nvPr/>
            </p:nvSpPr>
            <p:spPr bwMode="auto">
              <a:xfrm>
                <a:off x="2321" y="3407"/>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50" name="Oval 14"/>
              <p:cNvSpPr>
                <a:spLocks noChangeArrowheads="1"/>
              </p:cNvSpPr>
              <p:nvPr/>
            </p:nvSpPr>
            <p:spPr bwMode="auto">
              <a:xfrm rot="5400000">
                <a:off x="1724" y="2831"/>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51" name="Oval 15"/>
              <p:cNvSpPr>
                <a:spLocks noChangeArrowheads="1"/>
              </p:cNvSpPr>
              <p:nvPr/>
            </p:nvSpPr>
            <p:spPr bwMode="auto">
              <a:xfrm rot="5400000">
                <a:off x="1724" y="2336"/>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52" name="Oval 16"/>
              <p:cNvSpPr>
                <a:spLocks noChangeArrowheads="1"/>
              </p:cNvSpPr>
              <p:nvPr/>
            </p:nvSpPr>
            <p:spPr bwMode="auto">
              <a:xfrm rot="5400000">
                <a:off x="3396" y="2831"/>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53" name="Oval 17"/>
              <p:cNvSpPr>
                <a:spLocks noChangeArrowheads="1"/>
              </p:cNvSpPr>
              <p:nvPr/>
            </p:nvSpPr>
            <p:spPr bwMode="auto">
              <a:xfrm rot="5400000">
                <a:off x="3396" y="2336"/>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91154" name="Text Box 18"/>
              <p:cNvSpPr txBox="1">
                <a:spLocks noChangeArrowheads="1"/>
              </p:cNvSpPr>
              <p:nvPr/>
            </p:nvSpPr>
            <p:spPr bwMode="auto">
              <a:xfrm>
                <a:off x="2847" y="1529"/>
                <a:ext cx="488"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91155" name="Text Box 19"/>
              <p:cNvSpPr txBox="1">
                <a:spLocks noChangeArrowheads="1"/>
              </p:cNvSpPr>
              <p:nvPr/>
            </p:nvSpPr>
            <p:spPr bwMode="auto">
              <a:xfrm>
                <a:off x="3440" y="2165"/>
                <a:ext cx="488"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91156" name="Text Box 20"/>
              <p:cNvSpPr txBox="1">
                <a:spLocks noChangeArrowheads="1"/>
              </p:cNvSpPr>
              <p:nvPr/>
            </p:nvSpPr>
            <p:spPr bwMode="auto">
              <a:xfrm>
                <a:off x="3412" y="2807"/>
                <a:ext cx="547"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91157" name="Text Box 21"/>
              <p:cNvSpPr txBox="1">
                <a:spLocks noChangeArrowheads="1"/>
              </p:cNvSpPr>
              <p:nvPr/>
            </p:nvSpPr>
            <p:spPr bwMode="auto">
              <a:xfrm>
                <a:off x="2847" y="3393"/>
                <a:ext cx="547"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91158" name="Text Box 22"/>
              <p:cNvSpPr txBox="1">
                <a:spLocks noChangeArrowheads="1"/>
              </p:cNvSpPr>
              <p:nvPr/>
            </p:nvSpPr>
            <p:spPr bwMode="auto">
              <a:xfrm>
                <a:off x="1794" y="3393"/>
                <a:ext cx="606"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91159" name="Text Box 23"/>
              <p:cNvSpPr txBox="1">
                <a:spLocks noChangeArrowheads="1"/>
              </p:cNvSpPr>
              <p:nvPr/>
            </p:nvSpPr>
            <p:spPr bwMode="auto">
              <a:xfrm>
                <a:off x="1178" y="2807"/>
                <a:ext cx="606"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91160" name="Text Box 24"/>
              <p:cNvSpPr txBox="1">
                <a:spLocks noChangeArrowheads="1"/>
              </p:cNvSpPr>
              <p:nvPr/>
            </p:nvSpPr>
            <p:spPr bwMode="auto">
              <a:xfrm>
                <a:off x="1232" y="2165"/>
                <a:ext cx="547"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91161" name="Text Box 25"/>
              <p:cNvSpPr txBox="1">
                <a:spLocks noChangeArrowheads="1"/>
              </p:cNvSpPr>
              <p:nvPr/>
            </p:nvSpPr>
            <p:spPr bwMode="auto">
              <a:xfrm>
                <a:off x="1853" y="1529"/>
                <a:ext cx="547" cy="269"/>
              </a:xfrm>
              <a:prstGeom prst="rect">
                <a:avLst/>
              </a:prstGeom>
              <a:noFill/>
              <a:ln w="12700">
                <a:noFill/>
                <a:miter lim="800000"/>
                <a:headEnd/>
                <a:tailEnd/>
              </a:ln>
              <a:effectLst/>
            </p:spPr>
            <p:txBody>
              <a:bodyPr wrap="none">
                <a:spAutoFit/>
              </a:bodyPr>
              <a:lstStyle/>
              <a:p>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grpSp>
        <p:sp>
          <p:nvSpPr>
            <p:cNvPr id="91162" name="Line 26"/>
            <p:cNvSpPr>
              <a:spLocks noChangeShapeType="1"/>
            </p:cNvSpPr>
            <p:nvPr/>
          </p:nvSpPr>
          <p:spPr bwMode="auto">
            <a:xfrm flipV="1">
              <a:off x="2201" y="2392"/>
              <a:ext cx="1335" cy="1335"/>
            </a:xfrm>
            <a:prstGeom prst="line">
              <a:avLst/>
            </a:prstGeom>
            <a:noFill/>
            <a:ln w="25400">
              <a:solidFill>
                <a:srgbClr val="99CCFF"/>
              </a:solidFill>
              <a:round/>
              <a:headEnd/>
              <a:tailEnd/>
            </a:ln>
            <a:effectLst/>
          </p:spPr>
          <p:txBody>
            <a:bodyPr wrap="none"/>
            <a:lstStyle/>
            <a:p>
              <a:endParaRPr lang="en-US"/>
            </a:p>
          </p:txBody>
        </p:sp>
        <p:sp>
          <p:nvSpPr>
            <p:cNvPr id="91163" name="Line 27"/>
            <p:cNvSpPr>
              <a:spLocks noChangeShapeType="1"/>
            </p:cNvSpPr>
            <p:nvPr/>
          </p:nvSpPr>
          <p:spPr bwMode="auto">
            <a:xfrm>
              <a:off x="3491" y="3028"/>
              <a:ext cx="0" cy="60"/>
            </a:xfrm>
            <a:prstGeom prst="line">
              <a:avLst/>
            </a:prstGeom>
            <a:noFill/>
            <a:ln w="25400">
              <a:solidFill>
                <a:srgbClr val="99CCFF"/>
              </a:solidFill>
              <a:round/>
              <a:headEnd/>
              <a:tailEnd/>
            </a:ln>
            <a:effectLst/>
          </p:spPr>
          <p:txBody>
            <a:bodyPr wrap="none"/>
            <a:lstStyle/>
            <a:p>
              <a:endParaRPr lang="en-US"/>
            </a:p>
          </p:txBody>
        </p:sp>
        <p:graphicFrame>
          <p:nvGraphicFramePr>
            <p:cNvPr id="91164" name="Object 28"/>
            <p:cNvGraphicFramePr>
              <a:graphicFrameLocks noChangeAspect="1"/>
            </p:cNvGraphicFramePr>
            <p:nvPr/>
          </p:nvGraphicFramePr>
          <p:xfrm>
            <a:off x="3403" y="3088"/>
            <a:ext cx="165" cy="260"/>
          </p:xfrm>
          <a:graphic>
            <a:graphicData uri="http://schemas.openxmlformats.org/presentationml/2006/ole">
              <p:oleObj spid="_x0000_s91164" name="Equation" r:id="rId3" imgW="266400" imgH="419040" progId="Equation.3">
                <p:embed/>
              </p:oleObj>
            </a:graphicData>
          </a:graphic>
        </p:graphicFrame>
        <p:sp>
          <p:nvSpPr>
            <p:cNvPr id="91165" name="Line 29"/>
            <p:cNvSpPr>
              <a:spLocks noChangeShapeType="1"/>
            </p:cNvSpPr>
            <p:nvPr/>
          </p:nvSpPr>
          <p:spPr bwMode="auto">
            <a:xfrm flipH="1" flipV="1">
              <a:off x="2201" y="2392"/>
              <a:ext cx="1335" cy="1335"/>
            </a:xfrm>
            <a:prstGeom prst="line">
              <a:avLst/>
            </a:prstGeom>
            <a:noFill/>
            <a:ln w="25400">
              <a:solidFill>
                <a:srgbClr val="99CCFF"/>
              </a:solidFill>
              <a:round/>
              <a:headEnd/>
              <a:tailEnd/>
            </a:ln>
            <a:effectLst/>
          </p:spPr>
          <p:txBody>
            <a:bodyPr wrap="none"/>
            <a:lstStyle/>
            <a:p>
              <a:endParaRPr lang="en-US"/>
            </a:p>
          </p:txBody>
        </p:sp>
        <p:sp>
          <p:nvSpPr>
            <p:cNvPr id="91166" name="Line 30"/>
            <p:cNvSpPr>
              <a:spLocks noChangeShapeType="1"/>
            </p:cNvSpPr>
            <p:nvPr/>
          </p:nvSpPr>
          <p:spPr bwMode="auto">
            <a:xfrm flipH="1" flipV="1">
              <a:off x="2871" y="2107"/>
              <a:ext cx="0" cy="1874"/>
            </a:xfrm>
            <a:prstGeom prst="line">
              <a:avLst/>
            </a:prstGeom>
            <a:noFill/>
            <a:ln w="25400">
              <a:solidFill>
                <a:srgbClr val="99CCFF"/>
              </a:solidFill>
              <a:round/>
              <a:headEnd/>
              <a:tailEnd/>
            </a:ln>
            <a:effectLst/>
          </p:spPr>
          <p:txBody>
            <a:bodyPr wrap="none"/>
            <a:lstStyle/>
            <a:p>
              <a:endParaRPr lang="en-US"/>
            </a:p>
          </p:txBody>
        </p:sp>
        <p:sp>
          <p:nvSpPr>
            <p:cNvPr id="91167" name="Line 31"/>
            <p:cNvSpPr>
              <a:spLocks noChangeShapeType="1"/>
            </p:cNvSpPr>
            <p:nvPr/>
          </p:nvSpPr>
          <p:spPr bwMode="auto">
            <a:xfrm rot="5400000" flipH="1" flipV="1">
              <a:off x="2871" y="2124"/>
              <a:ext cx="0" cy="1874"/>
            </a:xfrm>
            <a:prstGeom prst="line">
              <a:avLst/>
            </a:prstGeom>
            <a:noFill/>
            <a:ln w="25400">
              <a:solidFill>
                <a:srgbClr val="99CCFF"/>
              </a:solidFill>
              <a:round/>
              <a:headEnd/>
              <a:tailEnd/>
            </a:ln>
            <a:effectLst/>
          </p:spPr>
          <p:txBody>
            <a:bodyPr wrap="none"/>
            <a:lstStyle/>
            <a:p>
              <a:endParaRPr lang="en-US"/>
            </a:p>
          </p:txBody>
        </p:sp>
      </p:grpSp>
      <p:sp>
        <p:nvSpPr>
          <p:cNvPr id="32" name="Slide Number Placeholder 31"/>
          <p:cNvSpPr>
            <a:spLocks noGrp="1"/>
          </p:cNvSpPr>
          <p:nvPr>
            <p:ph type="sldNum" sz="quarter" idx="12"/>
          </p:nvPr>
        </p:nvSpPr>
        <p:spPr/>
        <p:txBody>
          <a:bodyPr/>
          <a:lstStyle/>
          <a:p>
            <a:fld id="{042AED99-7FB4-404E-8A97-64753DCE42EC}" type="slidenum">
              <a:rPr kumimoji="0" lang="en-US" smtClean="0"/>
              <a:pPr/>
              <a:t>47</a:t>
            </a:fld>
            <a:endParaRPr kumimoji="0" lang="en-US"/>
          </a:p>
        </p:txBody>
      </p:sp>
      <p:sp>
        <p:nvSpPr>
          <p:cNvPr id="33" name="Footer Placeholder 32"/>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ln/>
        </p:spPr>
        <p:txBody>
          <a:bodyPr/>
          <a:lstStyle/>
          <a:p>
            <a:r>
              <a:rPr lang="en-IE"/>
              <a:t>Mid-Point Circle Algorithm</a:t>
            </a:r>
            <a:endParaRPr lang="en-US"/>
          </a:p>
        </p:txBody>
      </p:sp>
      <p:sp>
        <p:nvSpPr>
          <p:cNvPr id="92163" name="Rectangle 3"/>
          <p:cNvSpPr>
            <a:spLocks noGrp="1" noChangeArrowheads="1"/>
          </p:cNvSpPr>
          <p:nvPr>
            <p:ph idx="1"/>
          </p:nvPr>
        </p:nvSpPr>
        <p:spPr>
          <a:xfrm>
            <a:off x="457200" y="1888176"/>
            <a:ext cx="5951538" cy="4969823"/>
          </a:xfrm>
        </p:spPr>
        <p:txBody>
          <a:bodyPr/>
          <a:lstStyle/>
          <a:p>
            <a:r>
              <a:rPr lang="en-IE" dirty="0"/>
              <a:t>Similarly to the case with lines, there is an incremental algorithm for drawing circles – the </a:t>
            </a:r>
            <a:r>
              <a:rPr lang="en-IE" i="1" dirty="0"/>
              <a:t>mid-point circle algorithm</a:t>
            </a:r>
          </a:p>
          <a:p>
            <a:r>
              <a:rPr lang="en-IE" dirty="0"/>
              <a:t>In the mid-point circle algorithm we use eight-way symmetry so only ever calculate the points for the top right eighth of a circle, and then use symmetry to get the rest of the points</a:t>
            </a:r>
            <a:endParaRPr lang="en-US" dirty="0"/>
          </a:p>
        </p:txBody>
      </p:sp>
      <p:sp>
        <p:nvSpPr>
          <p:cNvPr id="92164" name="Rectangle 4"/>
          <p:cNvSpPr>
            <a:spLocks noChangeArrowheads="1"/>
          </p:cNvSpPr>
          <p:nvPr/>
        </p:nvSpPr>
        <p:spPr bwMode="auto">
          <a:xfrm>
            <a:off x="6402388" y="1247775"/>
            <a:ext cx="2741612" cy="562451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pic>
        <p:nvPicPr>
          <p:cNvPr id="92165" name="Picture 5"/>
          <p:cNvPicPr>
            <a:picLocks noChangeAspect="1" noChangeArrowheads="1"/>
          </p:cNvPicPr>
          <p:nvPr/>
        </p:nvPicPr>
        <p:blipFill>
          <a:blip r:embed="rId2"/>
          <a:srcRect l="36816" t="12698" r="27933" b="21925"/>
          <a:stretch>
            <a:fillRect/>
          </a:stretch>
        </p:blipFill>
        <p:spPr bwMode="auto">
          <a:xfrm>
            <a:off x="6538913" y="1287463"/>
            <a:ext cx="2438400" cy="3016250"/>
          </a:xfrm>
          <a:prstGeom prst="rect">
            <a:avLst/>
          </a:prstGeom>
          <a:noFill/>
          <a:ln w="12700">
            <a:noFill/>
            <a:miter lim="800000"/>
            <a:headEnd/>
            <a:tailEnd/>
          </a:ln>
          <a:effectLst/>
        </p:spPr>
      </p:pic>
      <p:sp>
        <p:nvSpPr>
          <p:cNvPr id="92166" name="Text Box 6"/>
          <p:cNvSpPr txBox="1">
            <a:spLocks noChangeArrowheads="1"/>
          </p:cNvSpPr>
          <p:nvPr/>
        </p:nvSpPr>
        <p:spPr bwMode="auto">
          <a:xfrm>
            <a:off x="6400800" y="4314825"/>
            <a:ext cx="2743200" cy="2530475"/>
          </a:xfrm>
          <a:prstGeom prst="rect">
            <a:avLst/>
          </a:prstGeom>
          <a:noFill/>
          <a:ln w="12700">
            <a:noFill/>
            <a:miter lim="800000"/>
            <a:headEnd/>
            <a:tailEnd/>
          </a:ln>
          <a:effectLst/>
        </p:spPr>
        <p:txBody>
          <a:bodyPr>
            <a:spAutoFit/>
          </a:bodyPr>
          <a:lstStyle/>
          <a:p>
            <a:pPr algn="dist">
              <a:spcBef>
                <a:spcPct val="50000"/>
              </a:spcBef>
            </a:pPr>
            <a:r>
              <a:rPr lang="en-IE" sz="2000"/>
              <a:t>The mid-point circle algorithm was developed by Jack Bresenham, who we heard about earlier. Bresenham’s patent for the algorithm can be viewed </a:t>
            </a:r>
            <a:r>
              <a:rPr lang="en-IE" sz="2000">
                <a:hlinkClick r:id="rId3"/>
              </a:rPr>
              <a:t>here</a:t>
            </a:r>
            <a:r>
              <a:rPr lang="en-IE" sz="2000"/>
              <a:t>.</a:t>
            </a:r>
            <a:endParaRPr lang="en-US" sz="200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48</a:t>
            </a:fld>
            <a:endParaRPr kumimoji="0" lang="en-US"/>
          </a:p>
        </p:txBody>
      </p:sp>
      <p:sp>
        <p:nvSpPr>
          <p:cNvPr id="8" name="Footer Placeholder 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ln/>
        </p:spPr>
        <p:txBody>
          <a:bodyPr>
            <a:normAutofit fontScale="90000"/>
          </a:bodyPr>
          <a:lstStyle/>
          <a:p>
            <a:r>
              <a:rPr lang="en-IE"/>
              <a:t>Mid-Point Circle Algorithm (cont…)</a:t>
            </a:r>
            <a:endParaRPr lang="en-US"/>
          </a:p>
        </p:txBody>
      </p:sp>
      <p:sp>
        <p:nvSpPr>
          <p:cNvPr id="93219" name="Rectangle 35"/>
          <p:cNvSpPr>
            <a:spLocks noGrp="1" noChangeArrowheads="1"/>
          </p:cNvSpPr>
          <p:nvPr>
            <p:ph idx="1"/>
          </p:nvPr>
        </p:nvSpPr>
        <p:spPr>
          <a:xfrm>
            <a:off x="457200" y="1333500"/>
            <a:ext cx="8245475" cy="5524500"/>
          </a:xfrm>
        </p:spPr>
        <p:txBody>
          <a:bodyPr/>
          <a:lstStyle/>
          <a:p>
            <a:r>
              <a:rPr lang="en-IE"/>
              <a:t>Assume that we have </a:t>
            </a:r>
            <a:br>
              <a:rPr lang="en-IE"/>
            </a:br>
            <a:r>
              <a:rPr lang="en-IE"/>
              <a:t>just plotted point </a:t>
            </a:r>
            <a:r>
              <a:rPr lang="en-IE" sz="3600" i="1">
                <a:latin typeface="Times New Roman" pitchFamily="18" charset="0"/>
              </a:rPr>
              <a:t>(x</a:t>
            </a:r>
            <a:r>
              <a:rPr lang="en-IE" sz="3600" i="1" baseline="-25000">
                <a:latin typeface="Times New Roman" pitchFamily="18" charset="0"/>
              </a:rPr>
              <a:t>k</a:t>
            </a:r>
            <a:r>
              <a:rPr lang="en-IE" sz="3600" i="1">
                <a:latin typeface="Times New Roman" pitchFamily="18" charset="0"/>
              </a:rPr>
              <a:t>, y</a:t>
            </a:r>
            <a:r>
              <a:rPr lang="en-IE" sz="3600" i="1" baseline="-25000">
                <a:latin typeface="Times New Roman" pitchFamily="18" charset="0"/>
              </a:rPr>
              <a:t>k</a:t>
            </a:r>
            <a:r>
              <a:rPr lang="en-IE" sz="3600" i="1">
                <a:latin typeface="Times New Roman" pitchFamily="18" charset="0"/>
              </a:rPr>
              <a:t>)</a:t>
            </a:r>
          </a:p>
          <a:p>
            <a:r>
              <a:rPr lang="en-IE"/>
              <a:t>The next point is a </a:t>
            </a:r>
            <a:br>
              <a:rPr lang="en-IE"/>
            </a:br>
            <a:r>
              <a:rPr lang="en-IE"/>
              <a:t>choice between </a:t>
            </a:r>
            <a:r>
              <a:rPr lang="en-IE" sz="3600" i="1">
                <a:latin typeface="Times New Roman" pitchFamily="18" charset="0"/>
              </a:rPr>
              <a:t>(x</a:t>
            </a:r>
            <a:r>
              <a:rPr lang="en-IE" sz="3600" i="1" baseline="-25000">
                <a:latin typeface="Times New Roman" pitchFamily="18" charset="0"/>
              </a:rPr>
              <a:t>k</a:t>
            </a:r>
            <a:r>
              <a:rPr lang="en-IE" sz="3600" i="1">
                <a:latin typeface="Times New Roman" pitchFamily="18" charset="0"/>
              </a:rPr>
              <a:t>+1, y</a:t>
            </a:r>
            <a:r>
              <a:rPr lang="en-IE" sz="3600" i="1" baseline="-25000">
                <a:latin typeface="Times New Roman" pitchFamily="18" charset="0"/>
              </a:rPr>
              <a:t>k</a:t>
            </a:r>
            <a:r>
              <a:rPr lang="en-IE" sz="3600" i="1">
                <a:latin typeface="Times New Roman" pitchFamily="18" charset="0"/>
              </a:rPr>
              <a:t>) </a:t>
            </a:r>
            <a:br>
              <a:rPr lang="en-IE" sz="3600" i="1">
                <a:latin typeface="Times New Roman" pitchFamily="18" charset="0"/>
              </a:rPr>
            </a:br>
            <a:r>
              <a:rPr lang="en-IE"/>
              <a:t>and </a:t>
            </a:r>
            <a:r>
              <a:rPr lang="en-IE" sz="3600" i="1">
                <a:latin typeface="Times New Roman" pitchFamily="18" charset="0"/>
              </a:rPr>
              <a:t>(x</a:t>
            </a:r>
            <a:r>
              <a:rPr lang="en-IE" sz="3600" i="1" baseline="-25000">
                <a:latin typeface="Times New Roman" pitchFamily="18" charset="0"/>
              </a:rPr>
              <a:t>k</a:t>
            </a:r>
            <a:r>
              <a:rPr lang="en-IE" sz="3600" i="1">
                <a:latin typeface="Times New Roman" pitchFamily="18" charset="0"/>
              </a:rPr>
              <a:t>+1, y</a:t>
            </a:r>
            <a:r>
              <a:rPr lang="en-IE" sz="3600" i="1" baseline="-25000">
                <a:latin typeface="Times New Roman" pitchFamily="18" charset="0"/>
              </a:rPr>
              <a:t>k</a:t>
            </a:r>
            <a:r>
              <a:rPr lang="en-IE" sz="3600" i="1">
                <a:latin typeface="Times New Roman" pitchFamily="18" charset="0"/>
              </a:rPr>
              <a:t>-1)</a:t>
            </a:r>
          </a:p>
          <a:p>
            <a:r>
              <a:rPr lang="en-IE"/>
              <a:t>We would like to choose </a:t>
            </a:r>
            <a:br>
              <a:rPr lang="en-IE"/>
            </a:br>
            <a:r>
              <a:rPr lang="en-IE"/>
              <a:t>the point that is nearest to </a:t>
            </a:r>
            <a:br>
              <a:rPr lang="en-IE"/>
            </a:br>
            <a:r>
              <a:rPr lang="en-IE"/>
              <a:t>the actual circle</a:t>
            </a:r>
          </a:p>
          <a:p>
            <a:r>
              <a:rPr lang="en-IE"/>
              <a:t>So how do we make this choice?</a:t>
            </a:r>
            <a:endParaRPr lang="en-US"/>
          </a:p>
        </p:txBody>
      </p:sp>
      <p:grpSp>
        <p:nvGrpSpPr>
          <p:cNvPr id="93187" name="Group 3"/>
          <p:cNvGrpSpPr>
            <a:grpSpLocks/>
          </p:cNvGrpSpPr>
          <p:nvPr/>
        </p:nvGrpSpPr>
        <p:grpSpPr bwMode="auto">
          <a:xfrm>
            <a:off x="833438" y="1785938"/>
            <a:ext cx="9029700" cy="9626600"/>
            <a:chOff x="408" y="891"/>
            <a:chExt cx="5688" cy="6064"/>
          </a:xfrm>
        </p:grpSpPr>
        <p:sp>
          <p:nvSpPr>
            <p:cNvPr id="93188" name="Line 4"/>
            <p:cNvSpPr>
              <a:spLocks noChangeShapeType="1"/>
            </p:cNvSpPr>
            <p:nvPr/>
          </p:nvSpPr>
          <p:spPr bwMode="auto">
            <a:xfrm>
              <a:off x="3584" y="967"/>
              <a:ext cx="0" cy="2078"/>
            </a:xfrm>
            <a:prstGeom prst="line">
              <a:avLst/>
            </a:prstGeom>
            <a:noFill/>
            <a:ln w="12700">
              <a:solidFill>
                <a:schemeClr val="tx1"/>
              </a:solidFill>
              <a:round/>
              <a:headEnd/>
              <a:tailEnd/>
            </a:ln>
            <a:effectLst/>
          </p:spPr>
          <p:txBody>
            <a:bodyPr wrap="none"/>
            <a:lstStyle/>
            <a:p>
              <a:endParaRPr lang="en-US"/>
            </a:p>
          </p:txBody>
        </p:sp>
        <p:sp>
          <p:nvSpPr>
            <p:cNvPr id="93189" name="Line 5"/>
            <p:cNvSpPr>
              <a:spLocks noChangeShapeType="1"/>
            </p:cNvSpPr>
            <p:nvPr/>
          </p:nvSpPr>
          <p:spPr bwMode="auto">
            <a:xfrm>
              <a:off x="4085" y="981"/>
              <a:ext cx="0" cy="2077"/>
            </a:xfrm>
            <a:prstGeom prst="line">
              <a:avLst/>
            </a:prstGeom>
            <a:noFill/>
            <a:ln w="12700">
              <a:solidFill>
                <a:schemeClr val="tx1"/>
              </a:solidFill>
              <a:round/>
              <a:headEnd/>
              <a:tailEnd/>
            </a:ln>
            <a:effectLst/>
          </p:spPr>
          <p:txBody>
            <a:bodyPr wrap="none"/>
            <a:lstStyle/>
            <a:p>
              <a:endParaRPr lang="en-US"/>
            </a:p>
          </p:txBody>
        </p:sp>
        <p:sp>
          <p:nvSpPr>
            <p:cNvPr id="93190" name="Line 6"/>
            <p:cNvSpPr>
              <a:spLocks noChangeShapeType="1"/>
            </p:cNvSpPr>
            <p:nvPr/>
          </p:nvSpPr>
          <p:spPr bwMode="auto">
            <a:xfrm>
              <a:off x="4586" y="993"/>
              <a:ext cx="0" cy="2078"/>
            </a:xfrm>
            <a:prstGeom prst="line">
              <a:avLst/>
            </a:prstGeom>
            <a:noFill/>
            <a:ln w="12700">
              <a:solidFill>
                <a:schemeClr val="tx1"/>
              </a:solidFill>
              <a:round/>
              <a:headEnd/>
              <a:tailEnd/>
            </a:ln>
            <a:effectLst/>
          </p:spPr>
          <p:txBody>
            <a:bodyPr wrap="none"/>
            <a:lstStyle/>
            <a:p>
              <a:endParaRPr lang="en-US"/>
            </a:p>
          </p:txBody>
        </p:sp>
        <p:sp>
          <p:nvSpPr>
            <p:cNvPr id="93191" name="Line 7"/>
            <p:cNvSpPr>
              <a:spLocks noChangeShapeType="1"/>
            </p:cNvSpPr>
            <p:nvPr/>
          </p:nvSpPr>
          <p:spPr bwMode="auto">
            <a:xfrm>
              <a:off x="5085" y="1004"/>
              <a:ext cx="0" cy="2078"/>
            </a:xfrm>
            <a:prstGeom prst="line">
              <a:avLst/>
            </a:prstGeom>
            <a:noFill/>
            <a:ln w="12700">
              <a:solidFill>
                <a:schemeClr val="tx1"/>
              </a:solidFill>
              <a:round/>
              <a:headEnd/>
              <a:tailEnd/>
            </a:ln>
            <a:effectLst/>
          </p:spPr>
          <p:txBody>
            <a:bodyPr wrap="none"/>
            <a:lstStyle/>
            <a:p>
              <a:endParaRPr lang="en-US"/>
            </a:p>
          </p:txBody>
        </p:sp>
        <p:sp>
          <p:nvSpPr>
            <p:cNvPr id="93192" name="Line 8"/>
            <p:cNvSpPr>
              <a:spLocks noChangeShapeType="1"/>
            </p:cNvSpPr>
            <p:nvPr/>
          </p:nvSpPr>
          <p:spPr bwMode="auto">
            <a:xfrm rot="5400000">
              <a:off x="4402" y="605"/>
              <a:ext cx="0" cy="2289"/>
            </a:xfrm>
            <a:prstGeom prst="line">
              <a:avLst/>
            </a:prstGeom>
            <a:noFill/>
            <a:ln w="12700">
              <a:solidFill>
                <a:schemeClr val="tx1"/>
              </a:solidFill>
              <a:round/>
              <a:headEnd/>
              <a:tailEnd/>
            </a:ln>
            <a:effectLst/>
          </p:spPr>
          <p:txBody>
            <a:bodyPr wrap="none"/>
            <a:lstStyle/>
            <a:p>
              <a:endParaRPr lang="en-US"/>
            </a:p>
          </p:txBody>
        </p:sp>
        <p:sp>
          <p:nvSpPr>
            <p:cNvPr id="93193" name="Line 9"/>
            <p:cNvSpPr>
              <a:spLocks noChangeShapeType="1"/>
            </p:cNvSpPr>
            <p:nvPr/>
          </p:nvSpPr>
          <p:spPr bwMode="auto">
            <a:xfrm rot="5400000">
              <a:off x="4388" y="1106"/>
              <a:ext cx="0" cy="2289"/>
            </a:xfrm>
            <a:prstGeom prst="line">
              <a:avLst/>
            </a:prstGeom>
            <a:noFill/>
            <a:ln w="12700">
              <a:solidFill>
                <a:schemeClr val="tx1"/>
              </a:solidFill>
              <a:round/>
              <a:headEnd/>
              <a:tailEnd/>
            </a:ln>
            <a:effectLst/>
          </p:spPr>
          <p:txBody>
            <a:bodyPr wrap="none"/>
            <a:lstStyle/>
            <a:p>
              <a:endParaRPr lang="en-US"/>
            </a:p>
          </p:txBody>
        </p:sp>
        <p:sp>
          <p:nvSpPr>
            <p:cNvPr id="93194" name="Line 10"/>
            <p:cNvSpPr>
              <a:spLocks noChangeShapeType="1"/>
            </p:cNvSpPr>
            <p:nvPr/>
          </p:nvSpPr>
          <p:spPr bwMode="auto">
            <a:xfrm rot="5400000">
              <a:off x="4376" y="1605"/>
              <a:ext cx="0" cy="2289"/>
            </a:xfrm>
            <a:prstGeom prst="line">
              <a:avLst/>
            </a:prstGeom>
            <a:noFill/>
            <a:ln w="12700">
              <a:solidFill>
                <a:schemeClr val="tx1"/>
              </a:solidFill>
              <a:round/>
              <a:headEnd/>
              <a:tailEnd/>
            </a:ln>
            <a:effectLst/>
          </p:spPr>
          <p:txBody>
            <a:bodyPr wrap="none"/>
            <a:lstStyle/>
            <a:p>
              <a:endParaRPr lang="en-US"/>
            </a:p>
          </p:txBody>
        </p:sp>
        <p:sp>
          <p:nvSpPr>
            <p:cNvPr id="93195" name="Oval 11"/>
            <p:cNvSpPr>
              <a:spLocks noChangeArrowheads="1"/>
            </p:cNvSpPr>
            <p:nvPr/>
          </p:nvSpPr>
          <p:spPr bwMode="auto">
            <a:xfrm>
              <a:off x="3499" y="1674"/>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196" name="Oval 12"/>
            <p:cNvSpPr>
              <a:spLocks noChangeArrowheads="1"/>
            </p:cNvSpPr>
            <p:nvPr/>
          </p:nvSpPr>
          <p:spPr bwMode="auto">
            <a:xfrm>
              <a:off x="5008" y="1674"/>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197" name="Oval 13" descr="Wide upward diagonal"/>
            <p:cNvSpPr>
              <a:spLocks noChangeArrowheads="1"/>
            </p:cNvSpPr>
            <p:nvPr/>
          </p:nvSpPr>
          <p:spPr bwMode="auto">
            <a:xfrm>
              <a:off x="4002" y="1674"/>
              <a:ext cx="163" cy="163"/>
            </a:xfrm>
            <a:prstGeom prst="ellipse">
              <a:avLst/>
            </a:prstGeom>
            <a:pattFill prst="wdUpDiag">
              <a:fgClr>
                <a:schemeClr val="accent2"/>
              </a:fgClr>
              <a:bgClr>
                <a:schemeClr val="bg1"/>
              </a:bgClr>
            </a:pattFill>
            <a:ln w="12700">
              <a:solidFill>
                <a:schemeClr val="tx1"/>
              </a:solidFill>
              <a:round/>
              <a:headEnd/>
              <a:tailEnd/>
            </a:ln>
            <a:effectLst/>
          </p:spPr>
          <p:txBody>
            <a:bodyPr wrap="none" anchor="ctr"/>
            <a:lstStyle/>
            <a:p>
              <a:endParaRPr lang="en-US"/>
            </a:p>
          </p:txBody>
        </p:sp>
        <p:sp>
          <p:nvSpPr>
            <p:cNvPr id="93198" name="Oval 14"/>
            <p:cNvSpPr>
              <a:spLocks noChangeArrowheads="1"/>
            </p:cNvSpPr>
            <p:nvPr/>
          </p:nvSpPr>
          <p:spPr bwMode="auto">
            <a:xfrm>
              <a:off x="4505" y="1674"/>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199" name="Oval 15"/>
            <p:cNvSpPr>
              <a:spLocks noChangeArrowheads="1"/>
            </p:cNvSpPr>
            <p:nvPr/>
          </p:nvSpPr>
          <p:spPr bwMode="auto">
            <a:xfrm>
              <a:off x="3501" y="2166"/>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0" name="Oval 16"/>
            <p:cNvSpPr>
              <a:spLocks noChangeArrowheads="1"/>
            </p:cNvSpPr>
            <p:nvPr/>
          </p:nvSpPr>
          <p:spPr bwMode="auto">
            <a:xfrm>
              <a:off x="5010" y="2166"/>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1" name="Oval 17"/>
            <p:cNvSpPr>
              <a:spLocks noChangeArrowheads="1"/>
            </p:cNvSpPr>
            <p:nvPr/>
          </p:nvSpPr>
          <p:spPr bwMode="auto">
            <a:xfrm>
              <a:off x="4004" y="2166"/>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2" name="Oval 18"/>
            <p:cNvSpPr>
              <a:spLocks noChangeArrowheads="1"/>
            </p:cNvSpPr>
            <p:nvPr/>
          </p:nvSpPr>
          <p:spPr bwMode="auto">
            <a:xfrm>
              <a:off x="4507" y="2166"/>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3" name="Oval 19"/>
            <p:cNvSpPr>
              <a:spLocks noChangeArrowheads="1"/>
            </p:cNvSpPr>
            <p:nvPr/>
          </p:nvSpPr>
          <p:spPr bwMode="auto">
            <a:xfrm>
              <a:off x="3500" y="2675"/>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4" name="Oval 20"/>
            <p:cNvSpPr>
              <a:spLocks noChangeArrowheads="1"/>
            </p:cNvSpPr>
            <p:nvPr/>
          </p:nvSpPr>
          <p:spPr bwMode="auto">
            <a:xfrm>
              <a:off x="5009" y="2675"/>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5" name="Oval 21"/>
            <p:cNvSpPr>
              <a:spLocks noChangeArrowheads="1"/>
            </p:cNvSpPr>
            <p:nvPr/>
          </p:nvSpPr>
          <p:spPr bwMode="auto">
            <a:xfrm>
              <a:off x="4003" y="2675"/>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6" name="Oval 22"/>
            <p:cNvSpPr>
              <a:spLocks noChangeArrowheads="1"/>
            </p:cNvSpPr>
            <p:nvPr/>
          </p:nvSpPr>
          <p:spPr bwMode="auto">
            <a:xfrm>
              <a:off x="4506" y="2675"/>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07" name="Line 23"/>
            <p:cNvSpPr>
              <a:spLocks noChangeShapeType="1"/>
            </p:cNvSpPr>
            <p:nvPr/>
          </p:nvSpPr>
          <p:spPr bwMode="auto">
            <a:xfrm rot="5400000">
              <a:off x="4407" y="103"/>
              <a:ext cx="0" cy="2289"/>
            </a:xfrm>
            <a:prstGeom prst="line">
              <a:avLst/>
            </a:prstGeom>
            <a:noFill/>
            <a:ln w="12700">
              <a:solidFill>
                <a:schemeClr val="tx1"/>
              </a:solidFill>
              <a:round/>
              <a:headEnd/>
              <a:tailEnd/>
            </a:ln>
            <a:effectLst/>
          </p:spPr>
          <p:txBody>
            <a:bodyPr wrap="none"/>
            <a:lstStyle/>
            <a:p>
              <a:endParaRPr lang="en-US"/>
            </a:p>
          </p:txBody>
        </p:sp>
        <p:sp>
          <p:nvSpPr>
            <p:cNvPr id="93208" name="Oval 24"/>
            <p:cNvSpPr>
              <a:spLocks noChangeArrowheads="1"/>
            </p:cNvSpPr>
            <p:nvPr/>
          </p:nvSpPr>
          <p:spPr bwMode="auto">
            <a:xfrm>
              <a:off x="3504" y="1172"/>
              <a:ext cx="163" cy="163"/>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3209" name="Oval 25"/>
            <p:cNvSpPr>
              <a:spLocks noChangeArrowheads="1"/>
            </p:cNvSpPr>
            <p:nvPr/>
          </p:nvSpPr>
          <p:spPr bwMode="auto">
            <a:xfrm>
              <a:off x="5013" y="1172"/>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10" name="Oval 26" descr="Wide upward diagonal"/>
            <p:cNvSpPr>
              <a:spLocks noChangeArrowheads="1"/>
            </p:cNvSpPr>
            <p:nvPr/>
          </p:nvSpPr>
          <p:spPr bwMode="auto">
            <a:xfrm>
              <a:off x="4007" y="1172"/>
              <a:ext cx="163" cy="163"/>
            </a:xfrm>
            <a:prstGeom prst="ellipse">
              <a:avLst/>
            </a:prstGeom>
            <a:pattFill prst="wdUpDiag">
              <a:fgClr>
                <a:schemeClr val="accent2"/>
              </a:fgClr>
              <a:bgClr>
                <a:schemeClr val="bg1"/>
              </a:bgClr>
            </a:pattFill>
            <a:ln w="12700">
              <a:solidFill>
                <a:schemeClr val="tx1"/>
              </a:solidFill>
              <a:round/>
              <a:headEnd/>
              <a:tailEnd/>
            </a:ln>
            <a:effectLst/>
          </p:spPr>
          <p:txBody>
            <a:bodyPr wrap="none" anchor="ctr"/>
            <a:lstStyle/>
            <a:p>
              <a:endParaRPr lang="en-US"/>
            </a:p>
          </p:txBody>
        </p:sp>
        <p:sp>
          <p:nvSpPr>
            <p:cNvPr id="93211" name="Oval 27"/>
            <p:cNvSpPr>
              <a:spLocks noChangeArrowheads="1"/>
            </p:cNvSpPr>
            <p:nvPr/>
          </p:nvSpPr>
          <p:spPr bwMode="auto">
            <a:xfrm>
              <a:off x="4510" y="1172"/>
              <a:ext cx="163" cy="163"/>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93212" name="Oval 28"/>
            <p:cNvSpPr>
              <a:spLocks noChangeArrowheads="1"/>
            </p:cNvSpPr>
            <p:nvPr/>
          </p:nvSpPr>
          <p:spPr bwMode="auto">
            <a:xfrm>
              <a:off x="408" y="1267"/>
              <a:ext cx="5688" cy="5688"/>
            </a:xfrm>
            <a:prstGeom prst="ellipse">
              <a:avLst/>
            </a:prstGeom>
            <a:noFill/>
            <a:ln w="38100">
              <a:solidFill>
                <a:srgbClr val="FF6600"/>
              </a:solidFill>
              <a:round/>
              <a:headEnd/>
              <a:tailEnd/>
            </a:ln>
            <a:effectLst/>
          </p:spPr>
          <p:txBody>
            <a:bodyPr wrap="none" anchor="ctr"/>
            <a:lstStyle/>
            <a:p>
              <a:endParaRPr lang="en-US"/>
            </a:p>
          </p:txBody>
        </p:sp>
        <p:sp>
          <p:nvSpPr>
            <p:cNvPr id="93213" name="Text Box 29"/>
            <p:cNvSpPr txBox="1">
              <a:spLocks noChangeArrowheads="1"/>
            </p:cNvSpPr>
            <p:nvPr/>
          </p:nvSpPr>
          <p:spPr bwMode="auto">
            <a:xfrm>
              <a:off x="3777" y="946"/>
              <a:ext cx="612" cy="192"/>
            </a:xfrm>
            <a:prstGeom prst="rect">
              <a:avLst/>
            </a:prstGeom>
            <a:solidFill>
              <a:schemeClr val="bg1"/>
            </a:solidFill>
            <a:ln w="12700">
              <a:noFill/>
              <a:miter lim="800000"/>
              <a:headEnd/>
              <a:tailEnd/>
            </a:ln>
            <a:effectLst/>
          </p:spPr>
          <p:txBody>
            <a:bodyPr wrap="none" lIns="0" tIns="0" rIns="0" bIns="0">
              <a:spAutoFit/>
            </a:bodyPr>
            <a:lstStyle/>
            <a:p>
              <a:r>
                <a:rPr lang="en-IE" sz="2000" b="1" i="1">
                  <a:solidFill>
                    <a:schemeClr val="accent2"/>
                  </a:solidFill>
                  <a:latin typeface="Times New Roman" pitchFamily="18" charset="0"/>
                </a:rPr>
                <a:t>(</a:t>
              </a:r>
              <a:r>
                <a:rPr lang="en-US" sz="2000" b="1" i="1">
                  <a:solidFill>
                    <a:schemeClr val="accent2"/>
                  </a:solidFill>
                  <a:latin typeface="Times New Roman" pitchFamily="18" charset="0"/>
                </a:rPr>
                <a:t>x</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+1, y</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a:t>
              </a:r>
            </a:p>
          </p:txBody>
        </p:sp>
        <p:sp>
          <p:nvSpPr>
            <p:cNvPr id="93216" name="Rectangle 32"/>
            <p:cNvSpPr>
              <a:spLocks noChangeArrowheads="1"/>
            </p:cNvSpPr>
            <p:nvPr/>
          </p:nvSpPr>
          <p:spPr bwMode="auto">
            <a:xfrm>
              <a:off x="5546" y="891"/>
              <a:ext cx="419" cy="2418"/>
            </a:xfrm>
            <a:prstGeom prst="rect">
              <a:avLst/>
            </a:prstGeom>
            <a:solidFill>
              <a:schemeClr val="bg1"/>
            </a:solidFill>
            <a:ln w="12700">
              <a:noFill/>
              <a:miter lim="800000"/>
              <a:headEnd/>
              <a:tailEnd/>
            </a:ln>
            <a:effectLst/>
          </p:spPr>
          <p:txBody>
            <a:bodyPr wrap="none" anchor="ctr"/>
            <a:lstStyle/>
            <a:p>
              <a:endParaRPr lang="en-US"/>
            </a:p>
          </p:txBody>
        </p:sp>
        <p:sp>
          <p:nvSpPr>
            <p:cNvPr id="93217" name="Text Box 33"/>
            <p:cNvSpPr txBox="1">
              <a:spLocks noChangeArrowheads="1"/>
            </p:cNvSpPr>
            <p:nvPr/>
          </p:nvSpPr>
          <p:spPr bwMode="auto">
            <a:xfrm>
              <a:off x="3695" y="1861"/>
              <a:ext cx="745" cy="192"/>
            </a:xfrm>
            <a:prstGeom prst="rect">
              <a:avLst/>
            </a:prstGeom>
            <a:solidFill>
              <a:schemeClr val="bg1"/>
            </a:solidFill>
            <a:ln w="12700">
              <a:noFill/>
              <a:miter lim="800000"/>
              <a:headEnd/>
              <a:tailEnd/>
            </a:ln>
            <a:effectLst/>
          </p:spPr>
          <p:txBody>
            <a:bodyPr wrap="none" lIns="0" tIns="0" rIns="0" bIns="0">
              <a:spAutoFit/>
            </a:bodyPr>
            <a:lstStyle/>
            <a:p>
              <a:r>
                <a:rPr lang="en-IE" sz="2000" b="1" i="1">
                  <a:solidFill>
                    <a:schemeClr val="accent2"/>
                  </a:solidFill>
                  <a:latin typeface="Times New Roman" pitchFamily="18" charset="0"/>
                </a:rPr>
                <a:t>(</a:t>
              </a:r>
              <a:r>
                <a:rPr lang="en-US" sz="2000" b="1" i="1">
                  <a:solidFill>
                    <a:schemeClr val="accent2"/>
                  </a:solidFill>
                  <a:latin typeface="Times New Roman" pitchFamily="18" charset="0"/>
                </a:rPr>
                <a:t>x</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+1, y</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-1)</a:t>
              </a:r>
            </a:p>
          </p:txBody>
        </p:sp>
        <p:sp>
          <p:nvSpPr>
            <p:cNvPr id="93218" name="Text Box 34"/>
            <p:cNvSpPr txBox="1">
              <a:spLocks noChangeArrowheads="1"/>
            </p:cNvSpPr>
            <p:nvPr/>
          </p:nvSpPr>
          <p:spPr bwMode="auto">
            <a:xfrm>
              <a:off x="3102" y="998"/>
              <a:ext cx="441" cy="192"/>
            </a:xfrm>
            <a:prstGeom prst="rect">
              <a:avLst/>
            </a:prstGeom>
            <a:solidFill>
              <a:schemeClr val="bg1"/>
            </a:solidFill>
            <a:ln w="12700">
              <a:noFill/>
              <a:miter lim="800000"/>
              <a:headEnd/>
              <a:tailEnd/>
            </a:ln>
            <a:effectLst/>
          </p:spPr>
          <p:txBody>
            <a:bodyPr wrap="none" lIns="0" tIns="0" rIns="0" bIns="0">
              <a:spAutoFit/>
            </a:bodyPr>
            <a:lstStyle/>
            <a:p>
              <a:r>
                <a:rPr lang="en-IE" sz="2000" b="1" i="1">
                  <a:solidFill>
                    <a:schemeClr val="accent2"/>
                  </a:solidFill>
                  <a:latin typeface="Times New Roman" pitchFamily="18" charset="0"/>
                </a:rPr>
                <a:t>(</a:t>
              </a:r>
              <a:r>
                <a:rPr lang="en-US" sz="2000" b="1" i="1">
                  <a:solidFill>
                    <a:schemeClr val="accent2"/>
                  </a:solidFill>
                  <a:latin typeface="Times New Roman" pitchFamily="18" charset="0"/>
                </a:rPr>
                <a:t>x</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 y</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a:t>
              </a:r>
            </a:p>
          </p:txBody>
        </p:sp>
      </p:grpSp>
      <p:sp>
        <p:nvSpPr>
          <p:cNvPr id="36" name="Slide Number Placeholder 35"/>
          <p:cNvSpPr>
            <a:spLocks noGrp="1"/>
          </p:cNvSpPr>
          <p:nvPr>
            <p:ph type="sldNum" sz="quarter" idx="12"/>
          </p:nvPr>
        </p:nvSpPr>
        <p:spPr/>
        <p:txBody>
          <a:bodyPr/>
          <a:lstStyle/>
          <a:p>
            <a:fld id="{042AED99-7FB4-404E-8A97-64753DCE42EC}" type="slidenum">
              <a:rPr kumimoji="0" lang="en-US" smtClean="0"/>
              <a:pPr/>
              <a:t>49</a:t>
            </a:fld>
            <a:endParaRPr kumimoji="0" lang="en-US"/>
          </a:p>
        </p:txBody>
      </p:sp>
      <p:sp>
        <p:nvSpPr>
          <p:cNvPr id="37" name="Footer Placeholder 36"/>
          <p:cNvSpPr>
            <a:spLocks noGrp="1"/>
          </p:cNvSpPr>
          <p:nvPr>
            <p:ph type="ftr" sz="quarter" idx="11"/>
          </p:nvPr>
        </p:nvSpPr>
        <p:spPr/>
        <p:txBody>
          <a:bodyPr/>
          <a:lstStyle/>
          <a:p>
            <a:r>
              <a:rPr kumimoji="0" lang="en-US" dirty="0" smtClean="0"/>
              <a:t>Prepared By: S.C. </a:t>
            </a:r>
            <a:r>
              <a:rPr kumimoji="0" lang="en-US" dirty="0" err="1" smtClean="0"/>
              <a:t>Dharmadhikari</a:t>
            </a:r>
            <a:r>
              <a:rPr kumimoji="0" lang="en-US" dirty="0" smtClean="0"/>
              <a:t>.</a:t>
            </a:r>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ln/>
        </p:spPr>
        <p:txBody>
          <a:bodyPr/>
          <a:lstStyle/>
          <a:p>
            <a:r>
              <a:rPr lang="en-IE"/>
              <a:t>Considerations</a:t>
            </a:r>
            <a:endParaRPr lang="en-US"/>
          </a:p>
        </p:txBody>
      </p:sp>
      <p:sp>
        <p:nvSpPr>
          <p:cNvPr id="19459" name="Rectangle 3"/>
          <p:cNvSpPr>
            <a:spLocks noGrp="1" noChangeArrowheads="1"/>
          </p:cNvSpPr>
          <p:nvPr>
            <p:ph idx="1"/>
          </p:nvPr>
        </p:nvSpPr>
        <p:spPr/>
        <p:txBody>
          <a:bodyPr/>
          <a:lstStyle/>
          <a:p>
            <a:r>
              <a:rPr lang="en-IE"/>
              <a:t>Considerations to keep in mind:</a:t>
            </a:r>
          </a:p>
          <a:p>
            <a:pPr lvl="1"/>
            <a:r>
              <a:rPr lang="en-IE"/>
              <a:t>The line has to look good</a:t>
            </a:r>
          </a:p>
          <a:p>
            <a:pPr lvl="2"/>
            <a:r>
              <a:rPr lang="en-IE"/>
              <a:t>Avoid </a:t>
            </a:r>
            <a:r>
              <a:rPr lang="en-IE" i="1"/>
              <a:t>jaggies</a:t>
            </a:r>
          </a:p>
          <a:p>
            <a:pPr lvl="1"/>
            <a:r>
              <a:rPr lang="en-IE"/>
              <a:t>It has to be lightening fast!</a:t>
            </a:r>
          </a:p>
          <a:p>
            <a:pPr lvl="2"/>
            <a:r>
              <a:rPr lang="en-IE"/>
              <a:t>How many lines need to be drawn in a typical scene?</a:t>
            </a:r>
          </a:p>
          <a:p>
            <a:pPr lvl="2"/>
            <a:r>
              <a:rPr lang="en-IE"/>
              <a:t>This is going to come back to bite us again and again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ln/>
        </p:spPr>
        <p:txBody>
          <a:bodyPr>
            <a:normAutofit fontScale="90000"/>
          </a:bodyPr>
          <a:lstStyle/>
          <a:p>
            <a:r>
              <a:rPr lang="en-IE"/>
              <a:t>Mid-Point Circle Algorithm (cont…)</a:t>
            </a:r>
            <a:endParaRPr lang="en-US"/>
          </a:p>
        </p:txBody>
      </p:sp>
      <p:sp>
        <p:nvSpPr>
          <p:cNvPr id="94211" name="Rectangle 3"/>
          <p:cNvSpPr>
            <a:spLocks noGrp="1" noChangeArrowheads="1"/>
          </p:cNvSpPr>
          <p:nvPr>
            <p:ph idx="1"/>
          </p:nvPr>
        </p:nvSpPr>
        <p:spPr/>
        <p:txBody>
          <a:bodyPr/>
          <a:lstStyle/>
          <a:p>
            <a:pPr>
              <a:lnSpc>
                <a:spcPct val="90000"/>
              </a:lnSpc>
            </a:pPr>
            <a:r>
              <a:rPr lang="en-IE"/>
              <a:t>Let’s re-jig the equation of the circle slightly to give us:</a:t>
            </a:r>
          </a:p>
          <a:p>
            <a:pPr>
              <a:lnSpc>
                <a:spcPct val="90000"/>
              </a:lnSpc>
            </a:pPr>
            <a:endParaRPr lang="en-IE" sz="4000"/>
          </a:p>
          <a:p>
            <a:pPr>
              <a:lnSpc>
                <a:spcPct val="90000"/>
              </a:lnSpc>
            </a:pPr>
            <a:r>
              <a:rPr lang="en-IE"/>
              <a:t>The equation evaluates as follows:</a:t>
            </a:r>
          </a:p>
          <a:p>
            <a:pPr>
              <a:lnSpc>
                <a:spcPct val="90000"/>
              </a:lnSpc>
            </a:pPr>
            <a:endParaRPr lang="en-IE"/>
          </a:p>
          <a:p>
            <a:pPr>
              <a:lnSpc>
                <a:spcPct val="90000"/>
              </a:lnSpc>
            </a:pPr>
            <a:endParaRPr lang="en-IE"/>
          </a:p>
          <a:p>
            <a:pPr>
              <a:lnSpc>
                <a:spcPct val="90000"/>
              </a:lnSpc>
            </a:pPr>
            <a:endParaRPr lang="en-IE" sz="4000"/>
          </a:p>
          <a:p>
            <a:pPr>
              <a:lnSpc>
                <a:spcPct val="90000"/>
              </a:lnSpc>
            </a:pPr>
            <a:r>
              <a:rPr lang="en-IE"/>
              <a:t>By evaluating this function at the midpoint between the candidate pixels we can make our decision</a:t>
            </a:r>
            <a:endParaRPr lang="en-US"/>
          </a:p>
        </p:txBody>
      </p:sp>
      <p:graphicFrame>
        <p:nvGraphicFramePr>
          <p:cNvPr id="94212" name="Object 4"/>
          <p:cNvGraphicFramePr>
            <a:graphicFrameLocks noChangeAspect="1"/>
          </p:cNvGraphicFramePr>
          <p:nvPr/>
        </p:nvGraphicFramePr>
        <p:xfrm>
          <a:off x="2641600" y="2293938"/>
          <a:ext cx="3802063" cy="628650"/>
        </p:xfrm>
        <a:graphic>
          <a:graphicData uri="http://schemas.openxmlformats.org/presentationml/2006/ole">
            <p:oleObj spid="_x0000_s94212" name="Equation" r:id="rId3" imgW="1460160" imgH="241200" progId="Equation.3">
              <p:embed/>
            </p:oleObj>
          </a:graphicData>
        </a:graphic>
      </p:graphicFrame>
      <p:grpSp>
        <p:nvGrpSpPr>
          <p:cNvPr id="94213" name="Group 5"/>
          <p:cNvGrpSpPr>
            <a:grpSpLocks/>
          </p:cNvGrpSpPr>
          <p:nvPr/>
        </p:nvGrpSpPr>
        <p:grpSpPr bwMode="auto">
          <a:xfrm>
            <a:off x="655638" y="3500438"/>
            <a:ext cx="7793037" cy="1714500"/>
            <a:chOff x="440" y="1725"/>
            <a:chExt cx="5302" cy="1167"/>
          </a:xfrm>
        </p:grpSpPr>
        <p:graphicFrame>
          <p:nvGraphicFramePr>
            <p:cNvPr id="94214" name="Object 6"/>
            <p:cNvGraphicFramePr>
              <a:graphicFrameLocks noChangeAspect="1"/>
            </p:cNvGraphicFramePr>
            <p:nvPr/>
          </p:nvGraphicFramePr>
          <p:xfrm>
            <a:off x="440" y="1725"/>
            <a:ext cx="1604" cy="1167"/>
          </p:xfrm>
          <a:graphic>
            <a:graphicData uri="http://schemas.openxmlformats.org/presentationml/2006/ole">
              <p:oleObj spid="_x0000_s94214" name="Equation" r:id="rId4" imgW="977760" imgH="711000" progId="Equation.3">
                <p:embed/>
              </p:oleObj>
            </a:graphicData>
          </a:graphic>
        </p:graphicFrame>
        <p:graphicFrame>
          <p:nvGraphicFramePr>
            <p:cNvPr id="94215" name="Object 7"/>
            <p:cNvGraphicFramePr>
              <a:graphicFrameLocks noChangeAspect="1"/>
            </p:cNvGraphicFramePr>
            <p:nvPr/>
          </p:nvGraphicFramePr>
          <p:xfrm>
            <a:off x="1971" y="1765"/>
            <a:ext cx="3645" cy="333"/>
          </p:xfrm>
          <a:graphic>
            <a:graphicData uri="http://schemas.openxmlformats.org/presentationml/2006/ole">
              <p:oleObj spid="_x0000_s94215" name="Equation" r:id="rId5" imgW="2222280" imgH="203040" progId="Equation.3">
                <p:embed/>
              </p:oleObj>
            </a:graphicData>
          </a:graphic>
        </p:graphicFrame>
        <p:graphicFrame>
          <p:nvGraphicFramePr>
            <p:cNvPr id="94216" name="Object 8"/>
            <p:cNvGraphicFramePr>
              <a:graphicFrameLocks noChangeAspect="1"/>
            </p:cNvGraphicFramePr>
            <p:nvPr/>
          </p:nvGraphicFramePr>
          <p:xfrm>
            <a:off x="1971" y="2138"/>
            <a:ext cx="3312" cy="334"/>
          </p:xfrm>
          <a:graphic>
            <a:graphicData uri="http://schemas.openxmlformats.org/presentationml/2006/ole">
              <p:oleObj spid="_x0000_s94216" name="Equation" r:id="rId6" imgW="2019240" imgH="203040" progId="Equation.3">
                <p:embed/>
              </p:oleObj>
            </a:graphicData>
          </a:graphic>
        </p:graphicFrame>
        <p:graphicFrame>
          <p:nvGraphicFramePr>
            <p:cNvPr id="94217" name="Object 9"/>
            <p:cNvGraphicFramePr>
              <a:graphicFrameLocks noChangeAspect="1"/>
            </p:cNvGraphicFramePr>
            <p:nvPr/>
          </p:nvGraphicFramePr>
          <p:xfrm>
            <a:off x="1971" y="2514"/>
            <a:ext cx="3771" cy="334"/>
          </p:xfrm>
          <a:graphic>
            <a:graphicData uri="http://schemas.openxmlformats.org/presentationml/2006/ole">
              <p:oleObj spid="_x0000_s94217" name="Equation" r:id="rId7" imgW="2298600" imgH="203040" progId="Equation.3">
                <p:embed/>
              </p:oleObj>
            </a:graphicData>
          </a:graphic>
        </p:graphicFrame>
      </p:grpSp>
      <p:sp>
        <p:nvSpPr>
          <p:cNvPr id="10" name="Slide Number Placeholder 9"/>
          <p:cNvSpPr>
            <a:spLocks noGrp="1"/>
          </p:cNvSpPr>
          <p:nvPr>
            <p:ph type="sldNum" sz="quarter" idx="12"/>
          </p:nvPr>
        </p:nvSpPr>
        <p:spPr/>
        <p:txBody>
          <a:bodyPr/>
          <a:lstStyle/>
          <a:p>
            <a:fld id="{042AED99-7FB4-404E-8A97-64753DCE42EC}" type="slidenum">
              <a:rPr kumimoji="0" lang="en-US" smtClean="0"/>
              <a:pPr/>
              <a:t>50</a:t>
            </a:fld>
            <a:endParaRPr kumimoji="0" lang="en-US"/>
          </a:p>
        </p:txBody>
      </p:sp>
      <p:sp>
        <p:nvSpPr>
          <p:cNvPr id="11" name="Footer Placeholder 10"/>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ln/>
        </p:spPr>
        <p:txBody>
          <a:bodyPr>
            <a:normAutofit fontScale="90000"/>
          </a:bodyPr>
          <a:lstStyle/>
          <a:p>
            <a:r>
              <a:rPr lang="en-IE"/>
              <a:t>Mid-Point Circle Algorithm (cont…)</a:t>
            </a:r>
            <a:endParaRPr lang="en-US"/>
          </a:p>
        </p:txBody>
      </p:sp>
      <p:sp>
        <p:nvSpPr>
          <p:cNvPr id="95235" name="Rectangle 3"/>
          <p:cNvSpPr>
            <a:spLocks noGrp="1" noChangeArrowheads="1"/>
          </p:cNvSpPr>
          <p:nvPr>
            <p:ph idx="1"/>
          </p:nvPr>
        </p:nvSpPr>
        <p:spPr>
          <a:xfrm>
            <a:off x="457200" y="1947552"/>
            <a:ext cx="8448675" cy="4910447"/>
          </a:xfrm>
        </p:spPr>
        <p:txBody>
          <a:bodyPr/>
          <a:lstStyle/>
          <a:p>
            <a:pPr>
              <a:lnSpc>
                <a:spcPct val="90000"/>
              </a:lnSpc>
            </a:pPr>
            <a:r>
              <a:rPr lang="en-IE" dirty="0"/>
              <a:t>Assuming we have just plotted the pixel at (</a:t>
            </a:r>
            <a:r>
              <a:rPr lang="en-IE" sz="3600" i="1" dirty="0" err="1">
                <a:latin typeface="Times New Roman" pitchFamily="18" charset="0"/>
                <a:cs typeface="Times New Roman" pitchFamily="18" charset="0"/>
              </a:rPr>
              <a:t>x</a:t>
            </a:r>
            <a:r>
              <a:rPr lang="en-IE" sz="3600" i="1" baseline="-25000" dirty="0" err="1">
                <a:latin typeface="Times New Roman" pitchFamily="18" charset="0"/>
                <a:cs typeface="Times New Roman" pitchFamily="18" charset="0"/>
              </a:rPr>
              <a:t>k</a:t>
            </a:r>
            <a:r>
              <a:rPr lang="en-IE" sz="3600" i="1" dirty="0" err="1">
                <a:latin typeface="Times New Roman" pitchFamily="18" charset="0"/>
                <a:cs typeface="Times New Roman" pitchFamily="18" charset="0"/>
              </a:rPr>
              <a:t>,y</a:t>
            </a:r>
            <a:r>
              <a:rPr lang="en-IE" sz="3600" i="1" baseline="-25000" dirty="0" err="1">
                <a:latin typeface="Times New Roman" pitchFamily="18" charset="0"/>
                <a:cs typeface="Times New Roman" pitchFamily="18" charset="0"/>
              </a:rPr>
              <a:t>k</a:t>
            </a:r>
            <a:r>
              <a:rPr lang="en-IE" dirty="0"/>
              <a:t>) so we need to choose between (</a:t>
            </a:r>
            <a:r>
              <a:rPr lang="en-IE" sz="3600" i="1" dirty="0">
                <a:latin typeface="Times New Roman" pitchFamily="18" charset="0"/>
                <a:cs typeface="Times New Roman" pitchFamily="18" charset="0"/>
              </a:rPr>
              <a:t>x</a:t>
            </a:r>
            <a:r>
              <a:rPr lang="en-IE" sz="3600" i="1" baseline="-25000" dirty="0">
                <a:latin typeface="Times New Roman" pitchFamily="18" charset="0"/>
                <a:cs typeface="Times New Roman" pitchFamily="18" charset="0"/>
              </a:rPr>
              <a:t>k</a:t>
            </a:r>
            <a:r>
              <a:rPr lang="en-IE" sz="3600" i="1" dirty="0">
                <a:latin typeface="Times New Roman" pitchFamily="18" charset="0"/>
                <a:cs typeface="Times New Roman" pitchFamily="18" charset="0"/>
              </a:rPr>
              <a:t>+</a:t>
            </a:r>
            <a:r>
              <a:rPr lang="en-IE" sz="3600" dirty="0">
                <a:latin typeface="Times New Roman" pitchFamily="18" charset="0"/>
                <a:cs typeface="Times New Roman" pitchFamily="18" charset="0"/>
              </a:rPr>
              <a:t>1</a:t>
            </a:r>
            <a:r>
              <a:rPr lang="en-IE" sz="3600" i="1" dirty="0">
                <a:latin typeface="Times New Roman" pitchFamily="18" charset="0"/>
                <a:cs typeface="Times New Roman" pitchFamily="18" charset="0"/>
              </a:rPr>
              <a:t>,y</a:t>
            </a:r>
            <a:r>
              <a:rPr lang="en-IE" sz="3600" i="1" baseline="-25000" dirty="0">
                <a:latin typeface="Times New Roman" pitchFamily="18" charset="0"/>
                <a:cs typeface="Times New Roman" pitchFamily="18" charset="0"/>
              </a:rPr>
              <a:t>k</a:t>
            </a:r>
            <a:r>
              <a:rPr lang="en-IE" dirty="0"/>
              <a:t>) and (</a:t>
            </a:r>
            <a:r>
              <a:rPr lang="en-IE" sz="3600" i="1" dirty="0">
                <a:latin typeface="Times New Roman" pitchFamily="18" charset="0"/>
                <a:cs typeface="Times New Roman" pitchFamily="18" charset="0"/>
              </a:rPr>
              <a:t>x</a:t>
            </a:r>
            <a:r>
              <a:rPr lang="en-IE" sz="3600" i="1" baseline="-25000" dirty="0">
                <a:latin typeface="Times New Roman" pitchFamily="18" charset="0"/>
                <a:cs typeface="Times New Roman" pitchFamily="18" charset="0"/>
              </a:rPr>
              <a:t>k</a:t>
            </a:r>
            <a:r>
              <a:rPr lang="en-IE" sz="3600" i="1" dirty="0">
                <a:latin typeface="Times New Roman" pitchFamily="18" charset="0"/>
                <a:cs typeface="Times New Roman" pitchFamily="18" charset="0"/>
              </a:rPr>
              <a:t>+</a:t>
            </a:r>
            <a:r>
              <a:rPr lang="en-IE" sz="3600" dirty="0">
                <a:latin typeface="Times New Roman" pitchFamily="18" charset="0"/>
                <a:cs typeface="Times New Roman" pitchFamily="18" charset="0"/>
              </a:rPr>
              <a:t>1</a:t>
            </a:r>
            <a:r>
              <a:rPr lang="en-IE" sz="3600" i="1" dirty="0">
                <a:latin typeface="Times New Roman" pitchFamily="18" charset="0"/>
                <a:cs typeface="Times New Roman" pitchFamily="18" charset="0"/>
              </a:rPr>
              <a:t>,y</a:t>
            </a:r>
            <a:r>
              <a:rPr lang="en-IE" sz="3600" i="1" baseline="-25000" dirty="0">
                <a:latin typeface="Times New Roman" pitchFamily="18" charset="0"/>
                <a:cs typeface="Times New Roman" pitchFamily="18" charset="0"/>
              </a:rPr>
              <a:t>k</a:t>
            </a:r>
            <a:r>
              <a:rPr lang="en-IE" sz="3600" i="1" dirty="0">
                <a:latin typeface="Times New Roman" pitchFamily="18" charset="0"/>
                <a:cs typeface="Times New Roman" pitchFamily="18" charset="0"/>
              </a:rPr>
              <a:t>-</a:t>
            </a:r>
            <a:r>
              <a:rPr lang="en-IE" sz="3600" dirty="0">
                <a:latin typeface="Times New Roman" pitchFamily="18" charset="0"/>
                <a:cs typeface="Times New Roman" pitchFamily="18" charset="0"/>
              </a:rPr>
              <a:t>1</a:t>
            </a:r>
            <a:r>
              <a:rPr lang="en-IE" dirty="0"/>
              <a:t>)</a:t>
            </a:r>
          </a:p>
          <a:p>
            <a:pPr>
              <a:lnSpc>
                <a:spcPct val="90000"/>
              </a:lnSpc>
            </a:pPr>
            <a:r>
              <a:rPr lang="en-IE" dirty="0"/>
              <a:t>Our decision variable can be defined as:</a:t>
            </a:r>
          </a:p>
          <a:p>
            <a:pPr>
              <a:lnSpc>
                <a:spcPct val="90000"/>
              </a:lnSpc>
            </a:pPr>
            <a:endParaRPr lang="en-IE" dirty="0"/>
          </a:p>
          <a:p>
            <a:pPr>
              <a:lnSpc>
                <a:spcPct val="90000"/>
              </a:lnSpc>
            </a:pPr>
            <a:endParaRPr lang="en-IE" sz="4400" dirty="0"/>
          </a:p>
          <a:p>
            <a:pPr>
              <a:lnSpc>
                <a:spcPct val="90000"/>
              </a:lnSpc>
            </a:pPr>
            <a:r>
              <a:rPr lang="en-IE" dirty="0"/>
              <a:t>If </a:t>
            </a:r>
            <a:r>
              <a:rPr lang="en-IE" sz="3600" i="1" dirty="0" err="1">
                <a:latin typeface="Times New Roman" pitchFamily="18" charset="0"/>
                <a:cs typeface="Times New Roman" pitchFamily="18" charset="0"/>
              </a:rPr>
              <a:t>p</a:t>
            </a:r>
            <a:r>
              <a:rPr lang="en-IE" sz="3600" i="1" baseline="-25000" dirty="0" err="1">
                <a:latin typeface="Times New Roman" pitchFamily="18" charset="0"/>
                <a:cs typeface="Times New Roman" pitchFamily="18" charset="0"/>
              </a:rPr>
              <a:t>k</a:t>
            </a:r>
            <a:r>
              <a:rPr lang="en-IE" dirty="0"/>
              <a:t> &lt; 0 the midpoint is inside the circle and </a:t>
            </a:r>
            <a:r>
              <a:rPr lang="en-IE" dirty="0" err="1"/>
              <a:t>and</a:t>
            </a:r>
            <a:r>
              <a:rPr lang="en-IE" dirty="0"/>
              <a:t> the pixel at </a:t>
            </a:r>
            <a:r>
              <a:rPr lang="en-IE" sz="3600" i="1" dirty="0" err="1">
                <a:latin typeface="Times New Roman" pitchFamily="18" charset="0"/>
                <a:cs typeface="Times New Roman" pitchFamily="18" charset="0"/>
              </a:rPr>
              <a:t>y</a:t>
            </a:r>
            <a:r>
              <a:rPr lang="en-IE" sz="3600" i="1" baseline="-25000" dirty="0" err="1">
                <a:latin typeface="Times New Roman" pitchFamily="18" charset="0"/>
                <a:cs typeface="Times New Roman" pitchFamily="18" charset="0"/>
              </a:rPr>
              <a:t>k</a:t>
            </a:r>
            <a:r>
              <a:rPr lang="en-IE" dirty="0"/>
              <a:t> is closer to the circle</a:t>
            </a:r>
          </a:p>
          <a:p>
            <a:pPr>
              <a:lnSpc>
                <a:spcPct val="90000"/>
              </a:lnSpc>
            </a:pPr>
            <a:r>
              <a:rPr lang="en-IE" dirty="0"/>
              <a:t>Otherwise the midpoint is outside and </a:t>
            </a:r>
            <a:r>
              <a:rPr lang="en-IE" sz="3600" i="1" dirty="0">
                <a:latin typeface="Times New Roman" pitchFamily="18" charset="0"/>
                <a:cs typeface="Times New Roman" pitchFamily="18" charset="0"/>
              </a:rPr>
              <a:t>y</a:t>
            </a:r>
            <a:r>
              <a:rPr lang="en-IE" sz="3600" i="1" baseline="-25000" dirty="0">
                <a:latin typeface="Times New Roman" pitchFamily="18" charset="0"/>
                <a:cs typeface="Times New Roman" pitchFamily="18" charset="0"/>
              </a:rPr>
              <a:t>k</a:t>
            </a:r>
            <a:r>
              <a:rPr lang="en-IE" sz="3600" i="1" dirty="0">
                <a:latin typeface="Times New Roman" pitchFamily="18" charset="0"/>
                <a:cs typeface="Times New Roman" pitchFamily="18" charset="0"/>
              </a:rPr>
              <a:t>-</a:t>
            </a:r>
            <a:r>
              <a:rPr lang="en-IE" sz="3600" dirty="0">
                <a:latin typeface="Times New Roman" pitchFamily="18" charset="0"/>
                <a:cs typeface="Times New Roman" pitchFamily="18" charset="0"/>
              </a:rPr>
              <a:t>1</a:t>
            </a:r>
            <a:r>
              <a:rPr lang="en-IE" dirty="0"/>
              <a:t> is closer</a:t>
            </a:r>
          </a:p>
        </p:txBody>
      </p:sp>
      <p:graphicFrame>
        <p:nvGraphicFramePr>
          <p:cNvPr id="95236" name="Object 4"/>
          <p:cNvGraphicFramePr>
            <a:graphicFrameLocks noChangeAspect="1"/>
          </p:cNvGraphicFramePr>
          <p:nvPr/>
        </p:nvGraphicFramePr>
        <p:xfrm>
          <a:off x="2260600" y="3341688"/>
          <a:ext cx="4592638" cy="1479550"/>
        </p:xfrm>
        <a:graphic>
          <a:graphicData uri="http://schemas.openxmlformats.org/presentationml/2006/ole">
            <p:oleObj spid="_x0000_s95236" name="Equation" r:id="rId3" imgW="1892160" imgH="609480" progId="Equation.3">
              <p:embed/>
            </p:oleObj>
          </a:graphicData>
        </a:graphic>
      </p:graphicFrame>
      <p:sp>
        <p:nvSpPr>
          <p:cNvPr id="5" name="Slide Number Placeholder 4"/>
          <p:cNvSpPr>
            <a:spLocks noGrp="1"/>
          </p:cNvSpPr>
          <p:nvPr>
            <p:ph type="sldNum" sz="quarter" idx="12"/>
          </p:nvPr>
        </p:nvSpPr>
        <p:spPr/>
        <p:txBody>
          <a:bodyPr/>
          <a:lstStyle/>
          <a:p>
            <a:fld id="{042AED99-7FB4-404E-8A97-64753DCE42EC}" type="slidenum">
              <a:rPr kumimoji="0" lang="en-US" smtClean="0"/>
              <a:pPr/>
              <a:t>51</a:t>
            </a:fld>
            <a:endParaRPr kumimoji="0" lang="en-US"/>
          </a:p>
        </p:txBody>
      </p:sp>
      <p:sp>
        <p:nvSpPr>
          <p:cNvPr id="6" name="Footer Placeholder 5"/>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ln/>
        </p:spPr>
        <p:txBody>
          <a:bodyPr>
            <a:normAutofit fontScale="90000"/>
          </a:bodyPr>
          <a:lstStyle/>
          <a:p>
            <a:r>
              <a:rPr lang="en-IE"/>
              <a:t>Mid-Point Circle Algorithm (cont…)</a:t>
            </a:r>
            <a:endParaRPr lang="en-GB"/>
          </a:p>
        </p:txBody>
      </p:sp>
      <p:sp>
        <p:nvSpPr>
          <p:cNvPr id="96259" name="Rectangle 3"/>
          <p:cNvSpPr>
            <a:spLocks noGrp="1" noChangeArrowheads="1"/>
          </p:cNvSpPr>
          <p:nvPr>
            <p:ph idx="1"/>
          </p:nvPr>
        </p:nvSpPr>
        <p:spPr>
          <a:xfrm>
            <a:off x="457200" y="1935479"/>
            <a:ext cx="8229600" cy="4560323"/>
          </a:xfrm>
        </p:spPr>
        <p:txBody>
          <a:bodyPr>
            <a:normAutofit/>
          </a:bodyPr>
          <a:lstStyle/>
          <a:p>
            <a:pPr>
              <a:lnSpc>
                <a:spcPct val="90000"/>
              </a:lnSpc>
            </a:pPr>
            <a:r>
              <a:rPr lang="en-IE" dirty="0"/>
              <a:t>To ensure things are as efficient as possible we can do all of our calculations incrementally</a:t>
            </a:r>
          </a:p>
          <a:p>
            <a:pPr>
              <a:lnSpc>
                <a:spcPct val="90000"/>
              </a:lnSpc>
            </a:pPr>
            <a:r>
              <a:rPr lang="en-IE" dirty="0"/>
              <a:t>First consider:</a:t>
            </a:r>
          </a:p>
          <a:p>
            <a:pPr>
              <a:lnSpc>
                <a:spcPct val="90000"/>
              </a:lnSpc>
            </a:pPr>
            <a:endParaRPr lang="en-IE" dirty="0"/>
          </a:p>
          <a:p>
            <a:pPr>
              <a:lnSpc>
                <a:spcPct val="90000"/>
              </a:lnSpc>
            </a:pPr>
            <a:endParaRPr lang="en-IE" sz="4200" dirty="0"/>
          </a:p>
          <a:p>
            <a:pPr>
              <a:lnSpc>
                <a:spcPct val="90000"/>
              </a:lnSpc>
            </a:pPr>
            <a:r>
              <a:rPr lang="en-IE" dirty="0"/>
              <a:t>or:</a:t>
            </a:r>
          </a:p>
          <a:p>
            <a:pPr>
              <a:lnSpc>
                <a:spcPct val="90000"/>
              </a:lnSpc>
            </a:pPr>
            <a:r>
              <a:rPr lang="en-IE" dirty="0" smtClean="0"/>
              <a:t>where </a:t>
            </a:r>
            <a:r>
              <a:rPr lang="en-IE" sz="3600" i="1" dirty="0">
                <a:latin typeface="Times New Roman" pitchFamily="18" charset="0"/>
                <a:cs typeface="Times New Roman" pitchFamily="18" charset="0"/>
              </a:rPr>
              <a:t>y</a:t>
            </a:r>
            <a:r>
              <a:rPr lang="en-IE" sz="3600" i="1" baseline="-25000" dirty="0">
                <a:latin typeface="Times New Roman" pitchFamily="18" charset="0"/>
                <a:cs typeface="Times New Roman" pitchFamily="18" charset="0"/>
              </a:rPr>
              <a:t>k+1</a:t>
            </a:r>
            <a:r>
              <a:rPr lang="en-IE" dirty="0"/>
              <a:t> is either </a:t>
            </a:r>
            <a:r>
              <a:rPr lang="en-IE" sz="3600" i="1" dirty="0" err="1">
                <a:latin typeface="Times New Roman" pitchFamily="18" charset="0"/>
                <a:cs typeface="Times New Roman" pitchFamily="18" charset="0"/>
              </a:rPr>
              <a:t>y</a:t>
            </a:r>
            <a:r>
              <a:rPr lang="en-IE" sz="3600" i="1" baseline="-25000" dirty="0" err="1">
                <a:latin typeface="Times New Roman" pitchFamily="18" charset="0"/>
                <a:cs typeface="Times New Roman" pitchFamily="18" charset="0"/>
              </a:rPr>
              <a:t>k</a:t>
            </a:r>
            <a:r>
              <a:rPr lang="en-IE" dirty="0"/>
              <a:t> or </a:t>
            </a:r>
            <a:r>
              <a:rPr lang="en-IE" sz="3600" i="1" dirty="0">
                <a:latin typeface="Times New Roman" pitchFamily="18" charset="0"/>
                <a:cs typeface="Times New Roman" pitchFamily="18" charset="0"/>
              </a:rPr>
              <a:t>y</a:t>
            </a:r>
            <a:r>
              <a:rPr lang="en-IE" sz="3600" i="1" baseline="-25000" dirty="0">
                <a:latin typeface="Times New Roman" pitchFamily="18" charset="0"/>
                <a:cs typeface="Times New Roman" pitchFamily="18" charset="0"/>
              </a:rPr>
              <a:t>k</a:t>
            </a:r>
            <a:r>
              <a:rPr lang="en-IE" sz="3600" i="1" dirty="0">
                <a:latin typeface="Times New Roman" pitchFamily="18" charset="0"/>
                <a:cs typeface="Times New Roman" pitchFamily="18" charset="0"/>
              </a:rPr>
              <a:t>-</a:t>
            </a:r>
            <a:r>
              <a:rPr lang="en-IE" sz="3600" dirty="0">
                <a:latin typeface="Times New Roman" pitchFamily="18" charset="0"/>
                <a:cs typeface="Times New Roman" pitchFamily="18" charset="0"/>
              </a:rPr>
              <a:t>1</a:t>
            </a:r>
            <a:r>
              <a:rPr lang="en-IE" dirty="0"/>
              <a:t> depending on the sign of </a:t>
            </a:r>
            <a:r>
              <a:rPr lang="en-IE" sz="3600" i="1" dirty="0" err="1">
                <a:latin typeface="Times New Roman" pitchFamily="18" charset="0"/>
                <a:cs typeface="Times New Roman" pitchFamily="18" charset="0"/>
              </a:rPr>
              <a:t>p</a:t>
            </a:r>
            <a:r>
              <a:rPr lang="en-IE" sz="3600" i="1" baseline="-25000" dirty="0" err="1">
                <a:latin typeface="Times New Roman" pitchFamily="18" charset="0"/>
                <a:cs typeface="Times New Roman" pitchFamily="18" charset="0"/>
              </a:rPr>
              <a:t>k</a:t>
            </a:r>
            <a:endParaRPr lang="en-GB" sz="3600" i="1" baseline="-25000" dirty="0">
              <a:latin typeface="Times New Roman" pitchFamily="18" charset="0"/>
              <a:cs typeface="Times New Roman" pitchFamily="18" charset="0"/>
            </a:endParaRPr>
          </a:p>
        </p:txBody>
      </p:sp>
      <p:graphicFrame>
        <p:nvGraphicFramePr>
          <p:cNvPr id="96260" name="Object 4"/>
          <p:cNvGraphicFramePr>
            <a:graphicFrameLocks noChangeAspect="1"/>
          </p:cNvGraphicFramePr>
          <p:nvPr/>
        </p:nvGraphicFramePr>
        <p:xfrm>
          <a:off x="1771650" y="3201988"/>
          <a:ext cx="5578475" cy="1541462"/>
        </p:xfrm>
        <a:graphic>
          <a:graphicData uri="http://schemas.openxmlformats.org/presentationml/2006/ole">
            <p:oleObj spid="_x0000_s96260" name="Equation" r:id="rId3" imgW="2298600" imgH="634680" progId="Equation.3">
              <p:embed/>
            </p:oleObj>
          </a:graphicData>
        </a:graphic>
      </p:graphicFrame>
      <p:graphicFrame>
        <p:nvGraphicFramePr>
          <p:cNvPr id="96261" name="Object 5"/>
          <p:cNvGraphicFramePr>
            <a:graphicFrameLocks noChangeAspect="1"/>
          </p:cNvGraphicFramePr>
          <p:nvPr/>
        </p:nvGraphicFramePr>
        <p:xfrm>
          <a:off x="911411" y="5757718"/>
          <a:ext cx="7180262" cy="585788"/>
        </p:xfrm>
        <a:graphic>
          <a:graphicData uri="http://schemas.openxmlformats.org/presentationml/2006/ole">
            <p:oleObj spid="_x0000_s96261" name="Equation" r:id="rId4" imgW="2958840" imgH="241200" progId="Equation.3">
              <p:embed/>
            </p:oleObj>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52</a:t>
            </a:fld>
            <a:endParaRPr kumimoji="0" lang="en-US"/>
          </a:p>
        </p:txBody>
      </p:sp>
      <p:sp>
        <p:nvSpPr>
          <p:cNvPr id="7" name="Footer Placeholder 6"/>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ln/>
        </p:spPr>
        <p:txBody>
          <a:bodyPr>
            <a:normAutofit fontScale="90000"/>
          </a:bodyPr>
          <a:lstStyle/>
          <a:p>
            <a:r>
              <a:rPr lang="en-IE"/>
              <a:t>Mid-Point Circle Algorithm (cont…)</a:t>
            </a:r>
            <a:endParaRPr lang="en-US"/>
          </a:p>
        </p:txBody>
      </p:sp>
      <p:sp>
        <p:nvSpPr>
          <p:cNvPr id="97283" name="Rectangle 3"/>
          <p:cNvSpPr>
            <a:spLocks noGrp="1" noChangeArrowheads="1"/>
          </p:cNvSpPr>
          <p:nvPr>
            <p:ph idx="1"/>
          </p:nvPr>
        </p:nvSpPr>
        <p:spPr/>
        <p:txBody>
          <a:bodyPr>
            <a:normAutofit lnSpcReduction="10000"/>
          </a:bodyPr>
          <a:lstStyle/>
          <a:p>
            <a:r>
              <a:rPr lang="en-IE"/>
              <a:t>The first decision variable is given as:</a:t>
            </a:r>
          </a:p>
          <a:p>
            <a:endParaRPr lang="en-IE"/>
          </a:p>
          <a:p>
            <a:endParaRPr lang="en-IE"/>
          </a:p>
          <a:p>
            <a:endParaRPr lang="en-IE"/>
          </a:p>
          <a:p>
            <a:endParaRPr lang="en-IE" sz="2000"/>
          </a:p>
          <a:p>
            <a:r>
              <a:rPr lang="en-IE"/>
              <a:t>Then if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k</a:t>
            </a:r>
            <a:r>
              <a:rPr lang="en-IE"/>
              <a:t> &lt; 0 then the next decision variable is given as:</a:t>
            </a:r>
          </a:p>
          <a:p>
            <a:endParaRPr lang="en-IE" sz="2200"/>
          </a:p>
          <a:p>
            <a:r>
              <a:rPr lang="en-IE"/>
              <a:t>If </a:t>
            </a:r>
            <a:r>
              <a:rPr lang="en-IE" sz="3600" i="1">
                <a:latin typeface="Times New Roman" pitchFamily="18" charset="0"/>
                <a:cs typeface="Times New Roman" pitchFamily="18" charset="0"/>
              </a:rPr>
              <a:t>p</a:t>
            </a:r>
            <a:r>
              <a:rPr lang="en-IE" sz="3600" i="1" baseline="-25000">
                <a:latin typeface="Times New Roman" pitchFamily="18" charset="0"/>
                <a:cs typeface="Times New Roman" pitchFamily="18" charset="0"/>
              </a:rPr>
              <a:t>k</a:t>
            </a:r>
            <a:r>
              <a:rPr lang="en-IE"/>
              <a:t> &gt; 0 then the decision variable is:</a:t>
            </a:r>
            <a:endParaRPr lang="en-US"/>
          </a:p>
        </p:txBody>
      </p:sp>
      <p:graphicFrame>
        <p:nvGraphicFramePr>
          <p:cNvPr id="97284" name="Object 4"/>
          <p:cNvGraphicFramePr>
            <a:graphicFrameLocks noChangeAspect="1"/>
          </p:cNvGraphicFramePr>
          <p:nvPr/>
        </p:nvGraphicFramePr>
        <p:xfrm>
          <a:off x="2892425" y="2481943"/>
          <a:ext cx="3328988" cy="1599520"/>
        </p:xfrm>
        <a:graphic>
          <a:graphicData uri="http://schemas.openxmlformats.org/presentationml/2006/ole">
            <p:oleObj spid="_x0000_s97284" name="Equation" r:id="rId3" imgW="1371600" imgH="914400" progId="Equation.3">
              <p:embed/>
            </p:oleObj>
          </a:graphicData>
        </a:graphic>
      </p:graphicFrame>
      <p:graphicFrame>
        <p:nvGraphicFramePr>
          <p:cNvPr id="97285" name="Object 5"/>
          <p:cNvGraphicFramePr>
            <a:graphicFrameLocks noChangeAspect="1"/>
          </p:cNvGraphicFramePr>
          <p:nvPr/>
        </p:nvGraphicFramePr>
        <p:xfrm>
          <a:off x="2466109" y="4790353"/>
          <a:ext cx="2989263" cy="554037"/>
        </p:xfrm>
        <a:graphic>
          <a:graphicData uri="http://schemas.openxmlformats.org/presentationml/2006/ole">
            <p:oleObj spid="_x0000_s97285" name="Equation" r:id="rId4" imgW="1231560" imgH="228600" progId="Equation.3">
              <p:embed/>
            </p:oleObj>
          </a:graphicData>
        </a:graphic>
      </p:graphicFrame>
      <p:graphicFrame>
        <p:nvGraphicFramePr>
          <p:cNvPr id="97286" name="Object 6"/>
          <p:cNvGraphicFramePr>
            <a:graphicFrameLocks noChangeAspect="1"/>
          </p:cNvGraphicFramePr>
          <p:nvPr/>
        </p:nvGraphicFramePr>
        <p:xfrm>
          <a:off x="2414588" y="6242050"/>
          <a:ext cx="4314825" cy="554038"/>
        </p:xfrm>
        <a:graphic>
          <a:graphicData uri="http://schemas.openxmlformats.org/presentationml/2006/ole">
            <p:oleObj spid="_x0000_s97286" name="Equation" r:id="rId5" imgW="1777680" imgH="228600" progId="Equation.3">
              <p:embed/>
            </p:oleObj>
          </a:graphicData>
        </a:graphic>
      </p:graphicFrame>
      <p:sp>
        <p:nvSpPr>
          <p:cNvPr id="7" name="Slide Number Placeholder 6"/>
          <p:cNvSpPr>
            <a:spLocks noGrp="1"/>
          </p:cNvSpPr>
          <p:nvPr>
            <p:ph type="sldNum" sz="quarter" idx="12"/>
          </p:nvPr>
        </p:nvSpPr>
        <p:spPr/>
        <p:txBody>
          <a:bodyPr/>
          <a:lstStyle/>
          <a:p>
            <a:fld id="{042AED99-7FB4-404E-8A97-64753DCE42EC}" type="slidenum">
              <a:rPr kumimoji="0" lang="en-US" smtClean="0"/>
              <a:pPr/>
              <a:t>53</a:t>
            </a:fld>
            <a:endParaRPr kumimoji="0" lang="en-US"/>
          </a:p>
        </p:txBody>
      </p:sp>
      <p:sp>
        <p:nvSpPr>
          <p:cNvPr id="8" name="Footer Placeholder 7"/>
          <p:cNvSpPr>
            <a:spLocks noGrp="1"/>
          </p:cNvSpPr>
          <p:nvPr>
            <p:ph type="ftr" sz="quarter" idx="11"/>
          </p:nvPr>
        </p:nvSpPr>
        <p:spPr>
          <a:xfrm>
            <a:off x="2512621" y="6092042"/>
            <a:ext cx="3352800" cy="249423"/>
          </a:xfrm>
        </p:spPr>
        <p:txBody>
          <a:bodyPr/>
          <a:lstStyle/>
          <a:p>
            <a:r>
              <a:rPr kumimoji="0" lang="en-US" dirty="0" smtClean="0"/>
              <a:t>Prepared By: S.C. </a:t>
            </a:r>
            <a:r>
              <a:rPr kumimoji="0" lang="en-US" dirty="0" err="1" smtClean="0"/>
              <a:t>Dharmadhikari</a:t>
            </a:r>
            <a:r>
              <a:rPr kumimoji="0" lang="en-US" dirty="0" smtClean="0"/>
              <a:t>.</a:t>
            </a:r>
            <a:endParaRPr kumimoji="0"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ln/>
        </p:spPr>
        <p:txBody>
          <a:bodyPr/>
          <a:lstStyle/>
          <a:p>
            <a:r>
              <a:rPr lang="en-IE"/>
              <a:t>The Mid-Point Circle Algorithm</a:t>
            </a:r>
            <a:endParaRPr lang="en-US"/>
          </a:p>
        </p:txBody>
      </p:sp>
      <p:sp>
        <p:nvSpPr>
          <p:cNvPr id="98307" name="Rectangle 3"/>
          <p:cNvSpPr>
            <a:spLocks noGrp="1" noChangeArrowheads="1"/>
          </p:cNvSpPr>
          <p:nvPr>
            <p:ph idx="1"/>
          </p:nvPr>
        </p:nvSpPr>
        <p:spPr>
          <a:xfrm>
            <a:off x="457200" y="1433513"/>
            <a:ext cx="8229600" cy="5241925"/>
          </a:xfrm>
          <a:solidFill>
            <a:schemeClr val="accent1"/>
          </a:solidFill>
          <a:ln>
            <a:solidFill>
              <a:schemeClr val="tx1"/>
            </a:solidFill>
          </a:ln>
        </p:spPr>
        <p:txBody>
          <a:bodyPr/>
          <a:lstStyle/>
          <a:p>
            <a:pPr marL="609600" indent="-609600" algn="ctr"/>
            <a:r>
              <a:rPr lang="en-IE" sz="2400"/>
              <a:t>MID-POINT CIRCLE ALGORITHM</a:t>
            </a:r>
          </a:p>
          <a:p>
            <a:pPr marL="609600" indent="-609600">
              <a:buFontTx/>
              <a:buChar char="•"/>
            </a:pPr>
            <a:r>
              <a:rPr lang="en-IE" sz="2400"/>
              <a:t>Input radius </a:t>
            </a:r>
            <a:r>
              <a:rPr lang="en-IE" sz="2400" i="1">
                <a:latin typeface="Times New Roman" pitchFamily="18" charset="0"/>
              </a:rPr>
              <a:t>r</a:t>
            </a:r>
            <a:r>
              <a:rPr lang="en-IE" sz="2400"/>
              <a:t> and circle centre </a:t>
            </a:r>
            <a:r>
              <a:rPr lang="en-IE" sz="2400" i="1">
                <a:latin typeface="Times New Roman" pitchFamily="18" charset="0"/>
              </a:rPr>
              <a:t>(x</a:t>
            </a:r>
            <a:r>
              <a:rPr lang="en-IE" sz="2400" i="1" baseline="-25000">
                <a:latin typeface="Times New Roman" pitchFamily="18" charset="0"/>
              </a:rPr>
              <a:t>c</a:t>
            </a:r>
            <a:r>
              <a:rPr lang="en-IE" sz="2400" i="1">
                <a:latin typeface="Times New Roman" pitchFamily="18" charset="0"/>
              </a:rPr>
              <a:t>, y</a:t>
            </a:r>
            <a:r>
              <a:rPr lang="en-IE" sz="2400" i="1" baseline="-25000">
                <a:latin typeface="Times New Roman" pitchFamily="18" charset="0"/>
              </a:rPr>
              <a:t>c</a:t>
            </a:r>
            <a:r>
              <a:rPr lang="en-IE" sz="2400" i="1">
                <a:latin typeface="Times New Roman" pitchFamily="18" charset="0"/>
              </a:rPr>
              <a:t>)</a:t>
            </a:r>
            <a:r>
              <a:rPr lang="en-IE" sz="2400"/>
              <a:t>, then set the coordinates for the first point on the circumference of a circle centred on the origin as:</a:t>
            </a:r>
          </a:p>
          <a:p>
            <a:pPr marL="609600" indent="-609600">
              <a:buFontTx/>
              <a:buChar char="•"/>
            </a:pPr>
            <a:endParaRPr lang="en-IE"/>
          </a:p>
          <a:p>
            <a:pPr marL="609600" indent="-609600">
              <a:buFontTx/>
              <a:buChar char="•"/>
            </a:pPr>
            <a:r>
              <a:rPr lang="en-IE" sz="2400"/>
              <a:t>Calculate the initial value of the decision parameter as:</a:t>
            </a:r>
          </a:p>
          <a:p>
            <a:pPr marL="609600" indent="-609600">
              <a:buFontTx/>
              <a:buChar char="•"/>
            </a:pPr>
            <a:endParaRPr lang="en-IE" sz="4000"/>
          </a:p>
          <a:p>
            <a:pPr marL="609600" indent="-609600">
              <a:buFontTx/>
              <a:buChar char="•"/>
            </a:pPr>
            <a:r>
              <a:rPr lang="en-IE" sz="2400"/>
              <a:t>Starting with </a:t>
            </a:r>
            <a:r>
              <a:rPr lang="en-IE" sz="2400" i="1">
                <a:latin typeface="Times New Roman" pitchFamily="18" charset="0"/>
              </a:rPr>
              <a:t>k = 0</a:t>
            </a:r>
            <a:r>
              <a:rPr lang="en-IE" sz="2400"/>
              <a:t> at each position </a:t>
            </a:r>
            <a:r>
              <a:rPr lang="en-IE" sz="2400" i="1">
                <a:latin typeface="Times New Roman" pitchFamily="18" charset="0"/>
              </a:rPr>
              <a:t>x</a:t>
            </a:r>
            <a:r>
              <a:rPr lang="en-IE" sz="2400" i="1" baseline="-25000">
                <a:latin typeface="Times New Roman" pitchFamily="18" charset="0"/>
              </a:rPr>
              <a:t>k</a:t>
            </a:r>
            <a:r>
              <a:rPr lang="en-IE" sz="2400"/>
              <a:t>, perform the following test. If </a:t>
            </a:r>
            <a:r>
              <a:rPr lang="en-IE" sz="2400" i="1">
                <a:latin typeface="Times New Roman" pitchFamily="18" charset="0"/>
              </a:rPr>
              <a:t>p</a:t>
            </a:r>
            <a:r>
              <a:rPr lang="en-IE" sz="2400" i="1" baseline="-25000">
                <a:latin typeface="Times New Roman" pitchFamily="18" charset="0"/>
              </a:rPr>
              <a:t>k </a:t>
            </a:r>
            <a:r>
              <a:rPr lang="en-IE" sz="2400" i="1">
                <a:latin typeface="Times New Roman" pitchFamily="18" charset="0"/>
              </a:rPr>
              <a:t>&lt; 0</a:t>
            </a:r>
            <a:r>
              <a:rPr lang="en-IE" sz="2400"/>
              <a:t>, the next point along the circle centred on </a:t>
            </a:r>
            <a:r>
              <a:rPr lang="en-IE" sz="2400" i="1">
                <a:latin typeface="Times New Roman" pitchFamily="18" charset="0"/>
              </a:rPr>
              <a:t>(0, 0)</a:t>
            </a:r>
            <a:r>
              <a:rPr lang="en-IE" sz="2400"/>
              <a:t> is </a:t>
            </a:r>
            <a:r>
              <a:rPr lang="en-IE" sz="2400" i="1">
                <a:latin typeface="Times New Roman" pitchFamily="18" charset="0"/>
              </a:rPr>
              <a:t>(x</a:t>
            </a:r>
            <a:r>
              <a:rPr lang="en-IE" sz="2400" i="1" baseline="-25000">
                <a:latin typeface="Times New Roman" pitchFamily="18" charset="0"/>
              </a:rPr>
              <a:t>k</a:t>
            </a:r>
            <a:r>
              <a:rPr lang="en-IE" sz="2400" i="1">
                <a:latin typeface="Times New Roman" pitchFamily="18" charset="0"/>
              </a:rPr>
              <a:t>+1, y</a:t>
            </a:r>
            <a:r>
              <a:rPr lang="en-IE" sz="2400" i="1" baseline="-25000">
                <a:latin typeface="Times New Roman" pitchFamily="18" charset="0"/>
              </a:rPr>
              <a:t>k</a:t>
            </a:r>
            <a:r>
              <a:rPr lang="en-IE" sz="2400" i="1">
                <a:latin typeface="Times New Roman" pitchFamily="18" charset="0"/>
              </a:rPr>
              <a:t>)</a:t>
            </a:r>
            <a:r>
              <a:rPr lang="en-IE" sz="2400"/>
              <a:t> and:</a:t>
            </a:r>
            <a:endParaRPr lang="en-US" sz="2400"/>
          </a:p>
        </p:txBody>
      </p:sp>
      <p:graphicFrame>
        <p:nvGraphicFramePr>
          <p:cNvPr id="98308" name="Object 4"/>
          <p:cNvGraphicFramePr>
            <a:graphicFrameLocks noChangeAspect="1"/>
          </p:cNvGraphicFramePr>
          <p:nvPr/>
        </p:nvGraphicFramePr>
        <p:xfrm>
          <a:off x="3436938" y="3079750"/>
          <a:ext cx="2235200" cy="542925"/>
        </p:xfrm>
        <a:graphic>
          <a:graphicData uri="http://schemas.openxmlformats.org/presentationml/2006/ole">
            <p:oleObj spid="_x0000_s98308" name="Equation" r:id="rId3" imgW="939600" imgH="228600" progId="Equation.3">
              <p:embed/>
            </p:oleObj>
          </a:graphicData>
        </a:graphic>
      </p:graphicFrame>
      <p:graphicFrame>
        <p:nvGraphicFramePr>
          <p:cNvPr id="98309" name="Object 5"/>
          <p:cNvGraphicFramePr>
            <a:graphicFrameLocks noChangeAspect="1"/>
          </p:cNvGraphicFramePr>
          <p:nvPr/>
        </p:nvGraphicFramePr>
        <p:xfrm>
          <a:off x="3671888" y="4089400"/>
          <a:ext cx="1782762" cy="723900"/>
        </p:xfrm>
        <a:graphic>
          <a:graphicData uri="http://schemas.openxmlformats.org/presentationml/2006/ole">
            <p:oleObj spid="_x0000_s98309" name="Equation" r:id="rId4" imgW="749160" imgH="304560" progId="Equation.3">
              <p:embed/>
            </p:oleObj>
          </a:graphicData>
        </a:graphic>
      </p:graphicFrame>
      <p:graphicFrame>
        <p:nvGraphicFramePr>
          <p:cNvPr id="98310" name="Object 6"/>
          <p:cNvGraphicFramePr>
            <a:graphicFrameLocks noChangeAspect="1"/>
          </p:cNvGraphicFramePr>
          <p:nvPr/>
        </p:nvGraphicFramePr>
        <p:xfrm>
          <a:off x="3086100" y="6005513"/>
          <a:ext cx="2928938" cy="542925"/>
        </p:xfrm>
        <a:graphic>
          <a:graphicData uri="http://schemas.openxmlformats.org/presentationml/2006/ole">
            <p:oleObj spid="_x0000_s98310" name="Equation" r:id="rId5" imgW="1231560" imgH="228600" progId="Equation.3">
              <p:embed/>
            </p:oleObj>
          </a:graphicData>
        </a:graphic>
      </p:graphicFrame>
      <p:sp>
        <p:nvSpPr>
          <p:cNvPr id="7" name="Slide Number Placeholder 6"/>
          <p:cNvSpPr>
            <a:spLocks noGrp="1"/>
          </p:cNvSpPr>
          <p:nvPr>
            <p:ph type="sldNum" sz="quarter" idx="12"/>
          </p:nvPr>
        </p:nvSpPr>
        <p:spPr/>
        <p:txBody>
          <a:bodyPr/>
          <a:lstStyle/>
          <a:p>
            <a:fld id="{042AED99-7FB4-404E-8A97-64753DCE42EC}" type="slidenum">
              <a:rPr kumimoji="0" lang="en-US" smtClean="0"/>
              <a:pPr/>
              <a:t>54</a:t>
            </a:fld>
            <a:endParaRPr kumimoji="0" lang="en-US"/>
          </a:p>
        </p:txBody>
      </p:sp>
      <p:sp>
        <p:nvSpPr>
          <p:cNvPr id="8" name="Footer Placeholder 7"/>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ln/>
        </p:spPr>
        <p:txBody>
          <a:bodyPr/>
          <a:lstStyle/>
          <a:p>
            <a:r>
              <a:rPr lang="en-IE" sz="3600"/>
              <a:t>The Mid-Point Circle Algorithm (cont…)</a:t>
            </a:r>
            <a:endParaRPr lang="en-US" sz="3600"/>
          </a:p>
        </p:txBody>
      </p:sp>
      <p:sp>
        <p:nvSpPr>
          <p:cNvPr id="99331" name="Rectangle 3"/>
          <p:cNvSpPr>
            <a:spLocks noGrp="1" noChangeArrowheads="1"/>
          </p:cNvSpPr>
          <p:nvPr>
            <p:ph idx="1"/>
          </p:nvPr>
        </p:nvSpPr>
        <p:spPr>
          <a:xfrm>
            <a:off x="457200" y="1433513"/>
            <a:ext cx="8229600" cy="4530725"/>
          </a:xfrm>
          <a:solidFill>
            <a:schemeClr val="accent1"/>
          </a:solidFill>
          <a:ln>
            <a:solidFill>
              <a:schemeClr val="tx1"/>
            </a:solidFill>
          </a:ln>
        </p:spPr>
        <p:txBody>
          <a:bodyPr/>
          <a:lstStyle/>
          <a:p>
            <a:pPr marL="609600" indent="-609600"/>
            <a:r>
              <a:rPr lang="en-IE" sz="2400"/>
              <a:t>	Otherwise the next point along the circle is </a:t>
            </a:r>
            <a:r>
              <a:rPr lang="en-IE" sz="2400" i="1">
                <a:latin typeface="Times New Roman" pitchFamily="18" charset="0"/>
              </a:rPr>
              <a:t>(x</a:t>
            </a:r>
            <a:r>
              <a:rPr lang="en-IE" sz="2400" i="1" baseline="-25000">
                <a:latin typeface="Times New Roman" pitchFamily="18" charset="0"/>
              </a:rPr>
              <a:t>k</a:t>
            </a:r>
            <a:r>
              <a:rPr lang="en-IE" sz="2400" i="1">
                <a:latin typeface="Times New Roman" pitchFamily="18" charset="0"/>
              </a:rPr>
              <a:t>+1, y</a:t>
            </a:r>
            <a:r>
              <a:rPr lang="en-IE" sz="2400" i="1" baseline="-25000">
                <a:latin typeface="Times New Roman" pitchFamily="18" charset="0"/>
              </a:rPr>
              <a:t>k</a:t>
            </a:r>
            <a:r>
              <a:rPr lang="en-IE" sz="2400" i="1">
                <a:latin typeface="Times New Roman" pitchFamily="18" charset="0"/>
              </a:rPr>
              <a:t>-1)</a:t>
            </a:r>
            <a:r>
              <a:rPr lang="en-IE" sz="2400"/>
              <a:t> and:</a:t>
            </a:r>
          </a:p>
          <a:p>
            <a:pPr marL="609600" indent="-609600"/>
            <a:endParaRPr lang="en-IE" sz="4000"/>
          </a:p>
          <a:p>
            <a:pPr marL="609600" indent="-609600">
              <a:buFontTx/>
              <a:buAutoNum type="arabicPeriod" startAt="4"/>
            </a:pPr>
            <a:r>
              <a:rPr lang="en-IE" sz="2400"/>
              <a:t>Determine symmetry points in the other seven octants</a:t>
            </a:r>
          </a:p>
          <a:p>
            <a:pPr marL="609600" indent="-609600">
              <a:buFontTx/>
              <a:buAutoNum type="arabicPeriod" startAt="4"/>
            </a:pPr>
            <a:r>
              <a:rPr lang="en-IE" sz="2400"/>
              <a:t>Move each calculated pixel position </a:t>
            </a:r>
            <a:r>
              <a:rPr lang="en-IE" sz="2400" i="1">
                <a:latin typeface="Times New Roman" pitchFamily="18" charset="0"/>
              </a:rPr>
              <a:t>(x, y)</a:t>
            </a:r>
            <a:r>
              <a:rPr lang="en-IE" sz="2400"/>
              <a:t> onto the circular path centred at </a:t>
            </a:r>
            <a:r>
              <a:rPr lang="en-IE" sz="2400" i="1">
                <a:latin typeface="Times New Roman" pitchFamily="18" charset="0"/>
              </a:rPr>
              <a:t>(x</a:t>
            </a:r>
            <a:r>
              <a:rPr lang="en-IE" sz="2400" i="1" baseline="-25000">
                <a:latin typeface="Times New Roman" pitchFamily="18" charset="0"/>
              </a:rPr>
              <a:t>c</a:t>
            </a:r>
            <a:r>
              <a:rPr lang="en-IE" sz="2400" i="1">
                <a:latin typeface="Times New Roman" pitchFamily="18" charset="0"/>
              </a:rPr>
              <a:t>, y</a:t>
            </a:r>
            <a:r>
              <a:rPr lang="en-IE" sz="2400" i="1" baseline="-25000">
                <a:latin typeface="Times New Roman" pitchFamily="18" charset="0"/>
              </a:rPr>
              <a:t>c</a:t>
            </a:r>
            <a:r>
              <a:rPr lang="en-IE" sz="2400" i="1">
                <a:latin typeface="Times New Roman" pitchFamily="18" charset="0"/>
              </a:rPr>
              <a:t>)</a:t>
            </a:r>
            <a:r>
              <a:rPr lang="en-IE" sz="2400"/>
              <a:t> to plot the coordinate values:</a:t>
            </a:r>
          </a:p>
          <a:p>
            <a:pPr marL="609600" indent="-609600">
              <a:buFontTx/>
              <a:buAutoNum type="arabicPeriod" startAt="4"/>
            </a:pPr>
            <a:endParaRPr lang="en-IE" sz="4000"/>
          </a:p>
          <a:p>
            <a:pPr marL="609600" indent="-609600">
              <a:buFontTx/>
              <a:buAutoNum type="arabicPeriod" startAt="4"/>
            </a:pPr>
            <a:r>
              <a:rPr lang="en-IE" sz="2400"/>
              <a:t>Repeat steps 3 to 5 until </a:t>
            </a:r>
            <a:r>
              <a:rPr lang="en-IE" sz="2400" i="1">
                <a:latin typeface="Times New Roman" pitchFamily="18" charset="0"/>
              </a:rPr>
              <a:t>x &gt;= y</a:t>
            </a:r>
            <a:endParaRPr lang="en-US" sz="2400" i="1">
              <a:latin typeface="Times New Roman" pitchFamily="18" charset="0"/>
            </a:endParaRPr>
          </a:p>
        </p:txBody>
      </p:sp>
      <p:graphicFrame>
        <p:nvGraphicFramePr>
          <p:cNvPr id="99332" name="Object 4"/>
          <p:cNvGraphicFramePr>
            <a:graphicFrameLocks noChangeAspect="1"/>
          </p:cNvGraphicFramePr>
          <p:nvPr/>
        </p:nvGraphicFramePr>
        <p:xfrm>
          <a:off x="2573338" y="2298700"/>
          <a:ext cx="3956050" cy="542925"/>
        </p:xfrm>
        <a:graphic>
          <a:graphicData uri="http://schemas.openxmlformats.org/presentationml/2006/ole">
            <p:oleObj spid="_x0000_s99332" name="Equation" r:id="rId3" imgW="1663560" imgH="228600" progId="Equation.3">
              <p:embed/>
            </p:oleObj>
          </a:graphicData>
        </a:graphic>
      </p:graphicFrame>
      <p:grpSp>
        <p:nvGrpSpPr>
          <p:cNvPr id="99333" name="Group 5"/>
          <p:cNvGrpSpPr>
            <a:grpSpLocks/>
          </p:cNvGrpSpPr>
          <p:nvPr/>
        </p:nvGrpSpPr>
        <p:grpSpPr bwMode="auto">
          <a:xfrm>
            <a:off x="2833688" y="4675188"/>
            <a:ext cx="3440112" cy="542925"/>
            <a:chOff x="1803" y="2945"/>
            <a:chExt cx="2167" cy="342"/>
          </a:xfrm>
        </p:grpSpPr>
        <p:graphicFrame>
          <p:nvGraphicFramePr>
            <p:cNvPr id="99334" name="Object 6"/>
            <p:cNvGraphicFramePr>
              <a:graphicFrameLocks noChangeAspect="1"/>
            </p:cNvGraphicFramePr>
            <p:nvPr/>
          </p:nvGraphicFramePr>
          <p:xfrm>
            <a:off x="1803" y="2945"/>
            <a:ext cx="913" cy="342"/>
          </p:xfrm>
          <a:graphic>
            <a:graphicData uri="http://schemas.openxmlformats.org/presentationml/2006/ole">
              <p:oleObj spid="_x0000_s99334" name="Equation" r:id="rId4" imgW="609480" imgH="228600" progId="Equation.3">
                <p:embed/>
              </p:oleObj>
            </a:graphicData>
          </a:graphic>
        </p:graphicFrame>
        <p:graphicFrame>
          <p:nvGraphicFramePr>
            <p:cNvPr id="99335" name="Object 7"/>
            <p:cNvGraphicFramePr>
              <a:graphicFrameLocks noChangeAspect="1"/>
            </p:cNvGraphicFramePr>
            <p:nvPr/>
          </p:nvGraphicFramePr>
          <p:xfrm>
            <a:off x="3019" y="2945"/>
            <a:ext cx="951" cy="342"/>
          </p:xfrm>
          <a:graphic>
            <a:graphicData uri="http://schemas.openxmlformats.org/presentationml/2006/ole">
              <p:oleObj spid="_x0000_s99335" name="Equation" r:id="rId5" imgW="634680" imgH="228600" progId="Equation.3">
                <p:embed/>
              </p:oleObj>
            </a:graphicData>
          </a:graphic>
        </p:graphicFrame>
      </p:grpSp>
      <p:sp>
        <p:nvSpPr>
          <p:cNvPr id="8" name="Slide Number Placeholder 7"/>
          <p:cNvSpPr>
            <a:spLocks noGrp="1"/>
          </p:cNvSpPr>
          <p:nvPr>
            <p:ph type="sldNum" sz="quarter" idx="12"/>
          </p:nvPr>
        </p:nvSpPr>
        <p:spPr/>
        <p:txBody>
          <a:bodyPr/>
          <a:lstStyle/>
          <a:p>
            <a:fld id="{042AED99-7FB4-404E-8A97-64753DCE42EC}" type="slidenum">
              <a:rPr kumimoji="0" lang="en-US" smtClean="0"/>
              <a:pPr/>
              <a:t>55</a:t>
            </a:fld>
            <a:endParaRPr kumimoji="0" lang="en-US"/>
          </a:p>
        </p:txBody>
      </p:sp>
      <p:sp>
        <p:nvSpPr>
          <p:cNvPr id="9" name="Footer Placeholder 8"/>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38175" y="0"/>
            <a:ext cx="8505825" cy="685800"/>
          </a:xfrm>
          <a:ln/>
        </p:spPr>
        <p:txBody>
          <a:bodyPr/>
          <a:lstStyle/>
          <a:p>
            <a:r>
              <a:rPr lang="en-US" sz="3600"/>
              <a:t>Pseudocode</a:t>
            </a:r>
          </a:p>
        </p:txBody>
      </p:sp>
      <p:sp>
        <p:nvSpPr>
          <p:cNvPr id="106499" name="Rectangle 3"/>
          <p:cNvSpPr>
            <a:spLocks noGrp="1" noChangeArrowheads="1"/>
          </p:cNvSpPr>
          <p:nvPr>
            <p:ph idx="1"/>
          </p:nvPr>
        </p:nvSpPr>
        <p:spPr>
          <a:xfrm>
            <a:off x="457200" y="822325"/>
            <a:ext cx="8229600" cy="6035675"/>
          </a:xfrm>
        </p:spPr>
        <p:txBody>
          <a:bodyPr/>
          <a:lstStyle/>
          <a:p>
            <a:pPr>
              <a:lnSpc>
                <a:spcPct val="80000"/>
              </a:lnSpc>
            </a:pPr>
            <a:r>
              <a:rPr lang="en-US" sz="2800"/>
              <a:t>void circleMP(int xc,int yc,int r)</a:t>
            </a:r>
          </a:p>
          <a:p>
            <a:pPr>
              <a:lnSpc>
                <a:spcPct val="80000"/>
              </a:lnSpc>
            </a:pPr>
            <a:r>
              <a:rPr lang="en-US" sz="2800"/>
              <a:t>{</a:t>
            </a:r>
          </a:p>
          <a:p>
            <a:pPr>
              <a:lnSpc>
                <a:spcPct val="80000"/>
              </a:lnSpc>
            </a:pPr>
            <a:r>
              <a:rPr lang="en-US" sz="2800"/>
              <a:t>int x = 0 , y = r , p = 1 – r;</a:t>
            </a:r>
          </a:p>
          <a:p>
            <a:pPr>
              <a:lnSpc>
                <a:spcPct val="80000"/>
              </a:lnSpc>
            </a:pPr>
            <a:r>
              <a:rPr lang="en-US" sz="2800">
                <a:solidFill>
                  <a:srgbClr val="FF0000"/>
                </a:solidFill>
              </a:rPr>
              <a:t>plotPoints(xc,yc,x,y);</a:t>
            </a:r>
          </a:p>
          <a:p>
            <a:pPr>
              <a:lnSpc>
                <a:spcPct val="80000"/>
              </a:lnSpc>
            </a:pPr>
            <a:r>
              <a:rPr lang="en-US" sz="2800">
                <a:solidFill>
                  <a:srgbClr val="0033CC"/>
                </a:solidFill>
              </a:rPr>
              <a:t>while (x &lt; y){</a:t>
            </a:r>
          </a:p>
          <a:p>
            <a:pPr>
              <a:lnSpc>
                <a:spcPct val="80000"/>
              </a:lnSpc>
            </a:pPr>
            <a:r>
              <a:rPr lang="en-US" sz="2800">
                <a:solidFill>
                  <a:srgbClr val="0033CC"/>
                </a:solidFill>
              </a:rPr>
              <a:t> x = x +1;</a:t>
            </a:r>
          </a:p>
          <a:p>
            <a:pPr>
              <a:lnSpc>
                <a:spcPct val="80000"/>
              </a:lnSpc>
            </a:pPr>
            <a:r>
              <a:rPr lang="en-US" sz="2800">
                <a:solidFill>
                  <a:srgbClr val="0033CC"/>
                </a:solidFill>
              </a:rPr>
              <a:t> if (p &lt; 0) then  p + = 2 * x + 1;</a:t>
            </a:r>
          </a:p>
          <a:p>
            <a:pPr>
              <a:lnSpc>
                <a:spcPct val="80000"/>
              </a:lnSpc>
            </a:pPr>
            <a:r>
              <a:rPr lang="en-US" sz="2800">
                <a:solidFill>
                  <a:srgbClr val="0033CC"/>
                </a:solidFill>
              </a:rPr>
              <a:t> else {</a:t>
            </a:r>
          </a:p>
          <a:p>
            <a:pPr>
              <a:lnSpc>
                <a:spcPct val="80000"/>
              </a:lnSpc>
            </a:pPr>
            <a:r>
              <a:rPr lang="en-US" sz="2800">
                <a:solidFill>
                  <a:srgbClr val="0033CC"/>
                </a:solidFill>
              </a:rPr>
              <a:t>  y - -;</a:t>
            </a:r>
          </a:p>
          <a:p>
            <a:pPr>
              <a:lnSpc>
                <a:spcPct val="80000"/>
              </a:lnSpc>
            </a:pPr>
            <a:r>
              <a:rPr lang="en-US" sz="2800">
                <a:solidFill>
                  <a:srgbClr val="0033CC"/>
                </a:solidFill>
              </a:rPr>
              <a:t>  p + = 2 *( x – y) + 1;</a:t>
            </a:r>
          </a:p>
          <a:p>
            <a:pPr>
              <a:lnSpc>
                <a:spcPct val="80000"/>
              </a:lnSpc>
            </a:pPr>
            <a:r>
              <a:rPr lang="en-US" sz="2800">
                <a:solidFill>
                  <a:srgbClr val="0033CC"/>
                </a:solidFill>
              </a:rPr>
              <a:t>}</a:t>
            </a:r>
            <a:r>
              <a:rPr lang="en-US" sz="2800"/>
              <a:t> </a:t>
            </a:r>
            <a:r>
              <a:rPr lang="en-US" sz="2800">
                <a:solidFill>
                  <a:srgbClr val="008000"/>
                </a:solidFill>
              </a:rPr>
              <a:t>// else complete</a:t>
            </a:r>
          </a:p>
          <a:p>
            <a:pPr>
              <a:lnSpc>
                <a:spcPct val="80000"/>
              </a:lnSpc>
            </a:pPr>
            <a:r>
              <a:rPr lang="en-US" sz="2800">
                <a:solidFill>
                  <a:srgbClr val="0033CC"/>
                </a:solidFill>
              </a:rPr>
              <a:t>plotPoints(xc,yc,x,y);  </a:t>
            </a:r>
          </a:p>
          <a:p>
            <a:pPr>
              <a:lnSpc>
                <a:spcPct val="80000"/>
              </a:lnSpc>
            </a:pPr>
            <a:r>
              <a:rPr lang="en-US" sz="2800">
                <a:solidFill>
                  <a:srgbClr val="0033CC"/>
                </a:solidFill>
              </a:rPr>
              <a:t>}</a:t>
            </a:r>
            <a:r>
              <a:rPr lang="en-US" sz="2800"/>
              <a:t> </a:t>
            </a:r>
            <a:r>
              <a:rPr lang="en-US" sz="2800">
                <a:solidFill>
                  <a:srgbClr val="008000"/>
                </a:solidFill>
              </a:rPr>
              <a:t>// while complete</a:t>
            </a:r>
          </a:p>
          <a:p>
            <a:pPr>
              <a:lnSpc>
                <a:spcPct val="80000"/>
              </a:lnSpc>
            </a:pPr>
            <a:r>
              <a:rPr lang="en-US" sz="2800"/>
              <a:t>} </a:t>
            </a:r>
            <a:r>
              <a:rPr lang="en-US" sz="2800">
                <a:solidFill>
                  <a:srgbClr val="008000"/>
                </a:solidFill>
              </a:rPr>
              <a:t>// function def. complete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56</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ln/>
        </p:spPr>
        <p:txBody>
          <a:bodyPr/>
          <a:lstStyle/>
          <a:p>
            <a:endParaRPr lang="en-US"/>
          </a:p>
        </p:txBody>
      </p:sp>
      <p:sp>
        <p:nvSpPr>
          <p:cNvPr id="107523" name="Rectangle 3"/>
          <p:cNvSpPr>
            <a:spLocks noGrp="1" noChangeArrowheads="1"/>
          </p:cNvSpPr>
          <p:nvPr>
            <p:ph idx="1"/>
          </p:nvPr>
        </p:nvSpPr>
        <p:spPr/>
        <p:txBody>
          <a:bodyPr>
            <a:normAutofit fontScale="92500" lnSpcReduction="10000"/>
          </a:bodyPr>
          <a:lstStyle/>
          <a:p>
            <a:pPr>
              <a:lnSpc>
                <a:spcPct val="90000"/>
              </a:lnSpc>
            </a:pPr>
            <a:r>
              <a:rPr lang="en-US" sz="2800"/>
              <a:t>void plotPoints(int xc,int,yc,int x,int y)</a:t>
            </a:r>
          </a:p>
          <a:p>
            <a:pPr>
              <a:lnSpc>
                <a:spcPct val="90000"/>
              </a:lnSpc>
            </a:pPr>
            <a:r>
              <a:rPr lang="en-US" sz="2800"/>
              <a:t>{</a:t>
            </a:r>
          </a:p>
          <a:p>
            <a:pPr>
              <a:lnSpc>
                <a:spcPct val="90000"/>
              </a:lnSpc>
            </a:pPr>
            <a:r>
              <a:rPr lang="en-US" sz="2800"/>
              <a:t>  putpixel( xc + x, yc + y );</a:t>
            </a:r>
          </a:p>
          <a:p>
            <a:pPr>
              <a:lnSpc>
                <a:spcPct val="90000"/>
              </a:lnSpc>
            </a:pPr>
            <a:r>
              <a:rPr lang="en-US" sz="2800"/>
              <a:t>  putpixel( xc - x, yc + y );</a:t>
            </a:r>
          </a:p>
          <a:p>
            <a:pPr>
              <a:lnSpc>
                <a:spcPct val="90000"/>
              </a:lnSpc>
            </a:pPr>
            <a:r>
              <a:rPr lang="en-US" sz="2800"/>
              <a:t>  putpixel( xc + x, yc - y );</a:t>
            </a:r>
          </a:p>
          <a:p>
            <a:pPr>
              <a:lnSpc>
                <a:spcPct val="90000"/>
              </a:lnSpc>
            </a:pPr>
            <a:r>
              <a:rPr lang="en-US" sz="2800"/>
              <a:t>  putpixel( xc - x, yc - y );</a:t>
            </a:r>
          </a:p>
          <a:p>
            <a:pPr>
              <a:lnSpc>
                <a:spcPct val="90000"/>
              </a:lnSpc>
            </a:pPr>
            <a:r>
              <a:rPr lang="en-US" sz="2800"/>
              <a:t>  putpixel( xc + y, yc + x );</a:t>
            </a:r>
          </a:p>
          <a:p>
            <a:pPr>
              <a:lnSpc>
                <a:spcPct val="90000"/>
              </a:lnSpc>
            </a:pPr>
            <a:r>
              <a:rPr lang="en-US" sz="2800"/>
              <a:t>  putpixel( xc - y, yc + x );</a:t>
            </a:r>
          </a:p>
          <a:p>
            <a:pPr>
              <a:lnSpc>
                <a:spcPct val="90000"/>
              </a:lnSpc>
            </a:pPr>
            <a:r>
              <a:rPr lang="en-US" sz="2800"/>
              <a:t>  putpixel( xc + y, yc - x );</a:t>
            </a:r>
          </a:p>
          <a:p>
            <a:pPr>
              <a:lnSpc>
                <a:spcPct val="90000"/>
              </a:lnSpc>
            </a:pPr>
            <a:r>
              <a:rPr lang="en-US" sz="2800"/>
              <a:t>  putpixel( xc - y, yc - x );</a:t>
            </a:r>
          </a:p>
          <a:p>
            <a:pPr>
              <a:lnSpc>
                <a:spcPct val="90000"/>
              </a:lnSpc>
            </a:pPr>
            <a:r>
              <a:rPr lang="en-US" sz="280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57</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ln/>
        </p:spPr>
        <p:txBody>
          <a:bodyPr>
            <a:normAutofit fontScale="90000"/>
          </a:bodyPr>
          <a:lstStyle/>
          <a:p>
            <a:r>
              <a:rPr lang="en-IE"/>
              <a:t>Mid-Point Circle Algorithm Example</a:t>
            </a:r>
            <a:endParaRPr lang="en-GB"/>
          </a:p>
        </p:txBody>
      </p:sp>
      <p:sp>
        <p:nvSpPr>
          <p:cNvPr id="100355" name="Rectangle 3"/>
          <p:cNvSpPr>
            <a:spLocks noGrp="1" noChangeArrowheads="1"/>
          </p:cNvSpPr>
          <p:nvPr>
            <p:ph idx="1"/>
          </p:nvPr>
        </p:nvSpPr>
        <p:spPr/>
        <p:txBody>
          <a:bodyPr/>
          <a:lstStyle/>
          <a:p>
            <a:r>
              <a:rPr lang="en-IE"/>
              <a:t>To see the mid-point circle algorithm in action lets use it to draw a circle centred at (0,0) with radius 10</a:t>
            </a:r>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58</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ln/>
        </p:spPr>
        <p:txBody>
          <a:bodyPr/>
          <a:lstStyle/>
          <a:p>
            <a:r>
              <a:rPr lang="en-IE" sz="3600"/>
              <a:t>Mid-Point Circle Algorithm Example (cont…)</a:t>
            </a:r>
            <a:endParaRPr lang="en-US" sz="3600"/>
          </a:p>
        </p:txBody>
      </p:sp>
      <p:grpSp>
        <p:nvGrpSpPr>
          <p:cNvPr id="101379" name="Group 3"/>
          <p:cNvGrpSpPr>
            <a:grpSpLocks/>
          </p:cNvGrpSpPr>
          <p:nvPr/>
        </p:nvGrpSpPr>
        <p:grpSpPr bwMode="auto">
          <a:xfrm>
            <a:off x="-3249613" y="1681163"/>
            <a:ext cx="8062913" cy="8083550"/>
            <a:chOff x="-1993" y="951"/>
            <a:chExt cx="5079" cy="5092"/>
          </a:xfrm>
        </p:grpSpPr>
        <p:grpSp>
          <p:nvGrpSpPr>
            <p:cNvPr id="101380" name="Group 4"/>
            <p:cNvGrpSpPr>
              <a:grpSpLocks/>
            </p:cNvGrpSpPr>
            <p:nvPr/>
          </p:nvGrpSpPr>
          <p:grpSpPr bwMode="auto">
            <a:xfrm>
              <a:off x="301" y="951"/>
              <a:ext cx="2785" cy="2799"/>
              <a:chOff x="541" y="945"/>
              <a:chExt cx="2785" cy="2799"/>
            </a:xfrm>
          </p:grpSpPr>
          <p:sp>
            <p:nvSpPr>
              <p:cNvPr id="101381" name="Line 5"/>
              <p:cNvSpPr>
                <a:spLocks noChangeShapeType="1"/>
              </p:cNvSpPr>
              <p:nvPr/>
            </p:nvSpPr>
            <p:spPr bwMode="auto">
              <a:xfrm flipV="1">
                <a:off x="962" y="945"/>
                <a:ext cx="0" cy="2799"/>
              </a:xfrm>
              <a:prstGeom prst="line">
                <a:avLst/>
              </a:prstGeom>
              <a:noFill/>
              <a:ln w="12700">
                <a:solidFill>
                  <a:schemeClr val="tx1"/>
                </a:solidFill>
                <a:round/>
                <a:headEnd/>
                <a:tailEnd/>
              </a:ln>
              <a:effectLst/>
            </p:spPr>
            <p:txBody>
              <a:bodyPr wrap="none"/>
              <a:lstStyle/>
              <a:p>
                <a:endParaRPr lang="en-US"/>
              </a:p>
            </p:txBody>
          </p:sp>
          <p:sp>
            <p:nvSpPr>
              <p:cNvPr id="101382" name="Line 6"/>
              <p:cNvSpPr>
                <a:spLocks noChangeShapeType="1"/>
              </p:cNvSpPr>
              <p:nvPr/>
            </p:nvSpPr>
            <p:spPr bwMode="auto">
              <a:xfrm flipV="1">
                <a:off x="1203" y="945"/>
                <a:ext cx="0" cy="2799"/>
              </a:xfrm>
              <a:prstGeom prst="line">
                <a:avLst/>
              </a:prstGeom>
              <a:noFill/>
              <a:ln w="12700">
                <a:solidFill>
                  <a:schemeClr val="tx1"/>
                </a:solidFill>
                <a:round/>
                <a:headEnd/>
                <a:tailEnd/>
              </a:ln>
              <a:effectLst/>
            </p:spPr>
            <p:txBody>
              <a:bodyPr wrap="none"/>
              <a:lstStyle/>
              <a:p>
                <a:endParaRPr lang="en-US"/>
              </a:p>
            </p:txBody>
          </p:sp>
          <p:sp>
            <p:nvSpPr>
              <p:cNvPr id="101383" name="Line 7"/>
              <p:cNvSpPr>
                <a:spLocks noChangeShapeType="1"/>
              </p:cNvSpPr>
              <p:nvPr/>
            </p:nvSpPr>
            <p:spPr bwMode="auto">
              <a:xfrm flipV="1">
                <a:off x="1454" y="945"/>
                <a:ext cx="0" cy="2799"/>
              </a:xfrm>
              <a:prstGeom prst="line">
                <a:avLst/>
              </a:prstGeom>
              <a:noFill/>
              <a:ln w="12700">
                <a:solidFill>
                  <a:schemeClr val="tx1"/>
                </a:solidFill>
                <a:round/>
                <a:headEnd/>
                <a:tailEnd/>
              </a:ln>
              <a:effectLst/>
            </p:spPr>
            <p:txBody>
              <a:bodyPr wrap="none"/>
              <a:lstStyle/>
              <a:p>
                <a:endParaRPr lang="en-US"/>
              </a:p>
            </p:txBody>
          </p:sp>
          <p:sp>
            <p:nvSpPr>
              <p:cNvPr id="101384" name="Line 8"/>
              <p:cNvSpPr>
                <a:spLocks noChangeShapeType="1"/>
              </p:cNvSpPr>
              <p:nvPr/>
            </p:nvSpPr>
            <p:spPr bwMode="auto">
              <a:xfrm flipV="1">
                <a:off x="1685" y="945"/>
                <a:ext cx="0" cy="2799"/>
              </a:xfrm>
              <a:prstGeom prst="line">
                <a:avLst/>
              </a:prstGeom>
              <a:noFill/>
              <a:ln w="12700">
                <a:solidFill>
                  <a:schemeClr val="tx1"/>
                </a:solidFill>
                <a:round/>
                <a:headEnd/>
                <a:tailEnd/>
              </a:ln>
              <a:effectLst/>
            </p:spPr>
            <p:txBody>
              <a:bodyPr wrap="none"/>
              <a:lstStyle/>
              <a:p>
                <a:endParaRPr lang="en-US"/>
              </a:p>
            </p:txBody>
          </p:sp>
          <p:sp>
            <p:nvSpPr>
              <p:cNvPr id="101385" name="Line 9"/>
              <p:cNvSpPr>
                <a:spLocks noChangeShapeType="1"/>
              </p:cNvSpPr>
              <p:nvPr/>
            </p:nvSpPr>
            <p:spPr bwMode="auto">
              <a:xfrm flipV="1">
                <a:off x="1936" y="945"/>
                <a:ext cx="0" cy="2799"/>
              </a:xfrm>
              <a:prstGeom prst="line">
                <a:avLst/>
              </a:prstGeom>
              <a:noFill/>
              <a:ln w="12700">
                <a:solidFill>
                  <a:schemeClr val="tx1"/>
                </a:solidFill>
                <a:round/>
                <a:headEnd/>
                <a:tailEnd/>
              </a:ln>
              <a:effectLst/>
            </p:spPr>
            <p:txBody>
              <a:bodyPr wrap="none"/>
              <a:lstStyle/>
              <a:p>
                <a:endParaRPr lang="en-US"/>
              </a:p>
            </p:txBody>
          </p:sp>
          <p:sp>
            <p:nvSpPr>
              <p:cNvPr id="101386" name="Line 10"/>
              <p:cNvSpPr>
                <a:spLocks noChangeShapeType="1"/>
              </p:cNvSpPr>
              <p:nvPr/>
            </p:nvSpPr>
            <p:spPr bwMode="auto">
              <a:xfrm flipV="1">
                <a:off x="2177" y="945"/>
                <a:ext cx="0" cy="2799"/>
              </a:xfrm>
              <a:prstGeom prst="line">
                <a:avLst/>
              </a:prstGeom>
              <a:noFill/>
              <a:ln w="12700">
                <a:solidFill>
                  <a:schemeClr val="tx1"/>
                </a:solidFill>
                <a:round/>
                <a:headEnd/>
                <a:tailEnd/>
              </a:ln>
              <a:effectLst/>
            </p:spPr>
            <p:txBody>
              <a:bodyPr wrap="none"/>
              <a:lstStyle/>
              <a:p>
                <a:endParaRPr lang="en-US"/>
              </a:p>
            </p:txBody>
          </p:sp>
          <p:sp>
            <p:nvSpPr>
              <p:cNvPr id="101387" name="Line 11"/>
              <p:cNvSpPr>
                <a:spLocks noChangeShapeType="1"/>
              </p:cNvSpPr>
              <p:nvPr/>
            </p:nvSpPr>
            <p:spPr bwMode="auto">
              <a:xfrm flipV="1">
                <a:off x="2418" y="945"/>
                <a:ext cx="0" cy="2799"/>
              </a:xfrm>
              <a:prstGeom prst="line">
                <a:avLst/>
              </a:prstGeom>
              <a:noFill/>
              <a:ln w="12700">
                <a:solidFill>
                  <a:schemeClr val="tx1"/>
                </a:solidFill>
                <a:round/>
                <a:headEnd/>
                <a:tailEnd/>
              </a:ln>
              <a:effectLst/>
            </p:spPr>
            <p:txBody>
              <a:bodyPr wrap="none"/>
              <a:lstStyle/>
              <a:p>
                <a:endParaRPr lang="en-US"/>
              </a:p>
            </p:txBody>
          </p:sp>
          <p:sp>
            <p:nvSpPr>
              <p:cNvPr id="101388" name="Line 12"/>
              <p:cNvSpPr>
                <a:spLocks noChangeShapeType="1"/>
              </p:cNvSpPr>
              <p:nvPr/>
            </p:nvSpPr>
            <p:spPr bwMode="auto">
              <a:xfrm flipV="1">
                <a:off x="2649" y="945"/>
                <a:ext cx="0" cy="2799"/>
              </a:xfrm>
              <a:prstGeom prst="line">
                <a:avLst/>
              </a:prstGeom>
              <a:noFill/>
              <a:ln w="12700">
                <a:solidFill>
                  <a:schemeClr val="tx1"/>
                </a:solidFill>
                <a:round/>
                <a:headEnd/>
                <a:tailEnd/>
              </a:ln>
              <a:effectLst/>
            </p:spPr>
            <p:txBody>
              <a:bodyPr wrap="none"/>
              <a:lstStyle/>
              <a:p>
                <a:endParaRPr lang="en-US"/>
              </a:p>
            </p:txBody>
          </p:sp>
          <p:sp>
            <p:nvSpPr>
              <p:cNvPr id="101389" name="Line 13"/>
              <p:cNvSpPr>
                <a:spLocks noChangeShapeType="1"/>
              </p:cNvSpPr>
              <p:nvPr/>
            </p:nvSpPr>
            <p:spPr bwMode="auto">
              <a:xfrm flipV="1">
                <a:off x="724" y="945"/>
                <a:ext cx="0" cy="2799"/>
              </a:xfrm>
              <a:prstGeom prst="line">
                <a:avLst/>
              </a:prstGeom>
              <a:noFill/>
              <a:ln w="12700">
                <a:solidFill>
                  <a:schemeClr val="tx1"/>
                </a:solidFill>
                <a:round/>
                <a:headEnd/>
                <a:tailEnd/>
              </a:ln>
              <a:effectLst/>
            </p:spPr>
            <p:txBody>
              <a:bodyPr wrap="none"/>
              <a:lstStyle/>
              <a:p>
                <a:endParaRPr lang="en-US"/>
              </a:p>
            </p:txBody>
          </p:sp>
          <p:sp>
            <p:nvSpPr>
              <p:cNvPr id="101390" name="Line 14"/>
              <p:cNvSpPr>
                <a:spLocks noChangeShapeType="1"/>
              </p:cNvSpPr>
              <p:nvPr/>
            </p:nvSpPr>
            <p:spPr bwMode="auto">
              <a:xfrm flipV="1">
                <a:off x="2885" y="945"/>
                <a:ext cx="0" cy="2799"/>
              </a:xfrm>
              <a:prstGeom prst="line">
                <a:avLst/>
              </a:prstGeom>
              <a:noFill/>
              <a:ln w="12700">
                <a:solidFill>
                  <a:schemeClr val="tx1"/>
                </a:solidFill>
                <a:round/>
                <a:headEnd/>
                <a:tailEnd/>
              </a:ln>
              <a:effectLst/>
            </p:spPr>
            <p:txBody>
              <a:bodyPr wrap="none"/>
              <a:lstStyle/>
              <a:p>
                <a:endParaRPr lang="en-US"/>
              </a:p>
            </p:txBody>
          </p:sp>
          <p:sp>
            <p:nvSpPr>
              <p:cNvPr id="101391" name="Line 15"/>
              <p:cNvSpPr>
                <a:spLocks noChangeShapeType="1"/>
              </p:cNvSpPr>
              <p:nvPr/>
            </p:nvSpPr>
            <p:spPr bwMode="auto">
              <a:xfrm flipV="1">
                <a:off x="3119" y="945"/>
                <a:ext cx="0" cy="2799"/>
              </a:xfrm>
              <a:prstGeom prst="line">
                <a:avLst/>
              </a:prstGeom>
              <a:noFill/>
              <a:ln w="12700">
                <a:solidFill>
                  <a:schemeClr val="tx1"/>
                </a:solidFill>
                <a:round/>
                <a:headEnd/>
                <a:tailEnd/>
              </a:ln>
              <a:effectLst/>
            </p:spPr>
            <p:txBody>
              <a:bodyPr wrap="none"/>
              <a:lstStyle/>
              <a:p>
                <a:endParaRPr lang="en-US"/>
              </a:p>
            </p:txBody>
          </p:sp>
          <p:sp>
            <p:nvSpPr>
              <p:cNvPr id="101392" name="Line 16"/>
              <p:cNvSpPr>
                <a:spLocks noChangeShapeType="1"/>
              </p:cNvSpPr>
              <p:nvPr/>
            </p:nvSpPr>
            <p:spPr bwMode="auto">
              <a:xfrm rot="5400000" flipV="1">
                <a:off x="1938" y="-236"/>
                <a:ext cx="0" cy="2777"/>
              </a:xfrm>
              <a:prstGeom prst="line">
                <a:avLst/>
              </a:prstGeom>
              <a:noFill/>
              <a:ln w="12700">
                <a:solidFill>
                  <a:schemeClr val="tx1"/>
                </a:solidFill>
                <a:round/>
                <a:headEnd/>
                <a:tailEnd/>
              </a:ln>
              <a:effectLst/>
            </p:spPr>
            <p:txBody>
              <a:bodyPr wrap="none"/>
              <a:lstStyle/>
              <a:p>
                <a:endParaRPr lang="en-US"/>
              </a:p>
            </p:txBody>
          </p:sp>
          <p:sp>
            <p:nvSpPr>
              <p:cNvPr id="101393" name="Line 17"/>
              <p:cNvSpPr>
                <a:spLocks noChangeShapeType="1"/>
              </p:cNvSpPr>
              <p:nvPr/>
            </p:nvSpPr>
            <p:spPr bwMode="auto">
              <a:xfrm rot="5400000" flipV="1">
                <a:off x="1938" y="7"/>
                <a:ext cx="0" cy="2777"/>
              </a:xfrm>
              <a:prstGeom prst="line">
                <a:avLst/>
              </a:prstGeom>
              <a:noFill/>
              <a:ln w="12700">
                <a:solidFill>
                  <a:schemeClr val="tx1"/>
                </a:solidFill>
                <a:round/>
                <a:headEnd/>
                <a:tailEnd/>
              </a:ln>
              <a:effectLst/>
            </p:spPr>
            <p:txBody>
              <a:bodyPr wrap="none"/>
              <a:lstStyle/>
              <a:p>
                <a:endParaRPr lang="en-US"/>
              </a:p>
            </p:txBody>
          </p:sp>
          <p:sp>
            <p:nvSpPr>
              <p:cNvPr id="101394" name="Line 18"/>
              <p:cNvSpPr>
                <a:spLocks noChangeShapeType="1"/>
              </p:cNvSpPr>
              <p:nvPr/>
            </p:nvSpPr>
            <p:spPr bwMode="auto">
              <a:xfrm rot="5400000" flipV="1">
                <a:off x="1938" y="249"/>
                <a:ext cx="0" cy="2777"/>
              </a:xfrm>
              <a:prstGeom prst="line">
                <a:avLst/>
              </a:prstGeom>
              <a:noFill/>
              <a:ln w="12700">
                <a:solidFill>
                  <a:schemeClr val="tx1"/>
                </a:solidFill>
                <a:round/>
                <a:headEnd/>
                <a:tailEnd/>
              </a:ln>
              <a:effectLst/>
            </p:spPr>
            <p:txBody>
              <a:bodyPr wrap="none"/>
              <a:lstStyle/>
              <a:p>
                <a:endParaRPr lang="en-US"/>
              </a:p>
            </p:txBody>
          </p:sp>
          <p:sp>
            <p:nvSpPr>
              <p:cNvPr id="101395" name="Line 19"/>
              <p:cNvSpPr>
                <a:spLocks noChangeShapeType="1"/>
              </p:cNvSpPr>
              <p:nvPr/>
            </p:nvSpPr>
            <p:spPr bwMode="auto">
              <a:xfrm rot="5400000" flipV="1">
                <a:off x="1938" y="488"/>
                <a:ext cx="0" cy="2777"/>
              </a:xfrm>
              <a:prstGeom prst="line">
                <a:avLst/>
              </a:prstGeom>
              <a:noFill/>
              <a:ln w="12700">
                <a:solidFill>
                  <a:schemeClr val="tx1"/>
                </a:solidFill>
                <a:round/>
                <a:headEnd/>
                <a:tailEnd/>
              </a:ln>
              <a:effectLst/>
            </p:spPr>
            <p:txBody>
              <a:bodyPr wrap="none"/>
              <a:lstStyle/>
              <a:p>
                <a:endParaRPr lang="en-US"/>
              </a:p>
            </p:txBody>
          </p:sp>
          <p:sp>
            <p:nvSpPr>
              <p:cNvPr id="101396" name="Line 20"/>
              <p:cNvSpPr>
                <a:spLocks noChangeShapeType="1"/>
              </p:cNvSpPr>
              <p:nvPr/>
            </p:nvSpPr>
            <p:spPr bwMode="auto">
              <a:xfrm rot="5400000" flipV="1">
                <a:off x="1938" y="730"/>
                <a:ext cx="0" cy="2777"/>
              </a:xfrm>
              <a:prstGeom prst="line">
                <a:avLst/>
              </a:prstGeom>
              <a:noFill/>
              <a:ln w="12700">
                <a:solidFill>
                  <a:schemeClr val="tx1"/>
                </a:solidFill>
                <a:round/>
                <a:headEnd/>
                <a:tailEnd/>
              </a:ln>
              <a:effectLst/>
            </p:spPr>
            <p:txBody>
              <a:bodyPr wrap="none"/>
              <a:lstStyle/>
              <a:p>
                <a:endParaRPr lang="en-US"/>
              </a:p>
            </p:txBody>
          </p:sp>
          <p:sp>
            <p:nvSpPr>
              <p:cNvPr id="101397" name="Line 21"/>
              <p:cNvSpPr>
                <a:spLocks noChangeShapeType="1"/>
              </p:cNvSpPr>
              <p:nvPr/>
            </p:nvSpPr>
            <p:spPr bwMode="auto">
              <a:xfrm rot="5400000" flipV="1">
                <a:off x="1938" y="969"/>
                <a:ext cx="0" cy="2777"/>
              </a:xfrm>
              <a:prstGeom prst="line">
                <a:avLst/>
              </a:prstGeom>
              <a:noFill/>
              <a:ln w="12700">
                <a:solidFill>
                  <a:schemeClr val="tx1"/>
                </a:solidFill>
                <a:round/>
                <a:headEnd/>
                <a:tailEnd/>
              </a:ln>
              <a:effectLst/>
            </p:spPr>
            <p:txBody>
              <a:bodyPr wrap="none"/>
              <a:lstStyle/>
              <a:p>
                <a:endParaRPr lang="en-US"/>
              </a:p>
            </p:txBody>
          </p:sp>
          <p:sp>
            <p:nvSpPr>
              <p:cNvPr id="101398" name="Line 22"/>
              <p:cNvSpPr>
                <a:spLocks noChangeShapeType="1"/>
              </p:cNvSpPr>
              <p:nvPr/>
            </p:nvSpPr>
            <p:spPr bwMode="auto">
              <a:xfrm rot="5400000" flipV="1">
                <a:off x="1938" y="1211"/>
                <a:ext cx="0" cy="2777"/>
              </a:xfrm>
              <a:prstGeom prst="line">
                <a:avLst/>
              </a:prstGeom>
              <a:noFill/>
              <a:ln w="12700">
                <a:solidFill>
                  <a:schemeClr val="tx1"/>
                </a:solidFill>
                <a:round/>
                <a:headEnd/>
                <a:tailEnd/>
              </a:ln>
              <a:effectLst/>
            </p:spPr>
            <p:txBody>
              <a:bodyPr wrap="none"/>
              <a:lstStyle/>
              <a:p>
                <a:endParaRPr lang="en-US"/>
              </a:p>
            </p:txBody>
          </p:sp>
          <p:sp>
            <p:nvSpPr>
              <p:cNvPr id="101399" name="Line 23"/>
              <p:cNvSpPr>
                <a:spLocks noChangeShapeType="1"/>
              </p:cNvSpPr>
              <p:nvPr/>
            </p:nvSpPr>
            <p:spPr bwMode="auto">
              <a:xfrm rot="5400000" flipV="1">
                <a:off x="1938" y="1450"/>
                <a:ext cx="0" cy="2777"/>
              </a:xfrm>
              <a:prstGeom prst="line">
                <a:avLst/>
              </a:prstGeom>
              <a:noFill/>
              <a:ln w="12700">
                <a:solidFill>
                  <a:schemeClr val="tx1"/>
                </a:solidFill>
                <a:round/>
                <a:headEnd/>
                <a:tailEnd/>
              </a:ln>
              <a:effectLst/>
            </p:spPr>
            <p:txBody>
              <a:bodyPr wrap="none"/>
              <a:lstStyle/>
              <a:p>
                <a:endParaRPr lang="en-US"/>
              </a:p>
            </p:txBody>
          </p:sp>
          <p:sp>
            <p:nvSpPr>
              <p:cNvPr id="101400" name="Oval 24"/>
              <p:cNvSpPr>
                <a:spLocks noChangeArrowheads="1"/>
              </p:cNvSpPr>
              <p:nvPr/>
            </p:nvSpPr>
            <p:spPr bwMode="auto">
              <a:xfrm>
                <a:off x="1102" y="225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1" name="Oval 25"/>
              <p:cNvSpPr>
                <a:spLocks noChangeArrowheads="1"/>
              </p:cNvSpPr>
              <p:nvPr/>
            </p:nvSpPr>
            <p:spPr bwMode="auto">
              <a:xfrm>
                <a:off x="1353" y="225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2" name="Oval 26"/>
              <p:cNvSpPr>
                <a:spLocks noChangeArrowheads="1"/>
              </p:cNvSpPr>
              <p:nvPr/>
            </p:nvSpPr>
            <p:spPr bwMode="auto">
              <a:xfrm>
                <a:off x="2548" y="225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3" name="Oval 27"/>
              <p:cNvSpPr>
                <a:spLocks noChangeArrowheads="1"/>
              </p:cNvSpPr>
              <p:nvPr/>
            </p:nvSpPr>
            <p:spPr bwMode="auto">
              <a:xfrm>
                <a:off x="861" y="225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4" name="Oval 28"/>
              <p:cNvSpPr>
                <a:spLocks noChangeArrowheads="1"/>
              </p:cNvSpPr>
              <p:nvPr/>
            </p:nvSpPr>
            <p:spPr bwMode="auto">
              <a:xfrm>
                <a:off x="1584" y="225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5" name="Oval 29"/>
              <p:cNvSpPr>
                <a:spLocks noChangeArrowheads="1"/>
              </p:cNvSpPr>
              <p:nvPr/>
            </p:nvSpPr>
            <p:spPr bwMode="auto">
              <a:xfrm>
                <a:off x="1835" y="225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6" name="Oval 30"/>
              <p:cNvSpPr>
                <a:spLocks noChangeArrowheads="1"/>
              </p:cNvSpPr>
              <p:nvPr/>
            </p:nvSpPr>
            <p:spPr bwMode="auto">
              <a:xfrm>
                <a:off x="2076" y="225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7" name="Oval 31"/>
              <p:cNvSpPr>
                <a:spLocks noChangeArrowheads="1"/>
              </p:cNvSpPr>
              <p:nvPr/>
            </p:nvSpPr>
            <p:spPr bwMode="auto">
              <a:xfrm>
                <a:off x="2317" y="225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8" name="Oval 32"/>
              <p:cNvSpPr>
                <a:spLocks noChangeArrowheads="1"/>
              </p:cNvSpPr>
              <p:nvPr/>
            </p:nvSpPr>
            <p:spPr bwMode="auto">
              <a:xfrm>
                <a:off x="1103" y="201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09" name="Oval 33"/>
              <p:cNvSpPr>
                <a:spLocks noChangeArrowheads="1"/>
              </p:cNvSpPr>
              <p:nvPr/>
            </p:nvSpPr>
            <p:spPr bwMode="auto">
              <a:xfrm>
                <a:off x="1354" y="201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0" name="Oval 34"/>
              <p:cNvSpPr>
                <a:spLocks noChangeArrowheads="1"/>
              </p:cNvSpPr>
              <p:nvPr/>
            </p:nvSpPr>
            <p:spPr bwMode="auto">
              <a:xfrm>
                <a:off x="2549" y="201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1" name="Oval 35"/>
              <p:cNvSpPr>
                <a:spLocks noChangeArrowheads="1"/>
              </p:cNvSpPr>
              <p:nvPr/>
            </p:nvSpPr>
            <p:spPr bwMode="auto">
              <a:xfrm>
                <a:off x="862" y="201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2" name="Oval 36"/>
              <p:cNvSpPr>
                <a:spLocks noChangeArrowheads="1"/>
              </p:cNvSpPr>
              <p:nvPr/>
            </p:nvSpPr>
            <p:spPr bwMode="auto">
              <a:xfrm>
                <a:off x="1585" y="201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3" name="Oval 37"/>
              <p:cNvSpPr>
                <a:spLocks noChangeArrowheads="1"/>
              </p:cNvSpPr>
              <p:nvPr/>
            </p:nvSpPr>
            <p:spPr bwMode="auto">
              <a:xfrm>
                <a:off x="1836" y="201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4" name="Oval 38"/>
              <p:cNvSpPr>
                <a:spLocks noChangeArrowheads="1"/>
              </p:cNvSpPr>
              <p:nvPr/>
            </p:nvSpPr>
            <p:spPr bwMode="auto">
              <a:xfrm>
                <a:off x="2077" y="201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5" name="Oval 39"/>
              <p:cNvSpPr>
                <a:spLocks noChangeArrowheads="1"/>
              </p:cNvSpPr>
              <p:nvPr/>
            </p:nvSpPr>
            <p:spPr bwMode="auto">
              <a:xfrm>
                <a:off x="2318" y="201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6" name="Oval 40"/>
              <p:cNvSpPr>
                <a:spLocks noChangeArrowheads="1"/>
              </p:cNvSpPr>
              <p:nvPr/>
            </p:nvSpPr>
            <p:spPr bwMode="auto">
              <a:xfrm>
                <a:off x="1102" y="177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7" name="Oval 41"/>
              <p:cNvSpPr>
                <a:spLocks noChangeArrowheads="1"/>
              </p:cNvSpPr>
              <p:nvPr/>
            </p:nvSpPr>
            <p:spPr bwMode="auto">
              <a:xfrm>
                <a:off x="1353" y="177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8" name="Oval 42"/>
              <p:cNvSpPr>
                <a:spLocks noChangeArrowheads="1"/>
              </p:cNvSpPr>
              <p:nvPr/>
            </p:nvSpPr>
            <p:spPr bwMode="auto">
              <a:xfrm>
                <a:off x="2548" y="1773"/>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19" name="Oval 43"/>
              <p:cNvSpPr>
                <a:spLocks noChangeArrowheads="1"/>
              </p:cNvSpPr>
              <p:nvPr/>
            </p:nvSpPr>
            <p:spPr bwMode="auto">
              <a:xfrm>
                <a:off x="861" y="177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0" name="Oval 44"/>
              <p:cNvSpPr>
                <a:spLocks noChangeArrowheads="1"/>
              </p:cNvSpPr>
              <p:nvPr/>
            </p:nvSpPr>
            <p:spPr bwMode="auto">
              <a:xfrm>
                <a:off x="1584" y="177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1" name="Oval 45"/>
              <p:cNvSpPr>
                <a:spLocks noChangeArrowheads="1"/>
              </p:cNvSpPr>
              <p:nvPr/>
            </p:nvSpPr>
            <p:spPr bwMode="auto">
              <a:xfrm>
                <a:off x="1835" y="177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2" name="Oval 46"/>
              <p:cNvSpPr>
                <a:spLocks noChangeArrowheads="1"/>
              </p:cNvSpPr>
              <p:nvPr/>
            </p:nvSpPr>
            <p:spPr bwMode="auto">
              <a:xfrm>
                <a:off x="2076" y="177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3" name="Oval 47"/>
              <p:cNvSpPr>
                <a:spLocks noChangeArrowheads="1"/>
              </p:cNvSpPr>
              <p:nvPr/>
            </p:nvSpPr>
            <p:spPr bwMode="auto">
              <a:xfrm>
                <a:off x="2317" y="177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4" name="Oval 48"/>
              <p:cNvSpPr>
                <a:spLocks noChangeArrowheads="1"/>
              </p:cNvSpPr>
              <p:nvPr/>
            </p:nvSpPr>
            <p:spPr bwMode="auto">
              <a:xfrm>
                <a:off x="1103" y="154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5" name="Oval 49"/>
              <p:cNvSpPr>
                <a:spLocks noChangeArrowheads="1"/>
              </p:cNvSpPr>
              <p:nvPr/>
            </p:nvSpPr>
            <p:spPr bwMode="auto">
              <a:xfrm>
                <a:off x="1354" y="154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6" name="Oval 50"/>
              <p:cNvSpPr>
                <a:spLocks noChangeArrowheads="1"/>
              </p:cNvSpPr>
              <p:nvPr/>
            </p:nvSpPr>
            <p:spPr bwMode="auto">
              <a:xfrm>
                <a:off x="2549" y="153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7" name="Oval 51"/>
              <p:cNvSpPr>
                <a:spLocks noChangeArrowheads="1"/>
              </p:cNvSpPr>
              <p:nvPr/>
            </p:nvSpPr>
            <p:spPr bwMode="auto">
              <a:xfrm>
                <a:off x="862" y="153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8" name="Oval 52"/>
              <p:cNvSpPr>
                <a:spLocks noChangeArrowheads="1"/>
              </p:cNvSpPr>
              <p:nvPr/>
            </p:nvSpPr>
            <p:spPr bwMode="auto">
              <a:xfrm>
                <a:off x="1585" y="154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29" name="Oval 53"/>
              <p:cNvSpPr>
                <a:spLocks noChangeArrowheads="1"/>
              </p:cNvSpPr>
              <p:nvPr/>
            </p:nvSpPr>
            <p:spPr bwMode="auto">
              <a:xfrm>
                <a:off x="1836" y="153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0" name="Oval 54"/>
              <p:cNvSpPr>
                <a:spLocks noChangeArrowheads="1"/>
              </p:cNvSpPr>
              <p:nvPr/>
            </p:nvSpPr>
            <p:spPr bwMode="auto">
              <a:xfrm>
                <a:off x="2077" y="153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1" name="Oval 55"/>
              <p:cNvSpPr>
                <a:spLocks noChangeArrowheads="1"/>
              </p:cNvSpPr>
              <p:nvPr/>
            </p:nvSpPr>
            <p:spPr bwMode="auto">
              <a:xfrm>
                <a:off x="2318" y="153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2" name="Oval 56"/>
              <p:cNvSpPr>
                <a:spLocks noChangeArrowheads="1"/>
              </p:cNvSpPr>
              <p:nvPr/>
            </p:nvSpPr>
            <p:spPr bwMode="auto">
              <a:xfrm>
                <a:off x="1103" y="128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3" name="Oval 57"/>
              <p:cNvSpPr>
                <a:spLocks noChangeArrowheads="1"/>
              </p:cNvSpPr>
              <p:nvPr/>
            </p:nvSpPr>
            <p:spPr bwMode="auto">
              <a:xfrm>
                <a:off x="1354" y="128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4" name="Oval 58"/>
              <p:cNvSpPr>
                <a:spLocks noChangeArrowheads="1"/>
              </p:cNvSpPr>
              <p:nvPr/>
            </p:nvSpPr>
            <p:spPr bwMode="auto">
              <a:xfrm>
                <a:off x="2549" y="128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5" name="Oval 59"/>
              <p:cNvSpPr>
                <a:spLocks noChangeArrowheads="1"/>
              </p:cNvSpPr>
              <p:nvPr/>
            </p:nvSpPr>
            <p:spPr bwMode="auto">
              <a:xfrm>
                <a:off x="862" y="128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6" name="Oval 60"/>
              <p:cNvSpPr>
                <a:spLocks noChangeArrowheads="1"/>
              </p:cNvSpPr>
              <p:nvPr/>
            </p:nvSpPr>
            <p:spPr bwMode="auto">
              <a:xfrm>
                <a:off x="1585" y="128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7" name="Oval 61"/>
              <p:cNvSpPr>
                <a:spLocks noChangeArrowheads="1"/>
              </p:cNvSpPr>
              <p:nvPr/>
            </p:nvSpPr>
            <p:spPr bwMode="auto">
              <a:xfrm>
                <a:off x="1836" y="128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8" name="Oval 62"/>
              <p:cNvSpPr>
                <a:spLocks noChangeArrowheads="1"/>
              </p:cNvSpPr>
              <p:nvPr/>
            </p:nvSpPr>
            <p:spPr bwMode="auto">
              <a:xfrm>
                <a:off x="2077" y="128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39" name="Oval 63"/>
              <p:cNvSpPr>
                <a:spLocks noChangeArrowheads="1"/>
              </p:cNvSpPr>
              <p:nvPr/>
            </p:nvSpPr>
            <p:spPr bwMode="auto">
              <a:xfrm>
                <a:off x="2318" y="128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0" name="Oval 64"/>
              <p:cNvSpPr>
                <a:spLocks noChangeArrowheads="1"/>
              </p:cNvSpPr>
              <p:nvPr/>
            </p:nvSpPr>
            <p:spPr bwMode="auto">
              <a:xfrm>
                <a:off x="1103" y="104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1" name="Oval 65"/>
              <p:cNvSpPr>
                <a:spLocks noChangeArrowheads="1"/>
              </p:cNvSpPr>
              <p:nvPr/>
            </p:nvSpPr>
            <p:spPr bwMode="auto">
              <a:xfrm>
                <a:off x="1354" y="104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2" name="Oval 66"/>
              <p:cNvSpPr>
                <a:spLocks noChangeArrowheads="1"/>
              </p:cNvSpPr>
              <p:nvPr/>
            </p:nvSpPr>
            <p:spPr bwMode="auto">
              <a:xfrm>
                <a:off x="2549" y="1043"/>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3" name="Oval 67"/>
              <p:cNvSpPr>
                <a:spLocks noChangeArrowheads="1"/>
              </p:cNvSpPr>
              <p:nvPr/>
            </p:nvSpPr>
            <p:spPr bwMode="auto">
              <a:xfrm>
                <a:off x="862" y="104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4" name="Oval 68"/>
              <p:cNvSpPr>
                <a:spLocks noChangeArrowheads="1"/>
              </p:cNvSpPr>
              <p:nvPr/>
            </p:nvSpPr>
            <p:spPr bwMode="auto">
              <a:xfrm>
                <a:off x="1585" y="104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5" name="Oval 69"/>
              <p:cNvSpPr>
                <a:spLocks noChangeArrowheads="1"/>
              </p:cNvSpPr>
              <p:nvPr/>
            </p:nvSpPr>
            <p:spPr bwMode="auto">
              <a:xfrm>
                <a:off x="1836" y="104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6" name="Oval 70"/>
              <p:cNvSpPr>
                <a:spLocks noChangeArrowheads="1"/>
              </p:cNvSpPr>
              <p:nvPr/>
            </p:nvSpPr>
            <p:spPr bwMode="auto">
              <a:xfrm>
                <a:off x="2077" y="104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7" name="Oval 71"/>
              <p:cNvSpPr>
                <a:spLocks noChangeArrowheads="1"/>
              </p:cNvSpPr>
              <p:nvPr/>
            </p:nvSpPr>
            <p:spPr bwMode="auto">
              <a:xfrm>
                <a:off x="2318" y="104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8" name="Oval 72"/>
              <p:cNvSpPr>
                <a:spLocks noChangeArrowheads="1"/>
              </p:cNvSpPr>
              <p:nvPr/>
            </p:nvSpPr>
            <p:spPr bwMode="auto">
              <a:xfrm>
                <a:off x="1102" y="274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49" name="Oval 73"/>
              <p:cNvSpPr>
                <a:spLocks noChangeArrowheads="1"/>
              </p:cNvSpPr>
              <p:nvPr/>
            </p:nvSpPr>
            <p:spPr bwMode="auto">
              <a:xfrm>
                <a:off x="1353" y="274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0" name="Oval 74"/>
              <p:cNvSpPr>
                <a:spLocks noChangeArrowheads="1"/>
              </p:cNvSpPr>
              <p:nvPr/>
            </p:nvSpPr>
            <p:spPr bwMode="auto">
              <a:xfrm>
                <a:off x="2548" y="273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1" name="Oval 75"/>
              <p:cNvSpPr>
                <a:spLocks noChangeArrowheads="1"/>
              </p:cNvSpPr>
              <p:nvPr/>
            </p:nvSpPr>
            <p:spPr bwMode="auto">
              <a:xfrm>
                <a:off x="861" y="274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2" name="Oval 76"/>
              <p:cNvSpPr>
                <a:spLocks noChangeArrowheads="1"/>
              </p:cNvSpPr>
              <p:nvPr/>
            </p:nvSpPr>
            <p:spPr bwMode="auto">
              <a:xfrm>
                <a:off x="1584" y="274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3" name="Oval 77"/>
              <p:cNvSpPr>
                <a:spLocks noChangeArrowheads="1"/>
              </p:cNvSpPr>
              <p:nvPr/>
            </p:nvSpPr>
            <p:spPr bwMode="auto">
              <a:xfrm>
                <a:off x="1835" y="274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4" name="Oval 78"/>
              <p:cNvSpPr>
                <a:spLocks noChangeArrowheads="1"/>
              </p:cNvSpPr>
              <p:nvPr/>
            </p:nvSpPr>
            <p:spPr bwMode="auto">
              <a:xfrm>
                <a:off x="2076" y="274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5" name="Oval 79"/>
              <p:cNvSpPr>
                <a:spLocks noChangeArrowheads="1"/>
              </p:cNvSpPr>
              <p:nvPr/>
            </p:nvSpPr>
            <p:spPr bwMode="auto">
              <a:xfrm>
                <a:off x="2317" y="274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6" name="Oval 80"/>
              <p:cNvSpPr>
                <a:spLocks noChangeArrowheads="1"/>
              </p:cNvSpPr>
              <p:nvPr/>
            </p:nvSpPr>
            <p:spPr bwMode="auto">
              <a:xfrm>
                <a:off x="1102" y="250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7" name="Oval 81"/>
              <p:cNvSpPr>
                <a:spLocks noChangeArrowheads="1"/>
              </p:cNvSpPr>
              <p:nvPr/>
            </p:nvSpPr>
            <p:spPr bwMode="auto">
              <a:xfrm>
                <a:off x="1353" y="250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8" name="Oval 82"/>
              <p:cNvSpPr>
                <a:spLocks noChangeArrowheads="1"/>
              </p:cNvSpPr>
              <p:nvPr/>
            </p:nvSpPr>
            <p:spPr bwMode="auto">
              <a:xfrm>
                <a:off x="2548" y="249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59" name="Oval 83"/>
              <p:cNvSpPr>
                <a:spLocks noChangeArrowheads="1"/>
              </p:cNvSpPr>
              <p:nvPr/>
            </p:nvSpPr>
            <p:spPr bwMode="auto">
              <a:xfrm>
                <a:off x="861" y="250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0" name="Oval 84"/>
              <p:cNvSpPr>
                <a:spLocks noChangeArrowheads="1"/>
              </p:cNvSpPr>
              <p:nvPr/>
            </p:nvSpPr>
            <p:spPr bwMode="auto">
              <a:xfrm>
                <a:off x="1584" y="250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1" name="Oval 85"/>
              <p:cNvSpPr>
                <a:spLocks noChangeArrowheads="1"/>
              </p:cNvSpPr>
              <p:nvPr/>
            </p:nvSpPr>
            <p:spPr bwMode="auto">
              <a:xfrm>
                <a:off x="1835" y="250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2" name="Oval 86"/>
              <p:cNvSpPr>
                <a:spLocks noChangeArrowheads="1"/>
              </p:cNvSpPr>
              <p:nvPr/>
            </p:nvSpPr>
            <p:spPr bwMode="auto">
              <a:xfrm>
                <a:off x="2076" y="250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3" name="Oval 87"/>
              <p:cNvSpPr>
                <a:spLocks noChangeArrowheads="1"/>
              </p:cNvSpPr>
              <p:nvPr/>
            </p:nvSpPr>
            <p:spPr bwMode="auto">
              <a:xfrm>
                <a:off x="2317" y="250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4" name="Oval 88"/>
              <p:cNvSpPr>
                <a:spLocks noChangeArrowheads="1"/>
              </p:cNvSpPr>
              <p:nvPr/>
            </p:nvSpPr>
            <p:spPr bwMode="auto">
              <a:xfrm>
                <a:off x="623" y="224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5" name="Oval 89"/>
              <p:cNvSpPr>
                <a:spLocks noChangeArrowheads="1"/>
              </p:cNvSpPr>
              <p:nvPr/>
            </p:nvSpPr>
            <p:spPr bwMode="auto">
              <a:xfrm>
                <a:off x="624" y="201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6" name="Oval 90"/>
              <p:cNvSpPr>
                <a:spLocks noChangeArrowheads="1"/>
              </p:cNvSpPr>
              <p:nvPr/>
            </p:nvSpPr>
            <p:spPr bwMode="auto">
              <a:xfrm>
                <a:off x="623" y="177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7" name="Oval 91"/>
              <p:cNvSpPr>
                <a:spLocks noChangeArrowheads="1"/>
              </p:cNvSpPr>
              <p:nvPr/>
            </p:nvSpPr>
            <p:spPr bwMode="auto">
              <a:xfrm>
                <a:off x="624" y="153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8" name="Oval 92"/>
              <p:cNvSpPr>
                <a:spLocks noChangeArrowheads="1"/>
              </p:cNvSpPr>
              <p:nvPr/>
            </p:nvSpPr>
            <p:spPr bwMode="auto">
              <a:xfrm>
                <a:off x="624" y="128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69" name="Oval 93"/>
              <p:cNvSpPr>
                <a:spLocks noChangeArrowheads="1"/>
              </p:cNvSpPr>
              <p:nvPr/>
            </p:nvSpPr>
            <p:spPr bwMode="auto">
              <a:xfrm>
                <a:off x="624" y="104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0" name="Oval 94"/>
              <p:cNvSpPr>
                <a:spLocks noChangeArrowheads="1"/>
              </p:cNvSpPr>
              <p:nvPr/>
            </p:nvSpPr>
            <p:spPr bwMode="auto">
              <a:xfrm>
                <a:off x="623" y="2733"/>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1" name="Oval 95"/>
              <p:cNvSpPr>
                <a:spLocks noChangeArrowheads="1"/>
              </p:cNvSpPr>
              <p:nvPr/>
            </p:nvSpPr>
            <p:spPr bwMode="auto">
              <a:xfrm>
                <a:off x="623" y="249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2" name="Oval 96"/>
              <p:cNvSpPr>
                <a:spLocks noChangeArrowheads="1"/>
              </p:cNvSpPr>
              <p:nvPr/>
            </p:nvSpPr>
            <p:spPr bwMode="auto">
              <a:xfrm>
                <a:off x="2784" y="225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3" name="Oval 97"/>
              <p:cNvSpPr>
                <a:spLocks noChangeArrowheads="1"/>
              </p:cNvSpPr>
              <p:nvPr/>
            </p:nvSpPr>
            <p:spPr bwMode="auto">
              <a:xfrm>
                <a:off x="2785" y="201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4" name="Oval 98"/>
              <p:cNvSpPr>
                <a:spLocks noChangeArrowheads="1"/>
              </p:cNvSpPr>
              <p:nvPr/>
            </p:nvSpPr>
            <p:spPr bwMode="auto">
              <a:xfrm>
                <a:off x="2784" y="178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5" name="Oval 99"/>
              <p:cNvSpPr>
                <a:spLocks noChangeArrowheads="1"/>
              </p:cNvSpPr>
              <p:nvPr/>
            </p:nvSpPr>
            <p:spPr bwMode="auto">
              <a:xfrm>
                <a:off x="2785" y="154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6" name="Oval 100"/>
              <p:cNvSpPr>
                <a:spLocks noChangeArrowheads="1"/>
              </p:cNvSpPr>
              <p:nvPr/>
            </p:nvSpPr>
            <p:spPr bwMode="auto">
              <a:xfrm>
                <a:off x="2785" y="128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7" name="Oval 101"/>
              <p:cNvSpPr>
                <a:spLocks noChangeArrowheads="1"/>
              </p:cNvSpPr>
              <p:nvPr/>
            </p:nvSpPr>
            <p:spPr bwMode="auto">
              <a:xfrm>
                <a:off x="2785" y="105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8" name="Oval 102"/>
              <p:cNvSpPr>
                <a:spLocks noChangeArrowheads="1"/>
              </p:cNvSpPr>
              <p:nvPr/>
            </p:nvSpPr>
            <p:spPr bwMode="auto">
              <a:xfrm>
                <a:off x="2784" y="274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79" name="Oval 103"/>
              <p:cNvSpPr>
                <a:spLocks noChangeArrowheads="1"/>
              </p:cNvSpPr>
              <p:nvPr/>
            </p:nvSpPr>
            <p:spPr bwMode="auto">
              <a:xfrm>
                <a:off x="2784" y="2503"/>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0" name="Oval 104"/>
              <p:cNvSpPr>
                <a:spLocks noChangeArrowheads="1"/>
              </p:cNvSpPr>
              <p:nvPr/>
            </p:nvSpPr>
            <p:spPr bwMode="auto">
              <a:xfrm>
                <a:off x="3018" y="226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1" name="Oval 105"/>
              <p:cNvSpPr>
                <a:spLocks noChangeArrowheads="1"/>
              </p:cNvSpPr>
              <p:nvPr/>
            </p:nvSpPr>
            <p:spPr bwMode="auto">
              <a:xfrm>
                <a:off x="3019" y="2023"/>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2" name="Oval 106"/>
              <p:cNvSpPr>
                <a:spLocks noChangeArrowheads="1"/>
              </p:cNvSpPr>
              <p:nvPr/>
            </p:nvSpPr>
            <p:spPr bwMode="auto">
              <a:xfrm>
                <a:off x="3018" y="178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3" name="Oval 107"/>
              <p:cNvSpPr>
                <a:spLocks noChangeArrowheads="1"/>
              </p:cNvSpPr>
              <p:nvPr/>
            </p:nvSpPr>
            <p:spPr bwMode="auto">
              <a:xfrm>
                <a:off x="3019" y="154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4" name="Oval 108"/>
              <p:cNvSpPr>
                <a:spLocks noChangeArrowheads="1"/>
              </p:cNvSpPr>
              <p:nvPr/>
            </p:nvSpPr>
            <p:spPr bwMode="auto">
              <a:xfrm>
                <a:off x="3019" y="1293"/>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5" name="Oval 109"/>
              <p:cNvSpPr>
                <a:spLocks noChangeArrowheads="1"/>
              </p:cNvSpPr>
              <p:nvPr/>
            </p:nvSpPr>
            <p:spPr bwMode="auto">
              <a:xfrm>
                <a:off x="3019" y="105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6" name="Oval 110"/>
              <p:cNvSpPr>
                <a:spLocks noChangeArrowheads="1"/>
              </p:cNvSpPr>
              <p:nvPr/>
            </p:nvSpPr>
            <p:spPr bwMode="auto">
              <a:xfrm>
                <a:off x="3018" y="274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7" name="Oval 111"/>
              <p:cNvSpPr>
                <a:spLocks noChangeArrowheads="1"/>
              </p:cNvSpPr>
              <p:nvPr/>
            </p:nvSpPr>
            <p:spPr bwMode="auto">
              <a:xfrm>
                <a:off x="3018" y="250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88" name="Line 112"/>
              <p:cNvSpPr>
                <a:spLocks noChangeShapeType="1"/>
              </p:cNvSpPr>
              <p:nvPr/>
            </p:nvSpPr>
            <p:spPr bwMode="auto">
              <a:xfrm rot="5400000" flipV="1">
                <a:off x="1930" y="1693"/>
                <a:ext cx="0" cy="2777"/>
              </a:xfrm>
              <a:prstGeom prst="line">
                <a:avLst/>
              </a:prstGeom>
              <a:noFill/>
              <a:ln w="12700">
                <a:solidFill>
                  <a:schemeClr val="tx1"/>
                </a:solidFill>
                <a:round/>
                <a:headEnd/>
                <a:tailEnd/>
              </a:ln>
              <a:effectLst/>
            </p:spPr>
            <p:txBody>
              <a:bodyPr wrap="none"/>
              <a:lstStyle/>
              <a:p>
                <a:endParaRPr lang="en-US"/>
              </a:p>
            </p:txBody>
          </p:sp>
          <p:sp>
            <p:nvSpPr>
              <p:cNvPr id="101489" name="Line 113"/>
              <p:cNvSpPr>
                <a:spLocks noChangeShapeType="1"/>
              </p:cNvSpPr>
              <p:nvPr/>
            </p:nvSpPr>
            <p:spPr bwMode="auto">
              <a:xfrm rot="5400000" flipV="1">
                <a:off x="1930" y="1935"/>
                <a:ext cx="0" cy="2777"/>
              </a:xfrm>
              <a:prstGeom prst="line">
                <a:avLst/>
              </a:prstGeom>
              <a:noFill/>
              <a:ln w="12700">
                <a:solidFill>
                  <a:schemeClr val="tx1"/>
                </a:solidFill>
                <a:round/>
                <a:headEnd/>
                <a:tailEnd/>
              </a:ln>
              <a:effectLst/>
            </p:spPr>
            <p:txBody>
              <a:bodyPr wrap="none"/>
              <a:lstStyle/>
              <a:p>
                <a:endParaRPr lang="en-US"/>
              </a:p>
            </p:txBody>
          </p:sp>
          <p:sp>
            <p:nvSpPr>
              <p:cNvPr id="101490" name="Line 114"/>
              <p:cNvSpPr>
                <a:spLocks noChangeShapeType="1"/>
              </p:cNvSpPr>
              <p:nvPr/>
            </p:nvSpPr>
            <p:spPr bwMode="auto">
              <a:xfrm rot="5400000" flipV="1">
                <a:off x="1930" y="2174"/>
                <a:ext cx="0" cy="2777"/>
              </a:xfrm>
              <a:prstGeom prst="line">
                <a:avLst/>
              </a:prstGeom>
              <a:noFill/>
              <a:ln w="12700">
                <a:solidFill>
                  <a:schemeClr val="tx1"/>
                </a:solidFill>
                <a:round/>
                <a:headEnd/>
                <a:tailEnd/>
              </a:ln>
              <a:effectLst/>
            </p:spPr>
            <p:txBody>
              <a:bodyPr wrap="none"/>
              <a:lstStyle/>
              <a:p>
                <a:endParaRPr lang="en-US"/>
              </a:p>
            </p:txBody>
          </p:sp>
          <p:sp>
            <p:nvSpPr>
              <p:cNvPr id="101491" name="Oval 115"/>
              <p:cNvSpPr>
                <a:spLocks noChangeArrowheads="1"/>
              </p:cNvSpPr>
              <p:nvPr/>
            </p:nvSpPr>
            <p:spPr bwMode="auto">
              <a:xfrm>
                <a:off x="1102" y="298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2" name="Oval 116"/>
              <p:cNvSpPr>
                <a:spLocks noChangeArrowheads="1"/>
              </p:cNvSpPr>
              <p:nvPr/>
            </p:nvSpPr>
            <p:spPr bwMode="auto">
              <a:xfrm>
                <a:off x="1353" y="298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3" name="Oval 117"/>
              <p:cNvSpPr>
                <a:spLocks noChangeArrowheads="1"/>
              </p:cNvSpPr>
              <p:nvPr/>
            </p:nvSpPr>
            <p:spPr bwMode="auto">
              <a:xfrm>
                <a:off x="2548" y="297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4" name="Oval 118"/>
              <p:cNvSpPr>
                <a:spLocks noChangeArrowheads="1"/>
              </p:cNvSpPr>
              <p:nvPr/>
            </p:nvSpPr>
            <p:spPr bwMode="auto">
              <a:xfrm>
                <a:off x="861" y="298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5" name="Oval 119"/>
              <p:cNvSpPr>
                <a:spLocks noChangeArrowheads="1"/>
              </p:cNvSpPr>
              <p:nvPr/>
            </p:nvSpPr>
            <p:spPr bwMode="auto">
              <a:xfrm>
                <a:off x="1584" y="298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6" name="Oval 120"/>
              <p:cNvSpPr>
                <a:spLocks noChangeArrowheads="1"/>
              </p:cNvSpPr>
              <p:nvPr/>
            </p:nvSpPr>
            <p:spPr bwMode="auto">
              <a:xfrm>
                <a:off x="1835" y="298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7" name="Oval 121"/>
              <p:cNvSpPr>
                <a:spLocks noChangeArrowheads="1"/>
              </p:cNvSpPr>
              <p:nvPr/>
            </p:nvSpPr>
            <p:spPr bwMode="auto">
              <a:xfrm>
                <a:off x="2076" y="298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8" name="Oval 122"/>
              <p:cNvSpPr>
                <a:spLocks noChangeArrowheads="1"/>
              </p:cNvSpPr>
              <p:nvPr/>
            </p:nvSpPr>
            <p:spPr bwMode="auto">
              <a:xfrm>
                <a:off x="2317" y="298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499" name="Oval 123"/>
              <p:cNvSpPr>
                <a:spLocks noChangeArrowheads="1"/>
              </p:cNvSpPr>
              <p:nvPr/>
            </p:nvSpPr>
            <p:spPr bwMode="auto">
              <a:xfrm>
                <a:off x="1102" y="346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0" name="Oval 124"/>
              <p:cNvSpPr>
                <a:spLocks noChangeArrowheads="1"/>
              </p:cNvSpPr>
              <p:nvPr/>
            </p:nvSpPr>
            <p:spPr bwMode="auto">
              <a:xfrm>
                <a:off x="1353" y="346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1" name="Oval 125"/>
              <p:cNvSpPr>
                <a:spLocks noChangeArrowheads="1"/>
              </p:cNvSpPr>
              <p:nvPr/>
            </p:nvSpPr>
            <p:spPr bwMode="auto">
              <a:xfrm>
                <a:off x="2548" y="3459"/>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2" name="Oval 126"/>
              <p:cNvSpPr>
                <a:spLocks noChangeArrowheads="1"/>
              </p:cNvSpPr>
              <p:nvPr/>
            </p:nvSpPr>
            <p:spPr bwMode="auto">
              <a:xfrm>
                <a:off x="861" y="346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3" name="Oval 127"/>
              <p:cNvSpPr>
                <a:spLocks noChangeArrowheads="1"/>
              </p:cNvSpPr>
              <p:nvPr/>
            </p:nvSpPr>
            <p:spPr bwMode="auto">
              <a:xfrm>
                <a:off x="1584" y="346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4" name="Oval 128"/>
              <p:cNvSpPr>
                <a:spLocks noChangeArrowheads="1"/>
              </p:cNvSpPr>
              <p:nvPr/>
            </p:nvSpPr>
            <p:spPr bwMode="auto">
              <a:xfrm>
                <a:off x="1835" y="346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5" name="Oval 129"/>
              <p:cNvSpPr>
                <a:spLocks noChangeArrowheads="1"/>
              </p:cNvSpPr>
              <p:nvPr/>
            </p:nvSpPr>
            <p:spPr bwMode="auto">
              <a:xfrm>
                <a:off x="2076" y="346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6" name="Oval 130"/>
              <p:cNvSpPr>
                <a:spLocks noChangeArrowheads="1"/>
              </p:cNvSpPr>
              <p:nvPr/>
            </p:nvSpPr>
            <p:spPr bwMode="auto">
              <a:xfrm>
                <a:off x="2317" y="3464"/>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7" name="Oval 131"/>
              <p:cNvSpPr>
                <a:spLocks noChangeArrowheads="1"/>
              </p:cNvSpPr>
              <p:nvPr/>
            </p:nvSpPr>
            <p:spPr bwMode="auto">
              <a:xfrm>
                <a:off x="1102" y="322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8" name="Oval 132"/>
              <p:cNvSpPr>
                <a:spLocks noChangeArrowheads="1"/>
              </p:cNvSpPr>
              <p:nvPr/>
            </p:nvSpPr>
            <p:spPr bwMode="auto">
              <a:xfrm>
                <a:off x="1353" y="322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09" name="Oval 133"/>
              <p:cNvSpPr>
                <a:spLocks noChangeArrowheads="1"/>
              </p:cNvSpPr>
              <p:nvPr/>
            </p:nvSpPr>
            <p:spPr bwMode="auto">
              <a:xfrm>
                <a:off x="2548" y="322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0" name="Oval 134"/>
              <p:cNvSpPr>
                <a:spLocks noChangeArrowheads="1"/>
              </p:cNvSpPr>
              <p:nvPr/>
            </p:nvSpPr>
            <p:spPr bwMode="auto">
              <a:xfrm>
                <a:off x="861" y="322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1" name="Oval 135"/>
              <p:cNvSpPr>
                <a:spLocks noChangeArrowheads="1"/>
              </p:cNvSpPr>
              <p:nvPr/>
            </p:nvSpPr>
            <p:spPr bwMode="auto">
              <a:xfrm>
                <a:off x="1584" y="322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2" name="Oval 136"/>
              <p:cNvSpPr>
                <a:spLocks noChangeArrowheads="1"/>
              </p:cNvSpPr>
              <p:nvPr/>
            </p:nvSpPr>
            <p:spPr bwMode="auto">
              <a:xfrm>
                <a:off x="1835" y="322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3" name="Oval 137"/>
              <p:cNvSpPr>
                <a:spLocks noChangeArrowheads="1"/>
              </p:cNvSpPr>
              <p:nvPr/>
            </p:nvSpPr>
            <p:spPr bwMode="auto">
              <a:xfrm>
                <a:off x="2076" y="322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4" name="Oval 138"/>
              <p:cNvSpPr>
                <a:spLocks noChangeArrowheads="1"/>
              </p:cNvSpPr>
              <p:nvPr/>
            </p:nvSpPr>
            <p:spPr bwMode="auto">
              <a:xfrm>
                <a:off x="2317" y="3225"/>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5" name="Oval 139"/>
              <p:cNvSpPr>
                <a:spLocks noChangeArrowheads="1"/>
              </p:cNvSpPr>
              <p:nvPr/>
            </p:nvSpPr>
            <p:spPr bwMode="auto">
              <a:xfrm>
                <a:off x="623" y="2973"/>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6" name="Oval 140"/>
              <p:cNvSpPr>
                <a:spLocks noChangeArrowheads="1"/>
              </p:cNvSpPr>
              <p:nvPr/>
            </p:nvSpPr>
            <p:spPr bwMode="auto">
              <a:xfrm>
                <a:off x="623" y="345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7" name="Oval 141"/>
              <p:cNvSpPr>
                <a:spLocks noChangeArrowheads="1"/>
              </p:cNvSpPr>
              <p:nvPr/>
            </p:nvSpPr>
            <p:spPr bwMode="auto">
              <a:xfrm>
                <a:off x="623" y="3218"/>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8" name="Oval 142"/>
              <p:cNvSpPr>
                <a:spLocks noChangeArrowheads="1"/>
              </p:cNvSpPr>
              <p:nvPr/>
            </p:nvSpPr>
            <p:spPr bwMode="auto">
              <a:xfrm>
                <a:off x="2784" y="2982"/>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19" name="Oval 143"/>
              <p:cNvSpPr>
                <a:spLocks noChangeArrowheads="1"/>
              </p:cNvSpPr>
              <p:nvPr/>
            </p:nvSpPr>
            <p:spPr bwMode="auto">
              <a:xfrm>
                <a:off x="2784" y="346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20" name="Oval 144"/>
              <p:cNvSpPr>
                <a:spLocks noChangeArrowheads="1"/>
              </p:cNvSpPr>
              <p:nvPr/>
            </p:nvSpPr>
            <p:spPr bwMode="auto">
              <a:xfrm>
                <a:off x="2784" y="3227"/>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21" name="Oval 145"/>
              <p:cNvSpPr>
                <a:spLocks noChangeArrowheads="1"/>
              </p:cNvSpPr>
              <p:nvPr/>
            </p:nvSpPr>
            <p:spPr bwMode="auto">
              <a:xfrm>
                <a:off x="3018" y="2986"/>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22" name="Oval 146"/>
              <p:cNvSpPr>
                <a:spLocks noChangeArrowheads="1"/>
              </p:cNvSpPr>
              <p:nvPr/>
            </p:nvSpPr>
            <p:spPr bwMode="auto">
              <a:xfrm>
                <a:off x="3018" y="3470"/>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1523" name="Oval 147"/>
              <p:cNvSpPr>
                <a:spLocks noChangeArrowheads="1"/>
              </p:cNvSpPr>
              <p:nvPr/>
            </p:nvSpPr>
            <p:spPr bwMode="auto">
              <a:xfrm>
                <a:off x="3018" y="3231"/>
                <a:ext cx="201" cy="201"/>
              </a:xfrm>
              <a:prstGeom prst="ellipse">
                <a:avLst/>
              </a:prstGeom>
              <a:solidFill>
                <a:schemeClr val="bg1"/>
              </a:solidFill>
              <a:ln w="12700">
                <a:solidFill>
                  <a:schemeClr val="tx1"/>
                </a:solidFill>
                <a:round/>
                <a:headEnd/>
                <a:tailEnd/>
              </a:ln>
              <a:effectLst/>
            </p:spPr>
            <p:txBody>
              <a:bodyPr wrap="none" anchor="ctr"/>
              <a:lstStyle/>
              <a:p>
                <a:endParaRPr lang="en-US"/>
              </a:p>
            </p:txBody>
          </p:sp>
        </p:grpSp>
        <p:sp>
          <p:nvSpPr>
            <p:cNvPr id="101524" name="Text Box 148"/>
            <p:cNvSpPr txBox="1">
              <a:spLocks noChangeArrowheads="1"/>
            </p:cNvSpPr>
            <p:nvPr/>
          </p:nvSpPr>
          <p:spPr bwMode="auto">
            <a:xfrm>
              <a:off x="142" y="1283"/>
              <a:ext cx="196" cy="231"/>
            </a:xfrm>
            <a:prstGeom prst="rect">
              <a:avLst/>
            </a:prstGeom>
            <a:noFill/>
            <a:ln w="12700">
              <a:noFill/>
              <a:miter lim="800000"/>
              <a:headEnd/>
              <a:tailEnd/>
            </a:ln>
            <a:effectLst/>
          </p:spPr>
          <p:txBody>
            <a:bodyPr wrap="none">
              <a:spAutoFit/>
            </a:bodyPr>
            <a:lstStyle/>
            <a:p>
              <a:pPr algn="r"/>
              <a:r>
                <a:rPr lang="en-IE"/>
                <a:t>9</a:t>
              </a:r>
              <a:endParaRPr lang="en-US"/>
            </a:p>
          </p:txBody>
        </p:sp>
        <p:sp>
          <p:nvSpPr>
            <p:cNvPr id="101525" name="Text Box 149"/>
            <p:cNvSpPr txBox="1">
              <a:spLocks noChangeArrowheads="1"/>
            </p:cNvSpPr>
            <p:nvPr/>
          </p:nvSpPr>
          <p:spPr bwMode="auto">
            <a:xfrm>
              <a:off x="142" y="1764"/>
              <a:ext cx="196" cy="231"/>
            </a:xfrm>
            <a:prstGeom prst="rect">
              <a:avLst/>
            </a:prstGeom>
            <a:noFill/>
            <a:ln w="12700">
              <a:noFill/>
              <a:miter lim="800000"/>
              <a:headEnd/>
              <a:tailEnd/>
            </a:ln>
            <a:effectLst/>
          </p:spPr>
          <p:txBody>
            <a:bodyPr wrap="none">
              <a:spAutoFit/>
            </a:bodyPr>
            <a:lstStyle/>
            <a:p>
              <a:pPr algn="r"/>
              <a:r>
                <a:rPr lang="en-IE"/>
                <a:t>7</a:t>
              </a:r>
              <a:endParaRPr lang="en-US"/>
            </a:p>
          </p:txBody>
        </p:sp>
        <p:sp>
          <p:nvSpPr>
            <p:cNvPr id="101526" name="Text Box 150"/>
            <p:cNvSpPr txBox="1">
              <a:spLocks noChangeArrowheads="1"/>
            </p:cNvSpPr>
            <p:nvPr/>
          </p:nvSpPr>
          <p:spPr bwMode="auto">
            <a:xfrm>
              <a:off x="142" y="2005"/>
              <a:ext cx="196" cy="231"/>
            </a:xfrm>
            <a:prstGeom prst="rect">
              <a:avLst/>
            </a:prstGeom>
            <a:noFill/>
            <a:ln w="12700">
              <a:noFill/>
              <a:miter lim="800000"/>
              <a:headEnd/>
              <a:tailEnd/>
            </a:ln>
            <a:effectLst/>
          </p:spPr>
          <p:txBody>
            <a:bodyPr wrap="none">
              <a:spAutoFit/>
            </a:bodyPr>
            <a:lstStyle/>
            <a:p>
              <a:pPr algn="r"/>
              <a:r>
                <a:rPr lang="en-IE"/>
                <a:t>6</a:t>
              </a:r>
              <a:endParaRPr lang="en-US"/>
            </a:p>
          </p:txBody>
        </p:sp>
        <p:sp>
          <p:nvSpPr>
            <p:cNvPr id="101527" name="Text Box 151"/>
            <p:cNvSpPr txBox="1">
              <a:spLocks noChangeArrowheads="1"/>
            </p:cNvSpPr>
            <p:nvPr/>
          </p:nvSpPr>
          <p:spPr bwMode="auto">
            <a:xfrm>
              <a:off x="142" y="2246"/>
              <a:ext cx="196" cy="231"/>
            </a:xfrm>
            <a:prstGeom prst="rect">
              <a:avLst/>
            </a:prstGeom>
            <a:noFill/>
            <a:ln w="12700">
              <a:noFill/>
              <a:miter lim="800000"/>
              <a:headEnd/>
              <a:tailEnd/>
            </a:ln>
            <a:effectLst/>
          </p:spPr>
          <p:txBody>
            <a:bodyPr wrap="none">
              <a:spAutoFit/>
            </a:bodyPr>
            <a:lstStyle/>
            <a:p>
              <a:pPr algn="r"/>
              <a:r>
                <a:rPr lang="en-IE"/>
                <a:t>5</a:t>
              </a:r>
              <a:endParaRPr lang="en-US"/>
            </a:p>
          </p:txBody>
        </p:sp>
        <p:sp>
          <p:nvSpPr>
            <p:cNvPr id="101528" name="Text Box 152"/>
            <p:cNvSpPr txBox="1">
              <a:spLocks noChangeArrowheads="1"/>
            </p:cNvSpPr>
            <p:nvPr/>
          </p:nvSpPr>
          <p:spPr bwMode="auto">
            <a:xfrm>
              <a:off x="142" y="2486"/>
              <a:ext cx="196" cy="231"/>
            </a:xfrm>
            <a:prstGeom prst="rect">
              <a:avLst/>
            </a:prstGeom>
            <a:noFill/>
            <a:ln w="12700">
              <a:noFill/>
              <a:miter lim="800000"/>
              <a:headEnd/>
              <a:tailEnd/>
            </a:ln>
            <a:effectLst/>
          </p:spPr>
          <p:txBody>
            <a:bodyPr wrap="none">
              <a:spAutoFit/>
            </a:bodyPr>
            <a:lstStyle/>
            <a:p>
              <a:pPr algn="r"/>
              <a:r>
                <a:rPr lang="en-IE"/>
                <a:t>4</a:t>
              </a:r>
              <a:endParaRPr lang="en-US"/>
            </a:p>
          </p:txBody>
        </p:sp>
        <p:sp>
          <p:nvSpPr>
            <p:cNvPr id="101529" name="Text Box 153"/>
            <p:cNvSpPr txBox="1">
              <a:spLocks noChangeArrowheads="1"/>
            </p:cNvSpPr>
            <p:nvPr/>
          </p:nvSpPr>
          <p:spPr bwMode="auto">
            <a:xfrm>
              <a:off x="142" y="2727"/>
              <a:ext cx="196" cy="231"/>
            </a:xfrm>
            <a:prstGeom prst="rect">
              <a:avLst/>
            </a:prstGeom>
            <a:noFill/>
            <a:ln w="12700">
              <a:noFill/>
              <a:miter lim="800000"/>
              <a:headEnd/>
              <a:tailEnd/>
            </a:ln>
            <a:effectLst/>
          </p:spPr>
          <p:txBody>
            <a:bodyPr wrap="none">
              <a:spAutoFit/>
            </a:bodyPr>
            <a:lstStyle/>
            <a:p>
              <a:pPr algn="r"/>
              <a:r>
                <a:rPr lang="en-IE"/>
                <a:t>3</a:t>
              </a:r>
              <a:endParaRPr lang="en-US"/>
            </a:p>
          </p:txBody>
        </p:sp>
        <p:sp>
          <p:nvSpPr>
            <p:cNvPr id="101530" name="Text Box 154"/>
            <p:cNvSpPr txBox="1">
              <a:spLocks noChangeArrowheads="1"/>
            </p:cNvSpPr>
            <p:nvPr/>
          </p:nvSpPr>
          <p:spPr bwMode="auto">
            <a:xfrm>
              <a:off x="142" y="2967"/>
              <a:ext cx="196" cy="231"/>
            </a:xfrm>
            <a:prstGeom prst="rect">
              <a:avLst/>
            </a:prstGeom>
            <a:noFill/>
            <a:ln w="12700">
              <a:noFill/>
              <a:miter lim="800000"/>
              <a:headEnd/>
              <a:tailEnd/>
            </a:ln>
            <a:effectLst/>
          </p:spPr>
          <p:txBody>
            <a:bodyPr wrap="none">
              <a:spAutoFit/>
            </a:bodyPr>
            <a:lstStyle/>
            <a:p>
              <a:pPr algn="r"/>
              <a:r>
                <a:rPr lang="en-IE"/>
                <a:t>2</a:t>
              </a:r>
              <a:endParaRPr lang="en-US"/>
            </a:p>
          </p:txBody>
        </p:sp>
        <p:sp>
          <p:nvSpPr>
            <p:cNvPr id="101531" name="Text Box 155"/>
            <p:cNvSpPr txBox="1">
              <a:spLocks noChangeArrowheads="1"/>
            </p:cNvSpPr>
            <p:nvPr/>
          </p:nvSpPr>
          <p:spPr bwMode="auto">
            <a:xfrm>
              <a:off x="142" y="3208"/>
              <a:ext cx="196" cy="231"/>
            </a:xfrm>
            <a:prstGeom prst="rect">
              <a:avLst/>
            </a:prstGeom>
            <a:noFill/>
            <a:ln w="12700">
              <a:noFill/>
              <a:miter lim="800000"/>
              <a:headEnd/>
              <a:tailEnd/>
            </a:ln>
            <a:effectLst/>
          </p:spPr>
          <p:txBody>
            <a:bodyPr wrap="none">
              <a:spAutoFit/>
            </a:bodyPr>
            <a:lstStyle/>
            <a:p>
              <a:pPr algn="r"/>
              <a:r>
                <a:rPr lang="en-IE"/>
                <a:t>1</a:t>
              </a:r>
              <a:endParaRPr lang="en-US"/>
            </a:p>
          </p:txBody>
        </p:sp>
        <p:sp>
          <p:nvSpPr>
            <p:cNvPr id="101532" name="Text Box 156"/>
            <p:cNvSpPr txBox="1">
              <a:spLocks noChangeArrowheads="1"/>
            </p:cNvSpPr>
            <p:nvPr/>
          </p:nvSpPr>
          <p:spPr bwMode="auto">
            <a:xfrm>
              <a:off x="142" y="3449"/>
              <a:ext cx="196" cy="231"/>
            </a:xfrm>
            <a:prstGeom prst="rect">
              <a:avLst/>
            </a:prstGeom>
            <a:noFill/>
            <a:ln w="12700">
              <a:noFill/>
              <a:miter lim="800000"/>
              <a:headEnd/>
              <a:tailEnd/>
            </a:ln>
            <a:effectLst/>
          </p:spPr>
          <p:txBody>
            <a:bodyPr wrap="none">
              <a:spAutoFit/>
            </a:bodyPr>
            <a:lstStyle/>
            <a:p>
              <a:pPr algn="r"/>
              <a:r>
                <a:rPr lang="en-IE"/>
                <a:t>0</a:t>
              </a:r>
              <a:endParaRPr lang="en-US"/>
            </a:p>
          </p:txBody>
        </p:sp>
        <p:sp>
          <p:nvSpPr>
            <p:cNvPr id="101533" name="Text Box 157"/>
            <p:cNvSpPr txBox="1">
              <a:spLocks noChangeArrowheads="1"/>
            </p:cNvSpPr>
            <p:nvPr/>
          </p:nvSpPr>
          <p:spPr bwMode="auto">
            <a:xfrm>
              <a:off x="142" y="1524"/>
              <a:ext cx="196" cy="231"/>
            </a:xfrm>
            <a:prstGeom prst="rect">
              <a:avLst/>
            </a:prstGeom>
            <a:noFill/>
            <a:ln w="12700">
              <a:noFill/>
              <a:miter lim="800000"/>
              <a:headEnd/>
              <a:tailEnd/>
            </a:ln>
            <a:effectLst/>
          </p:spPr>
          <p:txBody>
            <a:bodyPr wrap="none">
              <a:spAutoFit/>
            </a:bodyPr>
            <a:lstStyle/>
            <a:p>
              <a:pPr algn="r"/>
              <a:r>
                <a:rPr lang="en-IE"/>
                <a:t>8</a:t>
              </a:r>
              <a:endParaRPr lang="en-US"/>
            </a:p>
          </p:txBody>
        </p:sp>
        <p:sp>
          <p:nvSpPr>
            <p:cNvPr id="101534" name="Text Box 158"/>
            <p:cNvSpPr txBox="1">
              <a:spLocks noChangeArrowheads="1"/>
            </p:cNvSpPr>
            <p:nvPr/>
          </p:nvSpPr>
          <p:spPr bwMode="auto">
            <a:xfrm>
              <a:off x="2542" y="3753"/>
              <a:ext cx="196" cy="231"/>
            </a:xfrm>
            <a:prstGeom prst="rect">
              <a:avLst/>
            </a:prstGeom>
            <a:noFill/>
            <a:ln w="12700">
              <a:noFill/>
              <a:miter lim="800000"/>
              <a:headEnd/>
              <a:tailEnd/>
            </a:ln>
            <a:effectLst/>
          </p:spPr>
          <p:txBody>
            <a:bodyPr wrap="none">
              <a:spAutoFit/>
            </a:bodyPr>
            <a:lstStyle/>
            <a:p>
              <a:pPr algn="ctr"/>
              <a:r>
                <a:rPr lang="en-IE"/>
                <a:t>9</a:t>
              </a:r>
              <a:endParaRPr lang="en-US"/>
            </a:p>
          </p:txBody>
        </p:sp>
        <p:sp>
          <p:nvSpPr>
            <p:cNvPr id="101535" name="Text Box 159"/>
            <p:cNvSpPr txBox="1">
              <a:spLocks noChangeArrowheads="1"/>
            </p:cNvSpPr>
            <p:nvPr/>
          </p:nvSpPr>
          <p:spPr bwMode="auto">
            <a:xfrm>
              <a:off x="2077" y="3753"/>
              <a:ext cx="196" cy="231"/>
            </a:xfrm>
            <a:prstGeom prst="rect">
              <a:avLst/>
            </a:prstGeom>
            <a:noFill/>
            <a:ln w="12700">
              <a:noFill/>
              <a:miter lim="800000"/>
              <a:headEnd/>
              <a:tailEnd/>
            </a:ln>
            <a:effectLst/>
          </p:spPr>
          <p:txBody>
            <a:bodyPr wrap="none">
              <a:spAutoFit/>
            </a:bodyPr>
            <a:lstStyle/>
            <a:p>
              <a:pPr algn="ctr"/>
              <a:r>
                <a:rPr lang="en-IE"/>
                <a:t>7</a:t>
              </a:r>
              <a:endParaRPr lang="en-US"/>
            </a:p>
          </p:txBody>
        </p:sp>
        <p:sp>
          <p:nvSpPr>
            <p:cNvPr id="101536" name="Text Box 160"/>
            <p:cNvSpPr txBox="1">
              <a:spLocks noChangeArrowheads="1"/>
            </p:cNvSpPr>
            <p:nvPr/>
          </p:nvSpPr>
          <p:spPr bwMode="auto">
            <a:xfrm>
              <a:off x="1835" y="3753"/>
              <a:ext cx="196" cy="231"/>
            </a:xfrm>
            <a:prstGeom prst="rect">
              <a:avLst/>
            </a:prstGeom>
            <a:noFill/>
            <a:ln w="12700">
              <a:noFill/>
              <a:miter lim="800000"/>
              <a:headEnd/>
              <a:tailEnd/>
            </a:ln>
            <a:effectLst/>
          </p:spPr>
          <p:txBody>
            <a:bodyPr wrap="none">
              <a:spAutoFit/>
            </a:bodyPr>
            <a:lstStyle/>
            <a:p>
              <a:pPr algn="ctr"/>
              <a:r>
                <a:rPr lang="en-IE"/>
                <a:t>6</a:t>
              </a:r>
              <a:endParaRPr lang="en-US"/>
            </a:p>
          </p:txBody>
        </p:sp>
        <p:sp>
          <p:nvSpPr>
            <p:cNvPr id="101537" name="Text Box 161"/>
            <p:cNvSpPr txBox="1">
              <a:spLocks noChangeArrowheads="1"/>
            </p:cNvSpPr>
            <p:nvPr/>
          </p:nvSpPr>
          <p:spPr bwMode="auto">
            <a:xfrm>
              <a:off x="1594" y="3753"/>
              <a:ext cx="196" cy="231"/>
            </a:xfrm>
            <a:prstGeom prst="rect">
              <a:avLst/>
            </a:prstGeom>
            <a:noFill/>
            <a:ln w="12700">
              <a:noFill/>
              <a:miter lim="800000"/>
              <a:headEnd/>
              <a:tailEnd/>
            </a:ln>
            <a:effectLst/>
          </p:spPr>
          <p:txBody>
            <a:bodyPr wrap="none">
              <a:spAutoFit/>
            </a:bodyPr>
            <a:lstStyle/>
            <a:p>
              <a:pPr algn="ctr"/>
              <a:r>
                <a:rPr lang="en-IE"/>
                <a:t>5</a:t>
              </a:r>
              <a:endParaRPr lang="en-US"/>
            </a:p>
          </p:txBody>
        </p:sp>
        <p:sp>
          <p:nvSpPr>
            <p:cNvPr id="101538" name="Text Box 162"/>
            <p:cNvSpPr txBox="1">
              <a:spLocks noChangeArrowheads="1"/>
            </p:cNvSpPr>
            <p:nvPr/>
          </p:nvSpPr>
          <p:spPr bwMode="auto">
            <a:xfrm>
              <a:off x="1340" y="3753"/>
              <a:ext cx="196" cy="231"/>
            </a:xfrm>
            <a:prstGeom prst="rect">
              <a:avLst/>
            </a:prstGeom>
            <a:noFill/>
            <a:ln w="12700">
              <a:noFill/>
              <a:miter lim="800000"/>
              <a:headEnd/>
              <a:tailEnd/>
            </a:ln>
            <a:effectLst/>
          </p:spPr>
          <p:txBody>
            <a:bodyPr wrap="none">
              <a:spAutoFit/>
            </a:bodyPr>
            <a:lstStyle/>
            <a:p>
              <a:pPr algn="ctr"/>
              <a:r>
                <a:rPr lang="en-IE"/>
                <a:t>4</a:t>
              </a:r>
              <a:endParaRPr lang="en-US"/>
            </a:p>
          </p:txBody>
        </p:sp>
        <p:sp>
          <p:nvSpPr>
            <p:cNvPr id="101539" name="Text Box 163"/>
            <p:cNvSpPr txBox="1">
              <a:spLocks noChangeArrowheads="1"/>
            </p:cNvSpPr>
            <p:nvPr/>
          </p:nvSpPr>
          <p:spPr bwMode="auto">
            <a:xfrm>
              <a:off x="1116" y="3753"/>
              <a:ext cx="196" cy="231"/>
            </a:xfrm>
            <a:prstGeom prst="rect">
              <a:avLst/>
            </a:prstGeom>
            <a:noFill/>
            <a:ln w="12700">
              <a:noFill/>
              <a:miter lim="800000"/>
              <a:headEnd/>
              <a:tailEnd/>
            </a:ln>
            <a:effectLst/>
          </p:spPr>
          <p:txBody>
            <a:bodyPr wrap="none">
              <a:spAutoFit/>
            </a:bodyPr>
            <a:lstStyle/>
            <a:p>
              <a:pPr algn="ctr"/>
              <a:r>
                <a:rPr lang="en-IE"/>
                <a:t>3</a:t>
              </a:r>
              <a:endParaRPr lang="en-US"/>
            </a:p>
          </p:txBody>
        </p:sp>
        <p:sp>
          <p:nvSpPr>
            <p:cNvPr id="101540" name="Text Box 164"/>
            <p:cNvSpPr txBox="1">
              <a:spLocks noChangeArrowheads="1"/>
            </p:cNvSpPr>
            <p:nvPr/>
          </p:nvSpPr>
          <p:spPr bwMode="auto">
            <a:xfrm>
              <a:off x="863" y="3753"/>
              <a:ext cx="196" cy="231"/>
            </a:xfrm>
            <a:prstGeom prst="rect">
              <a:avLst/>
            </a:prstGeom>
            <a:noFill/>
            <a:ln w="12700">
              <a:noFill/>
              <a:miter lim="800000"/>
              <a:headEnd/>
              <a:tailEnd/>
            </a:ln>
            <a:effectLst/>
          </p:spPr>
          <p:txBody>
            <a:bodyPr wrap="none">
              <a:spAutoFit/>
            </a:bodyPr>
            <a:lstStyle/>
            <a:p>
              <a:pPr algn="ctr"/>
              <a:r>
                <a:rPr lang="en-IE"/>
                <a:t>2</a:t>
              </a:r>
              <a:endParaRPr lang="en-US"/>
            </a:p>
          </p:txBody>
        </p:sp>
        <p:sp>
          <p:nvSpPr>
            <p:cNvPr id="101541" name="Text Box 165"/>
            <p:cNvSpPr txBox="1">
              <a:spLocks noChangeArrowheads="1"/>
            </p:cNvSpPr>
            <p:nvPr/>
          </p:nvSpPr>
          <p:spPr bwMode="auto">
            <a:xfrm>
              <a:off x="615" y="3753"/>
              <a:ext cx="196" cy="231"/>
            </a:xfrm>
            <a:prstGeom prst="rect">
              <a:avLst/>
            </a:prstGeom>
            <a:noFill/>
            <a:ln w="12700">
              <a:noFill/>
              <a:miter lim="800000"/>
              <a:headEnd/>
              <a:tailEnd/>
            </a:ln>
            <a:effectLst/>
          </p:spPr>
          <p:txBody>
            <a:bodyPr wrap="none">
              <a:spAutoFit/>
            </a:bodyPr>
            <a:lstStyle/>
            <a:p>
              <a:pPr algn="ctr"/>
              <a:r>
                <a:rPr lang="en-IE"/>
                <a:t>1</a:t>
              </a:r>
              <a:endParaRPr lang="en-US"/>
            </a:p>
          </p:txBody>
        </p:sp>
        <p:sp>
          <p:nvSpPr>
            <p:cNvPr id="101542" name="Text Box 166"/>
            <p:cNvSpPr txBox="1">
              <a:spLocks noChangeArrowheads="1"/>
            </p:cNvSpPr>
            <p:nvPr/>
          </p:nvSpPr>
          <p:spPr bwMode="auto">
            <a:xfrm>
              <a:off x="380" y="3753"/>
              <a:ext cx="196" cy="231"/>
            </a:xfrm>
            <a:prstGeom prst="rect">
              <a:avLst/>
            </a:prstGeom>
            <a:noFill/>
            <a:ln w="12700">
              <a:noFill/>
              <a:miter lim="800000"/>
              <a:headEnd/>
              <a:tailEnd/>
            </a:ln>
            <a:effectLst/>
          </p:spPr>
          <p:txBody>
            <a:bodyPr wrap="none">
              <a:spAutoFit/>
            </a:bodyPr>
            <a:lstStyle/>
            <a:p>
              <a:pPr algn="ctr"/>
              <a:r>
                <a:rPr lang="en-IE"/>
                <a:t>0</a:t>
              </a:r>
              <a:endParaRPr lang="en-US"/>
            </a:p>
          </p:txBody>
        </p:sp>
        <p:sp>
          <p:nvSpPr>
            <p:cNvPr id="101543" name="Text Box 167"/>
            <p:cNvSpPr txBox="1">
              <a:spLocks noChangeArrowheads="1"/>
            </p:cNvSpPr>
            <p:nvPr/>
          </p:nvSpPr>
          <p:spPr bwMode="auto">
            <a:xfrm>
              <a:off x="2306" y="3753"/>
              <a:ext cx="196" cy="231"/>
            </a:xfrm>
            <a:prstGeom prst="rect">
              <a:avLst/>
            </a:prstGeom>
            <a:noFill/>
            <a:ln w="12700">
              <a:noFill/>
              <a:miter lim="800000"/>
              <a:headEnd/>
              <a:tailEnd/>
            </a:ln>
            <a:effectLst/>
          </p:spPr>
          <p:txBody>
            <a:bodyPr wrap="none">
              <a:spAutoFit/>
            </a:bodyPr>
            <a:lstStyle/>
            <a:p>
              <a:pPr algn="ctr"/>
              <a:r>
                <a:rPr lang="en-IE"/>
                <a:t>8</a:t>
              </a:r>
              <a:endParaRPr lang="en-US"/>
            </a:p>
          </p:txBody>
        </p:sp>
        <p:sp>
          <p:nvSpPr>
            <p:cNvPr id="101544" name="Oval 168"/>
            <p:cNvSpPr>
              <a:spLocks noChangeArrowheads="1"/>
            </p:cNvSpPr>
            <p:nvPr/>
          </p:nvSpPr>
          <p:spPr bwMode="auto">
            <a:xfrm>
              <a:off x="-1932" y="1155"/>
              <a:ext cx="4812" cy="4812"/>
            </a:xfrm>
            <a:prstGeom prst="ellipse">
              <a:avLst/>
            </a:prstGeom>
            <a:noFill/>
            <a:ln w="31750">
              <a:solidFill>
                <a:srgbClr val="FF6600"/>
              </a:solidFill>
              <a:round/>
              <a:headEnd/>
              <a:tailEnd/>
            </a:ln>
            <a:effectLst/>
          </p:spPr>
          <p:txBody>
            <a:bodyPr wrap="none" anchor="ctr"/>
            <a:lstStyle/>
            <a:p>
              <a:endParaRPr lang="en-US"/>
            </a:p>
          </p:txBody>
        </p:sp>
        <p:sp>
          <p:nvSpPr>
            <p:cNvPr id="101545" name="Rectangle 169"/>
            <p:cNvSpPr>
              <a:spLocks noChangeArrowheads="1"/>
            </p:cNvSpPr>
            <p:nvPr/>
          </p:nvSpPr>
          <p:spPr bwMode="auto">
            <a:xfrm>
              <a:off x="2715" y="3681"/>
              <a:ext cx="330" cy="648"/>
            </a:xfrm>
            <a:prstGeom prst="rect">
              <a:avLst/>
            </a:prstGeom>
            <a:solidFill>
              <a:schemeClr val="bg1"/>
            </a:solidFill>
            <a:ln w="12700">
              <a:noFill/>
              <a:miter lim="800000"/>
              <a:headEnd/>
              <a:tailEnd/>
            </a:ln>
            <a:effectLst/>
          </p:spPr>
          <p:txBody>
            <a:bodyPr wrap="none" anchor="ctr"/>
            <a:lstStyle/>
            <a:p>
              <a:endParaRPr lang="en-US"/>
            </a:p>
          </p:txBody>
        </p:sp>
        <p:sp>
          <p:nvSpPr>
            <p:cNvPr id="101546" name="Line 170"/>
            <p:cNvSpPr>
              <a:spLocks noChangeShapeType="1"/>
            </p:cNvSpPr>
            <p:nvPr/>
          </p:nvSpPr>
          <p:spPr bwMode="auto">
            <a:xfrm>
              <a:off x="2880" y="3672"/>
              <a:ext cx="0" cy="78"/>
            </a:xfrm>
            <a:prstGeom prst="line">
              <a:avLst/>
            </a:prstGeom>
            <a:noFill/>
            <a:ln w="12700">
              <a:solidFill>
                <a:schemeClr val="tx1"/>
              </a:solidFill>
              <a:round/>
              <a:headEnd/>
              <a:tailEnd/>
            </a:ln>
            <a:effectLst/>
          </p:spPr>
          <p:txBody>
            <a:bodyPr wrap="none"/>
            <a:lstStyle/>
            <a:p>
              <a:endParaRPr lang="en-US"/>
            </a:p>
          </p:txBody>
        </p:sp>
        <p:sp>
          <p:nvSpPr>
            <p:cNvPr id="101547" name="Text Box 171"/>
            <p:cNvSpPr txBox="1">
              <a:spLocks noChangeArrowheads="1"/>
            </p:cNvSpPr>
            <p:nvPr/>
          </p:nvSpPr>
          <p:spPr bwMode="auto">
            <a:xfrm>
              <a:off x="2736" y="3753"/>
              <a:ext cx="276" cy="231"/>
            </a:xfrm>
            <a:prstGeom prst="rect">
              <a:avLst/>
            </a:prstGeom>
            <a:noFill/>
            <a:ln w="12700">
              <a:noFill/>
              <a:miter lim="800000"/>
              <a:headEnd/>
              <a:tailEnd/>
            </a:ln>
            <a:effectLst/>
          </p:spPr>
          <p:txBody>
            <a:bodyPr wrap="none">
              <a:spAutoFit/>
            </a:bodyPr>
            <a:lstStyle/>
            <a:p>
              <a:pPr algn="ctr"/>
              <a:r>
                <a:rPr lang="en-IE"/>
                <a:t>10</a:t>
              </a:r>
              <a:endParaRPr lang="en-US"/>
            </a:p>
          </p:txBody>
        </p:sp>
        <p:sp>
          <p:nvSpPr>
            <p:cNvPr id="101548" name="Rectangle 172"/>
            <p:cNvSpPr>
              <a:spLocks noChangeArrowheads="1"/>
            </p:cNvSpPr>
            <p:nvPr/>
          </p:nvSpPr>
          <p:spPr bwMode="auto">
            <a:xfrm>
              <a:off x="-138" y="1092"/>
              <a:ext cx="516" cy="201"/>
            </a:xfrm>
            <a:prstGeom prst="rect">
              <a:avLst/>
            </a:prstGeom>
            <a:solidFill>
              <a:schemeClr val="bg1"/>
            </a:solidFill>
            <a:ln w="12700">
              <a:noFill/>
              <a:miter lim="800000"/>
              <a:headEnd/>
              <a:tailEnd/>
            </a:ln>
            <a:effectLst/>
          </p:spPr>
          <p:txBody>
            <a:bodyPr wrap="none" anchor="ctr"/>
            <a:lstStyle/>
            <a:p>
              <a:endParaRPr lang="en-US"/>
            </a:p>
          </p:txBody>
        </p:sp>
        <p:sp>
          <p:nvSpPr>
            <p:cNvPr id="101549" name="Line 173"/>
            <p:cNvSpPr>
              <a:spLocks noChangeShapeType="1"/>
            </p:cNvSpPr>
            <p:nvPr/>
          </p:nvSpPr>
          <p:spPr bwMode="auto">
            <a:xfrm flipH="1">
              <a:off x="315" y="1158"/>
              <a:ext cx="69" cy="0"/>
            </a:xfrm>
            <a:prstGeom prst="line">
              <a:avLst/>
            </a:prstGeom>
            <a:noFill/>
            <a:ln w="12700">
              <a:solidFill>
                <a:schemeClr val="tx1"/>
              </a:solidFill>
              <a:round/>
              <a:headEnd/>
              <a:tailEnd/>
            </a:ln>
            <a:effectLst/>
          </p:spPr>
          <p:txBody>
            <a:bodyPr wrap="none"/>
            <a:lstStyle/>
            <a:p>
              <a:endParaRPr lang="en-US"/>
            </a:p>
          </p:txBody>
        </p:sp>
        <p:sp>
          <p:nvSpPr>
            <p:cNvPr id="101550" name="Text Box 174"/>
            <p:cNvSpPr txBox="1">
              <a:spLocks noChangeArrowheads="1"/>
            </p:cNvSpPr>
            <p:nvPr/>
          </p:nvSpPr>
          <p:spPr bwMode="auto">
            <a:xfrm>
              <a:off x="62" y="1043"/>
              <a:ext cx="276" cy="231"/>
            </a:xfrm>
            <a:prstGeom prst="rect">
              <a:avLst/>
            </a:prstGeom>
            <a:noFill/>
            <a:ln w="12700">
              <a:noFill/>
              <a:miter lim="800000"/>
              <a:headEnd/>
              <a:tailEnd/>
            </a:ln>
            <a:effectLst/>
          </p:spPr>
          <p:txBody>
            <a:bodyPr wrap="none">
              <a:spAutoFit/>
            </a:bodyPr>
            <a:lstStyle/>
            <a:p>
              <a:pPr algn="r"/>
              <a:r>
                <a:rPr lang="en-IE"/>
                <a:t>10</a:t>
              </a:r>
              <a:endParaRPr lang="en-US"/>
            </a:p>
          </p:txBody>
        </p:sp>
        <p:sp>
          <p:nvSpPr>
            <p:cNvPr id="101551" name="Line 175"/>
            <p:cNvSpPr>
              <a:spLocks noChangeShapeType="1"/>
            </p:cNvSpPr>
            <p:nvPr/>
          </p:nvSpPr>
          <p:spPr bwMode="auto">
            <a:xfrm flipV="1">
              <a:off x="288" y="1006"/>
              <a:ext cx="2757" cy="2757"/>
            </a:xfrm>
            <a:prstGeom prst="line">
              <a:avLst/>
            </a:prstGeom>
            <a:noFill/>
            <a:ln w="31750">
              <a:solidFill>
                <a:srgbClr val="000080"/>
              </a:solidFill>
              <a:prstDash val="dash"/>
              <a:round/>
              <a:headEnd/>
              <a:tailEnd/>
            </a:ln>
            <a:effectLst/>
          </p:spPr>
          <p:txBody>
            <a:bodyPr wrap="none"/>
            <a:lstStyle/>
            <a:p>
              <a:endParaRPr lang="en-US"/>
            </a:p>
          </p:txBody>
        </p:sp>
        <p:sp>
          <p:nvSpPr>
            <p:cNvPr id="101552" name="Rectangle 176"/>
            <p:cNvSpPr>
              <a:spLocks noChangeArrowheads="1"/>
            </p:cNvSpPr>
            <p:nvPr/>
          </p:nvSpPr>
          <p:spPr bwMode="auto">
            <a:xfrm>
              <a:off x="-1993" y="1061"/>
              <a:ext cx="1993" cy="4982"/>
            </a:xfrm>
            <a:prstGeom prst="rect">
              <a:avLst/>
            </a:prstGeom>
            <a:solidFill>
              <a:schemeClr val="bg1"/>
            </a:solidFill>
            <a:ln w="12700">
              <a:noFill/>
              <a:miter lim="800000"/>
              <a:headEnd/>
              <a:tailEnd/>
            </a:ln>
            <a:effectLst/>
          </p:spPr>
          <p:txBody>
            <a:bodyPr wrap="none" anchor="ctr"/>
            <a:lstStyle/>
            <a:p>
              <a:endParaRPr lang="en-US"/>
            </a:p>
          </p:txBody>
        </p:sp>
        <p:sp>
          <p:nvSpPr>
            <p:cNvPr id="101553" name="Rectangle 177"/>
            <p:cNvSpPr>
              <a:spLocks noChangeArrowheads="1"/>
            </p:cNvSpPr>
            <p:nvPr/>
          </p:nvSpPr>
          <p:spPr bwMode="auto">
            <a:xfrm>
              <a:off x="-192" y="4329"/>
              <a:ext cx="3218" cy="1714"/>
            </a:xfrm>
            <a:prstGeom prst="rect">
              <a:avLst/>
            </a:prstGeom>
            <a:solidFill>
              <a:schemeClr val="bg1"/>
            </a:solidFill>
            <a:ln w="12700">
              <a:noFill/>
              <a:miter lim="800000"/>
              <a:headEnd/>
              <a:tailEnd/>
            </a:ln>
            <a:effectLst/>
          </p:spPr>
          <p:txBody>
            <a:bodyPr wrap="none" anchor="ctr"/>
            <a:lstStyle/>
            <a:p>
              <a:endParaRPr lang="en-US"/>
            </a:p>
          </p:txBody>
        </p:sp>
      </p:grpSp>
      <p:graphicFrame>
        <p:nvGraphicFramePr>
          <p:cNvPr id="101554" name="Group 178"/>
          <p:cNvGraphicFramePr>
            <a:graphicFrameLocks noGrp="1"/>
          </p:cNvGraphicFramePr>
          <p:nvPr/>
        </p:nvGraphicFramePr>
        <p:xfrm>
          <a:off x="5053013" y="1785938"/>
          <a:ext cx="3905250" cy="4538218"/>
        </p:xfrm>
        <a:graphic>
          <a:graphicData uri="http://schemas.openxmlformats.org/drawingml/2006/table">
            <a:tbl>
              <a:tblPr/>
              <a:tblGrid>
                <a:gridCol w="492125"/>
                <a:gridCol w="695325"/>
                <a:gridCol w="1379537"/>
                <a:gridCol w="720725"/>
                <a:gridCol w="617538"/>
              </a:tblGrid>
              <a:tr h="679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charset="0"/>
                        </a:rPr>
                        <a:t>k</a:t>
                      </a:r>
                      <a:endParaRPr kumimoji="0" lang="en-US" sz="24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charset="0"/>
                        </a:rPr>
                        <a:t>p</a:t>
                      </a:r>
                      <a:r>
                        <a:rPr kumimoji="0" lang="en-IE" sz="2400" b="0" i="0" u="none" strike="noStrike" cap="none" normalizeH="0" baseline="-25000" smtClean="0">
                          <a:ln>
                            <a:noFill/>
                          </a:ln>
                          <a:solidFill>
                            <a:schemeClr val="tx1"/>
                          </a:solidFill>
                          <a:effectLst/>
                          <a:latin typeface="Arial" charset="0"/>
                        </a:rPr>
                        <a:t>k</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smtClean="0">
                          <a:ln>
                            <a:noFill/>
                          </a:ln>
                          <a:solidFill>
                            <a:schemeClr val="tx1"/>
                          </a:solidFill>
                          <a:effectLst/>
                          <a:latin typeface="Arial" charset="0"/>
                        </a:rPr>
                        <a:t>(x</a:t>
                      </a:r>
                      <a:r>
                        <a:rPr kumimoji="0" lang="en-IE" sz="2000" b="0" i="0" u="none" strike="noStrike" cap="none" normalizeH="0" baseline="-25000" smtClean="0">
                          <a:ln>
                            <a:noFill/>
                          </a:ln>
                          <a:solidFill>
                            <a:schemeClr val="tx1"/>
                          </a:solidFill>
                          <a:effectLst/>
                          <a:latin typeface="Arial" charset="0"/>
                        </a:rPr>
                        <a:t>k+1</a:t>
                      </a:r>
                      <a:r>
                        <a:rPr kumimoji="0" lang="en-IE" sz="2000" b="0" i="0" u="none" strike="noStrike" cap="none" normalizeH="0" baseline="0" smtClean="0">
                          <a:ln>
                            <a:noFill/>
                          </a:ln>
                          <a:solidFill>
                            <a:schemeClr val="tx1"/>
                          </a:solidFill>
                          <a:effectLst/>
                          <a:latin typeface="Arial" charset="0"/>
                        </a:rPr>
                        <a:t>,y</a:t>
                      </a:r>
                      <a:r>
                        <a:rPr kumimoji="0" lang="en-IE" sz="2000" b="0" i="0" u="none" strike="noStrike" cap="none" normalizeH="0" baseline="-25000" smtClean="0">
                          <a:ln>
                            <a:noFill/>
                          </a:ln>
                          <a:solidFill>
                            <a:schemeClr val="tx1"/>
                          </a:solidFill>
                          <a:effectLst/>
                          <a:latin typeface="Arial" charset="0"/>
                        </a:rPr>
                        <a:t>k+1</a:t>
                      </a:r>
                      <a:r>
                        <a:rPr kumimoji="0" lang="en-IE" sz="2000" b="0" i="0"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500" b="0" i="0" u="none" strike="noStrike" cap="none" normalizeH="0" baseline="0" smtClean="0">
                          <a:ln>
                            <a:noFill/>
                          </a:ln>
                          <a:solidFill>
                            <a:schemeClr val="tx1"/>
                          </a:solidFill>
                          <a:effectLst/>
                          <a:latin typeface="Arial" charset="0"/>
                        </a:rPr>
                        <a:t>2x</a:t>
                      </a:r>
                      <a:r>
                        <a:rPr kumimoji="0" lang="en-IE" sz="1500" b="0" i="0" u="none" strike="noStrike" cap="none" normalizeH="0" baseline="-25000" smtClean="0">
                          <a:ln>
                            <a:noFill/>
                          </a:ln>
                          <a:solidFill>
                            <a:schemeClr val="tx1"/>
                          </a:solidFill>
                          <a:effectLst/>
                          <a:latin typeface="Arial" charset="0"/>
                        </a:rPr>
                        <a:t>k+1</a:t>
                      </a:r>
                      <a:endParaRPr kumimoji="0" lang="en-US" sz="15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500" b="0" i="0" u="none" strike="noStrike" cap="none" normalizeH="0" baseline="0" smtClean="0">
                          <a:ln>
                            <a:noFill/>
                          </a:ln>
                          <a:solidFill>
                            <a:schemeClr val="tx1"/>
                          </a:solidFill>
                          <a:effectLst/>
                          <a:latin typeface="Arial" charset="0"/>
                        </a:rPr>
                        <a:t>2y</a:t>
                      </a:r>
                      <a:r>
                        <a:rPr kumimoji="0" lang="en-IE" sz="1500" b="0" i="0" u="none" strike="noStrike" cap="none" normalizeH="0" baseline="-25000" smtClean="0">
                          <a:ln>
                            <a:noFill/>
                          </a:ln>
                          <a:solidFill>
                            <a:schemeClr val="tx1"/>
                          </a:solidFill>
                          <a:effectLst/>
                          <a:latin typeface="Arial" charset="0"/>
                        </a:rPr>
                        <a:t>k+1</a:t>
                      </a:r>
                      <a:endParaRPr kumimoji="0" lang="en-US" sz="1500" b="0" i="0" u="none" strike="noStrike" cap="none" normalizeH="0" baseline="-2500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4263">
                <a:tc>
                  <a:txBody>
                    <a:bodyPr/>
                    <a:lstStyle/>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charset="0"/>
                        </a:rPr>
                        <a:t>1</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charset="0"/>
                        </a:rPr>
                        <a:t>2</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charset="0"/>
                        </a:rPr>
                        <a:t>3</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charset="0"/>
                        </a:rPr>
                        <a:t>4</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charset="0"/>
                        </a:rPr>
                        <a:t>5</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charset="0"/>
                        </a:rPr>
                        <a:t>6</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8" name="Slide Number Placeholder 197"/>
          <p:cNvSpPr>
            <a:spLocks noGrp="1"/>
          </p:cNvSpPr>
          <p:nvPr>
            <p:ph type="sldNum" sz="quarter" idx="12"/>
          </p:nvPr>
        </p:nvSpPr>
        <p:spPr/>
        <p:txBody>
          <a:bodyPr/>
          <a:lstStyle/>
          <a:p>
            <a:fld id="{042AED99-7FB4-404E-8A97-64753DCE42EC}" type="slidenum">
              <a:rPr kumimoji="0" lang="en-US" smtClean="0"/>
              <a:pPr/>
              <a:t>59</a:t>
            </a:fld>
            <a:endParaRPr kumimoji="0" lang="en-US"/>
          </a:p>
        </p:txBody>
      </p:sp>
      <p:sp>
        <p:nvSpPr>
          <p:cNvPr id="199" name="Footer Placeholder 198"/>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r>
              <a:rPr lang="en-IE"/>
              <a:t>Line Equations</a:t>
            </a:r>
            <a:endParaRPr lang="en-US"/>
          </a:p>
        </p:txBody>
      </p:sp>
      <p:sp>
        <p:nvSpPr>
          <p:cNvPr id="21507" name="Rectangle 3"/>
          <p:cNvSpPr>
            <a:spLocks noGrp="1" noChangeArrowheads="1"/>
          </p:cNvSpPr>
          <p:nvPr>
            <p:ph idx="1"/>
          </p:nvPr>
        </p:nvSpPr>
        <p:spPr/>
        <p:txBody>
          <a:bodyPr/>
          <a:lstStyle/>
          <a:p>
            <a:r>
              <a:rPr lang="en-IE"/>
              <a:t>Let’s quickly review the equations involved in drawing lines</a:t>
            </a:r>
            <a:endParaRPr lang="en-US"/>
          </a:p>
        </p:txBody>
      </p:sp>
      <p:grpSp>
        <p:nvGrpSpPr>
          <p:cNvPr id="21529" name="Group 25"/>
          <p:cNvGrpSpPr>
            <a:grpSpLocks/>
          </p:cNvGrpSpPr>
          <p:nvPr/>
        </p:nvGrpSpPr>
        <p:grpSpPr bwMode="auto">
          <a:xfrm>
            <a:off x="530225" y="2605088"/>
            <a:ext cx="3948113" cy="3709987"/>
            <a:chOff x="484" y="1611"/>
            <a:chExt cx="2487" cy="2337"/>
          </a:xfrm>
        </p:grpSpPr>
        <p:grpSp>
          <p:nvGrpSpPr>
            <p:cNvPr id="21508" name="Group 4"/>
            <p:cNvGrpSpPr>
              <a:grpSpLocks/>
            </p:cNvGrpSpPr>
            <p:nvPr/>
          </p:nvGrpSpPr>
          <p:grpSpPr bwMode="auto">
            <a:xfrm>
              <a:off x="700" y="1611"/>
              <a:ext cx="2271" cy="2207"/>
              <a:chOff x="1499" y="1666"/>
              <a:chExt cx="2271" cy="2207"/>
            </a:xfrm>
          </p:grpSpPr>
          <p:sp>
            <p:nvSpPr>
              <p:cNvPr id="21509" name="Line 5"/>
              <p:cNvSpPr>
                <a:spLocks noChangeShapeType="1"/>
              </p:cNvSpPr>
              <p:nvPr/>
            </p:nvSpPr>
            <p:spPr bwMode="auto">
              <a:xfrm flipV="1">
                <a:off x="1727" y="1727"/>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21510" name="Line 6"/>
              <p:cNvSpPr>
                <a:spLocks noChangeShapeType="1"/>
              </p:cNvSpPr>
              <p:nvPr/>
            </p:nvSpPr>
            <p:spPr bwMode="auto">
              <a:xfrm rot="5400000" flipV="1">
                <a:off x="2670" y="2660"/>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21511" name="Text Box 7"/>
              <p:cNvSpPr txBox="1">
                <a:spLocks noChangeArrowheads="1"/>
              </p:cNvSpPr>
              <p:nvPr/>
            </p:nvSpPr>
            <p:spPr bwMode="auto">
              <a:xfrm>
                <a:off x="3590" y="3642"/>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21512" name="Text Box 8"/>
              <p:cNvSpPr txBox="1">
                <a:spLocks noChangeArrowheads="1"/>
              </p:cNvSpPr>
              <p:nvPr/>
            </p:nvSpPr>
            <p:spPr bwMode="auto">
              <a:xfrm>
                <a:off x="1499" y="1666"/>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grpSp>
        <p:sp>
          <p:nvSpPr>
            <p:cNvPr id="21516" name="Line 12"/>
            <p:cNvSpPr>
              <a:spLocks noChangeShapeType="1"/>
            </p:cNvSpPr>
            <p:nvPr/>
          </p:nvSpPr>
          <p:spPr bwMode="auto">
            <a:xfrm>
              <a:off x="800" y="3149"/>
              <a:ext cx="2025" cy="0"/>
            </a:xfrm>
            <a:prstGeom prst="line">
              <a:avLst/>
            </a:prstGeom>
            <a:noFill/>
            <a:ln w="19050">
              <a:solidFill>
                <a:srgbClr val="FF9900"/>
              </a:solidFill>
              <a:prstDash val="dash"/>
              <a:round/>
              <a:headEnd/>
              <a:tailEnd/>
            </a:ln>
            <a:effectLst/>
          </p:spPr>
          <p:txBody>
            <a:bodyPr wrap="none"/>
            <a:lstStyle/>
            <a:p>
              <a:endParaRPr lang="en-US"/>
            </a:p>
          </p:txBody>
        </p:sp>
        <p:sp>
          <p:nvSpPr>
            <p:cNvPr id="21517" name="Line 13"/>
            <p:cNvSpPr>
              <a:spLocks noChangeShapeType="1"/>
            </p:cNvSpPr>
            <p:nvPr/>
          </p:nvSpPr>
          <p:spPr bwMode="auto">
            <a:xfrm>
              <a:off x="800" y="2371"/>
              <a:ext cx="1977" cy="0"/>
            </a:xfrm>
            <a:prstGeom prst="line">
              <a:avLst/>
            </a:prstGeom>
            <a:noFill/>
            <a:ln w="19050">
              <a:solidFill>
                <a:srgbClr val="FF9900"/>
              </a:solidFill>
              <a:prstDash val="dash"/>
              <a:round/>
              <a:headEnd/>
              <a:tailEnd/>
            </a:ln>
            <a:effectLst/>
          </p:spPr>
          <p:txBody>
            <a:bodyPr wrap="none"/>
            <a:lstStyle/>
            <a:p>
              <a:endParaRPr lang="en-US"/>
            </a:p>
          </p:txBody>
        </p:sp>
        <p:sp>
          <p:nvSpPr>
            <p:cNvPr id="21518" name="Line 14"/>
            <p:cNvSpPr>
              <a:spLocks noChangeShapeType="1"/>
            </p:cNvSpPr>
            <p:nvPr/>
          </p:nvSpPr>
          <p:spPr bwMode="auto">
            <a:xfrm rot="5400000">
              <a:off x="701" y="2994"/>
              <a:ext cx="1439" cy="0"/>
            </a:xfrm>
            <a:prstGeom prst="line">
              <a:avLst/>
            </a:prstGeom>
            <a:noFill/>
            <a:ln w="19050">
              <a:solidFill>
                <a:srgbClr val="FF9900"/>
              </a:solidFill>
              <a:prstDash val="dash"/>
              <a:round/>
              <a:headEnd/>
              <a:tailEnd/>
            </a:ln>
            <a:effectLst/>
          </p:spPr>
          <p:txBody>
            <a:bodyPr wrap="none"/>
            <a:lstStyle/>
            <a:p>
              <a:endParaRPr lang="en-US"/>
            </a:p>
          </p:txBody>
        </p:sp>
        <p:sp>
          <p:nvSpPr>
            <p:cNvPr id="21519" name="Line 15"/>
            <p:cNvSpPr>
              <a:spLocks noChangeShapeType="1"/>
            </p:cNvSpPr>
            <p:nvPr/>
          </p:nvSpPr>
          <p:spPr bwMode="auto">
            <a:xfrm rot="5400000">
              <a:off x="1891" y="2986"/>
              <a:ext cx="1459" cy="0"/>
            </a:xfrm>
            <a:prstGeom prst="line">
              <a:avLst/>
            </a:prstGeom>
            <a:noFill/>
            <a:ln w="19050">
              <a:solidFill>
                <a:srgbClr val="FF9900"/>
              </a:solidFill>
              <a:prstDash val="dash"/>
              <a:round/>
              <a:headEnd/>
              <a:tailEnd/>
            </a:ln>
            <a:effectLst/>
          </p:spPr>
          <p:txBody>
            <a:bodyPr wrap="none"/>
            <a:lstStyle/>
            <a:p>
              <a:endParaRPr lang="en-US"/>
            </a:p>
          </p:txBody>
        </p:sp>
        <p:sp>
          <p:nvSpPr>
            <p:cNvPr id="21520" name="Text Box 16"/>
            <p:cNvSpPr txBox="1">
              <a:spLocks noChangeArrowheads="1"/>
            </p:cNvSpPr>
            <p:nvPr/>
          </p:nvSpPr>
          <p:spPr bwMode="auto">
            <a:xfrm>
              <a:off x="558" y="2991"/>
              <a:ext cx="265" cy="288"/>
            </a:xfrm>
            <a:prstGeom prst="rect">
              <a:avLst/>
            </a:prstGeom>
            <a:noFill/>
            <a:ln w="12700">
              <a:noFill/>
              <a:miter lim="800000"/>
              <a:headEnd/>
              <a:tailEnd/>
            </a:ln>
            <a:effectLst/>
          </p:spPr>
          <p:txBody>
            <a:bodyPr wrap="none">
              <a:spAutoFit/>
            </a:bodyPr>
            <a:lstStyle/>
            <a:p>
              <a:r>
                <a:rPr lang="en-IE" sz="2400" b="1" i="1">
                  <a:solidFill>
                    <a:srgbClr val="FF9900"/>
                  </a:solidFill>
                  <a:latin typeface="Times New Roman" pitchFamily="18" charset="0"/>
                </a:rPr>
                <a:t>y</a:t>
              </a:r>
              <a:r>
                <a:rPr lang="en-IE" sz="2400" b="1" baseline="-25000">
                  <a:solidFill>
                    <a:srgbClr val="FF9900"/>
                  </a:solidFill>
                  <a:latin typeface="Times New Roman" pitchFamily="18" charset="0"/>
                </a:rPr>
                <a:t>0</a:t>
              </a:r>
              <a:endParaRPr lang="en-US" sz="2400" b="1">
                <a:solidFill>
                  <a:srgbClr val="FF9900"/>
                </a:solidFill>
                <a:latin typeface="Times New Roman" pitchFamily="18" charset="0"/>
              </a:endParaRPr>
            </a:p>
          </p:txBody>
        </p:sp>
        <p:sp>
          <p:nvSpPr>
            <p:cNvPr id="21521" name="Text Box 17"/>
            <p:cNvSpPr txBox="1">
              <a:spLocks noChangeArrowheads="1"/>
            </p:cNvSpPr>
            <p:nvPr/>
          </p:nvSpPr>
          <p:spPr bwMode="auto">
            <a:xfrm>
              <a:off x="484" y="2236"/>
              <a:ext cx="400" cy="288"/>
            </a:xfrm>
            <a:prstGeom prst="rect">
              <a:avLst/>
            </a:prstGeom>
            <a:noFill/>
            <a:ln w="12700">
              <a:noFill/>
              <a:miter lim="800000"/>
              <a:headEnd/>
              <a:tailEnd/>
            </a:ln>
            <a:effectLst/>
          </p:spPr>
          <p:txBody>
            <a:bodyPr wrap="none">
              <a:spAutoFit/>
            </a:bodyPr>
            <a:lstStyle/>
            <a:p>
              <a:r>
                <a:rPr lang="en-IE" sz="2400" b="1" i="1">
                  <a:solidFill>
                    <a:srgbClr val="FF9900"/>
                  </a:solidFill>
                  <a:latin typeface="Times New Roman" pitchFamily="18" charset="0"/>
                </a:rPr>
                <a:t>y</a:t>
              </a:r>
              <a:r>
                <a:rPr lang="en-IE" sz="2400" b="1" baseline="-25000">
                  <a:solidFill>
                    <a:srgbClr val="FF9900"/>
                  </a:solidFill>
                  <a:latin typeface="Times New Roman" pitchFamily="18" charset="0"/>
                </a:rPr>
                <a:t>end</a:t>
              </a:r>
              <a:endParaRPr lang="en-US" sz="2400" b="1">
                <a:solidFill>
                  <a:srgbClr val="FF9900"/>
                </a:solidFill>
                <a:latin typeface="Times New Roman" pitchFamily="18" charset="0"/>
              </a:endParaRPr>
            </a:p>
          </p:txBody>
        </p:sp>
        <p:sp>
          <p:nvSpPr>
            <p:cNvPr id="21522" name="Text Box 18"/>
            <p:cNvSpPr txBox="1">
              <a:spLocks noChangeArrowheads="1"/>
            </p:cNvSpPr>
            <p:nvPr/>
          </p:nvSpPr>
          <p:spPr bwMode="auto">
            <a:xfrm>
              <a:off x="2424" y="3657"/>
              <a:ext cx="411" cy="288"/>
            </a:xfrm>
            <a:prstGeom prst="rect">
              <a:avLst/>
            </a:prstGeom>
            <a:noFill/>
            <a:ln w="12700">
              <a:noFill/>
              <a:miter lim="800000"/>
              <a:headEnd/>
              <a:tailEnd/>
            </a:ln>
            <a:effectLst/>
          </p:spPr>
          <p:txBody>
            <a:bodyPr wrap="none">
              <a:spAutoFit/>
            </a:bodyPr>
            <a:lstStyle/>
            <a:p>
              <a:r>
                <a:rPr lang="en-IE" sz="2400" b="1" i="1" dirty="0" err="1">
                  <a:solidFill>
                    <a:srgbClr val="FF9900"/>
                  </a:solidFill>
                  <a:latin typeface="Times New Roman" pitchFamily="18" charset="0"/>
                </a:rPr>
                <a:t>x</a:t>
              </a:r>
              <a:r>
                <a:rPr lang="en-IE" sz="2400" b="1" baseline="-25000" dirty="0" err="1">
                  <a:solidFill>
                    <a:srgbClr val="FF9900"/>
                  </a:solidFill>
                  <a:latin typeface="Times New Roman" pitchFamily="18" charset="0"/>
                </a:rPr>
                <a:t>end</a:t>
              </a:r>
              <a:endParaRPr lang="en-US" sz="2400" b="1" dirty="0">
                <a:solidFill>
                  <a:srgbClr val="FF9900"/>
                </a:solidFill>
                <a:latin typeface="Times New Roman" pitchFamily="18" charset="0"/>
              </a:endParaRPr>
            </a:p>
          </p:txBody>
        </p:sp>
        <p:sp>
          <p:nvSpPr>
            <p:cNvPr id="21523" name="Text Box 19"/>
            <p:cNvSpPr txBox="1">
              <a:spLocks noChangeArrowheads="1"/>
            </p:cNvSpPr>
            <p:nvPr/>
          </p:nvSpPr>
          <p:spPr bwMode="auto">
            <a:xfrm>
              <a:off x="1306" y="3660"/>
              <a:ext cx="276" cy="288"/>
            </a:xfrm>
            <a:prstGeom prst="rect">
              <a:avLst/>
            </a:prstGeom>
            <a:noFill/>
            <a:ln w="12700">
              <a:noFill/>
              <a:miter lim="800000"/>
              <a:headEnd/>
              <a:tailEnd/>
            </a:ln>
            <a:effectLst/>
          </p:spPr>
          <p:txBody>
            <a:bodyPr wrap="none">
              <a:spAutoFit/>
            </a:bodyPr>
            <a:lstStyle/>
            <a:p>
              <a:r>
                <a:rPr lang="en-IE" sz="2400" b="1" i="1">
                  <a:solidFill>
                    <a:srgbClr val="FF9900"/>
                  </a:solidFill>
                  <a:latin typeface="Times New Roman" pitchFamily="18" charset="0"/>
                </a:rPr>
                <a:t>x</a:t>
              </a:r>
              <a:r>
                <a:rPr lang="en-IE" sz="2400" b="1" baseline="-25000">
                  <a:solidFill>
                    <a:srgbClr val="FF9900"/>
                  </a:solidFill>
                  <a:latin typeface="Times New Roman" pitchFamily="18" charset="0"/>
                </a:rPr>
                <a:t>0</a:t>
              </a:r>
              <a:endParaRPr lang="en-US" sz="2400" b="1">
                <a:solidFill>
                  <a:srgbClr val="FF9900"/>
                </a:solidFill>
                <a:latin typeface="Times New Roman" pitchFamily="18" charset="0"/>
              </a:endParaRPr>
            </a:p>
          </p:txBody>
        </p:sp>
        <p:sp>
          <p:nvSpPr>
            <p:cNvPr id="21513" name="Line 9"/>
            <p:cNvSpPr>
              <a:spLocks noChangeShapeType="1"/>
            </p:cNvSpPr>
            <p:nvPr/>
          </p:nvSpPr>
          <p:spPr bwMode="auto">
            <a:xfrm flipV="1">
              <a:off x="1416" y="2373"/>
              <a:ext cx="1201" cy="787"/>
            </a:xfrm>
            <a:prstGeom prst="line">
              <a:avLst/>
            </a:prstGeom>
            <a:noFill/>
            <a:ln w="31750">
              <a:solidFill>
                <a:schemeClr val="accent2"/>
              </a:solidFill>
              <a:round/>
              <a:headEnd type="oval" w="med" len="med"/>
              <a:tailEnd type="oval" w="med" len="med"/>
            </a:ln>
            <a:effectLst/>
          </p:spPr>
          <p:txBody>
            <a:bodyPr wrap="none"/>
            <a:lstStyle/>
            <a:p>
              <a:endParaRPr lang="en-US"/>
            </a:p>
          </p:txBody>
        </p:sp>
      </p:grpSp>
      <p:sp>
        <p:nvSpPr>
          <p:cNvPr id="21524" name="Rectangle 20"/>
          <p:cNvSpPr>
            <a:spLocks noChangeArrowheads="1"/>
          </p:cNvSpPr>
          <p:nvPr/>
        </p:nvSpPr>
        <p:spPr bwMode="auto">
          <a:xfrm>
            <a:off x="4643438" y="2401888"/>
            <a:ext cx="3914775" cy="1149350"/>
          </a:xfrm>
          <a:prstGeom prst="rect">
            <a:avLst/>
          </a:prstGeom>
          <a:noFill/>
          <a:ln w="9525">
            <a:noFill/>
            <a:miter lim="800000"/>
            <a:headEnd/>
            <a:tailEnd/>
          </a:ln>
          <a:effectLst/>
        </p:spPr>
        <p:txBody>
          <a:bodyPr/>
          <a:lstStyle/>
          <a:p>
            <a:pPr>
              <a:spcBef>
                <a:spcPct val="20000"/>
              </a:spcBef>
            </a:pPr>
            <a:r>
              <a:rPr lang="en-IE" sz="3200"/>
              <a:t>Slope-intercept line equation:</a:t>
            </a:r>
            <a:endParaRPr lang="en-US" sz="3200"/>
          </a:p>
        </p:txBody>
      </p:sp>
      <p:graphicFrame>
        <p:nvGraphicFramePr>
          <p:cNvPr id="21525" name="Object 21"/>
          <p:cNvGraphicFramePr>
            <a:graphicFrameLocks noChangeAspect="1"/>
          </p:cNvGraphicFramePr>
          <p:nvPr/>
        </p:nvGraphicFramePr>
        <p:xfrm>
          <a:off x="5318125" y="3449638"/>
          <a:ext cx="2303463" cy="614362"/>
        </p:xfrm>
        <a:graphic>
          <a:graphicData uri="http://schemas.openxmlformats.org/presentationml/2006/ole">
            <p:oleObj spid="_x0000_s21525" name="Equation" r:id="rId3" imgW="761760" imgH="203040" progId="Equation.3">
              <p:embed/>
            </p:oleObj>
          </a:graphicData>
        </a:graphic>
      </p:graphicFrame>
      <p:sp>
        <p:nvSpPr>
          <p:cNvPr id="21526" name="Rectangle 22"/>
          <p:cNvSpPr>
            <a:spLocks noChangeArrowheads="1"/>
          </p:cNvSpPr>
          <p:nvPr/>
        </p:nvSpPr>
        <p:spPr bwMode="auto">
          <a:xfrm>
            <a:off x="4643438" y="4005263"/>
            <a:ext cx="3914775" cy="1149350"/>
          </a:xfrm>
          <a:prstGeom prst="rect">
            <a:avLst/>
          </a:prstGeom>
          <a:noFill/>
          <a:ln w="9525">
            <a:noFill/>
            <a:miter lim="800000"/>
            <a:headEnd/>
            <a:tailEnd/>
          </a:ln>
          <a:effectLst/>
        </p:spPr>
        <p:txBody>
          <a:bodyPr/>
          <a:lstStyle/>
          <a:p>
            <a:pPr>
              <a:spcBef>
                <a:spcPct val="20000"/>
              </a:spcBef>
            </a:pPr>
            <a:r>
              <a:rPr lang="en-IE" sz="3200"/>
              <a:t>where:</a:t>
            </a:r>
            <a:endParaRPr lang="en-US" sz="3200"/>
          </a:p>
        </p:txBody>
      </p:sp>
      <p:graphicFrame>
        <p:nvGraphicFramePr>
          <p:cNvPr id="21527" name="Object 23"/>
          <p:cNvGraphicFramePr>
            <a:graphicFrameLocks noChangeAspect="1"/>
          </p:cNvGraphicFramePr>
          <p:nvPr/>
        </p:nvGraphicFramePr>
        <p:xfrm>
          <a:off x="5254625" y="4456113"/>
          <a:ext cx="2573338" cy="1304925"/>
        </p:xfrm>
        <a:graphic>
          <a:graphicData uri="http://schemas.openxmlformats.org/presentationml/2006/ole">
            <p:oleObj spid="_x0000_s21527" name="Equation" r:id="rId4" imgW="850680" imgH="431640" progId="Equation.3">
              <p:embed/>
            </p:oleObj>
          </a:graphicData>
        </a:graphic>
      </p:graphicFrame>
      <p:graphicFrame>
        <p:nvGraphicFramePr>
          <p:cNvPr id="21528" name="Object 24"/>
          <p:cNvGraphicFramePr>
            <a:graphicFrameLocks noChangeAspect="1"/>
          </p:cNvGraphicFramePr>
          <p:nvPr/>
        </p:nvGraphicFramePr>
        <p:xfrm>
          <a:off x="5365750" y="5794375"/>
          <a:ext cx="2611438" cy="690563"/>
        </p:xfrm>
        <a:graphic>
          <a:graphicData uri="http://schemas.openxmlformats.org/presentationml/2006/ole">
            <p:oleObj spid="_x0000_s21528" name="Equation" r:id="rId5" imgW="863280" imgH="228600" progId="Equation.3">
              <p:embed/>
            </p:oleObj>
          </a:graphicData>
        </a:graphic>
      </p:graphicFrame>
      <p:sp>
        <p:nvSpPr>
          <p:cNvPr id="24" name="Slide Number Placeholder 2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25" name="Footer Placeholder 2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ln/>
        </p:spPr>
        <p:txBody>
          <a:bodyPr>
            <a:normAutofit fontScale="90000"/>
          </a:bodyPr>
          <a:lstStyle/>
          <a:p>
            <a:r>
              <a:rPr lang="en-IE"/>
              <a:t>Mid-Point Circle Algorithm Exercise</a:t>
            </a:r>
            <a:endParaRPr lang="en-GB"/>
          </a:p>
        </p:txBody>
      </p:sp>
      <p:sp>
        <p:nvSpPr>
          <p:cNvPr id="102403" name="Rectangle 3"/>
          <p:cNvSpPr>
            <a:spLocks noGrp="1" noChangeArrowheads="1"/>
          </p:cNvSpPr>
          <p:nvPr>
            <p:ph idx="1"/>
          </p:nvPr>
        </p:nvSpPr>
        <p:spPr/>
        <p:txBody>
          <a:bodyPr/>
          <a:lstStyle/>
          <a:p>
            <a:r>
              <a:rPr lang="en-IE"/>
              <a:t>Use the mid-point circle algorithm to draw the circle centred at (0,0) with radius 15</a:t>
            </a:r>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60</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ln/>
        </p:spPr>
        <p:txBody>
          <a:bodyPr/>
          <a:lstStyle/>
          <a:p>
            <a:r>
              <a:rPr lang="en-IE" sz="3600"/>
              <a:t>Mid-Point Circle Algorithm Example (cont…)</a:t>
            </a:r>
            <a:endParaRPr lang="en-US" sz="3600"/>
          </a:p>
        </p:txBody>
      </p:sp>
      <p:graphicFrame>
        <p:nvGraphicFramePr>
          <p:cNvPr id="103427" name="Group 3"/>
          <p:cNvGraphicFramePr>
            <a:graphicFrameLocks noGrp="1"/>
          </p:cNvGraphicFramePr>
          <p:nvPr/>
        </p:nvGraphicFramePr>
        <p:xfrm>
          <a:off x="5543550" y="1343025"/>
          <a:ext cx="3409950" cy="5428996"/>
        </p:xfrm>
        <a:graphic>
          <a:graphicData uri="http://schemas.openxmlformats.org/drawingml/2006/table">
            <a:tbl>
              <a:tblPr/>
              <a:tblGrid>
                <a:gridCol w="430213"/>
                <a:gridCol w="606425"/>
                <a:gridCol w="1204912"/>
                <a:gridCol w="628650"/>
                <a:gridCol w="539750"/>
              </a:tblGrid>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900" b="0" i="0" u="none" strike="noStrike" cap="none" normalizeH="0" baseline="0" smtClean="0">
                          <a:ln>
                            <a:noFill/>
                          </a:ln>
                          <a:solidFill>
                            <a:schemeClr val="tx1"/>
                          </a:solidFill>
                          <a:effectLst/>
                          <a:latin typeface="Arial" charset="0"/>
                        </a:rPr>
                        <a:t>k</a:t>
                      </a:r>
                      <a:endParaRPr kumimoji="0" lang="en-US" sz="19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900" b="0" i="0" u="none" strike="noStrike" cap="none" normalizeH="0" baseline="0" smtClean="0">
                          <a:ln>
                            <a:noFill/>
                          </a:ln>
                          <a:solidFill>
                            <a:schemeClr val="tx1"/>
                          </a:solidFill>
                          <a:effectLst/>
                          <a:latin typeface="Arial" charset="0"/>
                        </a:rPr>
                        <a:t>p</a:t>
                      </a:r>
                      <a:r>
                        <a:rPr kumimoji="0" lang="en-IE" sz="1900" b="0" i="0" u="none" strike="noStrike" cap="none" normalizeH="0" baseline="-25000" smtClean="0">
                          <a:ln>
                            <a:noFill/>
                          </a:ln>
                          <a:solidFill>
                            <a:schemeClr val="tx1"/>
                          </a:solidFill>
                          <a:effectLst/>
                          <a:latin typeface="Arial" charset="0"/>
                        </a:rPr>
                        <a:t>k</a:t>
                      </a:r>
                      <a:endParaRPr kumimoji="0" lang="en-US" sz="19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900" b="0" i="0" u="none" strike="noStrike" cap="none" normalizeH="0" baseline="0" smtClean="0">
                          <a:ln>
                            <a:noFill/>
                          </a:ln>
                          <a:solidFill>
                            <a:schemeClr val="tx1"/>
                          </a:solidFill>
                          <a:effectLst/>
                          <a:latin typeface="Arial" charset="0"/>
                        </a:rPr>
                        <a:t>(x</a:t>
                      </a:r>
                      <a:r>
                        <a:rPr kumimoji="0" lang="en-IE" sz="1900" b="0" i="0" u="none" strike="noStrike" cap="none" normalizeH="0" baseline="-25000" smtClean="0">
                          <a:ln>
                            <a:noFill/>
                          </a:ln>
                          <a:solidFill>
                            <a:schemeClr val="tx1"/>
                          </a:solidFill>
                          <a:effectLst/>
                          <a:latin typeface="Arial" charset="0"/>
                        </a:rPr>
                        <a:t>k+1</a:t>
                      </a:r>
                      <a:r>
                        <a:rPr kumimoji="0" lang="en-IE" sz="1900" b="0" i="0" u="none" strike="noStrike" cap="none" normalizeH="0" baseline="0" smtClean="0">
                          <a:ln>
                            <a:noFill/>
                          </a:ln>
                          <a:solidFill>
                            <a:schemeClr val="tx1"/>
                          </a:solidFill>
                          <a:effectLst/>
                          <a:latin typeface="Arial" charset="0"/>
                        </a:rPr>
                        <a:t>,y</a:t>
                      </a:r>
                      <a:r>
                        <a:rPr kumimoji="0" lang="en-IE" sz="1900" b="0" i="0" u="none" strike="noStrike" cap="none" normalizeH="0" baseline="-25000" smtClean="0">
                          <a:ln>
                            <a:noFill/>
                          </a:ln>
                          <a:solidFill>
                            <a:schemeClr val="tx1"/>
                          </a:solidFill>
                          <a:effectLst/>
                          <a:latin typeface="Arial" charset="0"/>
                        </a:rPr>
                        <a:t>k+1</a:t>
                      </a:r>
                      <a:r>
                        <a:rPr kumimoji="0" lang="en-IE" sz="1900" b="0" i="0" u="none" strike="noStrike" cap="none" normalizeH="0" baseline="0" smtClean="0">
                          <a:ln>
                            <a:noFill/>
                          </a:ln>
                          <a:solidFill>
                            <a:schemeClr val="tx1"/>
                          </a:solidFill>
                          <a:effectLst/>
                          <a:latin typeface="Arial" charset="0"/>
                        </a:rPr>
                        <a:t>)</a:t>
                      </a:r>
                      <a:endParaRPr kumimoji="0" lang="en-US" sz="19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500" b="0" i="0" u="none" strike="noStrike" cap="none" normalizeH="0" baseline="0" smtClean="0">
                          <a:ln>
                            <a:noFill/>
                          </a:ln>
                          <a:solidFill>
                            <a:schemeClr val="tx1"/>
                          </a:solidFill>
                          <a:effectLst/>
                          <a:latin typeface="Arial" charset="0"/>
                        </a:rPr>
                        <a:t>2x</a:t>
                      </a:r>
                      <a:r>
                        <a:rPr kumimoji="0" lang="en-IE" sz="1500" b="0" i="0" u="none" strike="noStrike" cap="none" normalizeH="0" baseline="-25000" smtClean="0">
                          <a:ln>
                            <a:noFill/>
                          </a:ln>
                          <a:solidFill>
                            <a:schemeClr val="tx1"/>
                          </a:solidFill>
                          <a:effectLst/>
                          <a:latin typeface="Arial" charset="0"/>
                        </a:rPr>
                        <a:t>k+1</a:t>
                      </a:r>
                      <a:endParaRPr kumimoji="0" lang="en-US" sz="15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200" b="0" i="0" u="none" strike="noStrike" cap="none" normalizeH="0" baseline="0" smtClean="0">
                          <a:ln>
                            <a:noFill/>
                          </a:ln>
                          <a:solidFill>
                            <a:schemeClr val="tx1"/>
                          </a:solidFill>
                          <a:effectLst/>
                          <a:latin typeface="Arial" charset="0"/>
                        </a:rPr>
                        <a:t>2y</a:t>
                      </a:r>
                      <a:r>
                        <a:rPr kumimoji="0" lang="en-IE" sz="1200" b="0" i="0" u="none" strike="noStrike" cap="none" normalizeH="0" baseline="-25000" smtClean="0">
                          <a:ln>
                            <a:noFill/>
                          </a:ln>
                          <a:solidFill>
                            <a:schemeClr val="tx1"/>
                          </a:solidFill>
                          <a:effectLst/>
                          <a:latin typeface="Arial" charset="0"/>
                        </a:rPr>
                        <a:t>k+1</a:t>
                      </a:r>
                      <a:endParaRPr kumimoji="0" lang="en-US" sz="1200" b="0" i="0" u="none" strike="noStrike" cap="none" normalizeH="0" baseline="-2500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06900">
                <a:tc>
                  <a:txBody>
                    <a:bodyPr/>
                    <a:lstStyle/>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0</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1</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2</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3</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4</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5</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6</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7</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8</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9</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10</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11</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charset="0"/>
                        </a:rPr>
                        <a:t>12</a:t>
                      </a: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3447" name="Group 23"/>
          <p:cNvGrpSpPr>
            <a:grpSpLocks/>
          </p:cNvGrpSpPr>
          <p:nvPr/>
        </p:nvGrpSpPr>
        <p:grpSpPr bwMode="auto">
          <a:xfrm>
            <a:off x="-4076700" y="1358900"/>
            <a:ext cx="9461500" cy="9512300"/>
            <a:chOff x="-2568" y="856"/>
            <a:chExt cx="5960" cy="5992"/>
          </a:xfrm>
        </p:grpSpPr>
        <p:grpSp>
          <p:nvGrpSpPr>
            <p:cNvPr id="103448" name="Group 24"/>
            <p:cNvGrpSpPr>
              <a:grpSpLocks/>
            </p:cNvGrpSpPr>
            <p:nvPr/>
          </p:nvGrpSpPr>
          <p:grpSpPr bwMode="auto">
            <a:xfrm>
              <a:off x="382" y="856"/>
              <a:ext cx="2875" cy="3209"/>
              <a:chOff x="166" y="2080"/>
              <a:chExt cx="2875" cy="2105"/>
            </a:xfrm>
          </p:grpSpPr>
          <p:sp>
            <p:nvSpPr>
              <p:cNvPr id="103449" name="Line 25"/>
              <p:cNvSpPr>
                <a:spLocks noChangeShapeType="1"/>
              </p:cNvSpPr>
              <p:nvPr/>
            </p:nvSpPr>
            <p:spPr bwMode="auto">
              <a:xfrm flipV="1">
                <a:off x="345" y="2081"/>
                <a:ext cx="0" cy="2104"/>
              </a:xfrm>
              <a:prstGeom prst="line">
                <a:avLst/>
              </a:prstGeom>
              <a:noFill/>
              <a:ln w="12700">
                <a:solidFill>
                  <a:schemeClr val="tx1"/>
                </a:solidFill>
                <a:round/>
                <a:headEnd/>
                <a:tailEnd/>
              </a:ln>
              <a:effectLst/>
            </p:spPr>
            <p:txBody>
              <a:bodyPr wrap="none"/>
              <a:lstStyle/>
              <a:p>
                <a:endParaRPr lang="en-US"/>
              </a:p>
            </p:txBody>
          </p:sp>
          <p:sp>
            <p:nvSpPr>
              <p:cNvPr id="103450" name="Line 26"/>
              <p:cNvSpPr>
                <a:spLocks noChangeShapeType="1"/>
              </p:cNvSpPr>
              <p:nvPr/>
            </p:nvSpPr>
            <p:spPr bwMode="auto">
              <a:xfrm flipV="1">
                <a:off x="526" y="2081"/>
                <a:ext cx="0" cy="2104"/>
              </a:xfrm>
              <a:prstGeom prst="line">
                <a:avLst/>
              </a:prstGeom>
              <a:noFill/>
              <a:ln w="12700">
                <a:solidFill>
                  <a:schemeClr val="tx1"/>
                </a:solidFill>
                <a:round/>
                <a:headEnd/>
                <a:tailEnd/>
              </a:ln>
              <a:effectLst/>
            </p:spPr>
            <p:txBody>
              <a:bodyPr wrap="none"/>
              <a:lstStyle/>
              <a:p>
                <a:endParaRPr lang="en-US"/>
              </a:p>
            </p:txBody>
          </p:sp>
          <p:sp>
            <p:nvSpPr>
              <p:cNvPr id="103451" name="Line 27"/>
              <p:cNvSpPr>
                <a:spLocks noChangeShapeType="1"/>
              </p:cNvSpPr>
              <p:nvPr/>
            </p:nvSpPr>
            <p:spPr bwMode="auto">
              <a:xfrm flipV="1">
                <a:off x="714" y="2081"/>
                <a:ext cx="0" cy="2104"/>
              </a:xfrm>
              <a:prstGeom prst="line">
                <a:avLst/>
              </a:prstGeom>
              <a:noFill/>
              <a:ln w="12700">
                <a:solidFill>
                  <a:schemeClr val="tx1"/>
                </a:solidFill>
                <a:round/>
                <a:headEnd/>
                <a:tailEnd/>
              </a:ln>
              <a:effectLst/>
            </p:spPr>
            <p:txBody>
              <a:bodyPr wrap="none"/>
              <a:lstStyle/>
              <a:p>
                <a:endParaRPr lang="en-US"/>
              </a:p>
            </p:txBody>
          </p:sp>
          <p:sp>
            <p:nvSpPr>
              <p:cNvPr id="103452" name="Line 28"/>
              <p:cNvSpPr>
                <a:spLocks noChangeShapeType="1"/>
              </p:cNvSpPr>
              <p:nvPr/>
            </p:nvSpPr>
            <p:spPr bwMode="auto">
              <a:xfrm flipV="1">
                <a:off x="888" y="2081"/>
                <a:ext cx="0" cy="2104"/>
              </a:xfrm>
              <a:prstGeom prst="line">
                <a:avLst/>
              </a:prstGeom>
              <a:noFill/>
              <a:ln w="12700">
                <a:solidFill>
                  <a:schemeClr val="tx1"/>
                </a:solidFill>
                <a:round/>
                <a:headEnd/>
                <a:tailEnd/>
              </a:ln>
              <a:effectLst/>
            </p:spPr>
            <p:txBody>
              <a:bodyPr wrap="none"/>
              <a:lstStyle/>
              <a:p>
                <a:endParaRPr lang="en-US"/>
              </a:p>
            </p:txBody>
          </p:sp>
          <p:sp>
            <p:nvSpPr>
              <p:cNvPr id="103453" name="Line 29"/>
              <p:cNvSpPr>
                <a:spLocks noChangeShapeType="1"/>
              </p:cNvSpPr>
              <p:nvPr/>
            </p:nvSpPr>
            <p:spPr bwMode="auto">
              <a:xfrm flipV="1">
                <a:off x="1077" y="2081"/>
                <a:ext cx="0" cy="2104"/>
              </a:xfrm>
              <a:prstGeom prst="line">
                <a:avLst/>
              </a:prstGeom>
              <a:noFill/>
              <a:ln w="12700">
                <a:solidFill>
                  <a:schemeClr val="tx1"/>
                </a:solidFill>
                <a:round/>
                <a:headEnd/>
                <a:tailEnd/>
              </a:ln>
              <a:effectLst/>
            </p:spPr>
            <p:txBody>
              <a:bodyPr wrap="none"/>
              <a:lstStyle/>
              <a:p>
                <a:endParaRPr lang="en-US"/>
              </a:p>
            </p:txBody>
          </p:sp>
          <p:sp>
            <p:nvSpPr>
              <p:cNvPr id="103454" name="Line 30"/>
              <p:cNvSpPr>
                <a:spLocks noChangeShapeType="1"/>
              </p:cNvSpPr>
              <p:nvPr/>
            </p:nvSpPr>
            <p:spPr bwMode="auto">
              <a:xfrm flipV="1">
                <a:off x="1258" y="2081"/>
                <a:ext cx="0" cy="2104"/>
              </a:xfrm>
              <a:prstGeom prst="line">
                <a:avLst/>
              </a:prstGeom>
              <a:noFill/>
              <a:ln w="12700">
                <a:solidFill>
                  <a:schemeClr val="tx1"/>
                </a:solidFill>
                <a:round/>
                <a:headEnd/>
                <a:tailEnd/>
              </a:ln>
              <a:effectLst/>
            </p:spPr>
            <p:txBody>
              <a:bodyPr wrap="none"/>
              <a:lstStyle/>
              <a:p>
                <a:endParaRPr lang="en-US"/>
              </a:p>
            </p:txBody>
          </p:sp>
          <p:sp>
            <p:nvSpPr>
              <p:cNvPr id="103455" name="Line 31"/>
              <p:cNvSpPr>
                <a:spLocks noChangeShapeType="1"/>
              </p:cNvSpPr>
              <p:nvPr/>
            </p:nvSpPr>
            <p:spPr bwMode="auto">
              <a:xfrm flipV="1">
                <a:off x="1439" y="2081"/>
                <a:ext cx="0" cy="2104"/>
              </a:xfrm>
              <a:prstGeom prst="line">
                <a:avLst/>
              </a:prstGeom>
              <a:noFill/>
              <a:ln w="12700">
                <a:solidFill>
                  <a:schemeClr val="tx1"/>
                </a:solidFill>
                <a:round/>
                <a:headEnd/>
                <a:tailEnd/>
              </a:ln>
              <a:effectLst/>
            </p:spPr>
            <p:txBody>
              <a:bodyPr wrap="none"/>
              <a:lstStyle/>
              <a:p>
                <a:endParaRPr lang="en-US"/>
              </a:p>
            </p:txBody>
          </p:sp>
          <p:sp>
            <p:nvSpPr>
              <p:cNvPr id="103456" name="Line 32"/>
              <p:cNvSpPr>
                <a:spLocks noChangeShapeType="1"/>
              </p:cNvSpPr>
              <p:nvPr/>
            </p:nvSpPr>
            <p:spPr bwMode="auto">
              <a:xfrm flipV="1">
                <a:off x="1613" y="2081"/>
                <a:ext cx="0" cy="2104"/>
              </a:xfrm>
              <a:prstGeom prst="line">
                <a:avLst/>
              </a:prstGeom>
              <a:noFill/>
              <a:ln w="12700">
                <a:solidFill>
                  <a:schemeClr val="tx1"/>
                </a:solidFill>
                <a:round/>
                <a:headEnd/>
                <a:tailEnd/>
              </a:ln>
              <a:effectLst/>
            </p:spPr>
            <p:txBody>
              <a:bodyPr wrap="none"/>
              <a:lstStyle/>
              <a:p>
                <a:endParaRPr lang="en-US"/>
              </a:p>
            </p:txBody>
          </p:sp>
          <p:sp>
            <p:nvSpPr>
              <p:cNvPr id="103457" name="Line 33"/>
              <p:cNvSpPr>
                <a:spLocks noChangeShapeType="1"/>
              </p:cNvSpPr>
              <p:nvPr/>
            </p:nvSpPr>
            <p:spPr bwMode="auto">
              <a:xfrm flipV="1">
                <a:off x="166" y="2081"/>
                <a:ext cx="0" cy="2104"/>
              </a:xfrm>
              <a:prstGeom prst="line">
                <a:avLst/>
              </a:prstGeom>
              <a:noFill/>
              <a:ln w="12700">
                <a:solidFill>
                  <a:schemeClr val="tx1"/>
                </a:solidFill>
                <a:round/>
                <a:headEnd/>
                <a:tailEnd/>
              </a:ln>
              <a:effectLst/>
            </p:spPr>
            <p:txBody>
              <a:bodyPr wrap="none"/>
              <a:lstStyle/>
              <a:p>
                <a:endParaRPr lang="en-US"/>
              </a:p>
            </p:txBody>
          </p:sp>
          <p:sp>
            <p:nvSpPr>
              <p:cNvPr id="103458" name="Line 34"/>
              <p:cNvSpPr>
                <a:spLocks noChangeShapeType="1"/>
              </p:cNvSpPr>
              <p:nvPr/>
            </p:nvSpPr>
            <p:spPr bwMode="auto">
              <a:xfrm flipV="1">
                <a:off x="1790" y="2081"/>
                <a:ext cx="0" cy="2104"/>
              </a:xfrm>
              <a:prstGeom prst="line">
                <a:avLst/>
              </a:prstGeom>
              <a:noFill/>
              <a:ln w="12700">
                <a:solidFill>
                  <a:schemeClr val="tx1"/>
                </a:solidFill>
                <a:round/>
                <a:headEnd/>
                <a:tailEnd/>
              </a:ln>
              <a:effectLst/>
            </p:spPr>
            <p:txBody>
              <a:bodyPr wrap="none"/>
              <a:lstStyle/>
              <a:p>
                <a:endParaRPr lang="en-US"/>
              </a:p>
            </p:txBody>
          </p:sp>
          <p:sp>
            <p:nvSpPr>
              <p:cNvPr id="103459" name="Line 35"/>
              <p:cNvSpPr>
                <a:spLocks noChangeShapeType="1"/>
              </p:cNvSpPr>
              <p:nvPr/>
            </p:nvSpPr>
            <p:spPr bwMode="auto">
              <a:xfrm flipV="1">
                <a:off x="1966" y="2081"/>
                <a:ext cx="0" cy="2104"/>
              </a:xfrm>
              <a:prstGeom prst="line">
                <a:avLst/>
              </a:prstGeom>
              <a:noFill/>
              <a:ln w="12700">
                <a:solidFill>
                  <a:schemeClr val="tx1"/>
                </a:solidFill>
                <a:round/>
                <a:headEnd/>
                <a:tailEnd/>
              </a:ln>
              <a:effectLst/>
            </p:spPr>
            <p:txBody>
              <a:bodyPr wrap="none"/>
              <a:lstStyle/>
              <a:p>
                <a:endParaRPr lang="en-US"/>
              </a:p>
            </p:txBody>
          </p:sp>
          <p:sp>
            <p:nvSpPr>
              <p:cNvPr id="103460" name="Line 36"/>
              <p:cNvSpPr>
                <a:spLocks noChangeShapeType="1"/>
              </p:cNvSpPr>
              <p:nvPr/>
            </p:nvSpPr>
            <p:spPr bwMode="auto">
              <a:xfrm flipV="1">
                <a:off x="2152" y="2080"/>
                <a:ext cx="0" cy="2104"/>
              </a:xfrm>
              <a:prstGeom prst="line">
                <a:avLst/>
              </a:prstGeom>
              <a:noFill/>
              <a:ln w="12700">
                <a:solidFill>
                  <a:schemeClr val="tx1"/>
                </a:solidFill>
                <a:round/>
                <a:headEnd/>
                <a:tailEnd/>
              </a:ln>
              <a:effectLst/>
            </p:spPr>
            <p:txBody>
              <a:bodyPr wrap="none"/>
              <a:lstStyle/>
              <a:p>
                <a:endParaRPr lang="en-US"/>
              </a:p>
            </p:txBody>
          </p:sp>
          <p:sp>
            <p:nvSpPr>
              <p:cNvPr id="103461" name="Line 37"/>
              <p:cNvSpPr>
                <a:spLocks noChangeShapeType="1"/>
              </p:cNvSpPr>
              <p:nvPr/>
            </p:nvSpPr>
            <p:spPr bwMode="auto">
              <a:xfrm flipV="1">
                <a:off x="2333" y="2080"/>
                <a:ext cx="0" cy="2104"/>
              </a:xfrm>
              <a:prstGeom prst="line">
                <a:avLst/>
              </a:prstGeom>
              <a:noFill/>
              <a:ln w="12700">
                <a:solidFill>
                  <a:schemeClr val="tx1"/>
                </a:solidFill>
                <a:round/>
                <a:headEnd/>
                <a:tailEnd/>
              </a:ln>
              <a:effectLst/>
            </p:spPr>
            <p:txBody>
              <a:bodyPr wrap="none"/>
              <a:lstStyle/>
              <a:p>
                <a:endParaRPr lang="en-US"/>
              </a:p>
            </p:txBody>
          </p:sp>
          <p:sp>
            <p:nvSpPr>
              <p:cNvPr id="103462" name="Line 38"/>
              <p:cNvSpPr>
                <a:spLocks noChangeShapeType="1"/>
              </p:cNvSpPr>
              <p:nvPr/>
            </p:nvSpPr>
            <p:spPr bwMode="auto">
              <a:xfrm flipV="1">
                <a:off x="2514" y="2080"/>
                <a:ext cx="0" cy="2104"/>
              </a:xfrm>
              <a:prstGeom prst="line">
                <a:avLst/>
              </a:prstGeom>
              <a:noFill/>
              <a:ln w="12700">
                <a:solidFill>
                  <a:schemeClr val="tx1"/>
                </a:solidFill>
                <a:round/>
                <a:headEnd/>
                <a:tailEnd/>
              </a:ln>
              <a:effectLst/>
            </p:spPr>
            <p:txBody>
              <a:bodyPr wrap="none"/>
              <a:lstStyle/>
              <a:p>
                <a:endParaRPr lang="en-US"/>
              </a:p>
            </p:txBody>
          </p:sp>
          <p:sp>
            <p:nvSpPr>
              <p:cNvPr id="103463" name="Line 39"/>
              <p:cNvSpPr>
                <a:spLocks noChangeShapeType="1"/>
              </p:cNvSpPr>
              <p:nvPr/>
            </p:nvSpPr>
            <p:spPr bwMode="auto">
              <a:xfrm flipV="1">
                <a:off x="2688" y="2080"/>
                <a:ext cx="0" cy="2104"/>
              </a:xfrm>
              <a:prstGeom prst="line">
                <a:avLst/>
              </a:prstGeom>
              <a:noFill/>
              <a:ln w="12700">
                <a:solidFill>
                  <a:schemeClr val="tx1"/>
                </a:solidFill>
                <a:round/>
                <a:headEnd/>
                <a:tailEnd/>
              </a:ln>
              <a:effectLst/>
            </p:spPr>
            <p:txBody>
              <a:bodyPr wrap="none"/>
              <a:lstStyle/>
              <a:p>
                <a:endParaRPr lang="en-US"/>
              </a:p>
            </p:txBody>
          </p:sp>
          <p:sp>
            <p:nvSpPr>
              <p:cNvPr id="103464" name="Line 40"/>
              <p:cNvSpPr>
                <a:spLocks noChangeShapeType="1"/>
              </p:cNvSpPr>
              <p:nvPr/>
            </p:nvSpPr>
            <p:spPr bwMode="auto">
              <a:xfrm flipV="1">
                <a:off x="2865" y="2080"/>
                <a:ext cx="0" cy="2104"/>
              </a:xfrm>
              <a:prstGeom prst="line">
                <a:avLst/>
              </a:prstGeom>
              <a:noFill/>
              <a:ln w="12700">
                <a:solidFill>
                  <a:schemeClr val="tx1"/>
                </a:solidFill>
                <a:round/>
                <a:headEnd/>
                <a:tailEnd/>
              </a:ln>
              <a:effectLst/>
            </p:spPr>
            <p:txBody>
              <a:bodyPr wrap="none"/>
              <a:lstStyle/>
              <a:p>
                <a:endParaRPr lang="en-US"/>
              </a:p>
            </p:txBody>
          </p:sp>
          <p:sp>
            <p:nvSpPr>
              <p:cNvPr id="103465" name="Line 41"/>
              <p:cNvSpPr>
                <a:spLocks noChangeShapeType="1"/>
              </p:cNvSpPr>
              <p:nvPr/>
            </p:nvSpPr>
            <p:spPr bwMode="auto">
              <a:xfrm flipV="1">
                <a:off x="3041" y="2080"/>
                <a:ext cx="0" cy="2104"/>
              </a:xfrm>
              <a:prstGeom prst="line">
                <a:avLst/>
              </a:prstGeom>
              <a:noFill/>
              <a:ln w="12700">
                <a:solidFill>
                  <a:schemeClr val="tx1"/>
                </a:solidFill>
                <a:round/>
                <a:headEnd/>
                <a:tailEnd/>
              </a:ln>
              <a:effectLst/>
            </p:spPr>
            <p:txBody>
              <a:bodyPr wrap="none"/>
              <a:lstStyle/>
              <a:p>
                <a:endParaRPr lang="en-US"/>
              </a:p>
            </p:txBody>
          </p:sp>
        </p:grpSp>
        <p:sp>
          <p:nvSpPr>
            <p:cNvPr id="103466" name="Line 42"/>
            <p:cNvSpPr>
              <a:spLocks noChangeShapeType="1"/>
            </p:cNvSpPr>
            <p:nvPr/>
          </p:nvSpPr>
          <p:spPr bwMode="auto">
            <a:xfrm rot="5400000" flipV="1">
              <a:off x="1809" y="561"/>
              <a:ext cx="0" cy="3111"/>
            </a:xfrm>
            <a:prstGeom prst="line">
              <a:avLst/>
            </a:prstGeom>
            <a:noFill/>
            <a:ln w="12700">
              <a:solidFill>
                <a:schemeClr val="tx1"/>
              </a:solidFill>
              <a:round/>
              <a:headEnd/>
              <a:tailEnd/>
            </a:ln>
            <a:effectLst/>
          </p:spPr>
          <p:txBody>
            <a:bodyPr wrap="none"/>
            <a:lstStyle/>
            <a:p>
              <a:endParaRPr lang="en-US"/>
            </a:p>
          </p:txBody>
        </p:sp>
        <p:sp>
          <p:nvSpPr>
            <p:cNvPr id="103467" name="Line 43"/>
            <p:cNvSpPr>
              <a:spLocks noChangeShapeType="1"/>
            </p:cNvSpPr>
            <p:nvPr/>
          </p:nvSpPr>
          <p:spPr bwMode="auto">
            <a:xfrm rot="5400000" flipV="1">
              <a:off x="1809" y="744"/>
              <a:ext cx="0" cy="3111"/>
            </a:xfrm>
            <a:prstGeom prst="line">
              <a:avLst/>
            </a:prstGeom>
            <a:noFill/>
            <a:ln w="12700">
              <a:solidFill>
                <a:schemeClr val="tx1"/>
              </a:solidFill>
              <a:round/>
              <a:headEnd/>
              <a:tailEnd/>
            </a:ln>
            <a:effectLst/>
          </p:spPr>
          <p:txBody>
            <a:bodyPr wrap="none"/>
            <a:lstStyle/>
            <a:p>
              <a:endParaRPr lang="en-US"/>
            </a:p>
          </p:txBody>
        </p:sp>
        <p:sp>
          <p:nvSpPr>
            <p:cNvPr id="103468" name="Line 44"/>
            <p:cNvSpPr>
              <a:spLocks noChangeShapeType="1"/>
            </p:cNvSpPr>
            <p:nvPr/>
          </p:nvSpPr>
          <p:spPr bwMode="auto">
            <a:xfrm rot="5400000" flipV="1">
              <a:off x="1809" y="926"/>
              <a:ext cx="0" cy="3111"/>
            </a:xfrm>
            <a:prstGeom prst="line">
              <a:avLst/>
            </a:prstGeom>
            <a:noFill/>
            <a:ln w="12700">
              <a:solidFill>
                <a:schemeClr val="tx1"/>
              </a:solidFill>
              <a:round/>
              <a:headEnd/>
              <a:tailEnd/>
            </a:ln>
            <a:effectLst/>
          </p:spPr>
          <p:txBody>
            <a:bodyPr wrap="none"/>
            <a:lstStyle/>
            <a:p>
              <a:endParaRPr lang="en-US"/>
            </a:p>
          </p:txBody>
        </p:sp>
        <p:sp>
          <p:nvSpPr>
            <p:cNvPr id="103469" name="Line 45"/>
            <p:cNvSpPr>
              <a:spLocks noChangeShapeType="1"/>
            </p:cNvSpPr>
            <p:nvPr/>
          </p:nvSpPr>
          <p:spPr bwMode="auto">
            <a:xfrm rot="5400000" flipV="1">
              <a:off x="1809" y="1106"/>
              <a:ext cx="0" cy="3111"/>
            </a:xfrm>
            <a:prstGeom prst="line">
              <a:avLst/>
            </a:prstGeom>
            <a:noFill/>
            <a:ln w="12700">
              <a:solidFill>
                <a:schemeClr val="tx1"/>
              </a:solidFill>
              <a:round/>
              <a:headEnd/>
              <a:tailEnd/>
            </a:ln>
            <a:effectLst/>
          </p:spPr>
          <p:txBody>
            <a:bodyPr wrap="none"/>
            <a:lstStyle/>
            <a:p>
              <a:endParaRPr lang="en-US"/>
            </a:p>
          </p:txBody>
        </p:sp>
        <p:sp>
          <p:nvSpPr>
            <p:cNvPr id="103470" name="Line 46"/>
            <p:cNvSpPr>
              <a:spLocks noChangeShapeType="1"/>
            </p:cNvSpPr>
            <p:nvPr/>
          </p:nvSpPr>
          <p:spPr bwMode="auto">
            <a:xfrm rot="5400000" flipV="1">
              <a:off x="1809" y="1287"/>
              <a:ext cx="0" cy="3111"/>
            </a:xfrm>
            <a:prstGeom prst="line">
              <a:avLst/>
            </a:prstGeom>
            <a:noFill/>
            <a:ln w="12700">
              <a:solidFill>
                <a:schemeClr val="tx1"/>
              </a:solidFill>
              <a:round/>
              <a:headEnd/>
              <a:tailEnd/>
            </a:ln>
            <a:effectLst/>
          </p:spPr>
          <p:txBody>
            <a:bodyPr wrap="none"/>
            <a:lstStyle/>
            <a:p>
              <a:endParaRPr lang="en-US"/>
            </a:p>
          </p:txBody>
        </p:sp>
        <p:sp>
          <p:nvSpPr>
            <p:cNvPr id="103471" name="Line 47"/>
            <p:cNvSpPr>
              <a:spLocks noChangeShapeType="1"/>
            </p:cNvSpPr>
            <p:nvPr/>
          </p:nvSpPr>
          <p:spPr bwMode="auto">
            <a:xfrm rot="5400000" flipV="1">
              <a:off x="1809" y="1467"/>
              <a:ext cx="0" cy="3111"/>
            </a:xfrm>
            <a:prstGeom prst="line">
              <a:avLst/>
            </a:prstGeom>
            <a:noFill/>
            <a:ln w="12700">
              <a:solidFill>
                <a:schemeClr val="tx1"/>
              </a:solidFill>
              <a:round/>
              <a:headEnd/>
              <a:tailEnd/>
            </a:ln>
            <a:effectLst/>
          </p:spPr>
          <p:txBody>
            <a:bodyPr wrap="none"/>
            <a:lstStyle/>
            <a:p>
              <a:endParaRPr lang="en-US"/>
            </a:p>
          </p:txBody>
        </p:sp>
        <p:sp>
          <p:nvSpPr>
            <p:cNvPr id="103472" name="Line 48"/>
            <p:cNvSpPr>
              <a:spLocks noChangeShapeType="1"/>
            </p:cNvSpPr>
            <p:nvPr/>
          </p:nvSpPr>
          <p:spPr bwMode="auto">
            <a:xfrm rot="5400000" flipV="1">
              <a:off x="1809" y="1649"/>
              <a:ext cx="0" cy="3111"/>
            </a:xfrm>
            <a:prstGeom prst="line">
              <a:avLst/>
            </a:prstGeom>
            <a:noFill/>
            <a:ln w="12700">
              <a:solidFill>
                <a:schemeClr val="tx1"/>
              </a:solidFill>
              <a:round/>
              <a:headEnd/>
              <a:tailEnd/>
            </a:ln>
            <a:effectLst/>
          </p:spPr>
          <p:txBody>
            <a:bodyPr wrap="none"/>
            <a:lstStyle/>
            <a:p>
              <a:endParaRPr lang="en-US"/>
            </a:p>
          </p:txBody>
        </p:sp>
        <p:sp>
          <p:nvSpPr>
            <p:cNvPr id="103473" name="Line 49"/>
            <p:cNvSpPr>
              <a:spLocks noChangeShapeType="1"/>
            </p:cNvSpPr>
            <p:nvPr/>
          </p:nvSpPr>
          <p:spPr bwMode="auto">
            <a:xfrm rot="5400000" flipV="1">
              <a:off x="1809" y="1829"/>
              <a:ext cx="0" cy="3111"/>
            </a:xfrm>
            <a:prstGeom prst="line">
              <a:avLst/>
            </a:prstGeom>
            <a:noFill/>
            <a:ln w="12700">
              <a:solidFill>
                <a:schemeClr val="tx1"/>
              </a:solidFill>
              <a:round/>
              <a:headEnd/>
              <a:tailEnd/>
            </a:ln>
            <a:effectLst/>
          </p:spPr>
          <p:txBody>
            <a:bodyPr wrap="none"/>
            <a:lstStyle/>
            <a:p>
              <a:endParaRPr lang="en-US"/>
            </a:p>
          </p:txBody>
        </p:sp>
        <p:sp>
          <p:nvSpPr>
            <p:cNvPr id="103474" name="Line 50"/>
            <p:cNvSpPr>
              <a:spLocks noChangeShapeType="1"/>
            </p:cNvSpPr>
            <p:nvPr/>
          </p:nvSpPr>
          <p:spPr bwMode="auto">
            <a:xfrm rot="5400000" flipV="1">
              <a:off x="1800" y="2011"/>
              <a:ext cx="0" cy="3111"/>
            </a:xfrm>
            <a:prstGeom prst="line">
              <a:avLst/>
            </a:prstGeom>
            <a:noFill/>
            <a:ln w="12700">
              <a:solidFill>
                <a:schemeClr val="tx1"/>
              </a:solidFill>
              <a:round/>
              <a:headEnd/>
              <a:tailEnd/>
            </a:ln>
            <a:effectLst/>
          </p:spPr>
          <p:txBody>
            <a:bodyPr wrap="none"/>
            <a:lstStyle/>
            <a:p>
              <a:endParaRPr lang="en-US"/>
            </a:p>
          </p:txBody>
        </p:sp>
        <p:sp>
          <p:nvSpPr>
            <p:cNvPr id="103475" name="Line 51"/>
            <p:cNvSpPr>
              <a:spLocks noChangeShapeType="1"/>
            </p:cNvSpPr>
            <p:nvPr/>
          </p:nvSpPr>
          <p:spPr bwMode="auto">
            <a:xfrm rot="5400000" flipV="1">
              <a:off x="1800" y="2193"/>
              <a:ext cx="0" cy="3111"/>
            </a:xfrm>
            <a:prstGeom prst="line">
              <a:avLst/>
            </a:prstGeom>
            <a:noFill/>
            <a:ln w="12700">
              <a:solidFill>
                <a:schemeClr val="tx1"/>
              </a:solidFill>
              <a:round/>
              <a:headEnd/>
              <a:tailEnd/>
            </a:ln>
            <a:effectLst/>
          </p:spPr>
          <p:txBody>
            <a:bodyPr wrap="none"/>
            <a:lstStyle/>
            <a:p>
              <a:endParaRPr lang="en-US"/>
            </a:p>
          </p:txBody>
        </p:sp>
        <p:sp>
          <p:nvSpPr>
            <p:cNvPr id="103476" name="Line 52"/>
            <p:cNvSpPr>
              <a:spLocks noChangeShapeType="1"/>
            </p:cNvSpPr>
            <p:nvPr/>
          </p:nvSpPr>
          <p:spPr bwMode="auto">
            <a:xfrm rot="5400000" flipV="1">
              <a:off x="1800" y="2373"/>
              <a:ext cx="0" cy="3111"/>
            </a:xfrm>
            <a:prstGeom prst="line">
              <a:avLst/>
            </a:prstGeom>
            <a:noFill/>
            <a:ln w="12700">
              <a:solidFill>
                <a:schemeClr val="tx1"/>
              </a:solidFill>
              <a:round/>
              <a:headEnd/>
              <a:tailEnd/>
            </a:ln>
            <a:effectLst/>
          </p:spPr>
          <p:txBody>
            <a:bodyPr wrap="none"/>
            <a:lstStyle/>
            <a:p>
              <a:endParaRPr lang="en-US"/>
            </a:p>
          </p:txBody>
        </p:sp>
        <p:sp>
          <p:nvSpPr>
            <p:cNvPr id="103477" name="Oval 53"/>
            <p:cNvSpPr>
              <a:spLocks noChangeArrowheads="1"/>
            </p:cNvSpPr>
            <p:nvPr/>
          </p:nvSpPr>
          <p:spPr bwMode="auto">
            <a:xfrm>
              <a:off x="666" y="294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78" name="Oval 54"/>
            <p:cNvSpPr>
              <a:spLocks noChangeArrowheads="1"/>
            </p:cNvSpPr>
            <p:nvPr/>
          </p:nvSpPr>
          <p:spPr bwMode="auto">
            <a:xfrm>
              <a:off x="855" y="294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79" name="Oval 55"/>
            <p:cNvSpPr>
              <a:spLocks noChangeArrowheads="1"/>
            </p:cNvSpPr>
            <p:nvPr/>
          </p:nvSpPr>
          <p:spPr bwMode="auto">
            <a:xfrm>
              <a:off x="1753" y="294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0" name="Oval 56"/>
            <p:cNvSpPr>
              <a:spLocks noChangeArrowheads="1"/>
            </p:cNvSpPr>
            <p:nvPr/>
          </p:nvSpPr>
          <p:spPr bwMode="auto">
            <a:xfrm>
              <a:off x="485" y="29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1" name="Oval 57"/>
            <p:cNvSpPr>
              <a:spLocks noChangeArrowheads="1"/>
            </p:cNvSpPr>
            <p:nvPr/>
          </p:nvSpPr>
          <p:spPr bwMode="auto">
            <a:xfrm>
              <a:off x="1028" y="294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2" name="Oval 58"/>
            <p:cNvSpPr>
              <a:spLocks noChangeArrowheads="1"/>
            </p:cNvSpPr>
            <p:nvPr/>
          </p:nvSpPr>
          <p:spPr bwMode="auto">
            <a:xfrm>
              <a:off x="1217" y="29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3" name="Oval 59"/>
            <p:cNvSpPr>
              <a:spLocks noChangeArrowheads="1"/>
            </p:cNvSpPr>
            <p:nvPr/>
          </p:nvSpPr>
          <p:spPr bwMode="auto">
            <a:xfrm>
              <a:off x="1398" y="29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4" name="Oval 60"/>
            <p:cNvSpPr>
              <a:spLocks noChangeArrowheads="1"/>
            </p:cNvSpPr>
            <p:nvPr/>
          </p:nvSpPr>
          <p:spPr bwMode="auto">
            <a:xfrm>
              <a:off x="1579" y="29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5" name="Oval 61"/>
            <p:cNvSpPr>
              <a:spLocks noChangeArrowheads="1"/>
            </p:cNvSpPr>
            <p:nvPr/>
          </p:nvSpPr>
          <p:spPr bwMode="auto">
            <a:xfrm>
              <a:off x="667" y="27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6" name="Oval 62"/>
            <p:cNvSpPr>
              <a:spLocks noChangeArrowheads="1"/>
            </p:cNvSpPr>
            <p:nvPr/>
          </p:nvSpPr>
          <p:spPr bwMode="auto">
            <a:xfrm>
              <a:off x="855" y="27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7" name="Oval 63"/>
            <p:cNvSpPr>
              <a:spLocks noChangeArrowheads="1"/>
            </p:cNvSpPr>
            <p:nvPr/>
          </p:nvSpPr>
          <p:spPr bwMode="auto">
            <a:xfrm>
              <a:off x="1754" y="276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8" name="Oval 64"/>
            <p:cNvSpPr>
              <a:spLocks noChangeArrowheads="1"/>
            </p:cNvSpPr>
            <p:nvPr/>
          </p:nvSpPr>
          <p:spPr bwMode="auto">
            <a:xfrm>
              <a:off x="485" y="27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89" name="Oval 65"/>
            <p:cNvSpPr>
              <a:spLocks noChangeArrowheads="1"/>
            </p:cNvSpPr>
            <p:nvPr/>
          </p:nvSpPr>
          <p:spPr bwMode="auto">
            <a:xfrm>
              <a:off x="1029" y="27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0" name="Oval 66"/>
            <p:cNvSpPr>
              <a:spLocks noChangeArrowheads="1"/>
            </p:cNvSpPr>
            <p:nvPr/>
          </p:nvSpPr>
          <p:spPr bwMode="auto">
            <a:xfrm>
              <a:off x="1218" y="27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1" name="Oval 67"/>
            <p:cNvSpPr>
              <a:spLocks noChangeArrowheads="1"/>
            </p:cNvSpPr>
            <p:nvPr/>
          </p:nvSpPr>
          <p:spPr bwMode="auto">
            <a:xfrm>
              <a:off x="1399" y="27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2" name="Oval 68"/>
            <p:cNvSpPr>
              <a:spLocks noChangeArrowheads="1"/>
            </p:cNvSpPr>
            <p:nvPr/>
          </p:nvSpPr>
          <p:spPr bwMode="auto">
            <a:xfrm>
              <a:off x="1580" y="27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3" name="Oval 69"/>
            <p:cNvSpPr>
              <a:spLocks noChangeArrowheads="1"/>
            </p:cNvSpPr>
            <p:nvPr/>
          </p:nvSpPr>
          <p:spPr bwMode="auto">
            <a:xfrm>
              <a:off x="666" y="258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4" name="Oval 70"/>
            <p:cNvSpPr>
              <a:spLocks noChangeArrowheads="1"/>
            </p:cNvSpPr>
            <p:nvPr/>
          </p:nvSpPr>
          <p:spPr bwMode="auto">
            <a:xfrm>
              <a:off x="855" y="258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5" name="Oval 71"/>
            <p:cNvSpPr>
              <a:spLocks noChangeArrowheads="1"/>
            </p:cNvSpPr>
            <p:nvPr/>
          </p:nvSpPr>
          <p:spPr bwMode="auto">
            <a:xfrm>
              <a:off x="1753" y="258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6" name="Oval 72"/>
            <p:cNvSpPr>
              <a:spLocks noChangeArrowheads="1"/>
            </p:cNvSpPr>
            <p:nvPr/>
          </p:nvSpPr>
          <p:spPr bwMode="auto">
            <a:xfrm>
              <a:off x="485" y="25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7" name="Oval 73"/>
            <p:cNvSpPr>
              <a:spLocks noChangeArrowheads="1"/>
            </p:cNvSpPr>
            <p:nvPr/>
          </p:nvSpPr>
          <p:spPr bwMode="auto">
            <a:xfrm>
              <a:off x="1028" y="258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8" name="Oval 74"/>
            <p:cNvSpPr>
              <a:spLocks noChangeArrowheads="1"/>
            </p:cNvSpPr>
            <p:nvPr/>
          </p:nvSpPr>
          <p:spPr bwMode="auto">
            <a:xfrm>
              <a:off x="1217" y="25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499" name="Oval 75"/>
            <p:cNvSpPr>
              <a:spLocks noChangeArrowheads="1"/>
            </p:cNvSpPr>
            <p:nvPr/>
          </p:nvSpPr>
          <p:spPr bwMode="auto">
            <a:xfrm>
              <a:off x="1398" y="25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0" name="Oval 76"/>
            <p:cNvSpPr>
              <a:spLocks noChangeArrowheads="1"/>
            </p:cNvSpPr>
            <p:nvPr/>
          </p:nvSpPr>
          <p:spPr bwMode="auto">
            <a:xfrm>
              <a:off x="1579" y="25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1" name="Oval 77"/>
            <p:cNvSpPr>
              <a:spLocks noChangeArrowheads="1"/>
            </p:cNvSpPr>
            <p:nvPr/>
          </p:nvSpPr>
          <p:spPr bwMode="auto">
            <a:xfrm>
              <a:off x="667"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2" name="Oval 78"/>
            <p:cNvSpPr>
              <a:spLocks noChangeArrowheads="1"/>
            </p:cNvSpPr>
            <p:nvPr/>
          </p:nvSpPr>
          <p:spPr bwMode="auto">
            <a:xfrm>
              <a:off x="855"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3" name="Oval 79"/>
            <p:cNvSpPr>
              <a:spLocks noChangeArrowheads="1"/>
            </p:cNvSpPr>
            <p:nvPr/>
          </p:nvSpPr>
          <p:spPr bwMode="auto">
            <a:xfrm>
              <a:off x="1754" y="240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4" name="Oval 80"/>
            <p:cNvSpPr>
              <a:spLocks noChangeArrowheads="1"/>
            </p:cNvSpPr>
            <p:nvPr/>
          </p:nvSpPr>
          <p:spPr bwMode="auto">
            <a:xfrm>
              <a:off x="485"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5" name="Oval 81"/>
            <p:cNvSpPr>
              <a:spLocks noChangeArrowheads="1"/>
            </p:cNvSpPr>
            <p:nvPr/>
          </p:nvSpPr>
          <p:spPr bwMode="auto">
            <a:xfrm>
              <a:off x="1029"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6" name="Oval 82"/>
            <p:cNvSpPr>
              <a:spLocks noChangeArrowheads="1"/>
            </p:cNvSpPr>
            <p:nvPr/>
          </p:nvSpPr>
          <p:spPr bwMode="auto">
            <a:xfrm>
              <a:off x="1218"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7" name="Oval 83"/>
            <p:cNvSpPr>
              <a:spLocks noChangeArrowheads="1"/>
            </p:cNvSpPr>
            <p:nvPr/>
          </p:nvSpPr>
          <p:spPr bwMode="auto">
            <a:xfrm>
              <a:off x="1399"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8" name="Oval 84"/>
            <p:cNvSpPr>
              <a:spLocks noChangeArrowheads="1"/>
            </p:cNvSpPr>
            <p:nvPr/>
          </p:nvSpPr>
          <p:spPr bwMode="auto">
            <a:xfrm>
              <a:off x="1580"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09" name="Oval 85"/>
            <p:cNvSpPr>
              <a:spLocks noChangeArrowheads="1"/>
            </p:cNvSpPr>
            <p:nvPr/>
          </p:nvSpPr>
          <p:spPr bwMode="auto">
            <a:xfrm>
              <a:off x="667" y="22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0" name="Oval 86"/>
            <p:cNvSpPr>
              <a:spLocks noChangeArrowheads="1"/>
            </p:cNvSpPr>
            <p:nvPr/>
          </p:nvSpPr>
          <p:spPr bwMode="auto">
            <a:xfrm>
              <a:off x="855" y="22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1" name="Oval 87"/>
            <p:cNvSpPr>
              <a:spLocks noChangeArrowheads="1"/>
            </p:cNvSpPr>
            <p:nvPr/>
          </p:nvSpPr>
          <p:spPr bwMode="auto">
            <a:xfrm>
              <a:off x="1754" y="221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2" name="Oval 88"/>
            <p:cNvSpPr>
              <a:spLocks noChangeArrowheads="1"/>
            </p:cNvSpPr>
            <p:nvPr/>
          </p:nvSpPr>
          <p:spPr bwMode="auto">
            <a:xfrm>
              <a:off x="485" y="22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3" name="Oval 89"/>
            <p:cNvSpPr>
              <a:spLocks noChangeArrowheads="1"/>
            </p:cNvSpPr>
            <p:nvPr/>
          </p:nvSpPr>
          <p:spPr bwMode="auto">
            <a:xfrm>
              <a:off x="1029" y="22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4" name="Oval 90"/>
            <p:cNvSpPr>
              <a:spLocks noChangeArrowheads="1"/>
            </p:cNvSpPr>
            <p:nvPr/>
          </p:nvSpPr>
          <p:spPr bwMode="auto">
            <a:xfrm>
              <a:off x="1218" y="22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5" name="Oval 91"/>
            <p:cNvSpPr>
              <a:spLocks noChangeArrowheads="1"/>
            </p:cNvSpPr>
            <p:nvPr/>
          </p:nvSpPr>
          <p:spPr bwMode="auto">
            <a:xfrm>
              <a:off x="1399" y="22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6" name="Oval 92"/>
            <p:cNvSpPr>
              <a:spLocks noChangeArrowheads="1"/>
            </p:cNvSpPr>
            <p:nvPr/>
          </p:nvSpPr>
          <p:spPr bwMode="auto">
            <a:xfrm>
              <a:off x="1580" y="22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7" name="Oval 93"/>
            <p:cNvSpPr>
              <a:spLocks noChangeArrowheads="1"/>
            </p:cNvSpPr>
            <p:nvPr/>
          </p:nvSpPr>
          <p:spPr bwMode="auto">
            <a:xfrm>
              <a:off x="667" y="20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8" name="Oval 94"/>
            <p:cNvSpPr>
              <a:spLocks noChangeArrowheads="1"/>
            </p:cNvSpPr>
            <p:nvPr/>
          </p:nvSpPr>
          <p:spPr bwMode="auto">
            <a:xfrm>
              <a:off x="855" y="20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19" name="Oval 95"/>
            <p:cNvSpPr>
              <a:spLocks noChangeArrowheads="1"/>
            </p:cNvSpPr>
            <p:nvPr/>
          </p:nvSpPr>
          <p:spPr bwMode="auto">
            <a:xfrm>
              <a:off x="1754" y="203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0" name="Oval 96"/>
            <p:cNvSpPr>
              <a:spLocks noChangeArrowheads="1"/>
            </p:cNvSpPr>
            <p:nvPr/>
          </p:nvSpPr>
          <p:spPr bwMode="auto">
            <a:xfrm>
              <a:off x="485" y="20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1" name="Oval 97"/>
            <p:cNvSpPr>
              <a:spLocks noChangeArrowheads="1"/>
            </p:cNvSpPr>
            <p:nvPr/>
          </p:nvSpPr>
          <p:spPr bwMode="auto">
            <a:xfrm>
              <a:off x="1029" y="20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2" name="Oval 98"/>
            <p:cNvSpPr>
              <a:spLocks noChangeArrowheads="1"/>
            </p:cNvSpPr>
            <p:nvPr/>
          </p:nvSpPr>
          <p:spPr bwMode="auto">
            <a:xfrm>
              <a:off x="1218" y="20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3" name="Oval 99"/>
            <p:cNvSpPr>
              <a:spLocks noChangeArrowheads="1"/>
            </p:cNvSpPr>
            <p:nvPr/>
          </p:nvSpPr>
          <p:spPr bwMode="auto">
            <a:xfrm>
              <a:off x="1399" y="20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4" name="Oval 100"/>
            <p:cNvSpPr>
              <a:spLocks noChangeArrowheads="1"/>
            </p:cNvSpPr>
            <p:nvPr/>
          </p:nvSpPr>
          <p:spPr bwMode="auto">
            <a:xfrm>
              <a:off x="1580" y="20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5" name="Oval 101"/>
            <p:cNvSpPr>
              <a:spLocks noChangeArrowheads="1"/>
            </p:cNvSpPr>
            <p:nvPr/>
          </p:nvSpPr>
          <p:spPr bwMode="auto">
            <a:xfrm>
              <a:off x="666" y="331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6" name="Oval 102"/>
            <p:cNvSpPr>
              <a:spLocks noChangeArrowheads="1"/>
            </p:cNvSpPr>
            <p:nvPr/>
          </p:nvSpPr>
          <p:spPr bwMode="auto">
            <a:xfrm>
              <a:off x="855" y="331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7" name="Oval 103"/>
            <p:cNvSpPr>
              <a:spLocks noChangeArrowheads="1"/>
            </p:cNvSpPr>
            <p:nvPr/>
          </p:nvSpPr>
          <p:spPr bwMode="auto">
            <a:xfrm>
              <a:off x="1753" y="330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8" name="Oval 104"/>
            <p:cNvSpPr>
              <a:spLocks noChangeArrowheads="1"/>
            </p:cNvSpPr>
            <p:nvPr/>
          </p:nvSpPr>
          <p:spPr bwMode="auto">
            <a:xfrm>
              <a:off x="485" y="331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29" name="Oval 105"/>
            <p:cNvSpPr>
              <a:spLocks noChangeArrowheads="1"/>
            </p:cNvSpPr>
            <p:nvPr/>
          </p:nvSpPr>
          <p:spPr bwMode="auto">
            <a:xfrm>
              <a:off x="1028" y="331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0" name="Oval 106"/>
            <p:cNvSpPr>
              <a:spLocks noChangeArrowheads="1"/>
            </p:cNvSpPr>
            <p:nvPr/>
          </p:nvSpPr>
          <p:spPr bwMode="auto">
            <a:xfrm>
              <a:off x="1217" y="331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1" name="Oval 107"/>
            <p:cNvSpPr>
              <a:spLocks noChangeArrowheads="1"/>
            </p:cNvSpPr>
            <p:nvPr/>
          </p:nvSpPr>
          <p:spPr bwMode="auto">
            <a:xfrm>
              <a:off x="1398" y="331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2" name="Oval 108"/>
            <p:cNvSpPr>
              <a:spLocks noChangeArrowheads="1"/>
            </p:cNvSpPr>
            <p:nvPr/>
          </p:nvSpPr>
          <p:spPr bwMode="auto">
            <a:xfrm>
              <a:off x="1579" y="331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3" name="Oval 109"/>
            <p:cNvSpPr>
              <a:spLocks noChangeArrowheads="1"/>
            </p:cNvSpPr>
            <p:nvPr/>
          </p:nvSpPr>
          <p:spPr bwMode="auto">
            <a:xfrm>
              <a:off x="666" y="313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4" name="Oval 110"/>
            <p:cNvSpPr>
              <a:spLocks noChangeArrowheads="1"/>
            </p:cNvSpPr>
            <p:nvPr/>
          </p:nvSpPr>
          <p:spPr bwMode="auto">
            <a:xfrm>
              <a:off x="855" y="313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5" name="Oval 111"/>
            <p:cNvSpPr>
              <a:spLocks noChangeArrowheads="1"/>
            </p:cNvSpPr>
            <p:nvPr/>
          </p:nvSpPr>
          <p:spPr bwMode="auto">
            <a:xfrm>
              <a:off x="1753" y="312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6" name="Oval 112"/>
            <p:cNvSpPr>
              <a:spLocks noChangeArrowheads="1"/>
            </p:cNvSpPr>
            <p:nvPr/>
          </p:nvSpPr>
          <p:spPr bwMode="auto">
            <a:xfrm>
              <a:off x="485" y="313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7" name="Oval 113"/>
            <p:cNvSpPr>
              <a:spLocks noChangeArrowheads="1"/>
            </p:cNvSpPr>
            <p:nvPr/>
          </p:nvSpPr>
          <p:spPr bwMode="auto">
            <a:xfrm>
              <a:off x="1028" y="313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8" name="Oval 114"/>
            <p:cNvSpPr>
              <a:spLocks noChangeArrowheads="1"/>
            </p:cNvSpPr>
            <p:nvPr/>
          </p:nvSpPr>
          <p:spPr bwMode="auto">
            <a:xfrm>
              <a:off x="1217" y="313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39" name="Oval 115"/>
            <p:cNvSpPr>
              <a:spLocks noChangeArrowheads="1"/>
            </p:cNvSpPr>
            <p:nvPr/>
          </p:nvSpPr>
          <p:spPr bwMode="auto">
            <a:xfrm>
              <a:off x="1398" y="313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0" name="Oval 116"/>
            <p:cNvSpPr>
              <a:spLocks noChangeArrowheads="1"/>
            </p:cNvSpPr>
            <p:nvPr/>
          </p:nvSpPr>
          <p:spPr bwMode="auto">
            <a:xfrm>
              <a:off x="1579" y="313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1" name="Oval 117"/>
            <p:cNvSpPr>
              <a:spLocks noChangeArrowheads="1"/>
            </p:cNvSpPr>
            <p:nvPr/>
          </p:nvSpPr>
          <p:spPr bwMode="auto">
            <a:xfrm>
              <a:off x="306" y="294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2" name="Oval 118"/>
            <p:cNvSpPr>
              <a:spLocks noChangeArrowheads="1"/>
            </p:cNvSpPr>
            <p:nvPr/>
          </p:nvSpPr>
          <p:spPr bwMode="auto">
            <a:xfrm>
              <a:off x="306" y="276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3" name="Oval 119"/>
            <p:cNvSpPr>
              <a:spLocks noChangeArrowheads="1"/>
            </p:cNvSpPr>
            <p:nvPr/>
          </p:nvSpPr>
          <p:spPr bwMode="auto">
            <a:xfrm>
              <a:off x="306" y="258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4" name="Oval 120"/>
            <p:cNvSpPr>
              <a:spLocks noChangeArrowheads="1"/>
            </p:cNvSpPr>
            <p:nvPr/>
          </p:nvSpPr>
          <p:spPr bwMode="auto">
            <a:xfrm>
              <a:off x="306" y="240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5" name="Oval 121"/>
            <p:cNvSpPr>
              <a:spLocks noChangeArrowheads="1"/>
            </p:cNvSpPr>
            <p:nvPr/>
          </p:nvSpPr>
          <p:spPr bwMode="auto">
            <a:xfrm>
              <a:off x="306" y="2213"/>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6" name="Oval 122"/>
            <p:cNvSpPr>
              <a:spLocks noChangeArrowheads="1"/>
            </p:cNvSpPr>
            <p:nvPr/>
          </p:nvSpPr>
          <p:spPr bwMode="auto">
            <a:xfrm>
              <a:off x="306" y="2033"/>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7" name="Oval 123"/>
            <p:cNvSpPr>
              <a:spLocks noChangeArrowheads="1"/>
            </p:cNvSpPr>
            <p:nvPr/>
          </p:nvSpPr>
          <p:spPr bwMode="auto">
            <a:xfrm>
              <a:off x="306" y="330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8" name="Oval 124"/>
            <p:cNvSpPr>
              <a:spLocks noChangeArrowheads="1"/>
            </p:cNvSpPr>
            <p:nvPr/>
          </p:nvSpPr>
          <p:spPr bwMode="auto">
            <a:xfrm>
              <a:off x="306" y="312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49" name="Oval 125"/>
            <p:cNvSpPr>
              <a:spLocks noChangeArrowheads="1"/>
            </p:cNvSpPr>
            <p:nvPr/>
          </p:nvSpPr>
          <p:spPr bwMode="auto">
            <a:xfrm>
              <a:off x="1930" y="2948"/>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0" name="Oval 126"/>
            <p:cNvSpPr>
              <a:spLocks noChangeArrowheads="1"/>
            </p:cNvSpPr>
            <p:nvPr/>
          </p:nvSpPr>
          <p:spPr bwMode="auto">
            <a:xfrm>
              <a:off x="1931" y="27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1" name="Oval 127"/>
            <p:cNvSpPr>
              <a:spLocks noChangeArrowheads="1"/>
            </p:cNvSpPr>
            <p:nvPr/>
          </p:nvSpPr>
          <p:spPr bwMode="auto">
            <a:xfrm>
              <a:off x="1930" y="2589"/>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2" name="Oval 128"/>
            <p:cNvSpPr>
              <a:spLocks noChangeArrowheads="1"/>
            </p:cNvSpPr>
            <p:nvPr/>
          </p:nvSpPr>
          <p:spPr bwMode="auto">
            <a:xfrm>
              <a:off x="1931" y="240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3" name="Oval 129"/>
            <p:cNvSpPr>
              <a:spLocks noChangeArrowheads="1"/>
            </p:cNvSpPr>
            <p:nvPr/>
          </p:nvSpPr>
          <p:spPr bwMode="auto">
            <a:xfrm>
              <a:off x="1931" y="222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4" name="Oval 130"/>
            <p:cNvSpPr>
              <a:spLocks noChangeArrowheads="1"/>
            </p:cNvSpPr>
            <p:nvPr/>
          </p:nvSpPr>
          <p:spPr bwMode="auto">
            <a:xfrm>
              <a:off x="1931" y="204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5" name="Oval 131"/>
            <p:cNvSpPr>
              <a:spLocks noChangeArrowheads="1"/>
            </p:cNvSpPr>
            <p:nvPr/>
          </p:nvSpPr>
          <p:spPr bwMode="auto">
            <a:xfrm>
              <a:off x="1930" y="331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6" name="Oval 132"/>
            <p:cNvSpPr>
              <a:spLocks noChangeArrowheads="1"/>
            </p:cNvSpPr>
            <p:nvPr/>
          </p:nvSpPr>
          <p:spPr bwMode="auto">
            <a:xfrm>
              <a:off x="1930" y="313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7" name="Oval 133"/>
            <p:cNvSpPr>
              <a:spLocks noChangeArrowheads="1"/>
            </p:cNvSpPr>
            <p:nvPr/>
          </p:nvSpPr>
          <p:spPr bwMode="auto">
            <a:xfrm>
              <a:off x="2106" y="2951"/>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8" name="Oval 134"/>
            <p:cNvSpPr>
              <a:spLocks noChangeArrowheads="1"/>
            </p:cNvSpPr>
            <p:nvPr/>
          </p:nvSpPr>
          <p:spPr bwMode="auto">
            <a:xfrm>
              <a:off x="2107" y="277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59" name="Oval 135"/>
            <p:cNvSpPr>
              <a:spLocks noChangeArrowheads="1"/>
            </p:cNvSpPr>
            <p:nvPr/>
          </p:nvSpPr>
          <p:spPr bwMode="auto">
            <a:xfrm>
              <a:off x="2106" y="259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0" name="Oval 136"/>
            <p:cNvSpPr>
              <a:spLocks noChangeArrowheads="1"/>
            </p:cNvSpPr>
            <p:nvPr/>
          </p:nvSpPr>
          <p:spPr bwMode="auto">
            <a:xfrm>
              <a:off x="2107" y="241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1" name="Oval 137"/>
            <p:cNvSpPr>
              <a:spLocks noChangeArrowheads="1"/>
            </p:cNvSpPr>
            <p:nvPr/>
          </p:nvSpPr>
          <p:spPr bwMode="auto">
            <a:xfrm>
              <a:off x="2107" y="222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2" name="Oval 138"/>
            <p:cNvSpPr>
              <a:spLocks noChangeArrowheads="1"/>
            </p:cNvSpPr>
            <p:nvPr/>
          </p:nvSpPr>
          <p:spPr bwMode="auto">
            <a:xfrm>
              <a:off x="2107" y="204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3" name="Oval 139"/>
            <p:cNvSpPr>
              <a:spLocks noChangeArrowheads="1"/>
            </p:cNvSpPr>
            <p:nvPr/>
          </p:nvSpPr>
          <p:spPr bwMode="auto">
            <a:xfrm>
              <a:off x="2106" y="3315"/>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4" name="Oval 140"/>
            <p:cNvSpPr>
              <a:spLocks noChangeArrowheads="1"/>
            </p:cNvSpPr>
            <p:nvPr/>
          </p:nvSpPr>
          <p:spPr bwMode="auto">
            <a:xfrm>
              <a:off x="2106" y="3135"/>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5" name="Oval 141"/>
            <p:cNvSpPr>
              <a:spLocks noChangeArrowheads="1"/>
            </p:cNvSpPr>
            <p:nvPr/>
          </p:nvSpPr>
          <p:spPr bwMode="auto">
            <a:xfrm>
              <a:off x="666" y="3491"/>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6" name="Oval 142"/>
            <p:cNvSpPr>
              <a:spLocks noChangeArrowheads="1"/>
            </p:cNvSpPr>
            <p:nvPr/>
          </p:nvSpPr>
          <p:spPr bwMode="auto">
            <a:xfrm>
              <a:off x="855" y="3491"/>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7" name="Oval 143"/>
            <p:cNvSpPr>
              <a:spLocks noChangeArrowheads="1"/>
            </p:cNvSpPr>
            <p:nvPr/>
          </p:nvSpPr>
          <p:spPr bwMode="auto">
            <a:xfrm>
              <a:off x="1753" y="34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8" name="Oval 144"/>
            <p:cNvSpPr>
              <a:spLocks noChangeArrowheads="1"/>
            </p:cNvSpPr>
            <p:nvPr/>
          </p:nvSpPr>
          <p:spPr bwMode="auto">
            <a:xfrm>
              <a:off x="485" y="349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69" name="Oval 145"/>
            <p:cNvSpPr>
              <a:spLocks noChangeArrowheads="1"/>
            </p:cNvSpPr>
            <p:nvPr/>
          </p:nvSpPr>
          <p:spPr bwMode="auto">
            <a:xfrm>
              <a:off x="1028" y="3491"/>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0" name="Oval 146"/>
            <p:cNvSpPr>
              <a:spLocks noChangeArrowheads="1"/>
            </p:cNvSpPr>
            <p:nvPr/>
          </p:nvSpPr>
          <p:spPr bwMode="auto">
            <a:xfrm>
              <a:off x="1217" y="349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1" name="Oval 147"/>
            <p:cNvSpPr>
              <a:spLocks noChangeArrowheads="1"/>
            </p:cNvSpPr>
            <p:nvPr/>
          </p:nvSpPr>
          <p:spPr bwMode="auto">
            <a:xfrm>
              <a:off x="1398" y="349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2" name="Oval 148"/>
            <p:cNvSpPr>
              <a:spLocks noChangeArrowheads="1"/>
            </p:cNvSpPr>
            <p:nvPr/>
          </p:nvSpPr>
          <p:spPr bwMode="auto">
            <a:xfrm>
              <a:off x="1579" y="349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3" name="Oval 149"/>
            <p:cNvSpPr>
              <a:spLocks noChangeArrowheads="1"/>
            </p:cNvSpPr>
            <p:nvPr/>
          </p:nvSpPr>
          <p:spPr bwMode="auto">
            <a:xfrm>
              <a:off x="666" y="385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4" name="Oval 150"/>
            <p:cNvSpPr>
              <a:spLocks noChangeArrowheads="1"/>
            </p:cNvSpPr>
            <p:nvPr/>
          </p:nvSpPr>
          <p:spPr bwMode="auto">
            <a:xfrm>
              <a:off x="855" y="385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5" name="Oval 151"/>
            <p:cNvSpPr>
              <a:spLocks noChangeArrowheads="1"/>
            </p:cNvSpPr>
            <p:nvPr/>
          </p:nvSpPr>
          <p:spPr bwMode="auto">
            <a:xfrm>
              <a:off x="1753" y="385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6" name="Oval 152"/>
            <p:cNvSpPr>
              <a:spLocks noChangeArrowheads="1"/>
            </p:cNvSpPr>
            <p:nvPr/>
          </p:nvSpPr>
          <p:spPr bwMode="auto">
            <a:xfrm>
              <a:off x="485" y="385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7" name="Oval 153"/>
            <p:cNvSpPr>
              <a:spLocks noChangeArrowheads="1"/>
            </p:cNvSpPr>
            <p:nvPr/>
          </p:nvSpPr>
          <p:spPr bwMode="auto">
            <a:xfrm>
              <a:off x="1028" y="385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8" name="Oval 154"/>
            <p:cNvSpPr>
              <a:spLocks noChangeArrowheads="1"/>
            </p:cNvSpPr>
            <p:nvPr/>
          </p:nvSpPr>
          <p:spPr bwMode="auto">
            <a:xfrm>
              <a:off x="1217" y="385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79" name="Oval 155"/>
            <p:cNvSpPr>
              <a:spLocks noChangeArrowheads="1"/>
            </p:cNvSpPr>
            <p:nvPr/>
          </p:nvSpPr>
          <p:spPr bwMode="auto">
            <a:xfrm>
              <a:off x="1398" y="385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0" name="Oval 156"/>
            <p:cNvSpPr>
              <a:spLocks noChangeArrowheads="1"/>
            </p:cNvSpPr>
            <p:nvPr/>
          </p:nvSpPr>
          <p:spPr bwMode="auto">
            <a:xfrm>
              <a:off x="1579" y="385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1" name="Oval 157"/>
            <p:cNvSpPr>
              <a:spLocks noChangeArrowheads="1"/>
            </p:cNvSpPr>
            <p:nvPr/>
          </p:nvSpPr>
          <p:spPr bwMode="auto">
            <a:xfrm>
              <a:off x="666" y="367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2" name="Oval 158"/>
            <p:cNvSpPr>
              <a:spLocks noChangeArrowheads="1"/>
            </p:cNvSpPr>
            <p:nvPr/>
          </p:nvSpPr>
          <p:spPr bwMode="auto">
            <a:xfrm>
              <a:off x="855" y="367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3" name="Oval 159"/>
            <p:cNvSpPr>
              <a:spLocks noChangeArrowheads="1"/>
            </p:cNvSpPr>
            <p:nvPr/>
          </p:nvSpPr>
          <p:spPr bwMode="auto">
            <a:xfrm>
              <a:off x="1753" y="367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4" name="Oval 160"/>
            <p:cNvSpPr>
              <a:spLocks noChangeArrowheads="1"/>
            </p:cNvSpPr>
            <p:nvPr/>
          </p:nvSpPr>
          <p:spPr bwMode="auto">
            <a:xfrm>
              <a:off x="485" y="367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5" name="Oval 161"/>
            <p:cNvSpPr>
              <a:spLocks noChangeArrowheads="1"/>
            </p:cNvSpPr>
            <p:nvPr/>
          </p:nvSpPr>
          <p:spPr bwMode="auto">
            <a:xfrm>
              <a:off x="1028" y="367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6" name="Oval 162"/>
            <p:cNvSpPr>
              <a:spLocks noChangeArrowheads="1"/>
            </p:cNvSpPr>
            <p:nvPr/>
          </p:nvSpPr>
          <p:spPr bwMode="auto">
            <a:xfrm>
              <a:off x="1217" y="367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7" name="Oval 163"/>
            <p:cNvSpPr>
              <a:spLocks noChangeArrowheads="1"/>
            </p:cNvSpPr>
            <p:nvPr/>
          </p:nvSpPr>
          <p:spPr bwMode="auto">
            <a:xfrm>
              <a:off x="1398" y="367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8" name="Oval 164"/>
            <p:cNvSpPr>
              <a:spLocks noChangeArrowheads="1"/>
            </p:cNvSpPr>
            <p:nvPr/>
          </p:nvSpPr>
          <p:spPr bwMode="auto">
            <a:xfrm>
              <a:off x="1579" y="367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89" name="Oval 165"/>
            <p:cNvSpPr>
              <a:spLocks noChangeArrowheads="1"/>
            </p:cNvSpPr>
            <p:nvPr/>
          </p:nvSpPr>
          <p:spPr bwMode="auto">
            <a:xfrm>
              <a:off x="306" y="3485"/>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0" name="Oval 166"/>
            <p:cNvSpPr>
              <a:spLocks noChangeArrowheads="1"/>
            </p:cNvSpPr>
            <p:nvPr/>
          </p:nvSpPr>
          <p:spPr bwMode="auto">
            <a:xfrm>
              <a:off x="306" y="384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1" name="Oval 167"/>
            <p:cNvSpPr>
              <a:spLocks noChangeArrowheads="1"/>
            </p:cNvSpPr>
            <p:nvPr/>
          </p:nvSpPr>
          <p:spPr bwMode="auto">
            <a:xfrm>
              <a:off x="306" y="367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2" name="Oval 168"/>
            <p:cNvSpPr>
              <a:spLocks noChangeArrowheads="1"/>
            </p:cNvSpPr>
            <p:nvPr/>
          </p:nvSpPr>
          <p:spPr bwMode="auto">
            <a:xfrm>
              <a:off x="1930" y="349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3" name="Oval 169"/>
            <p:cNvSpPr>
              <a:spLocks noChangeArrowheads="1"/>
            </p:cNvSpPr>
            <p:nvPr/>
          </p:nvSpPr>
          <p:spPr bwMode="auto">
            <a:xfrm>
              <a:off x="1930" y="3856"/>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4" name="Oval 170"/>
            <p:cNvSpPr>
              <a:spLocks noChangeArrowheads="1"/>
            </p:cNvSpPr>
            <p:nvPr/>
          </p:nvSpPr>
          <p:spPr bwMode="auto">
            <a:xfrm>
              <a:off x="1930" y="3676"/>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5" name="Oval 171"/>
            <p:cNvSpPr>
              <a:spLocks noChangeArrowheads="1"/>
            </p:cNvSpPr>
            <p:nvPr/>
          </p:nvSpPr>
          <p:spPr bwMode="auto">
            <a:xfrm>
              <a:off x="2106" y="3495"/>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6" name="Oval 172"/>
            <p:cNvSpPr>
              <a:spLocks noChangeArrowheads="1"/>
            </p:cNvSpPr>
            <p:nvPr/>
          </p:nvSpPr>
          <p:spPr bwMode="auto">
            <a:xfrm>
              <a:off x="2106" y="3859"/>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7" name="Oval 173"/>
            <p:cNvSpPr>
              <a:spLocks noChangeArrowheads="1"/>
            </p:cNvSpPr>
            <p:nvPr/>
          </p:nvSpPr>
          <p:spPr bwMode="auto">
            <a:xfrm>
              <a:off x="2106" y="3679"/>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598" name="Text Box 174"/>
            <p:cNvSpPr txBox="1">
              <a:spLocks noChangeArrowheads="1"/>
            </p:cNvSpPr>
            <p:nvPr/>
          </p:nvSpPr>
          <p:spPr bwMode="auto">
            <a:xfrm>
              <a:off x="78" y="2187"/>
              <a:ext cx="196" cy="231"/>
            </a:xfrm>
            <a:prstGeom prst="rect">
              <a:avLst/>
            </a:prstGeom>
            <a:noFill/>
            <a:ln w="12700">
              <a:noFill/>
              <a:miter lim="800000"/>
              <a:headEnd/>
              <a:tailEnd/>
            </a:ln>
            <a:effectLst/>
          </p:spPr>
          <p:txBody>
            <a:bodyPr wrap="none">
              <a:spAutoFit/>
            </a:bodyPr>
            <a:lstStyle/>
            <a:p>
              <a:pPr algn="r"/>
              <a:r>
                <a:rPr lang="en-IE"/>
                <a:t>9</a:t>
              </a:r>
              <a:endParaRPr lang="en-US"/>
            </a:p>
          </p:txBody>
        </p:sp>
        <p:sp>
          <p:nvSpPr>
            <p:cNvPr id="103599" name="Text Box 175"/>
            <p:cNvSpPr txBox="1">
              <a:spLocks noChangeArrowheads="1"/>
            </p:cNvSpPr>
            <p:nvPr/>
          </p:nvSpPr>
          <p:spPr bwMode="auto">
            <a:xfrm>
              <a:off x="78" y="2548"/>
              <a:ext cx="196" cy="231"/>
            </a:xfrm>
            <a:prstGeom prst="rect">
              <a:avLst/>
            </a:prstGeom>
            <a:noFill/>
            <a:ln w="12700">
              <a:noFill/>
              <a:miter lim="800000"/>
              <a:headEnd/>
              <a:tailEnd/>
            </a:ln>
            <a:effectLst/>
          </p:spPr>
          <p:txBody>
            <a:bodyPr wrap="none">
              <a:spAutoFit/>
            </a:bodyPr>
            <a:lstStyle/>
            <a:p>
              <a:pPr algn="r"/>
              <a:r>
                <a:rPr lang="en-IE"/>
                <a:t>7</a:t>
              </a:r>
              <a:endParaRPr lang="en-US"/>
            </a:p>
          </p:txBody>
        </p:sp>
        <p:sp>
          <p:nvSpPr>
            <p:cNvPr id="103600" name="Text Box 176"/>
            <p:cNvSpPr txBox="1">
              <a:spLocks noChangeArrowheads="1"/>
            </p:cNvSpPr>
            <p:nvPr/>
          </p:nvSpPr>
          <p:spPr bwMode="auto">
            <a:xfrm>
              <a:off x="78" y="2729"/>
              <a:ext cx="196" cy="231"/>
            </a:xfrm>
            <a:prstGeom prst="rect">
              <a:avLst/>
            </a:prstGeom>
            <a:noFill/>
            <a:ln w="12700">
              <a:noFill/>
              <a:miter lim="800000"/>
              <a:headEnd/>
              <a:tailEnd/>
            </a:ln>
            <a:effectLst/>
          </p:spPr>
          <p:txBody>
            <a:bodyPr wrap="none">
              <a:spAutoFit/>
            </a:bodyPr>
            <a:lstStyle/>
            <a:p>
              <a:pPr algn="r"/>
              <a:r>
                <a:rPr lang="en-IE"/>
                <a:t>6</a:t>
              </a:r>
              <a:endParaRPr lang="en-US"/>
            </a:p>
          </p:txBody>
        </p:sp>
        <p:sp>
          <p:nvSpPr>
            <p:cNvPr id="103601" name="Text Box 177"/>
            <p:cNvSpPr txBox="1">
              <a:spLocks noChangeArrowheads="1"/>
            </p:cNvSpPr>
            <p:nvPr/>
          </p:nvSpPr>
          <p:spPr bwMode="auto">
            <a:xfrm>
              <a:off x="78" y="2910"/>
              <a:ext cx="196" cy="231"/>
            </a:xfrm>
            <a:prstGeom prst="rect">
              <a:avLst/>
            </a:prstGeom>
            <a:noFill/>
            <a:ln w="12700">
              <a:noFill/>
              <a:miter lim="800000"/>
              <a:headEnd/>
              <a:tailEnd/>
            </a:ln>
            <a:effectLst/>
          </p:spPr>
          <p:txBody>
            <a:bodyPr wrap="none">
              <a:spAutoFit/>
            </a:bodyPr>
            <a:lstStyle/>
            <a:p>
              <a:pPr algn="r"/>
              <a:r>
                <a:rPr lang="en-IE"/>
                <a:t>5</a:t>
              </a:r>
              <a:endParaRPr lang="en-US"/>
            </a:p>
          </p:txBody>
        </p:sp>
        <p:sp>
          <p:nvSpPr>
            <p:cNvPr id="103602" name="Text Box 178"/>
            <p:cNvSpPr txBox="1">
              <a:spLocks noChangeArrowheads="1"/>
            </p:cNvSpPr>
            <p:nvPr/>
          </p:nvSpPr>
          <p:spPr bwMode="auto">
            <a:xfrm>
              <a:off x="78" y="3091"/>
              <a:ext cx="196" cy="231"/>
            </a:xfrm>
            <a:prstGeom prst="rect">
              <a:avLst/>
            </a:prstGeom>
            <a:noFill/>
            <a:ln w="12700">
              <a:noFill/>
              <a:miter lim="800000"/>
              <a:headEnd/>
              <a:tailEnd/>
            </a:ln>
            <a:effectLst/>
          </p:spPr>
          <p:txBody>
            <a:bodyPr wrap="none">
              <a:spAutoFit/>
            </a:bodyPr>
            <a:lstStyle/>
            <a:p>
              <a:pPr algn="r"/>
              <a:r>
                <a:rPr lang="en-IE"/>
                <a:t>4</a:t>
              </a:r>
              <a:endParaRPr lang="en-US"/>
            </a:p>
          </p:txBody>
        </p:sp>
        <p:sp>
          <p:nvSpPr>
            <p:cNvPr id="103603" name="Text Box 179"/>
            <p:cNvSpPr txBox="1">
              <a:spLocks noChangeArrowheads="1"/>
            </p:cNvSpPr>
            <p:nvPr/>
          </p:nvSpPr>
          <p:spPr bwMode="auto">
            <a:xfrm>
              <a:off x="78" y="3272"/>
              <a:ext cx="196" cy="231"/>
            </a:xfrm>
            <a:prstGeom prst="rect">
              <a:avLst/>
            </a:prstGeom>
            <a:noFill/>
            <a:ln w="12700">
              <a:noFill/>
              <a:miter lim="800000"/>
              <a:headEnd/>
              <a:tailEnd/>
            </a:ln>
            <a:effectLst/>
          </p:spPr>
          <p:txBody>
            <a:bodyPr wrap="none">
              <a:spAutoFit/>
            </a:bodyPr>
            <a:lstStyle/>
            <a:p>
              <a:pPr algn="r"/>
              <a:r>
                <a:rPr lang="en-IE"/>
                <a:t>3</a:t>
              </a:r>
              <a:endParaRPr lang="en-US"/>
            </a:p>
          </p:txBody>
        </p:sp>
        <p:sp>
          <p:nvSpPr>
            <p:cNvPr id="103604" name="Text Box 180"/>
            <p:cNvSpPr txBox="1">
              <a:spLocks noChangeArrowheads="1"/>
            </p:cNvSpPr>
            <p:nvPr/>
          </p:nvSpPr>
          <p:spPr bwMode="auto">
            <a:xfrm>
              <a:off x="78" y="3453"/>
              <a:ext cx="196" cy="231"/>
            </a:xfrm>
            <a:prstGeom prst="rect">
              <a:avLst/>
            </a:prstGeom>
            <a:noFill/>
            <a:ln w="12700">
              <a:noFill/>
              <a:miter lim="800000"/>
              <a:headEnd/>
              <a:tailEnd/>
            </a:ln>
            <a:effectLst/>
          </p:spPr>
          <p:txBody>
            <a:bodyPr wrap="none">
              <a:spAutoFit/>
            </a:bodyPr>
            <a:lstStyle/>
            <a:p>
              <a:pPr algn="r"/>
              <a:r>
                <a:rPr lang="en-IE"/>
                <a:t>2</a:t>
              </a:r>
              <a:endParaRPr lang="en-US"/>
            </a:p>
          </p:txBody>
        </p:sp>
        <p:sp>
          <p:nvSpPr>
            <p:cNvPr id="103605" name="Text Box 181"/>
            <p:cNvSpPr txBox="1">
              <a:spLocks noChangeArrowheads="1"/>
            </p:cNvSpPr>
            <p:nvPr/>
          </p:nvSpPr>
          <p:spPr bwMode="auto">
            <a:xfrm>
              <a:off x="78" y="3634"/>
              <a:ext cx="196" cy="231"/>
            </a:xfrm>
            <a:prstGeom prst="rect">
              <a:avLst/>
            </a:prstGeom>
            <a:noFill/>
            <a:ln w="12700">
              <a:noFill/>
              <a:miter lim="800000"/>
              <a:headEnd/>
              <a:tailEnd/>
            </a:ln>
            <a:effectLst/>
          </p:spPr>
          <p:txBody>
            <a:bodyPr wrap="none">
              <a:spAutoFit/>
            </a:bodyPr>
            <a:lstStyle/>
            <a:p>
              <a:pPr algn="r"/>
              <a:r>
                <a:rPr lang="en-IE"/>
                <a:t>1</a:t>
              </a:r>
              <a:endParaRPr lang="en-US"/>
            </a:p>
          </p:txBody>
        </p:sp>
        <p:sp>
          <p:nvSpPr>
            <p:cNvPr id="103606" name="Text Box 182"/>
            <p:cNvSpPr txBox="1">
              <a:spLocks noChangeArrowheads="1"/>
            </p:cNvSpPr>
            <p:nvPr/>
          </p:nvSpPr>
          <p:spPr bwMode="auto">
            <a:xfrm>
              <a:off x="78" y="3815"/>
              <a:ext cx="196" cy="231"/>
            </a:xfrm>
            <a:prstGeom prst="rect">
              <a:avLst/>
            </a:prstGeom>
            <a:noFill/>
            <a:ln w="12700">
              <a:noFill/>
              <a:miter lim="800000"/>
              <a:headEnd/>
              <a:tailEnd/>
            </a:ln>
            <a:effectLst/>
          </p:spPr>
          <p:txBody>
            <a:bodyPr wrap="none">
              <a:spAutoFit/>
            </a:bodyPr>
            <a:lstStyle/>
            <a:p>
              <a:pPr algn="r"/>
              <a:r>
                <a:rPr lang="en-IE"/>
                <a:t>0</a:t>
              </a:r>
              <a:endParaRPr lang="en-US"/>
            </a:p>
          </p:txBody>
        </p:sp>
        <p:sp>
          <p:nvSpPr>
            <p:cNvPr id="103607" name="Text Box 183"/>
            <p:cNvSpPr txBox="1">
              <a:spLocks noChangeArrowheads="1"/>
            </p:cNvSpPr>
            <p:nvPr/>
          </p:nvSpPr>
          <p:spPr bwMode="auto">
            <a:xfrm>
              <a:off x="78" y="2369"/>
              <a:ext cx="196" cy="231"/>
            </a:xfrm>
            <a:prstGeom prst="rect">
              <a:avLst/>
            </a:prstGeom>
            <a:noFill/>
            <a:ln w="12700">
              <a:noFill/>
              <a:miter lim="800000"/>
              <a:headEnd/>
              <a:tailEnd/>
            </a:ln>
            <a:effectLst/>
          </p:spPr>
          <p:txBody>
            <a:bodyPr wrap="none">
              <a:spAutoFit/>
            </a:bodyPr>
            <a:lstStyle/>
            <a:p>
              <a:pPr algn="r"/>
              <a:r>
                <a:rPr lang="en-IE"/>
                <a:t>8</a:t>
              </a:r>
              <a:endParaRPr lang="en-US"/>
            </a:p>
          </p:txBody>
        </p:sp>
        <p:sp>
          <p:nvSpPr>
            <p:cNvPr id="103608" name="Text Box 184"/>
            <p:cNvSpPr txBox="1">
              <a:spLocks noChangeArrowheads="1"/>
            </p:cNvSpPr>
            <p:nvPr/>
          </p:nvSpPr>
          <p:spPr bwMode="auto">
            <a:xfrm>
              <a:off x="1905" y="4068"/>
              <a:ext cx="196" cy="231"/>
            </a:xfrm>
            <a:prstGeom prst="rect">
              <a:avLst/>
            </a:prstGeom>
            <a:noFill/>
            <a:ln w="12700">
              <a:noFill/>
              <a:miter lim="800000"/>
              <a:headEnd/>
              <a:tailEnd/>
            </a:ln>
            <a:effectLst/>
          </p:spPr>
          <p:txBody>
            <a:bodyPr wrap="none">
              <a:spAutoFit/>
            </a:bodyPr>
            <a:lstStyle/>
            <a:p>
              <a:pPr algn="ctr"/>
              <a:r>
                <a:rPr lang="en-IE"/>
                <a:t>9</a:t>
              </a:r>
              <a:endParaRPr lang="en-US"/>
            </a:p>
          </p:txBody>
        </p:sp>
        <p:sp>
          <p:nvSpPr>
            <p:cNvPr id="103609" name="Text Box 185"/>
            <p:cNvSpPr txBox="1">
              <a:spLocks noChangeArrowheads="1"/>
            </p:cNvSpPr>
            <p:nvPr/>
          </p:nvSpPr>
          <p:spPr bwMode="auto">
            <a:xfrm>
              <a:off x="1556" y="4068"/>
              <a:ext cx="196" cy="231"/>
            </a:xfrm>
            <a:prstGeom prst="rect">
              <a:avLst/>
            </a:prstGeom>
            <a:noFill/>
            <a:ln w="12700">
              <a:noFill/>
              <a:miter lim="800000"/>
              <a:headEnd/>
              <a:tailEnd/>
            </a:ln>
            <a:effectLst/>
          </p:spPr>
          <p:txBody>
            <a:bodyPr wrap="none">
              <a:spAutoFit/>
            </a:bodyPr>
            <a:lstStyle/>
            <a:p>
              <a:pPr algn="ctr"/>
              <a:r>
                <a:rPr lang="en-IE"/>
                <a:t>7</a:t>
              </a:r>
              <a:endParaRPr lang="en-US"/>
            </a:p>
          </p:txBody>
        </p:sp>
        <p:sp>
          <p:nvSpPr>
            <p:cNvPr id="103610" name="Text Box 186"/>
            <p:cNvSpPr txBox="1">
              <a:spLocks noChangeArrowheads="1"/>
            </p:cNvSpPr>
            <p:nvPr/>
          </p:nvSpPr>
          <p:spPr bwMode="auto">
            <a:xfrm>
              <a:off x="1373" y="4068"/>
              <a:ext cx="196" cy="231"/>
            </a:xfrm>
            <a:prstGeom prst="rect">
              <a:avLst/>
            </a:prstGeom>
            <a:noFill/>
            <a:ln w="12700">
              <a:noFill/>
              <a:miter lim="800000"/>
              <a:headEnd/>
              <a:tailEnd/>
            </a:ln>
            <a:effectLst/>
          </p:spPr>
          <p:txBody>
            <a:bodyPr wrap="none">
              <a:spAutoFit/>
            </a:bodyPr>
            <a:lstStyle/>
            <a:p>
              <a:pPr algn="ctr"/>
              <a:r>
                <a:rPr lang="en-IE"/>
                <a:t>6</a:t>
              </a:r>
              <a:endParaRPr lang="en-US"/>
            </a:p>
          </p:txBody>
        </p:sp>
        <p:sp>
          <p:nvSpPr>
            <p:cNvPr id="103611" name="Text Box 187"/>
            <p:cNvSpPr txBox="1">
              <a:spLocks noChangeArrowheads="1"/>
            </p:cNvSpPr>
            <p:nvPr/>
          </p:nvSpPr>
          <p:spPr bwMode="auto">
            <a:xfrm>
              <a:off x="1193" y="4068"/>
              <a:ext cx="196" cy="231"/>
            </a:xfrm>
            <a:prstGeom prst="rect">
              <a:avLst/>
            </a:prstGeom>
            <a:noFill/>
            <a:ln w="12700">
              <a:noFill/>
              <a:miter lim="800000"/>
              <a:headEnd/>
              <a:tailEnd/>
            </a:ln>
            <a:effectLst/>
          </p:spPr>
          <p:txBody>
            <a:bodyPr wrap="none">
              <a:spAutoFit/>
            </a:bodyPr>
            <a:lstStyle/>
            <a:p>
              <a:pPr algn="ctr"/>
              <a:r>
                <a:rPr lang="en-IE"/>
                <a:t>5</a:t>
              </a:r>
              <a:endParaRPr lang="en-US"/>
            </a:p>
          </p:txBody>
        </p:sp>
        <p:sp>
          <p:nvSpPr>
            <p:cNvPr id="103612" name="Text Box 188"/>
            <p:cNvSpPr txBox="1">
              <a:spLocks noChangeArrowheads="1"/>
            </p:cNvSpPr>
            <p:nvPr/>
          </p:nvSpPr>
          <p:spPr bwMode="auto">
            <a:xfrm>
              <a:off x="1001" y="4068"/>
              <a:ext cx="196" cy="231"/>
            </a:xfrm>
            <a:prstGeom prst="rect">
              <a:avLst/>
            </a:prstGeom>
            <a:noFill/>
            <a:ln w="12700">
              <a:noFill/>
              <a:miter lim="800000"/>
              <a:headEnd/>
              <a:tailEnd/>
            </a:ln>
            <a:effectLst/>
          </p:spPr>
          <p:txBody>
            <a:bodyPr wrap="none">
              <a:spAutoFit/>
            </a:bodyPr>
            <a:lstStyle/>
            <a:p>
              <a:pPr algn="ctr"/>
              <a:r>
                <a:rPr lang="en-IE"/>
                <a:t>4</a:t>
              </a:r>
              <a:endParaRPr lang="en-US"/>
            </a:p>
          </p:txBody>
        </p:sp>
        <p:sp>
          <p:nvSpPr>
            <p:cNvPr id="103613" name="Text Box 189"/>
            <p:cNvSpPr txBox="1">
              <a:spLocks noChangeArrowheads="1"/>
            </p:cNvSpPr>
            <p:nvPr/>
          </p:nvSpPr>
          <p:spPr bwMode="auto">
            <a:xfrm>
              <a:off x="833" y="4068"/>
              <a:ext cx="196" cy="231"/>
            </a:xfrm>
            <a:prstGeom prst="rect">
              <a:avLst/>
            </a:prstGeom>
            <a:noFill/>
            <a:ln w="12700">
              <a:noFill/>
              <a:miter lim="800000"/>
              <a:headEnd/>
              <a:tailEnd/>
            </a:ln>
            <a:effectLst/>
          </p:spPr>
          <p:txBody>
            <a:bodyPr wrap="none">
              <a:spAutoFit/>
            </a:bodyPr>
            <a:lstStyle/>
            <a:p>
              <a:pPr algn="ctr"/>
              <a:r>
                <a:rPr lang="en-IE"/>
                <a:t>3</a:t>
              </a:r>
              <a:endParaRPr lang="en-US"/>
            </a:p>
          </p:txBody>
        </p:sp>
        <p:sp>
          <p:nvSpPr>
            <p:cNvPr id="103614" name="Text Box 190"/>
            <p:cNvSpPr txBox="1">
              <a:spLocks noChangeArrowheads="1"/>
            </p:cNvSpPr>
            <p:nvPr/>
          </p:nvSpPr>
          <p:spPr bwMode="auto">
            <a:xfrm>
              <a:off x="642" y="4068"/>
              <a:ext cx="196" cy="231"/>
            </a:xfrm>
            <a:prstGeom prst="rect">
              <a:avLst/>
            </a:prstGeom>
            <a:noFill/>
            <a:ln w="12700">
              <a:noFill/>
              <a:miter lim="800000"/>
              <a:headEnd/>
              <a:tailEnd/>
            </a:ln>
            <a:effectLst/>
          </p:spPr>
          <p:txBody>
            <a:bodyPr wrap="none">
              <a:spAutoFit/>
            </a:bodyPr>
            <a:lstStyle/>
            <a:p>
              <a:pPr algn="ctr"/>
              <a:r>
                <a:rPr lang="en-IE"/>
                <a:t>2</a:t>
              </a:r>
              <a:endParaRPr lang="en-US"/>
            </a:p>
          </p:txBody>
        </p:sp>
        <p:sp>
          <p:nvSpPr>
            <p:cNvPr id="103615" name="Text Box 191"/>
            <p:cNvSpPr txBox="1">
              <a:spLocks noChangeArrowheads="1"/>
            </p:cNvSpPr>
            <p:nvPr/>
          </p:nvSpPr>
          <p:spPr bwMode="auto">
            <a:xfrm>
              <a:off x="456" y="4068"/>
              <a:ext cx="196" cy="231"/>
            </a:xfrm>
            <a:prstGeom prst="rect">
              <a:avLst/>
            </a:prstGeom>
            <a:noFill/>
            <a:ln w="12700">
              <a:noFill/>
              <a:miter lim="800000"/>
              <a:headEnd/>
              <a:tailEnd/>
            </a:ln>
            <a:effectLst/>
          </p:spPr>
          <p:txBody>
            <a:bodyPr wrap="none">
              <a:spAutoFit/>
            </a:bodyPr>
            <a:lstStyle/>
            <a:p>
              <a:pPr algn="ctr"/>
              <a:r>
                <a:rPr lang="en-IE"/>
                <a:t>1</a:t>
              </a:r>
              <a:endParaRPr lang="en-US"/>
            </a:p>
          </p:txBody>
        </p:sp>
        <p:sp>
          <p:nvSpPr>
            <p:cNvPr id="103616" name="Text Box 192"/>
            <p:cNvSpPr txBox="1">
              <a:spLocks noChangeArrowheads="1"/>
            </p:cNvSpPr>
            <p:nvPr/>
          </p:nvSpPr>
          <p:spPr bwMode="auto">
            <a:xfrm>
              <a:off x="279" y="4068"/>
              <a:ext cx="196" cy="231"/>
            </a:xfrm>
            <a:prstGeom prst="rect">
              <a:avLst/>
            </a:prstGeom>
            <a:noFill/>
            <a:ln w="12700">
              <a:noFill/>
              <a:miter lim="800000"/>
              <a:headEnd/>
              <a:tailEnd/>
            </a:ln>
            <a:effectLst/>
          </p:spPr>
          <p:txBody>
            <a:bodyPr wrap="none">
              <a:spAutoFit/>
            </a:bodyPr>
            <a:lstStyle/>
            <a:p>
              <a:pPr algn="ctr"/>
              <a:r>
                <a:rPr lang="en-IE"/>
                <a:t>0</a:t>
              </a:r>
              <a:endParaRPr lang="en-US"/>
            </a:p>
          </p:txBody>
        </p:sp>
        <p:sp>
          <p:nvSpPr>
            <p:cNvPr id="103617" name="Text Box 193"/>
            <p:cNvSpPr txBox="1">
              <a:spLocks noChangeArrowheads="1"/>
            </p:cNvSpPr>
            <p:nvPr/>
          </p:nvSpPr>
          <p:spPr bwMode="auto">
            <a:xfrm>
              <a:off x="1727" y="4068"/>
              <a:ext cx="196" cy="231"/>
            </a:xfrm>
            <a:prstGeom prst="rect">
              <a:avLst/>
            </a:prstGeom>
            <a:noFill/>
            <a:ln w="12700">
              <a:noFill/>
              <a:miter lim="800000"/>
              <a:headEnd/>
              <a:tailEnd/>
            </a:ln>
            <a:effectLst/>
          </p:spPr>
          <p:txBody>
            <a:bodyPr wrap="none">
              <a:spAutoFit/>
            </a:bodyPr>
            <a:lstStyle/>
            <a:p>
              <a:pPr algn="ctr"/>
              <a:r>
                <a:rPr lang="en-IE"/>
                <a:t>8</a:t>
              </a:r>
              <a:endParaRPr lang="en-US"/>
            </a:p>
          </p:txBody>
        </p:sp>
        <p:sp>
          <p:nvSpPr>
            <p:cNvPr id="103618" name="Text Box 194"/>
            <p:cNvSpPr txBox="1">
              <a:spLocks noChangeArrowheads="1"/>
            </p:cNvSpPr>
            <p:nvPr/>
          </p:nvSpPr>
          <p:spPr bwMode="auto">
            <a:xfrm>
              <a:off x="2041" y="4068"/>
              <a:ext cx="276" cy="231"/>
            </a:xfrm>
            <a:prstGeom prst="rect">
              <a:avLst/>
            </a:prstGeom>
            <a:noFill/>
            <a:ln w="12700">
              <a:noFill/>
              <a:miter lim="800000"/>
              <a:headEnd/>
              <a:tailEnd/>
            </a:ln>
            <a:effectLst/>
          </p:spPr>
          <p:txBody>
            <a:bodyPr wrap="none">
              <a:spAutoFit/>
            </a:bodyPr>
            <a:lstStyle/>
            <a:p>
              <a:pPr algn="ctr"/>
              <a:r>
                <a:rPr lang="en-IE"/>
                <a:t>10</a:t>
              </a:r>
              <a:endParaRPr lang="en-US"/>
            </a:p>
          </p:txBody>
        </p:sp>
        <p:sp>
          <p:nvSpPr>
            <p:cNvPr id="103619" name="Rectangle 195"/>
            <p:cNvSpPr>
              <a:spLocks noChangeArrowheads="1"/>
            </p:cNvSpPr>
            <p:nvPr/>
          </p:nvSpPr>
          <p:spPr bwMode="auto">
            <a:xfrm>
              <a:off x="-86" y="2067"/>
              <a:ext cx="388" cy="151"/>
            </a:xfrm>
            <a:prstGeom prst="rect">
              <a:avLst/>
            </a:prstGeom>
            <a:solidFill>
              <a:schemeClr val="bg1"/>
            </a:solidFill>
            <a:ln w="12700">
              <a:noFill/>
              <a:miter lim="800000"/>
              <a:headEnd/>
              <a:tailEnd/>
            </a:ln>
            <a:effectLst/>
          </p:spPr>
          <p:txBody>
            <a:bodyPr wrap="none" anchor="ctr"/>
            <a:lstStyle/>
            <a:p>
              <a:endParaRPr lang="en-US"/>
            </a:p>
          </p:txBody>
        </p:sp>
        <p:sp>
          <p:nvSpPr>
            <p:cNvPr id="103620" name="Line 196"/>
            <p:cNvSpPr>
              <a:spLocks noChangeShapeType="1"/>
            </p:cNvSpPr>
            <p:nvPr/>
          </p:nvSpPr>
          <p:spPr bwMode="auto">
            <a:xfrm flipH="1">
              <a:off x="257" y="2117"/>
              <a:ext cx="52" cy="0"/>
            </a:xfrm>
            <a:prstGeom prst="line">
              <a:avLst/>
            </a:prstGeom>
            <a:noFill/>
            <a:ln w="12700">
              <a:solidFill>
                <a:schemeClr val="tx1"/>
              </a:solidFill>
              <a:round/>
              <a:headEnd/>
              <a:tailEnd/>
            </a:ln>
            <a:effectLst/>
          </p:spPr>
          <p:txBody>
            <a:bodyPr wrap="none"/>
            <a:lstStyle/>
            <a:p>
              <a:endParaRPr lang="en-US"/>
            </a:p>
          </p:txBody>
        </p:sp>
        <p:sp>
          <p:nvSpPr>
            <p:cNvPr id="103621" name="Text Box 197"/>
            <p:cNvSpPr txBox="1">
              <a:spLocks noChangeArrowheads="1"/>
            </p:cNvSpPr>
            <p:nvPr/>
          </p:nvSpPr>
          <p:spPr bwMode="auto">
            <a:xfrm>
              <a:off x="-2" y="2006"/>
              <a:ext cx="276" cy="231"/>
            </a:xfrm>
            <a:prstGeom prst="rect">
              <a:avLst/>
            </a:prstGeom>
            <a:noFill/>
            <a:ln w="12700">
              <a:noFill/>
              <a:miter lim="800000"/>
              <a:headEnd/>
              <a:tailEnd/>
            </a:ln>
            <a:effectLst/>
          </p:spPr>
          <p:txBody>
            <a:bodyPr wrap="none">
              <a:spAutoFit/>
            </a:bodyPr>
            <a:lstStyle/>
            <a:p>
              <a:pPr algn="r"/>
              <a:r>
                <a:rPr lang="en-IE"/>
                <a:t>10</a:t>
              </a:r>
              <a:endParaRPr lang="en-US"/>
            </a:p>
          </p:txBody>
        </p:sp>
        <p:sp>
          <p:nvSpPr>
            <p:cNvPr id="103622" name="Rectangle 198"/>
            <p:cNvSpPr>
              <a:spLocks noChangeArrowheads="1"/>
            </p:cNvSpPr>
            <p:nvPr/>
          </p:nvSpPr>
          <p:spPr bwMode="auto">
            <a:xfrm>
              <a:off x="-1480" y="2044"/>
              <a:ext cx="1498" cy="3745"/>
            </a:xfrm>
            <a:prstGeom prst="rect">
              <a:avLst/>
            </a:prstGeom>
            <a:solidFill>
              <a:schemeClr val="bg1"/>
            </a:solidFill>
            <a:ln w="12700">
              <a:noFill/>
              <a:miter lim="800000"/>
              <a:headEnd/>
              <a:tailEnd/>
            </a:ln>
            <a:effectLst/>
          </p:spPr>
          <p:txBody>
            <a:bodyPr wrap="none" anchor="ctr"/>
            <a:lstStyle/>
            <a:p>
              <a:endParaRPr lang="en-US"/>
            </a:p>
          </p:txBody>
        </p:sp>
        <p:sp>
          <p:nvSpPr>
            <p:cNvPr id="103623" name="Rectangle 199"/>
            <p:cNvSpPr>
              <a:spLocks noChangeArrowheads="1"/>
            </p:cNvSpPr>
            <p:nvPr/>
          </p:nvSpPr>
          <p:spPr bwMode="auto">
            <a:xfrm>
              <a:off x="-126" y="4500"/>
              <a:ext cx="2419" cy="1289"/>
            </a:xfrm>
            <a:prstGeom prst="rect">
              <a:avLst/>
            </a:prstGeom>
            <a:solidFill>
              <a:schemeClr val="bg1"/>
            </a:solidFill>
            <a:ln w="12700">
              <a:noFill/>
              <a:miter lim="800000"/>
              <a:headEnd/>
              <a:tailEnd/>
            </a:ln>
            <a:effectLst/>
          </p:spPr>
          <p:txBody>
            <a:bodyPr wrap="none" anchor="ctr"/>
            <a:lstStyle/>
            <a:p>
              <a:endParaRPr lang="en-US"/>
            </a:p>
          </p:txBody>
        </p:sp>
        <p:sp>
          <p:nvSpPr>
            <p:cNvPr id="103624" name="Oval 200"/>
            <p:cNvSpPr>
              <a:spLocks noChangeArrowheads="1"/>
            </p:cNvSpPr>
            <p:nvPr/>
          </p:nvSpPr>
          <p:spPr bwMode="auto">
            <a:xfrm>
              <a:off x="2828" y="294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25" name="Oval 201"/>
            <p:cNvSpPr>
              <a:spLocks noChangeArrowheads="1"/>
            </p:cNvSpPr>
            <p:nvPr/>
          </p:nvSpPr>
          <p:spPr bwMode="auto">
            <a:xfrm>
              <a:off x="2292" y="2945"/>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26" name="Oval 202"/>
            <p:cNvSpPr>
              <a:spLocks noChangeArrowheads="1"/>
            </p:cNvSpPr>
            <p:nvPr/>
          </p:nvSpPr>
          <p:spPr bwMode="auto">
            <a:xfrm>
              <a:off x="2473" y="2945"/>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27" name="Oval 203"/>
            <p:cNvSpPr>
              <a:spLocks noChangeArrowheads="1"/>
            </p:cNvSpPr>
            <p:nvPr/>
          </p:nvSpPr>
          <p:spPr bwMode="auto">
            <a:xfrm>
              <a:off x="2654" y="2945"/>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28" name="Oval 204"/>
            <p:cNvSpPr>
              <a:spLocks noChangeArrowheads="1"/>
            </p:cNvSpPr>
            <p:nvPr/>
          </p:nvSpPr>
          <p:spPr bwMode="auto">
            <a:xfrm>
              <a:off x="2829" y="276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29" name="Oval 205"/>
            <p:cNvSpPr>
              <a:spLocks noChangeArrowheads="1"/>
            </p:cNvSpPr>
            <p:nvPr/>
          </p:nvSpPr>
          <p:spPr bwMode="auto">
            <a:xfrm>
              <a:off x="2293" y="276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0" name="Oval 206"/>
            <p:cNvSpPr>
              <a:spLocks noChangeArrowheads="1"/>
            </p:cNvSpPr>
            <p:nvPr/>
          </p:nvSpPr>
          <p:spPr bwMode="auto">
            <a:xfrm>
              <a:off x="2474" y="276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1" name="Oval 207"/>
            <p:cNvSpPr>
              <a:spLocks noChangeArrowheads="1"/>
            </p:cNvSpPr>
            <p:nvPr/>
          </p:nvSpPr>
          <p:spPr bwMode="auto">
            <a:xfrm>
              <a:off x="2655" y="276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2" name="Oval 208"/>
            <p:cNvSpPr>
              <a:spLocks noChangeArrowheads="1"/>
            </p:cNvSpPr>
            <p:nvPr/>
          </p:nvSpPr>
          <p:spPr bwMode="auto">
            <a:xfrm>
              <a:off x="2828" y="258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3" name="Oval 209"/>
            <p:cNvSpPr>
              <a:spLocks noChangeArrowheads="1"/>
            </p:cNvSpPr>
            <p:nvPr/>
          </p:nvSpPr>
          <p:spPr bwMode="auto">
            <a:xfrm>
              <a:off x="2292" y="258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4" name="Oval 210"/>
            <p:cNvSpPr>
              <a:spLocks noChangeArrowheads="1"/>
            </p:cNvSpPr>
            <p:nvPr/>
          </p:nvSpPr>
          <p:spPr bwMode="auto">
            <a:xfrm>
              <a:off x="2473" y="258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5" name="Oval 211"/>
            <p:cNvSpPr>
              <a:spLocks noChangeArrowheads="1"/>
            </p:cNvSpPr>
            <p:nvPr/>
          </p:nvSpPr>
          <p:spPr bwMode="auto">
            <a:xfrm>
              <a:off x="2654" y="258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6" name="Oval 212"/>
            <p:cNvSpPr>
              <a:spLocks noChangeArrowheads="1"/>
            </p:cNvSpPr>
            <p:nvPr/>
          </p:nvSpPr>
          <p:spPr bwMode="auto">
            <a:xfrm>
              <a:off x="2829" y="240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7" name="Oval 213"/>
            <p:cNvSpPr>
              <a:spLocks noChangeArrowheads="1"/>
            </p:cNvSpPr>
            <p:nvPr/>
          </p:nvSpPr>
          <p:spPr bwMode="auto">
            <a:xfrm>
              <a:off x="2293" y="240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8" name="Oval 214"/>
            <p:cNvSpPr>
              <a:spLocks noChangeArrowheads="1"/>
            </p:cNvSpPr>
            <p:nvPr/>
          </p:nvSpPr>
          <p:spPr bwMode="auto">
            <a:xfrm>
              <a:off x="2474" y="240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39" name="Oval 215"/>
            <p:cNvSpPr>
              <a:spLocks noChangeArrowheads="1"/>
            </p:cNvSpPr>
            <p:nvPr/>
          </p:nvSpPr>
          <p:spPr bwMode="auto">
            <a:xfrm>
              <a:off x="2655" y="240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0" name="Oval 216"/>
            <p:cNvSpPr>
              <a:spLocks noChangeArrowheads="1"/>
            </p:cNvSpPr>
            <p:nvPr/>
          </p:nvSpPr>
          <p:spPr bwMode="auto">
            <a:xfrm>
              <a:off x="2829" y="221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1" name="Oval 217"/>
            <p:cNvSpPr>
              <a:spLocks noChangeArrowheads="1"/>
            </p:cNvSpPr>
            <p:nvPr/>
          </p:nvSpPr>
          <p:spPr bwMode="auto">
            <a:xfrm>
              <a:off x="2293" y="221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2" name="Oval 218"/>
            <p:cNvSpPr>
              <a:spLocks noChangeArrowheads="1"/>
            </p:cNvSpPr>
            <p:nvPr/>
          </p:nvSpPr>
          <p:spPr bwMode="auto">
            <a:xfrm>
              <a:off x="2474" y="221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3" name="Oval 219"/>
            <p:cNvSpPr>
              <a:spLocks noChangeArrowheads="1"/>
            </p:cNvSpPr>
            <p:nvPr/>
          </p:nvSpPr>
          <p:spPr bwMode="auto">
            <a:xfrm>
              <a:off x="2655" y="221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4" name="Oval 220"/>
            <p:cNvSpPr>
              <a:spLocks noChangeArrowheads="1"/>
            </p:cNvSpPr>
            <p:nvPr/>
          </p:nvSpPr>
          <p:spPr bwMode="auto">
            <a:xfrm>
              <a:off x="2829" y="203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5" name="Oval 221"/>
            <p:cNvSpPr>
              <a:spLocks noChangeArrowheads="1"/>
            </p:cNvSpPr>
            <p:nvPr/>
          </p:nvSpPr>
          <p:spPr bwMode="auto">
            <a:xfrm>
              <a:off x="2293" y="2037"/>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6" name="Oval 222"/>
            <p:cNvSpPr>
              <a:spLocks noChangeArrowheads="1"/>
            </p:cNvSpPr>
            <p:nvPr/>
          </p:nvSpPr>
          <p:spPr bwMode="auto">
            <a:xfrm>
              <a:off x="2474" y="2037"/>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7" name="Oval 223"/>
            <p:cNvSpPr>
              <a:spLocks noChangeArrowheads="1"/>
            </p:cNvSpPr>
            <p:nvPr/>
          </p:nvSpPr>
          <p:spPr bwMode="auto">
            <a:xfrm>
              <a:off x="2655" y="2037"/>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8" name="Oval 224"/>
            <p:cNvSpPr>
              <a:spLocks noChangeArrowheads="1"/>
            </p:cNvSpPr>
            <p:nvPr/>
          </p:nvSpPr>
          <p:spPr bwMode="auto">
            <a:xfrm>
              <a:off x="2828" y="330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49" name="Oval 225"/>
            <p:cNvSpPr>
              <a:spLocks noChangeArrowheads="1"/>
            </p:cNvSpPr>
            <p:nvPr/>
          </p:nvSpPr>
          <p:spPr bwMode="auto">
            <a:xfrm>
              <a:off x="2292" y="330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0" name="Oval 226"/>
            <p:cNvSpPr>
              <a:spLocks noChangeArrowheads="1"/>
            </p:cNvSpPr>
            <p:nvPr/>
          </p:nvSpPr>
          <p:spPr bwMode="auto">
            <a:xfrm>
              <a:off x="2473" y="330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1" name="Oval 227"/>
            <p:cNvSpPr>
              <a:spLocks noChangeArrowheads="1"/>
            </p:cNvSpPr>
            <p:nvPr/>
          </p:nvSpPr>
          <p:spPr bwMode="auto">
            <a:xfrm>
              <a:off x="2654" y="330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2" name="Oval 228"/>
            <p:cNvSpPr>
              <a:spLocks noChangeArrowheads="1"/>
            </p:cNvSpPr>
            <p:nvPr/>
          </p:nvSpPr>
          <p:spPr bwMode="auto">
            <a:xfrm>
              <a:off x="2828" y="312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3" name="Oval 229"/>
            <p:cNvSpPr>
              <a:spLocks noChangeArrowheads="1"/>
            </p:cNvSpPr>
            <p:nvPr/>
          </p:nvSpPr>
          <p:spPr bwMode="auto">
            <a:xfrm>
              <a:off x="2292" y="313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4" name="Oval 230"/>
            <p:cNvSpPr>
              <a:spLocks noChangeArrowheads="1"/>
            </p:cNvSpPr>
            <p:nvPr/>
          </p:nvSpPr>
          <p:spPr bwMode="auto">
            <a:xfrm>
              <a:off x="2473" y="313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5" name="Oval 231"/>
            <p:cNvSpPr>
              <a:spLocks noChangeArrowheads="1"/>
            </p:cNvSpPr>
            <p:nvPr/>
          </p:nvSpPr>
          <p:spPr bwMode="auto">
            <a:xfrm>
              <a:off x="2654" y="313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6" name="Oval 232"/>
            <p:cNvSpPr>
              <a:spLocks noChangeArrowheads="1"/>
            </p:cNvSpPr>
            <p:nvPr/>
          </p:nvSpPr>
          <p:spPr bwMode="auto">
            <a:xfrm>
              <a:off x="3005" y="2947"/>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7" name="Oval 233"/>
            <p:cNvSpPr>
              <a:spLocks noChangeArrowheads="1"/>
            </p:cNvSpPr>
            <p:nvPr/>
          </p:nvSpPr>
          <p:spPr bwMode="auto">
            <a:xfrm>
              <a:off x="3006" y="27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8" name="Oval 234"/>
            <p:cNvSpPr>
              <a:spLocks noChangeArrowheads="1"/>
            </p:cNvSpPr>
            <p:nvPr/>
          </p:nvSpPr>
          <p:spPr bwMode="auto">
            <a:xfrm>
              <a:off x="3005" y="2588"/>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59" name="Oval 235"/>
            <p:cNvSpPr>
              <a:spLocks noChangeArrowheads="1"/>
            </p:cNvSpPr>
            <p:nvPr/>
          </p:nvSpPr>
          <p:spPr bwMode="auto">
            <a:xfrm>
              <a:off x="3006" y="24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0" name="Oval 236"/>
            <p:cNvSpPr>
              <a:spLocks noChangeArrowheads="1"/>
            </p:cNvSpPr>
            <p:nvPr/>
          </p:nvSpPr>
          <p:spPr bwMode="auto">
            <a:xfrm>
              <a:off x="3006" y="22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1" name="Oval 237"/>
            <p:cNvSpPr>
              <a:spLocks noChangeArrowheads="1"/>
            </p:cNvSpPr>
            <p:nvPr/>
          </p:nvSpPr>
          <p:spPr bwMode="auto">
            <a:xfrm>
              <a:off x="3006" y="20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2" name="Oval 238"/>
            <p:cNvSpPr>
              <a:spLocks noChangeArrowheads="1"/>
            </p:cNvSpPr>
            <p:nvPr/>
          </p:nvSpPr>
          <p:spPr bwMode="auto">
            <a:xfrm>
              <a:off x="3005" y="3311"/>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3" name="Oval 239"/>
            <p:cNvSpPr>
              <a:spLocks noChangeArrowheads="1"/>
            </p:cNvSpPr>
            <p:nvPr/>
          </p:nvSpPr>
          <p:spPr bwMode="auto">
            <a:xfrm>
              <a:off x="3005" y="3131"/>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4" name="Oval 240"/>
            <p:cNvSpPr>
              <a:spLocks noChangeArrowheads="1"/>
            </p:cNvSpPr>
            <p:nvPr/>
          </p:nvSpPr>
          <p:spPr bwMode="auto">
            <a:xfrm>
              <a:off x="3181" y="2950"/>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5" name="Oval 241"/>
            <p:cNvSpPr>
              <a:spLocks noChangeArrowheads="1"/>
            </p:cNvSpPr>
            <p:nvPr/>
          </p:nvSpPr>
          <p:spPr bwMode="auto">
            <a:xfrm>
              <a:off x="3182" y="277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6" name="Oval 242"/>
            <p:cNvSpPr>
              <a:spLocks noChangeArrowheads="1"/>
            </p:cNvSpPr>
            <p:nvPr/>
          </p:nvSpPr>
          <p:spPr bwMode="auto">
            <a:xfrm>
              <a:off x="3181" y="2591"/>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7" name="Oval 243"/>
            <p:cNvSpPr>
              <a:spLocks noChangeArrowheads="1"/>
            </p:cNvSpPr>
            <p:nvPr/>
          </p:nvSpPr>
          <p:spPr bwMode="auto">
            <a:xfrm>
              <a:off x="3182" y="241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8" name="Oval 244"/>
            <p:cNvSpPr>
              <a:spLocks noChangeArrowheads="1"/>
            </p:cNvSpPr>
            <p:nvPr/>
          </p:nvSpPr>
          <p:spPr bwMode="auto">
            <a:xfrm>
              <a:off x="3182" y="222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69" name="Oval 245"/>
            <p:cNvSpPr>
              <a:spLocks noChangeArrowheads="1"/>
            </p:cNvSpPr>
            <p:nvPr/>
          </p:nvSpPr>
          <p:spPr bwMode="auto">
            <a:xfrm>
              <a:off x="3182" y="204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0" name="Oval 246"/>
            <p:cNvSpPr>
              <a:spLocks noChangeArrowheads="1"/>
            </p:cNvSpPr>
            <p:nvPr/>
          </p:nvSpPr>
          <p:spPr bwMode="auto">
            <a:xfrm>
              <a:off x="3181" y="3314"/>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1" name="Oval 247"/>
            <p:cNvSpPr>
              <a:spLocks noChangeArrowheads="1"/>
            </p:cNvSpPr>
            <p:nvPr/>
          </p:nvSpPr>
          <p:spPr bwMode="auto">
            <a:xfrm>
              <a:off x="3181" y="3134"/>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2" name="Oval 248"/>
            <p:cNvSpPr>
              <a:spLocks noChangeArrowheads="1"/>
            </p:cNvSpPr>
            <p:nvPr/>
          </p:nvSpPr>
          <p:spPr bwMode="auto">
            <a:xfrm>
              <a:off x="2828" y="348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3" name="Oval 249"/>
            <p:cNvSpPr>
              <a:spLocks noChangeArrowheads="1"/>
            </p:cNvSpPr>
            <p:nvPr/>
          </p:nvSpPr>
          <p:spPr bwMode="auto">
            <a:xfrm>
              <a:off x="2292" y="349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4" name="Oval 250"/>
            <p:cNvSpPr>
              <a:spLocks noChangeArrowheads="1"/>
            </p:cNvSpPr>
            <p:nvPr/>
          </p:nvSpPr>
          <p:spPr bwMode="auto">
            <a:xfrm>
              <a:off x="2473" y="349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5" name="Oval 251"/>
            <p:cNvSpPr>
              <a:spLocks noChangeArrowheads="1"/>
            </p:cNvSpPr>
            <p:nvPr/>
          </p:nvSpPr>
          <p:spPr bwMode="auto">
            <a:xfrm>
              <a:off x="2654" y="349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6" name="Oval 252"/>
            <p:cNvSpPr>
              <a:spLocks noChangeArrowheads="1"/>
            </p:cNvSpPr>
            <p:nvPr/>
          </p:nvSpPr>
          <p:spPr bwMode="auto">
            <a:xfrm>
              <a:off x="2828" y="385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7" name="Oval 253"/>
            <p:cNvSpPr>
              <a:spLocks noChangeArrowheads="1"/>
            </p:cNvSpPr>
            <p:nvPr/>
          </p:nvSpPr>
          <p:spPr bwMode="auto">
            <a:xfrm>
              <a:off x="2292" y="385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8" name="Oval 254"/>
            <p:cNvSpPr>
              <a:spLocks noChangeArrowheads="1"/>
            </p:cNvSpPr>
            <p:nvPr/>
          </p:nvSpPr>
          <p:spPr bwMode="auto">
            <a:xfrm>
              <a:off x="2473" y="385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79" name="Oval 255"/>
            <p:cNvSpPr>
              <a:spLocks noChangeArrowheads="1"/>
            </p:cNvSpPr>
            <p:nvPr/>
          </p:nvSpPr>
          <p:spPr bwMode="auto">
            <a:xfrm>
              <a:off x="2654" y="385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0" name="Oval 256"/>
            <p:cNvSpPr>
              <a:spLocks noChangeArrowheads="1"/>
            </p:cNvSpPr>
            <p:nvPr/>
          </p:nvSpPr>
          <p:spPr bwMode="auto">
            <a:xfrm>
              <a:off x="2828" y="367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1" name="Oval 257"/>
            <p:cNvSpPr>
              <a:spLocks noChangeArrowheads="1"/>
            </p:cNvSpPr>
            <p:nvPr/>
          </p:nvSpPr>
          <p:spPr bwMode="auto">
            <a:xfrm>
              <a:off x="2292" y="367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2" name="Oval 258"/>
            <p:cNvSpPr>
              <a:spLocks noChangeArrowheads="1"/>
            </p:cNvSpPr>
            <p:nvPr/>
          </p:nvSpPr>
          <p:spPr bwMode="auto">
            <a:xfrm>
              <a:off x="2473" y="367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3" name="Oval 259"/>
            <p:cNvSpPr>
              <a:spLocks noChangeArrowheads="1"/>
            </p:cNvSpPr>
            <p:nvPr/>
          </p:nvSpPr>
          <p:spPr bwMode="auto">
            <a:xfrm>
              <a:off x="2654" y="367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4" name="Oval 260"/>
            <p:cNvSpPr>
              <a:spLocks noChangeArrowheads="1"/>
            </p:cNvSpPr>
            <p:nvPr/>
          </p:nvSpPr>
          <p:spPr bwMode="auto">
            <a:xfrm>
              <a:off x="3005" y="3491"/>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5" name="Oval 261"/>
            <p:cNvSpPr>
              <a:spLocks noChangeArrowheads="1"/>
            </p:cNvSpPr>
            <p:nvPr/>
          </p:nvSpPr>
          <p:spPr bwMode="auto">
            <a:xfrm>
              <a:off x="3005" y="3855"/>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6" name="Oval 262"/>
            <p:cNvSpPr>
              <a:spLocks noChangeArrowheads="1"/>
            </p:cNvSpPr>
            <p:nvPr/>
          </p:nvSpPr>
          <p:spPr bwMode="auto">
            <a:xfrm>
              <a:off x="3005" y="3675"/>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7" name="Oval 263"/>
            <p:cNvSpPr>
              <a:spLocks noChangeArrowheads="1"/>
            </p:cNvSpPr>
            <p:nvPr/>
          </p:nvSpPr>
          <p:spPr bwMode="auto">
            <a:xfrm>
              <a:off x="3181" y="3494"/>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8" name="Oval 264"/>
            <p:cNvSpPr>
              <a:spLocks noChangeArrowheads="1"/>
            </p:cNvSpPr>
            <p:nvPr/>
          </p:nvSpPr>
          <p:spPr bwMode="auto">
            <a:xfrm>
              <a:off x="3181" y="3858"/>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89" name="Oval 265"/>
            <p:cNvSpPr>
              <a:spLocks noChangeArrowheads="1"/>
            </p:cNvSpPr>
            <p:nvPr/>
          </p:nvSpPr>
          <p:spPr bwMode="auto">
            <a:xfrm>
              <a:off x="3181" y="3678"/>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90" name="Text Box 266"/>
            <p:cNvSpPr txBox="1">
              <a:spLocks noChangeArrowheads="1"/>
            </p:cNvSpPr>
            <p:nvPr/>
          </p:nvSpPr>
          <p:spPr bwMode="auto">
            <a:xfrm>
              <a:off x="2591" y="4067"/>
              <a:ext cx="276" cy="231"/>
            </a:xfrm>
            <a:prstGeom prst="rect">
              <a:avLst/>
            </a:prstGeom>
            <a:noFill/>
            <a:ln w="12700">
              <a:noFill/>
              <a:miter lim="800000"/>
              <a:headEnd/>
              <a:tailEnd/>
            </a:ln>
            <a:effectLst/>
          </p:spPr>
          <p:txBody>
            <a:bodyPr wrap="none">
              <a:spAutoFit/>
            </a:bodyPr>
            <a:lstStyle/>
            <a:p>
              <a:pPr algn="ctr"/>
              <a:r>
                <a:rPr lang="en-IE"/>
                <a:t>13</a:t>
              </a:r>
              <a:endParaRPr lang="en-US"/>
            </a:p>
          </p:txBody>
        </p:sp>
        <p:sp>
          <p:nvSpPr>
            <p:cNvPr id="103691" name="Text Box 267"/>
            <p:cNvSpPr txBox="1">
              <a:spLocks noChangeArrowheads="1"/>
            </p:cNvSpPr>
            <p:nvPr/>
          </p:nvSpPr>
          <p:spPr bwMode="auto">
            <a:xfrm>
              <a:off x="2408" y="4067"/>
              <a:ext cx="276" cy="231"/>
            </a:xfrm>
            <a:prstGeom prst="rect">
              <a:avLst/>
            </a:prstGeom>
            <a:noFill/>
            <a:ln w="12700">
              <a:noFill/>
              <a:miter lim="800000"/>
              <a:headEnd/>
              <a:tailEnd/>
            </a:ln>
            <a:effectLst/>
          </p:spPr>
          <p:txBody>
            <a:bodyPr wrap="none">
              <a:spAutoFit/>
            </a:bodyPr>
            <a:lstStyle/>
            <a:p>
              <a:pPr algn="ctr"/>
              <a:r>
                <a:rPr lang="en-IE"/>
                <a:t>12</a:t>
              </a:r>
              <a:endParaRPr lang="en-US"/>
            </a:p>
          </p:txBody>
        </p:sp>
        <p:sp>
          <p:nvSpPr>
            <p:cNvPr id="103692" name="Text Box 268"/>
            <p:cNvSpPr txBox="1">
              <a:spLocks noChangeArrowheads="1"/>
            </p:cNvSpPr>
            <p:nvPr/>
          </p:nvSpPr>
          <p:spPr bwMode="auto">
            <a:xfrm>
              <a:off x="2228" y="4067"/>
              <a:ext cx="276" cy="231"/>
            </a:xfrm>
            <a:prstGeom prst="rect">
              <a:avLst/>
            </a:prstGeom>
            <a:noFill/>
            <a:ln w="12700">
              <a:noFill/>
              <a:miter lim="800000"/>
              <a:headEnd/>
              <a:tailEnd/>
            </a:ln>
            <a:effectLst/>
          </p:spPr>
          <p:txBody>
            <a:bodyPr wrap="none">
              <a:spAutoFit/>
            </a:bodyPr>
            <a:lstStyle/>
            <a:p>
              <a:pPr algn="ctr"/>
              <a:r>
                <a:rPr lang="en-IE"/>
                <a:t>11</a:t>
              </a:r>
              <a:endParaRPr lang="en-US"/>
            </a:p>
          </p:txBody>
        </p:sp>
        <p:sp>
          <p:nvSpPr>
            <p:cNvPr id="103693" name="Text Box 269"/>
            <p:cNvSpPr txBox="1">
              <a:spLocks noChangeArrowheads="1"/>
            </p:cNvSpPr>
            <p:nvPr/>
          </p:nvSpPr>
          <p:spPr bwMode="auto">
            <a:xfrm>
              <a:off x="2762" y="4067"/>
              <a:ext cx="276" cy="231"/>
            </a:xfrm>
            <a:prstGeom prst="rect">
              <a:avLst/>
            </a:prstGeom>
            <a:noFill/>
            <a:ln w="12700">
              <a:noFill/>
              <a:miter lim="800000"/>
              <a:headEnd/>
              <a:tailEnd/>
            </a:ln>
            <a:effectLst/>
          </p:spPr>
          <p:txBody>
            <a:bodyPr wrap="none">
              <a:spAutoFit/>
            </a:bodyPr>
            <a:lstStyle/>
            <a:p>
              <a:pPr algn="ctr"/>
              <a:r>
                <a:rPr lang="en-IE"/>
                <a:t>14</a:t>
              </a:r>
              <a:endParaRPr lang="en-US"/>
            </a:p>
          </p:txBody>
        </p:sp>
        <p:sp>
          <p:nvSpPr>
            <p:cNvPr id="103694" name="Line 270"/>
            <p:cNvSpPr>
              <a:spLocks noChangeShapeType="1"/>
            </p:cNvSpPr>
            <p:nvPr/>
          </p:nvSpPr>
          <p:spPr bwMode="auto">
            <a:xfrm>
              <a:off x="3258" y="4006"/>
              <a:ext cx="0" cy="58"/>
            </a:xfrm>
            <a:prstGeom prst="line">
              <a:avLst/>
            </a:prstGeom>
            <a:noFill/>
            <a:ln w="12700">
              <a:solidFill>
                <a:schemeClr val="tx1"/>
              </a:solidFill>
              <a:round/>
              <a:headEnd/>
              <a:tailEnd/>
            </a:ln>
            <a:effectLst/>
          </p:spPr>
          <p:txBody>
            <a:bodyPr wrap="none"/>
            <a:lstStyle/>
            <a:p>
              <a:endParaRPr lang="en-US"/>
            </a:p>
          </p:txBody>
        </p:sp>
        <p:sp>
          <p:nvSpPr>
            <p:cNvPr id="103695" name="Line 271"/>
            <p:cNvSpPr>
              <a:spLocks noChangeShapeType="1"/>
            </p:cNvSpPr>
            <p:nvPr/>
          </p:nvSpPr>
          <p:spPr bwMode="auto">
            <a:xfrm rot="5400000" flipV="1">
              <a:off x="1807" y="-539"/>
              <a:ext cx="0" cy="3111"/>
            </a:xfrm>
            <a:prstGeom prst="line">
              <a:avLst/>
            </a:prstGeom>
            <a:noFill/>
            <a:ln w="12700">
              <a:solidFill>
                <a:schemeClr val="tx1"/>
              </a:solidFill>
              <a:round/>
              <a:headEnd/>
              <a:tailEnd/>
            </a:ln>
            <a:effectLst/>
          </p:spPr>
          <p:txBody>
            <a:bodyPr wrap="none"/>
            <a:lstStyle/>
            <a:p>
              <a:endParaRPr lang="en-US"/>
            </a:p>
          </p:txBody>
        </p:sp>
        <p:sp>
          <p:nvSpPr>
            <p:cNvPr id="103696" name="Line 272"/>
            <p:cNvSpPr>
              <a:spLocks noChangeShapeType="1"/>
            </p:cNvSpPr>
            <p:nvPr/>
          </p:nvSpPr>
          <p:spPr bwMode="auto">
            <a:xfrm rot="5400000" flipV="1">
              <a:off x="1807" y="-356"/>
              <a:ext cx="0" cy="3111"/>
            </a:xfrm>
            <a:prstGeom prst="line">
              <a:avLst/>
            </a:prstGeom>
            <a:noFill/>
            <a:ln w="12700">
              <a:solidFill>
                <a:schemeClr val="tx1"/>
              </a:solidFill>
              <a:round/>
              <a:headEnd/>
              <a:tailEnd/>
            </a:ln>
            <a:effectLst/>
          </p:spPr>
          <p:txBody>
            <a:bodyPr wrap="none"/>
            <a:lstStyle/>
            <a:p>
              <a:endParaRPr lang="en-US"/>
            </a:p>
          </p:txBody>
        </p:sp>
        <p:sp>
          <p:nvSpPr>
            <p:cNvPr id="103697" name="Line 273"/>
            <p:cNvSpPr>
              <a:spLocks noChangeShapeType="1"/>
            </p:cNvSpPr>
            <p:nvPr/>
          </p:nvSpPr>
          <p:spPr bwMode="auto">
            <a:xfrm rot="5400000" flipV="1">
              <a:off x="1807" y="-174"/>
              <a:ext cx="0" cy="3111"/>
            </a:xfrm>
            <a:prstGeom prst="line">
              <a:avLst/>
            </a:prstGeom>
            <a:noFill/>
            <a:ln w="12700">
              <a:solidFill>
                <a:schemeClr val="tx1"/>
              </a:solidFill>
              <a:round/>
              <a:headEnd/>
              <a:tailEnd/>
            </a:ln>
            <a:effectLst/>
          </p:spPr>
          <p:txBody>
            <a:bodyPr wrap="none"/>
            <a:lstStyle/>
            <a:p>
              <a:endParaRPr lang="en-US"/>
            </a:p>
          </p:txBody>
        </p:sp>
        <p:sp>
          <p:nvSpPr>
            <p:cNvPr id="103698" name="Line 274"/>
            <p:cNvSpPr>
              <a:spLocks noChangeShapeType="1"/>
            </p:cNvSpPr>
            <p:nvPr/>
          </p:nvSpPr>
          <p:spPr bwMode="auto">
            <a:xfrm rot="5400000" flipV="1">
              <a:off x="1807" y="6"/>
              <a:ext cx="0" cy="3111"/>
            </a:xfrm>
            <a:prstGeom prst="line">
              <a:avLst/>
            </a:prstGeom>
            <a:noFill/>
            <a:ln w="12700">
              <a:solidFill>
                <a:schemeClr val="tx1"/>
              </a:solidFill>
              <a:round/>
              <a:headEnd/>
              <a:tailEnd/>
            </a:ln>
            <a:effectLst/>
          </p:spPr>
          <p:txBody>
            <a:bodyPr wrap="none"/>
            <a:lstStyle/>
            <a:p>
              <a:endParaRPr lang="en-US"/>
            </a:p>
          </p:txBody>
        </p:sp>
        <p:sp>
          <p:nvSpPr>
            <p:cNvPr id="103699" name="Line 275"/>
            <p:cNvSpPr>
              <a:spLocks noChangeShapeType="1"/>
            </p:cNvSpPr>
            <p:nvPr/>
          </p:nvSpPr>
          <p:spPr bwMode="auto">
            <a:xfrm rot="5400000" flipV="1">
              <a:off x="1807" y="187"/>
              <a:ext cx="0" cy="3111"/>
            </a:xfrm>
            <a:prstGeom prst="line">
              <a:avLst/>
            </a:prstGeom>
            <a:noFill/>
            <a:ln w="12700">
              <a:solidFill>
                <a:schemeClr val="tx1"/>
              </a:solidFill>
              <a:round/>
              <a:headEnd/>
              <a:tailEnd/>
            </a:ln>
            <a:effectLst/>
          </p:spPr>
          <p:txBody>
            <a:bodyPr wrap="none"/>
            <a:lstStyle/>
            <a:p>
              <a:endParaRPr lang="en-US"/>
            </a:p>
          </p:txBody>
        </p:sp>
        <p:sp>
          <p:nvSpPr>
            <p:cNvPr id="103700" name="Line 276"/>
            <p:cNvSpPr>
              <a:spLocks noChangeShapeType="1"/>
            </p:cNvSpPr>
            <p:nvPr/>
          </p:nvSpPr>
          <p:spPr bwMode="auto">
            <a:xfrm rot="5400000" flipV="1">
              <a:off x="1807" y="367"/>
              <a:ext cx="0" cy="3111"/>
            </a:xfrm>
            <a:prstGeom prst="line">
              <a:avLst/>
            </a:prstGeom>
            <a:noFill/>
            <a:ln w="12700">
              <a:solidFill>
                <a:schemeClr val="tx1"/>
              </a:solidFill>
              <a:round/>
              <a:headEnd/>
              <a:tailEnd/>
            </a:ln>
            <a:effectLst/>
          </p:spPr>
          <p:txBody>
            <a:bodyPr wrap="none"/>
            <a:lstStyle/>
            <a:p>
              <a:endParaRPr lang="en-US"/>
            </a:p>
          </p:txBody>
        </p:sp>
        <p:sp>
          <p:nvSpPr>
            <p:cNvPr id="103701" name="Oval 277"/>
            <p:cNvSpPr>
              <a:spLocks noChangeArrowheads="1"/>
            </p:cNvSpPr>
            <p:nvPr/>
          </p:nvSpPr>
          <p:spPr bwMode="auto">
            <a:xfrm>
              <a:off x="664" y="184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2" name="Oval 278"/>
            <p:cNvSpPr>
              <a:spLocks noChangeArrowheads="1"/>
            </p:cNvSpPr>
            <p:nvPr/>
          </p:nvSpPr>
          <p:spPr bwMode="auto">
            <a:xfrm>
              <a:off x="853" y="184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3" name="Oval 279"/>
            <p:cNvSpPr>
              <a:spLocks noChangeArrowheads="1"/>
            </p:cNvSpPr>
            <p:nvPr/>
          </p:nvSpPr>
          <p:spPr bwMode="auto">
            <a:xfrm>
              <a:off x="1751" y="184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4" name="Oval 280"/>
            <p:cNvSpPr>
              <a:spLocks noChangeArrowheads="1"/>
            </p:cNvSpPr>
            <p:nvPr/>
          </p:nvSpPr>
          <p:spPr bwMode="auto">
            <a:xfrm>
              <a:off x="483" y="18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5" name="Oval 281"/>
            <p:cNvSpPr>
              <a:spLocks noChangeArrowheads="1"/>
            </p:cNvSpPr>
            <p:nvPr/>
          </p:nvSpPr>
          <p:spPr bwMode="auto">
            <a:xfrm>
              <a:off x="1026" y="184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6" name="Oval 282"/>
            <p:cNvSpPr>
              <a:spLocks noChangeArrowheads="1"/>
            </p:cNvSpPr>
            <p:nvPr/>
          </p:nvSpPr>
          <p:spPr bwMode="auto">
            <a:xfrm>
              <a:off x="1215" y="18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7" name="Oval 283"/>
            <p:cNvSpPr>
              <a:spLocks noChangeArrowheads="1"/>
            </p:cNvSpPr>
            <p:nvPr/>
          </p:nvSpPr>
          <p:spPr bwMode="auto">
            <a:xfrm>
              <a:off x="1396" y="18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8" name="Oval 284"/>
            <p:cNvSpPr>
              <a:spLocks noChangeArrowheads="1"/>
            </p:cNvSpPr>
            <p:nvPr/>
          </p:nvSpPr>
          <p:spPr bwMode="auto">
            <a:xfrm>
              <a:off x="1577" y="1846"/>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09" name="Oval 285"/>
            <p:cNvSpPr>
              <a:spLocks noChangeArrowheads="1"/>
            </p:cNvSpPr>
            <p:nvPr/>
          </p:nvSpPr>
          <p:spPr bwMode="auto">
            <a:xfrm>
              <a:off x="665" y="16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0" name="Oval 286"/>
            <p:cNvSpPr>
              <a:spLocks noChangeArrowheads="1"/>
            </p:cNvSpPr>
            <p:nvPr/>
          </p:nvSpPr>
          <p:spPr bwMode="auto">
            <a:xfrm>
              <a:off x="853" y="16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1" name="Oval 287"/>
            <p:cNvSpPr>
              <a:spLocks noChangeArrowheads="1"/>
            </p:cNvSpPr>
            <p:nvPr/>
          </p:nvSpPr>
          <p:spPr bwMode="auto">
            <a:xfrm>
              <a:off x="1752" y="166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2" name="Oval 288"/>
            <p:cNvSpPr>
              <a:spLocks noChangeArrowheads="1"/>
            </p:cNvSpPr>
            <p:nvPr/>
          </p:nvSpPr>
          <p:spPr bwMode="auto">
            <a:xfrm>
              <a:off x="483" y="16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3" name="Oval 289"/>
            <p:cNvSpPr>
              <a:spLocks noChangeArrowheads="1"/>
            </p:cNvSpPr>
            <p:nvPr/>
          </p:nvSpPr>
          <p:spPr bwMode="auto">
            <a:xfrm>
              <a:off x="1027" y="16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4" name="Oval 290"/>
            <p:cNvSpPr>
              <a:spLocks noChangeArrowheads="1"/>
            </p:cNvSpPr>
            <p:nvPr/>
          </p:nvSpPr>
          <p:spPr bwMode="auto">
            <a:xfrm>
              <a:off x="1216" y="16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5" name="Oval 291"/>
            <p:cNvSpPr>
              <a:spLocks noChangeArrowheads="1"/>
            </p:cNvSpPr>
            <p:nvPr/>
          </p:nvSpPr>
          <p:spPr bwMode="auto">
            <a:xfrm>
              <a:off x="1397" y="16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6" name="Oval 292"/>
            <p:cNvSpPr>
              <a:spLocks noChangeArrowheads="1"/>
            </p:cNvSpPr>
            <p:nvPr/>
          </p:nvSpPr>
          <p:spPr bwMode="auto">
            <a:xfrm>
              <a:off x="1578" y="16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7" name="Oval 293"/>
            <p:cNvSpPr>
              <a:spLocks noChangeArrowheads="1"/>
            </p:cNvSpPr>
            <p:nvPr/>
          </p:nvSpPr>
          <p:spPr bwMode="auto">
            <a:xfrm>
              <a:off x="664" y="148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8" name="Oval 294"/>
            <p:cNvSpPr>
              <a:spLocks noChangeArrowheads="1"/>
            </p:cNvSpPr>
            <p:nvPr/>
          </p:nvSpPr>
          <p:spPr bwMode="auto">
            <a:xfrm>
              <a:off x="853" y="148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19" name="Oval 295"/>
            <p:cNvSpPr>
              <a:spLocks noChangeArrowheads="1"/>
            </p:cNvSpPr>
            <p:nvPr/>
          </p:nvSpPr>
          <p:spPr bwMode="auto">
            <a:xfrm>
              <a:off x="1751" y="148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0" name="Oval 296"/>
            <p:cNvSpPr>
              <a:spLocks noChangeArrowheads="1"/>
            </p:cNvSpPr>
            <p:nvPr/>
          </p:nvSpPr>
          <p:spPr bwMode="auto">
            <a:xfrm>
              <a:off x="483" y="14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1" name="Oval 297"/>
            <p:cNvSpPr>
              <a:spLocks noChangeArrowheads="1"/>
            </p:cNvSpPr>
            <p:nvPr/>
          </p:nvSpPr>
          <p:spPr bwMode="auto">
            <a:xfrm>
              <a:off x="1026" y="148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2" name="Oval 298"/>
            <p:cNvSpPr>
              <a:spLocks noChangeArrowheads="1"/>
            </p:cNvSpPr>
            <p:nvPr/>
          </p:nvSpPr>
          <p:spPr bwMode="auto">
            <a:xfrm>
              <a:off x="1215" y="14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3" name="Oval 299"/>
            <p:cNvSpPr>
              <a:spLocks noChangeArrowheads="1"/>
            </p:cNvSpPr>
            <p:nvPr/>
          </p:nvSpPr>
          <p:spPr bwMode="auto">
            <a:xfrm>
              <a:off x="1396" y="14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4" name="Oval 300"/>
            <p:cNvSpPr>
              <a:spLocks noChangeArrowheads="1"/>
            </p:cNvSpPr>
            <p:nvPr/>
          </p:nvSpPr>
          <p:spPr bwMode="auto">
            <a:xfrm>
              <a:off x="1577" y="148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5" name="Oval 301"/>
            <p:cNvSpPr>
              <a:spLocks noChangeArrowheads="1"/>
            </p:cNvSpPr>
            <p:nvPr/>
          </p:nvSpPr>
          <p:spPr bwMode="auto">
            <a:xfrm>
              <a:off x="665"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6" name="Oval 302"/>
            <p:cNvSpPr>
              <a:spLocks noChangeArrowheads="1"/>
            </p:cNvSpPr>
            <p:nvPr/>
          </p:nvSpPr>
          <p:spPr bwMode="auto">
            <a:xfrm>
              <a:off x="853"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7" name="Oval 303"/>
            <p:cNvSpPr>
              <a:spLocks noChangeArrowheads="1"/>
            </p:cNvSpPr>
            <p:nvPr/>
          </p:nvSpPr>
          <p:spPr bwMode="auto">
            <a:xfrm>
              <a:off x="1752" y="130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8" name="Oval 304"/>
            <p:cNvSpPr>
              <a:spLocks noChangeArrowheads="1"/>
            </p:cNvSpPr>
            <p:nvPr/>
          </p:nvSpPr>
          <p:spPr bwMode="auto">
            <a:xfrm>
              <a:off x="483"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29" name="Oval 305"/>
            <p:cNvSpPr>
              <a:spLocks noChangeArrowheads="1"/>
            </p:cNvSpPr>
            <p:nvPr/>
          </p:nvSpPr>
          <p:spPr bwMode="auto">
            <a:xfrm>
              <a:off x="1027"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0" name="Oval 306"/>
            <p:cNvSpPr>
              <a:spLocks noChangeArrowheads="1"/>
            </p:cNvSpPr>
            <p:nvPr/>
          </p:nvSpPr>
          <p:spPr bwMode="auto">
            <a:xfrm>
              <a:off x="1216"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1" name="Oval 307"/>
            <p:cNvSpPr>
              <a:spLocks noChangeArrowheads="1"/>
            </p:cNvSpPr>
            <p:nvPr/>
          </p:nvSpPr>
          <p:spPr bwMode="auto">
            <a:xfrm>
              <a:off x="1397"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2" name="Oval 308"/>
            <p:cNvSpPr>
              <a:spLocks noChangeArrowheads="1"/>
            </p:cNvSpPr>
            <p:nvPr/>
          </p:nvSpPr>
          <p:spPr bwMode="auto">
            <a:xfrm>
              <a:off x="1578"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3" name="Oval 309"/>
            <p:cNvSpPr>
              <a:spLocks noChangeArrowheads="1"/>
            </p:cNvSpPr>
            <p:nvPr/>
          </p:nvSpPr>
          <p:spPr bwMode="auto">
            <a:xfrm>
              <a:off x="665" y="11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4" name="Oval 310"/>
            <p:cNvSpPr>
              <a:spLocks noChangeArrowheads="1"/>
            </p:cNvSpPr>
            <p:nvPr/>
          </p:nvSpPr>
          <p:spPr bwMode="auto">
            <a:xfrm>
              <a:off x="853" y="11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5" name="Oval 311"/>
            <p:cNvSpPr>
              <a:spLocks noChangeArrowheads="1"/>
            </p:cNvSpPr>
            <p:nvPr/>
          </p:nvSpPr>
          <p:spPr bwMode="auto">
            <a:xfrm>
              <a:off x="1752" y="111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6" name="Oval 312"/>
            <p:cNvSpPr>
              <a:spLocks noChangeArrowheads="1"/>
            </p:cNvSpPr>
            <p:nvPr/>
          </p:nvSpPr>
          <p:spPr bwMode="auto">
            <a:xfrm>
              <a:off x="483" y="11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7" name="Oval 313"/>
            <p:cNvSpPr>
              <a:spLocks noChangeArrowheads="1"/>
            </p:cNvSpPr>
            <p:nvPr/>
          </p:nvSpPr>
          <p:spPr bwMode="auto">
            <a:xfrm>
              <a:off x="1027" y="11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8" name="Oval 314"/>
            <p:cNvSpPr>
              <a:spLocks noChangeArrowheads="1"/>
            </p:cNvSpPr>
            <p:nvPr/>
          </p:nvSpPr>
          <p:spPr bwMode="auto">
            <a:xfrm>
              <a:off x="1216" y="11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39" name="Oval 315"/>
            <p:cNvSpPr>
              <a:spLocks noChangeArrowheads="1"/>
            </p:cNvSpPr>
            <p:nvPr/>
          </p:nvSpPr>
          <p:spPr bwMode="auto">
            <a:xfrm>
              <a:off x="1397" y="11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0" name="Oval 316"/>
            <p:cNvSpPr>
              <a:spLocks noChangeArrowheads="1"/>
            </p:cNvSpPr>
            <p:nvPr/>
          </p:nvSpPr>
          <p:spPr bwMode="auto">
            <a:xfrm>
              <a:off x="1578" y="111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1" name="Oval 317"/>
            <p:cNvSpPr>
              <a:spLocks noChangeArrowheads="1"/>
            </p:cNvSpPr>
            <p:nvPr/>
          </p:nvSpPr>
          <p:spPr bwMode="auto">
            <a:xfrm>
              <a:off x="665" y="9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2" name="Oval 318"/>
            <p:cNvSpPr>
              <a:spLocks noChangeArrowheads="1"/>
            </p:cNvSpPr>
            <p:nvPr/>
          </p:nvSpPr>
          <p:spPr bwMode="auto">
            <a:xfrm>
              <a:off x="853" y="9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3" name="Oval 319"/>
            <p:cNvSpPr>
              <a:spLocks noChangeArrowheads="1"/>
            </p:cNvSpPr>
            <p:nvPr/>
          </p:nvSpPr>
          <p:spPr bwMode="auto">
            <a:xfrm>
              <a:off x="1752" y="935"/>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4" name="Oval 320"/>
            <p:cNvSpPr>
              <a:spLocks noChangeArrowheads="1"/>
            </p:cNvSpPr>
            <p:nvPr/>
          </p:nvSpPr>
          <p:spPr bwMode="auto">
            <a:xfrm>
              <a:off x="483" y="9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5" name="Oval 321"/>
            <p:cNvSpPr>
              <a:spLocks noChangeArrowheads="1"/>
            </p:cNvSpPr>
            <p:nvPr/>
          </p:nvSpPr>
          <p:spPr bwMode="auto">
            <a:xfrm>
              <a:off x="1027" y="9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6" name="Oval 322"/>
            <p:cNvSpPr>
              <a:spLocks noChangeArrowheads="1"/>
            </p:cNvSpPr>
            <p:nvPr/>
          </p:nvSpPr>
          <p:spPr bwMode="auto">
            <a:xfrm>
              <a:off x="1216" y="9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7" name="Oval 323"/>
            <p:cNvSpPr>
              <a:spLocks noChangeArrowheads="1"/>
            </p:cNvSpPr>
            <p:nvPr/>
          </p:nvSpPr>
          <p:spPr bwMode="auto">
            <a:xfrm>
              <a:off x="1397" y="9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8" name="Oval 324"/>
            <p:cNvSpPr>
              <a:spLocks noChangeArrowheads="1"/>
            </p:cNvSpPr>
            <p:nvPr/>
          </p:nvSpPr>
          <p:spPr bwMode="auto">
            <a:xfrm>
              <a:off x="1578" y="938"/>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49" name="Oval 325"/>
            <p:cNvSpPr>
              <a:spLocks noChangeArrowheads="1"/>
            </p:cNvSpPr>
            <p:nvPr/>
          </p:nvSpPr>
          <p:spPr bwMode="auto">
            <a:xfrm>
              <a:off x="304" y="184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0" name="Oval 326"/>
            <p:cNvSpPr>
              <a:spLocks noChangeArrowheads="1"/>
            </p:cNvSpPr>
            <p:nvPr/>
          </p:nvSpPr>
          <p:spPr bwMode="auto">
            <a:xfrm>
              <a:off x="304" y="166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1" name="Oval 327"/>
            <p:cNvSpPr>
              <a:spLocks noChangeArrowheads="1"/>
            </p:cNvSpPr>
            <p:nvPr/>
          </p:nvSpPr>
          <p:spPr bwMode="auto">
            <a:xfrm>
              <a:off x="304" y="148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2" name="Oval 328"/>
            <p:cNvSpPr>
              <a:spLocks noChangeArrowheads="1"/>
            </p:cNvSpPr>
            <p:nvPr/>
          </p:nvSpPr>
          <p:spPr bwMode="auto">
            <a:xfrm>
              <a:off x="304" y="130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3" name="Oval 329"/>
            <p:cNvSpPr>
              <a:spLocks noChangeArrowheads="1"/>
            </p:cNvSpPr>
            <p:nvPr/>
          </p:nvSpPr>
          <p:spPr bwMode="auto">
            <a:xfrm>
              <a:off x="304" y="1113"/>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4" name="Oval 330"/>
            <p:cNvSpPr>
              <a:spLocks noChangeArrowheads="1"/>
            </p:cNvSpPr>
            <p:nvPr/>
          </p:nvSpPr>
          <p:spPr bwMode="auto">
            <a:xfrm>
              <a:off x="304" y="933"/>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5" name="Oval 331"/>
            <p:cNvSpPr>
              <a:spLocks noChangeArrowheads="1"/>
            </p:cNvSpPr>
            <p:nvPr/>
          </p:nvSpPr>
          <p:spPr bwMode="auto">
            <a:xfrm>
              <a:off x="1928" y="1848"/>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6" name="Oval 332"/>
            <p:cNvSpPr>
              <a:spLocks noChangeArrowheads="1"/>
            </p:cNvSpPr>
            <p:nvPr/>
          </p:nvSpPr>
          <p:spPr bwMode="auto">
            <a:xfrm>
              <a:off x="1929" y="166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7" name="Oval 333"/>
            <p:cNvSpPr>
              <a:spLocks noChangeArrowheads="1"/>
            </p:cNvSpPr>
            <p:nvPr/>
          </p:nvSpPr>
          <p:spPr bwMode="auto">
            <a:xfrm>
              <a:off x="1928" y="1489"/>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8" name="Oval 334"/>
            <p:cNvSpPr>
              <a:spLocks noChangeArrowheads="1"/>
            </p:cNvSpPr>
            <p:nvPr/>
          </p:nvSpPr>
          <p:spPr bwMode="auto">
            <a:xfrm>
              <a:off x="1929" y="130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59" name="Oval 335"/>
            <p:cNvSpPr>
              <a:spLocks noChangeArrowheads="1"/>
            </p:cNvSpPr>
            <p:nvPr/>
          </p:nvSpPr>
          <p:spPr bwMode="auto">
            <a:xfrm>
              <a:off x="1929" y="112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0" name="Oval 336"/>
            <p:cNvSpPr>
              <a:spLocks noChangeArrowheads="1"/>
            </p:cNvSpPr>
            <p:nvPr/>
          </p:nvSpPr>
          <p:spPr bwMode="auto">
            <a:xfrm>
              <a:off x="1929" y="94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1" name="Oval 337"/>
            <p:cNvSpPr>
              <a:spLocks noChangeArrowheads="1"/>
            </p:cNvSpPr>
            <p:nvPr/>
          </p:nvSpPr>
          <p:spPr bwMode="auto">
            <a:xfrm>
              <a:off x="2104" y="1851"/>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2" name="Oval 338"/>
            <p:cNvSpPr>
              <a:spLocks noChangeArrowheads="1"/>
            </p:cNvSpPr>
            <p:nvPr/>
          </p:nvSpPr>
          <p:spPr bwMode="auto">
            <a:xfrm>
              <a:off x="2105" y="167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3" name="Oval 339"/>
            <p:cNvSpPr>
              <a:spLocks noChangeArrowheads="1"/>
            </p:cNvSpPr>
            <p:nvPr/>
          </p:nvSpPr>
          <p:spPr bwMode="auto">
            <a:xfrm>
              <a:off x="2104" y="1492"/>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4" name="Oval 340"/>
            <p:cNvSpPr>
              <a:spLocks noChangeArrowheads="1"/>
            </p:cNvSpPr>
            <p:nvPr/>
          </p:nvSpPr>
          <p:spPr bwMode="auto">
            <a:xfrm>
              <a:off x="2105" y="131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5" name="Oval 341"/>
            <p:cNvSpPr>
              <a:spLocks noChangeArrowheads="1"/>
            </p:cNvSpPr>
            <p:nvPr/>
          </p:nvSpPr>
          <p:spPr bwMode="auto">
            <a:xfrm>
              <a:off x="2105" y="112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6" name="Oval 342"/>
            <p:cNvSpPr>
              <a:spLocks noChangeArrowheads="1"/>
            </p:cNvSpPr>
            <p:nvPr/>
          </p:nvSpPr>
          <p:spPr bwMode="auto">
            <a:xfrm>
              <a:off x="2105" y="94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67" name="Text Box 343"/>
            <p:cNvSpPr txBox="1">
              <a:spLocks noChangeArrowheads="1"/>
            </p:cNvSpPr>
            <p:nvPr/>
          </p:nvSpPr>
          <p:spPr bwMode="auto">
            <a:xfrm>
              <a:off x="-4" y="1087"/>
              <a:ext cx="276" cy="231"/>
            </a:xfrm>
            <a:prstGeom prst="rect">
              <a:avLst/>
            </a:prstGeom>
            <a:noFill/>
            <a:ln w="12700">
              <a:noFill/>
              <a:miter lim="800000"/>
              <a:headEnd/>
              <a:tailEnd/>
            </a:ln>
            <a:effectLst/>
          </p:spPr>
          <p:txBody>
            <a:bodyPr wrap="none">
              <a:spAutoFit/>
            </a:bodyPr>
            <a:lstStyle/>
            <a:p>
              <a:pPr algn="r"/>
              <a:r>
                <a:rPr lang="en-IE"/>
                <a:t>15</a:t>
              </a:r>
              <a:endParaRPr lang="en-US"/>
            </a:p>
          </p:txBody>
        </p:sp>
        <p:sp>
          <p:nvSpPr>
            <p:cNvPr id="103768" name="Text Box 344"/>
            <p:cNvSpPr txBox="1">
              <a:spLocks noChangeArrowheads="1"/>
            </p:cNvSpPr>
            <p:nvPr/>
          </p:nvSpPr>
          <p:spPr bwMode="auto">
            <a:xfrm>
              <a:off x="-4" y="1448"/>
              <a:ext cx="276" cy="231"/>
            </a:xfrm>
            <a:prstGeom prst="rect">
              <a:avLst/>
            </a:prstGeom>
            <a:noFill/>
            <a:ln w="12700">
              <a:noFill/>
              <a:miter lim="800000"/>
              <a:headEnd/>
              <a:tailEnd/>
            </a:ln>
            <a:effectLst/>
          </p:spPr>
          <p:txBody>
            <a:bodyPr wrap="none">
              <a:spAutoFit/>
            </a:bodyPr>
            <a:lstStyle/>
            <a:p>
              <a:pPr algn="r"/>
              <a:r>
                <a:rPr lang="en-IE"/>
                <a:t>13</a:t>
              </a:r>
              <a:endParaRPr lang="en-US"/>
            </a:p>
          </p:txBody>
        </p:sp>
        <p:sp>
          <p:nvSpPr>
            <p:cNvPr id="103769" name="Text Box 345"/>
            <p:cNvSpPr txBox="1">
              <a:spLocks noChangeArrowheads="1"/>
            </p:cNvSpPr>
            <p:nvPr/>
          </p:nvSpPr>
          <p:spPr bwMode="auto">
            <a:xfrm>
              <a:off x="-4" y="1629"/>
              <a:ext cx="276" cy="231"/>
            </a:xfrm>
            <a:prstGeom prst="rect">
              <a:avLst/>
            </a:prstGeom>
            <a:noFill/>
            <a:ln w="12700">
              <a:noFill/>
              <a:miter lim="800000"/>
              <a:headEnd/>
              <a:tailEnd/>
            </a:ln>
            <a:effectLst/>
          </p:spPr>
          <p:txBody>
            <a:bodyPr wrap="none">
              <a:spAutoFit/>
            </a:bodyPr>
            <a:lstStyle/>
            <a:p>
              <a:pPr algn="r"/>
              <a:r>
                <a:rPr lang="en-IE"/>
                <a:t>12</a:t>
              </a:r>
              <a:endParaRPr lang="en-US"/>
            </a:p>
          </p:txBody>
        </p:sp>
        <p:sp>
          <p:nvSpPr>
            <p:cNvPr id="103770" name="Text Box 346"/>
            <p:cNvSpPr txBox="1">
              <a:spLocks noChangeArrowheads="1"/>
            </p:cNvSpPr>
            <p:nvPr/>
          </p:nvSpPr>
          <p:spPr bwMode="auto">
            <a:xfrm>
              <a:off x="-4" y="1269"/>
              <a:ext cx="276" cy="231"/>
            </a:xfrm>
            <a:prstGeom prst="rect">
              <a:avLst/>
            </a:prstGeom>
            <a:noFill/>
            <a:ln w="12700">
              <a:noFill/>
              <a:miter lim="800000"/>
              <a:headEnd/>
              <a:tailEnd/>
            </a:ln>
            <a:effectLst/>
          </p:spPr>
          <p:txBody>
            <a:bodyPr wrap="none">
              <a:spAutoFit/>
            </a:bodyPr>
            <a:lstStyle/>
            <a:p>
              <a:pPr algn="r"/>
              <a:r>
                <a:rPr lang="en-IE"/>
                <a:t>14</a:t>
              </a:r>
              <a:endParaRPr lang="en-US"/>
            </a:p>
          </p:txBody>
        </p:sp>
        <p:sp>
          <p:nvSpPr>
            <p:cNvPr id="103771" name="Oval 347"/>
            <p:cNvSpPr>
              <a:spLocks noChangeArrowheads="1"/>
            </p:cNvSpPr>
            <p:nvPr/>
          </p:nvSpPr>
          <p:spPr bwMode="auto">
            <a:xfrm>
              <a:off x="2826" y="184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2" name="Oval 348"/>
            <p:cNvSpPr>
              <a:spLocks noChangeArrowheads="1"/>
            </p:cNvSpPr>
            <p:nvPr/>
          </p:nvSpPr>
          <p:spPr bwMode="auto">
            <a:xfrm>
              <a:off x="2290" y="1845"/>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3" name="Oval 349"/>
            <p:cNvSpPr>
              <a:spLocks noChangeArrowheads="1"/>
            </p:cNvSpPr>
            <p:nvPr/>
          </p:nvSpPr>
          <p:spPr bwMode="auto">
            <a:xfrm>
              <a:off x="2471" y="1845"/>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4" name="Oval 350"/>
            <p:cNvSpPr>
              <a:spLocks noChangeArrowheads="1"/>
            </p:cNvSpPr>
            <p:nvPr/>
          </p:nvSpPr>
          <p:spPr bwMode="auto">
            <a:xfrm>
              <a:off x="2652" y="1845"/>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5" name="Oval 351"/>
            <p:cNvSpPr>
              <a:spLocks noChangeArrowheads="1"/>
            </p:cNvSpPr>
            <p:nvPr/>
          </p:nvSpPr>
          <p:spPr bwMode="auto">
            <a:xfrm>
              <a:off x="2827" y="166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6" name="Oval 352"/>
            <p:cNvSpPr>
              <a:spLocks noChangeArrowheads="1"/>
            </p:cNvSpPr>
            <p:nvPr/>
          </p:nvSpPr>
          <p:spPr bwMode="auto">
            <a:xfrm>
              <a:off x="2291" y="166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7" name="Oval 353"/>
            <p:cNvSpPr>
              <a:spLocks noChangeArrowheads="1"/>
            </p:cNvSpPr>
            <p:nvPr/>
          </p:nvSpPr>
          <p:spPr bwMode="auto">
            <a:xfrm>
              <a:off x="2472" y="166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8" name="Oval 354"/>
            <p:cNvSpPr>
              <a:spLocks noChangeArrowheads="1"/>
            </p:cNvSpPr>
            <p:nvPr/>
          </p:nvSpPr>
          <p:spPr bwMode="auto">
            <a:xfrm>
              <a:off x="2653" y="166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79" name="Oval 355"/>
            <p:cNvSpPr>
              <a:spLocks noChangeArrowheads="1"/>
            </p:cNvSpPr>
            <p:nvPr/>
          </p:nvSpPr>
          <p:spPr bwMode="auto">
            <a:xfrm>
              <a:off x="2826" y="148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0" name="Oval 356"/>
            <p:cNvSpPr>
              <a:spLocks noChangeArrowheads="1"/>
            </p:cNvSpPr>
            <p:nvPr/>
          </p:nvSpPr>
          <p:spPr bwMode="auto">
            <a:xfrm>
              <a:off x="2290" y="148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1" name="Oval 357"/>
            <p:cNvSpPr>
              <a:spLocks noChangeArrowheads="1"/>
            </p:cNvSpPr>
            <p:nvPr/>
          </p:nvSpPr>
          <p:spPr bwMode="auto">
            <a:xfrm>
              <a:off x="2471" y="148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2" name="Oval 358"/>
            <p:cNvSpPr>
              <a:spLocks noChangeArrowheads="1"/>
            </p:cNvSpPr>
            <p:nvPr/>
          </p:nvSpPr>
          <p:spPr bwMode="auto">
            <a:xfrm>
              <a:off x="2652" y="1486"/>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3" name="Oval 359"/>
            <p:cNvSpPr>
              <a:spLocks noChangeArrowheads="1"/>
            </p:cNvSpPr>
            <p:nvPr/>
          </p:nvSpPr>
          <p:spPr bwMode="auto">
            <a:xfrm>
              <a:off x="2827" y="130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4" name="Oval 360"/>
            <p:cNvSpPr>
              <a:spLocks noChangeArrowheads="1"/>
            </p:cNvSpPr>
            <p:nvPr/>
          </p:nvSpPr>
          <p:spPr bwMode="auto">
            <a:xfrm>
              <a:off x="2291" y="130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5" name="Oval 361"/>
            <p:cNvSpPr>
              <a:spLocks noChangeArrowheads="1"/>
            </p:cNvSpPr>
            <p:nvPr/>
          </p:nvSpPr>
          <p:spPr bwMode="auto">
            <a:xfrm>
              <a:off x="2472" y="130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6" name="Oval 362"/>
            <p:cNvSpPr>
              <a:spLocks noChangeArrowheads="1"/>
            </p:cNvSpPr>
            <p:nvPr/>
          </p:nvSpPr>
          <p:spPr bwMode="auto">
            <a:xfrm>
              <a:off x="2653" y="130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7" name="Oval 363"/>
            <p:cNvSpPr>
              <a:spLocks noChangeArrowheads="1"/>
            </p:cNvSpPr>
            <p:nvPr/>
          </p:nvSpPr>
          <p:spPr bwMode="auto">
            <a:xfrm>
              <a:off x="2827" y="1113"/>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8" name="Oval 364"/>
            <p:cNvSpPr>
              <a:spLocks noChangeArrowheads="1"/>
            </p:cNvSpPr>
            <p:nvPr/>
          </p:nvSpPr>
          <p:spPr bwMode="auto">
            <a:xfrm>
              <a:off x="2291" y="111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89" name="Oval 365"/>
            <p:cNvSpPr>
              <a:spLocks noChangeArrowheads="1"/>
            </p:cNvSpPr>
            <p:nvPr/>
          </p:nvSpPr>
          <p:spPr bwMode="auto">
            <a:xfrm>
              <a:off x="2472" y="111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0" name="Oval 366"/>
            <p:cNvSpPr>
              <a:spLocks noChangeArrowheads="1"/>
            </p:cNvSpPr>
            <p:nvPr/>
          </p:nvSpPr>
          <p:spPr bwMode="auto">
            <a:xfrm>
              <a:off x="2653" y="111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1" name="Oval 367"/>
            <p:cNvSpPr>
              <a:spLocks noChangeArrowheads="1"/>
            </p:cNvSpPr>
            <p:nvPr/>
          </p:nvSpPr>
          <p:spPr bwMode="auto">
            <a:xfrm>
              <a:off x="2827" y="934"/>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2" name="Oval 368"/>
            <p:cNvSpPr>
              <a:spLocks noChangeArrowheads="1"/>
            </p:cNvSpPr>
            <p:nvPr/>
          </p:nvSpPr>
          <p:spPr bwMode="auto">
            <a:xfrm>
              <a:off x="2291" y="937"/>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3" name="Oval 369"/>
            <p:cNvSpPr>
              <a:spLocks noChangeArrowheads="1"/>
            </p:cNvSpPr>
            <p:nvPr/>
          </p:nvSpPr>
          <p:spPr bwMode="auto">
            <a:xfrm>
              <a:off x="2472" y="937"/>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4" name="Oval 370"/>
            <p:cNvSpPr>
              <a:spLocks noChangeArrowheads="1"/>
            </p:cNvSpPr>
            <p:nvPr/>
          </p:nvSpPr>
          <p:spPr bwMode="auto">
            <a:xfrm>
              <a:off x="2653" y="937"/>
              <a:ext cx="151" cy="152"/>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5" name="Oval 371"/>
            <p:cNvSpPr>
              <a:spLocks noChangeArrowheads="1"/>
            </p:cNvSpPr>
            <p:nvPr/>
          </p:nvSpPr>
          <p:spPr bwMode="auto">
            <a:xfrm>
              <a:off x="3003" y="1847"/>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6" name="Oval 372"/>
            <p:cNvSpPr>
              <a:spLocks noChangeArrowheads="1"/>
            </p:cNvSpPr>
            <p:nvPr/>
          </p:nvSpPr>
          <p:spPr bwMode="auto">
            <a:xfrm>
              <a:off x="3004" y="1667"/>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7" name="Oval 373"/>
            <p:cNvSpPr>
              <a:spLocks noChangeArrowheads="1"/>
            </p:cNvSpPr>
            <p:nvPr/>
          </p:nvSpPr>
          <p:spPr bwMode="auto">
            <a:xfrm>
              <a:off x="3003" y="1488"/>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8" name="Oval 374"/>
            <p:cNvSpPr>
              <a:spLocks noChangeArrowheads="1"/>
            </p:cNvSpPr>
            <p:nvPr/>
          </p:nvSpPr>
          <p:spPr bwMode="auto">
            <a:xfrm>
              <a:off x="3004" y="1308"/>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799" name="Oval 375"/>
            <p:cNvSpPr>
              <a:spLocks noChangeArrowheads="1"/>
            </p:cNvSpPr>
            <p:nvPr/>
          </p:nvSpPr>
          <p:spPr bwMode="auto">
            <a:xfrm>
              <a:off x="3004" y="111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0" name="Oval 376"/>
            <p:cNvSpPr>
              <a:spLocks noChangeArrowheads="1"/>
            </p:cNvSpPr>
            <p:nvPr/>
          </p:nvSpPr>
          <p:spPr bwMode="auto">
            <a:xfrm>
              <a:off x="3004" y="939"/>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1" name="Oval 377"/>
            <p:cNvSpPr>
              <a:spLocks noChangeArrowheads="1"/>
            </p:cNvSpPr>
            <p:nvPr/>
          </p:nvSpPr>
          <p:spPr bwMode="auto">
            <a:xfrm>
              <a:off x="3179" y="1850"/>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2" name="Oval 378"/>
            <p:cNvSpPr>
              <a:spLocks noChangeArrowheads="1"/>
            </p:cNvSpPr>
            <p:nvPr/>
          </p:nvSpPr>
          <p:spPr bwMode="auto">
            <a:xfrm>
              <a:off x="3180" y="1670"/>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3" name="Oval 379"/>
            <p:cNvSpPr>
              <a:spLocks noChangeArrowheads="1"/>
            </p:cNvSpPr>
            <p:nvPr/>
          </p:nvSpPr>
          <p:spPr bwMode="auto">
            <a:xfrm>
              <a:off x="3179" y="1491"/>
              <a:ext cx="152"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4" name="Oval 380"/>
            <p:cNvSpPr>
              <a:spLocks noChangeArrowheads="1"/>
            </p:cNvSpPr>
            <p:nvPr/>
          </p:nvSpPr>
          <p:spPr bwMode="auto">
            <a:xfrm>
              <a:off x="3180" y="1311"/>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5" name="Oval 381"/>
            <p:cNvSpPr>
              <a:spLocks noChangeArrowheads="1"/>
            </p:cNvSpPr>
            <p:nvPr/>
          </p:nvSpPr>
          <p:spPr bwMode="auto">
            <a:xfrm>
              <a:off x="3180" y="112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6" name="Oval 382"/>
            <p:cNvSpPr>
              <a:spLocks noChangeArrowheads="1"/>
            </p:cNvSpPr>
            <p:nvPr/>
          </p:nvSpPr>
          <p:spPr bwMode="auto">
            <a:xfrm>
              <a:off x="3180" y="942"/>
              <a:ext cx="151" cy="151"/>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807" name="Text Box 383"/>
            <p:cNvSpPr txBox="1">
              <a:spLocks noChangeArrowheads="1"/>
            </p:cNvSpPr>
            <p:nvPr/>
          </p:nvSpPr>
          <p:spPr bwMode="auto">
            <a:xfrm>
              <a:off x="-6" y="1807"/>
              <a:ext cx="276" cy="231"/>
            </a:xfrm>
            <a:prstGeom prst="rect">
              <a:avLst/>
            </a:prstGeom>
            <a:noFill/>
            <a:ln w="12700">
              <a:noFill/>
              <a:miter lim="800000"/>
              <a:headEnd/>
              <a:tailEnd/>
            </a:ln>
            <a:effectLst/>
          </p:spPr>
          <p:txBody>
            <a:bodyPr wrap="none">
              <a:spAutoFit/>
            </a:bodyPr>
            <a:lstStyle/>
            <a:p>
              <a:pPr algn="r"/>
              <a:r>
                <a:rPr lang="en-IE"/>
                <a:t>11</a:t>
              </a:r>
              <a:endParaRPr lang="en-US"/>
            </a:p>
          </p:txBody>
        </p:sp>
        <p:sp>
          <p:nvSpPr>
            <p:cNvPr id="103808" name="Line 384"/>
            <p:cNvSpPr>
              <a:spLocks noChangeShapeType="1"/>
            </p:cNvSpPr>
            <p:nvPr/>
          </p:nvSpPr>
          <p:spPr bwMode="auto">
            <a:xfrm flipV="1">
              <a:off x="235" y="1036"/>
              <a:ext cx="3014" cy="3039"/>
            </a:xfrm>
            <a:prstGeom prst="line">
              <a:avLst/>
            </a:prstGeom>
            <a:noFill/>
            <a:ln w="31750">
              <a:solidFill>
                <a:srgbClr val="000080"/>
              </a:solidFill>
              <a:prstDash val="dash"/>
              <a:round/>
              <a:headEnd/>
              <a:tailEnd/>
            </a:ln>
            <a:effectLst/>
          </p:spPr>
          <p:txBody>
            <a:bodyPr wrap="none"/>
            <a:lstStyle/>
            <a:p>
              <a:endParaRPr lang="en-US"/>
            </a:p>
          </p:txBody>
        </p:sp>
        <p:sp>
          <p:nvSpPr>
            <p:cNvPr id="103809" name="Oval 385"/>
            <p:cNvSpPr>
              <a:spLocks noChangeArrowheads="1"/>
            </p:cNvSpPr>
            <p:nvPr/>
          </p:nvSpPr>
          <p:spPr bwMode="auto">
            <a:xfrm>
              <a:off x="-2568" y="1016"/>
              <a:ext cx="5831" cy="5832"/>
            </a:xfrm>
            <a:prstGeom prst="ellipse">
              <a:avLst/>
            </a:prstGeom>
            <a:noFill/>
            <a:ln w="31750">
              <a:solidFill>
                <a:srgbClr val="FF6600"/>
              </a:solidFill>
              <a:round/>
              <a:headEnd/>
              <a:tailEnd/>
            </a:ln>
            <a:effectLst/>
          </p:spPr>
          <p:txBody>
            <a:bodyPr wrap="none" anchor="ctr"/>
            <a:lstStyle/>
            <a:p>
              <a:endParaRPr lang="en-US"/>
            </a:p>
          </p:txBody>
        </p:sp>
        <p:sp>
          <p:nvSpPr>
            <p:cNvPr id="103810" name="Rectangle 386"/>
            <p:cNvSpPr>
              <a:spLocks noChangeArrowheads="1"/>
            </p:cNvSpPr>
            <p:nvPr/>
          </p:nvSpPr>
          <p:spPr bwMode="auto">
            <a:xfrm>
              <a:off x="-88" y="967"/>
              <a:ext cx="388" cy="151"/>
            </a:xfrm>
            <a:prstGeom prst="rect">
              <a:avLst/>
            </a:prstGeom>
            <a:solidFill>
              <a:schemeClr val="bg1"/>
            </a:solidFill>
            <a:ln w="12700">
              <a:noFill/>
              <a:miter lim="800000"/>
              <a:headEnd/>
              <a:tailEnd/>
            </a:ln>
            <a:effectLst/>
          </p:spPr>
          <p:txBody>
            <a:bodyPr wrap="none" anchor="ctr"/>
            <a:lstStyle/>
            <a:p>
              <a:endParaRPr lang="en-US"/>
            </a:p>
          </p:txBody>
        </p:sp>
        <p:sp>
          <p:nvSpPr>
            <p:cNvPr id="103811" name="Text Box 387"/>
            <p:cNvSpPr txBox="1">
              <a:spLocks noChangeArrowheads="1"/>
            </p:cNvSpPr>
            <p:nvPr/>
          </p:nvSpPr>
          <p:spPr bwMode="auto">
            <a:xfrm>
              <a:off x="-4" y="906"/>
              <a:ext cx="276" cy="231"/>
            </a:xfrm>
            <a:prstGeom prst="rect">
              <a:avLst/>
            </a:prstGeom>
            <a:noFill/>
            <a:ln w="12700">
              <a:noFill/>
              <a:miter lim="800000"/>
              <a:headEnd/>
              <a:tailEnd/>
            </a:ln>
            <a:effectLst/>
          </p:spPr>
          <p:txBody>
            <a:bodyPr wrap="none">
              <a:spAutoFit/>
            </a:bodyPr>
            <a:lstStyle/>
            <a:p>
              <a:pPr algn="r"/>
              <a:r>
                <a:rPr lang="en-IE"/>
                <a:t>16</a:t>
              </a:r>
              <a:endParaRPr lang="en-US"/>
            </a:p>
          </p:txBody>
        </p:sp>
        <p:sp>
          <p:nvSpPr>
            <p:cNvPr id="103812" name="Line 388"/>
            <p:cNvSpPr>
              <a:spLocks noChangeShapeType="1"/>
            </p:cNvSpPr>
            <p:nvPr/>
          </p:nvSpPr>
          <p:spPr bwMode="auto">
            <a:xfrm flipH="1">
              <a:off x="255" y="1017"/>
              <a:ext cx="52" cy="0"/>
            </a:xfrm>
            <a:prstGeom prst="line">
              <a:avLst/>
            </a:prstGeom>
            <a:noFill/>
            <a:ln w="12700">
              <a:solidFill>
                <a:schemeClr val="tx1"/>
              </a:solidFill>
              <a:round/>
              <a:headEnd/>
              <a:tailEnd/>
            </a:ln>
            <a:effectLst/>
          </p:spPr>
          <p:txBody>
            <a:bodyPr wrap="none"/>
            <a:lstStyle/>
            <a:p>
              <a:endParaRPr lang="en-US"/>
            </a:p>
          </p:txBody>
        </p:sp>
        <p:sp>
          <p:nvSpPr>
            <p:cNvPr id="103813" name="Rectangle 389"/>
            <p:cNvSpPr>
              <a:spLocks noChangeArrowheads="1"/>
            </p:cNvSpPr>
            <p:nvPr/>
          </p:nvSpPr>
          <p:spPr bwMode="auto">
            <a:xfrm>
              <a:off x="3138" y="4013"/>
              <a:ext cx="248" cy="487"/>
            </a:xfrm>
            <a:prstGeom prst="rect">
              <a:avLst/>
            </a:prstGeom>
            <a:solidFill>
              <a:schemeClr val="bg1"/>
            </a:solidFill>
            <a:ln w="12700">
              <a:noFill/>
              <a:miter lim="800000"/>
              <a:headEnd/>
              <a:tailEnd/>
            </a:ln>
            <a:effectLst/>
          </p:spPr>
          <p:txBody>
            <a:bodyPr wrap="none" anchor="ctr"/>
            <a:lstStyle/>
            <a:p>
              <a:endParaRPr lang="en-US"/>
            </a:p>
          </p:txBody>
        </p:sp>
        <p:sp>
          <p:nvSpPr>
            <p:cNvPr id="103814" name="Line 390"/>
            <p:cNvSpPr>
              <a:spLocks noChangeShapeType="1"/>
            </p:cNvSpPr>
            <p:nvPr/>
          </p:nvSpPr>
          <p:spPr bwMode="auto">
            <a:xfrm>
              <a:off x="3262" y="4007"/>
              <a:ext cx="0" cy="58"/>
            </a:xfrm>
            <a:prstGeom prst="line">
              <a:avLst/>
            </a:prstGeom>
            <a:noFill/>
            <a:ln w="12700">
              <a:solidFill>
                <a:schemeClr val="tx1"/>
              </a:solidFill>
              <a:round/>
              <a:headEnd/>
              <a:tailEnd/>
            </a:ln>
            <a:effectLst/>
          </p:spPr>
          <p:txBody>
            <a:bodyPr wrap="none"/>
            <a:lstStyle/>
            <a:p>
              <a:endParaRPr lang="en-US"/>
            </a:p>
          </p:txBody>
        </p:sp>
        <p:sp>
          <p:nvSpPr>
            <p:cNvPr id="103815" name="Text Box 391"/>
            <p:cNvSpPr txBox="1">
              <a:spLocks noChangeArrowheads="1"/>
            </p:cNvSpPr>
            <p:nvPr/>
          </p:nvSpPr>
          <p:spPr bwMode="auto">
            <a:xfrm>
              <a:off x="2940" y="4067"/>
              <a:ext cx="276" cy="231"/>
            </a:xfrm>
            <a:prstGeom prst="rect">
              <a:avLst/>
            </a:prstGeom>
            <a:noFill/>
            <a:ln w="12700">
              <a:noFill/>
              <a:miter lim="800000"/>
              <a:headEnd/>
              <a:tailEnd/>
            </a:ln>
            <a:effectLst/>
          </p:spPr>
          <p:txBody>
            <a:bodyPr wrap="none">
              <a:spAutoFit/>
            </a:bodyPr>
            <a:lstStyle/>
            <a:p>
              <a:pPr algn="ctr"/>
              <a:r>
                <a:rPr lang="en-IE"/>
                <a:t>15</a:t>
              </a:r>
              <a:endParaRPr lang="en-US"/>
            </a:p>
          </p:txBody>
        </p:sp>
        <p:sp>
          <p:nvSpPr>
            <p:cNvPr id="103816" name="Text Box 392"/>
            <p:cNvSpPr txBox="1">
              <a:spLocks noChangeArrowheads="1"/>
            </p:cNvSpPr>
            <p:nvPr/>
          </p:nvSpPr>
          <p:spPr bwMode="auto">
            <a:xfrm>
              <a:off x="3116" y="4067"/>
              <a:ext cx="276" cy="231"/>
            </a:xfrm>
            <a:prstGeom prst="rect">
              <a:avLst/>
            </a:prstGeom>
            <a:noFill/>
            <a:ln w="12700">
              <a:noFill/>
              <a:miter lim="800000"/>
              <a:headEnd/>
              <a:tailEnd/>
            </a:ln>
            <a:effectLst/>
          </p:spPr>
          <p:txBody>
            <a:bodyPr wrap="none">
              <a:spAutoFit/>
            </a:bodyPr>
            <a:lstStyle/>
            <a:p>
              <a:pPr algn="ctr"/>
              <a:r>
                <a:rPr lang="en-IE"/>
                <a:t>16</a:t>
              </a:r>
              <a:endParaRPr lang="en-US"/>
            </a:p>
          </p:txBody>
        </p:sp>
      </p:grpSp>
      <p:sp>
        <p:nvSpPr>
          <p:cNvPr id="393" name="Slide Number Placeholder 392"/>
          <p:cNvSpPr>
            <a:spLocks noGrp="1"/>
          </p:cNvSpPr>
          <p:nvPr>
            <p:ph type="sldNum" sz="quarter" idx="12"/>
          </p:nvPr>
        </p:nvSpPr>
        <p:spPr/>
        <p:txBody>
          <a:bodyPr/>
          <a:lstStyle/>
          <a:p>
            <a:fld id="{042AED99-7FB4-404E-8A97-64753DCE42EC}" type="slidenum">
              <a:rPr kumimoji="0" lang="en-US" smtClean="0"/>
              <a:pPr/>
              <a:t>61</a:t>
            </a:fld>
            <a:endParaRPr kumimoji="0" lang="en-US"/>
          </a:p>
        </p:txBody>
      </p:sp>
      <p:sp>
        <p:nvSpPr>
          <p:cNvPr id="394" name="Footer Placeholder 393"/>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ln/>
        </p:spPr>
        <p:txBody>
          <a:bodyPr>
            <a:normAutofit fontScale="90000"/>
          </a:bodyPr>
          <a:lstStyle/>
          <a:p>
            <a:r>
              <a:rPr lang="en-IE"/>
              <a:t>Mid-Point Circle Algorithm Summary</a:t>
            </a:r>
            <a:endParaRPr lang="en-GB"/>
          </a:p>
        </p:txBody>
      </p:sp>
      <p:sp>
        <p:nvSpPr>
          <p:cNvPr id="104451" name="Rectangle 3"/>
          <p:cNvSpPr>
            <a:spLocks noGrp="1" noChangeArrowheads="1"/>
          </p:cNvSpPr>
          <p:nvPr>
            <p:ph idx="1"/>
          </p:nvPr>
        </p:nvSpPr>
        <p:spPr/>
        <p:txBody>
          <a:bodyPr/>
          <a:lstStyle/>
          <a:p>
            <a:r>
              <a:rPr lang="en-IE"/>
              <a:t>The key insights in the mid-point circle algorithm are:</a:t>
            </a:r>
          </a:p>
          <a:p>
            <a:pPr lvl="1"/>
            <a:r>
              <a:rPr lang="en-IE"/>
              <a:t>Eight-way symmetry can hugely reduce the work in drawing a circle</a:t>
            </a:r>
          </a:p>
          <a:p>
            <a:pPr lvl="1"/>
            <a:r>
              <a:rPr lang="en-IE"/>
              <a:t>Moving in unit steps along the x axis at each point along the circle’s edge we need to choose between two possible y coordinates</a:t>
            </a:r>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62</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ln/>
        </p:spPr>
        <p:txBody>
          <a:bodyPr/>
          <a:lstStyle/>
          <a:p>
            <a:r>
              <a:rPr lang="en-IE"/>
              <a:t>Filling Polygons</a:t>
            </a:r>
            <a:endParaRPr lang="en-GB"/>
          </a:p>
        </p:txBody>
      </p:sp>
      <p:sp>
        <p:nvSpPr>
          <p:cNvPr id="105475" name="Rectangle 3"/>
          <p:cNvSpPr>
            <a:spLocks noGrp="1" noChangeArrowheads="1"/>
          </p:cNvSpPr>
          <p:nvPr>
            <p:ph idx="1"/>
          </p:nvPr>
        </p:nvSpPr>
        <p:spPr/>
        <p:txBody>
          <a:bodyPr/>
          <a:lstStyle/>
          <a:p>
            <a:r>
              <a:rPr lang="en-IE"/>
              <a:t>So we can figure out how to draw lines and circles</a:t>
            </a:r>
          </a:p>
          <a:p>
            <a:r>
              <a:rPr lang="en-IE"/>
              <a:t>How do we go about drawing polygons?</a:t>
            </a:r>
          </a:p>
          <a:p>
            <a:r>
              <a:rPr lang="en-IE"/>
              <a:t>We use an incremental algorithm known as the scan-line algorithm</a:t>
            </a:r>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63</a:t>
            </a:fld>
            <a:endParaRPr kumimoji="0" lang="en-US"/>
          </a:p>
        </p:txBody>
      </p:sp>
      <p:sp>
        <p:nvSpPr>
          <p:cNvPr id="5" name="Footer Placeholder 4"/>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62198" y="415637"/>
            <a:ext cx="8229600" cy="576428"/>
          </a:xfrm>
          <a:ln/>
        </p:spPr>
        <p:txBody>
          <a:bodyPr>
            <a:normAutofit fontScale="90000"/>
          </a:bodyPr>
          <a:lstStyle/>
          <a:p>
            <a:r>
              <a:rPr lang="en-IE" dirty="0"/>
              <a:t>Lines &amp; Slopes</a:t>
            </a:r>
            <a:endParaRPr lang="en-US" dirty="0"/>
          </a:p>
        </p:txBody>
      </p:sp>
      <p:sp>
        <p:nvSpPr>
          <p:cNvPr id="36867" name="Rectangle 3"/>
          <p:cNvSpPr>
            <a:spLocks noGrp="1" noChangeArrowheads="1"/>
          </p:cNvSpPr>
          <p:nvPr>
            <p:ph idx="1"/>
          </p:nvPr>
        </p:nvSpPr>
        <p:spPr>
          <a:xfrm>
            <a:off x="421574" y="1341912"/>
            <a:ext cx="8229600" cy="1680647"/>
          </a:xfrm>
        </p:spPr>
        <p:txBody>
          <a:bodyPr>
            <a:normAutofit lnSpcReduction="10000"/>
          </a:bodyPr>
          <a:lstStyle/>
          <a:p>
            <a:r>
              <a:rPr lang="en-IE" dirty="0" smtClean="0"/>
              <a:t>The slope of a line (</a:t>
            </a:r>
            <a:r>
              <a:rPr lang="en-IE" i="1" dirty="0" smtClean="0">
                <a:latin typeface="Times New Roman" pitchFamily="18" charset="0"/>
              </a:rPr>
              <a:t>m</a:t>
            </a:r>
            <a:r>
              <a:rPr lang="en-IE" dirty="0" smtClean="0"/>
              <a:t>) is defined </a:t>
            </a:r>
            <a:r>
              <a:rPr lang="en-IE" dirty="0"/>
              <a:t>by its start and end coordinates</a:t>
            </a:r>
          </a:p>
          <a:p>
            <a:r>
              <a:rPr lang="en-IE" dirty="0"/>
              <a:t>The diagram below shows some examples of lines and their slopes</a:t>
            </a:r>
            <a:endParaRPr lang="en-US" dirty="0"/>
          </a:p>
        </p:txBody>
      </p:sp>
      <p:grpSp>
        <p:nvGrpSpPr>
          <p:cNvPr id="36910" name="Group 46"/>
          <p:cNvGrpSpPr>
            <a:grpSpLocks/>
          </p:cNvGrpSpPr>
          <p:nvPr/>
        </p:nvGrpSpPr>
        <p:grpSpPr bwMode="auto">
          <a:xfrm>
            <a:off x="1136650" y="3546475"/>
            <a:ext cx="7000875" cy="3254375"/>
            <a:chOff x="716" y="2234"/>
            <a:chExt cx="4410" cy="2050"/>
          </a:xfrm>
        </p:grpSpPr>
        <p:sp>
          <p:nvSpPr>
            <p:cNvPr id="36871" name="Line 7"/>
            <p:cNvSpPr>
              <a:spLocks noChangeShapeType="1"/>
            </p:cNvSpPr>
            <p:nvPr/>
          </p:nvSpPr>
          <p:spPr bwMode="auto">
            <a:xfrm rot="5400000" flipV="1">
              <a:off x="2939" y="2475"/>
              <a:ext cx="0" cy="3397"/>
            </a:xfrm>
            <a:prstGeom prst="line">
              <a:avLst/>
            </a:prstGeom>
            <a:noFill/>
            <a:ln w="22225">
              <a:solidFill>
                <a:schemeClr val="accent2"/>
              </a:solidFill>
              <a:round/>
              <a:headEnd type="oval" w="med" len="med"/>
              <a:tailEnd type="oval" w="med" len="med"/>
            </a:ln>
            <a:effectLst/>
          </p:spPr>
          <p:txBody>
            <a:bodyPr wrap="none"/>
            <a:lstStyle/>
            <a:p>
              <a:endParaRPr lang="en-US"/>
            </a:p>
          </p:txBody>
        </p:sp>
        <p:sp>
          <p:nvSpPr>
            <p:cNvPr id="36876" name="Text Box 12"/>
            <p:cNvSpPr txBox="1">
              <a:spLocks noChangeArrowheads="1"/>
            </p:cNvSpPr>
            <p:nvPr/>
          </p:nvSpPr>
          <p:spPr bwMode="auto">
            <a:xfrm>
              <a:off x="774" y="4053"/>
              <a:ext cx="488" cy="231"/>
            </a:xfrm>
            <a:prstGeom prst="rect">
              <a:avLst/>
            </a:prstGeom>
            <a:noFill/>
            <a:ln w="12700">
              <a:noFill/>
              <a:miter lim="800000"/>
              <a:headEnd/>
              <a:tailEnd/>
            </a:ln>
            <a:effectLst/>
          </p:spPr>
          <p:txBody>
            <a:bodyPr wrap="none">
              <a:spAutoFit/>
            </a:bodyPr>
            <a:lstStyle/>
            <a:p>
              <a:r>
                <a:rPr lang="en-IE" b="1">
                  <a:solidFill>
                    <a:srgbClr val="000099"/>
                  </a:solidFill>
                </a:rPr>
                <a:t>m = 0</a:t>
              </a:r>
              <a:endParaRPr lang="en-US" b="1">
                <a:solidFill>
                  <a:srgbClr val="000099"/>
                </a:solidFill>
              </a:endParaRPr>
            </a:p>
          </p:txBody>
        </p:sp>
        <p:sp>
          <p:nvSpPr>
            <p:cNvPr id="36883" name="Line 19"/>
            <p:cNvSpPr>
              <a:spLocks noChangeShapeType="1"/>
            </p:cNvSpPr>
            <p:nvPr/>
          </p:nvSpPr>
          <p:spPr bwMode="auto">
            <a:xfrm flipH="1" flipV="1">
              <a:off x="1732" y="2981"/>
              <a:ext cx="1198" cy="1197"/>
            </a:xfrm>
            <a:prstGeom prst="line">
              <a:avLst/>
            </a:prstGeom>
            <a:noFill/>
            <a:ln w="22225">
              <a:solidFill>
                <a:srgbClr val="FF0000"/>
              </a:solidFill>
              <a:round/>
              <a:headEnd type="oval" w="med" len="med"/>
              <a:tailEnd type="oval" w="med" len="med"/>
            </a:ln>
            <a:effectLst/>
          </p:spPr>
          <p:txBody>
            <a:bodyPr wrap="none"/>
            <a:lstStyle/>
            <a:p>
              <a:endParaRPr lang="en-US"/>
            </a:p>
          </p:txBody>
        </p:sp>
        <p:sp>
          <p:nvSpPr>
            <p:cNvPr id="36884" name="Line 20"/>
            <p:cNvSpPr>
              <a:spLocks noChangeShapeType="1"/>
            </p:cNvSpPr>
            <p:nvPr/>
          </p:nvSpPr>
          <p:spPr bwMode="auto">
            <a:xfrm flipH="1" flipV="1">
              <a:off x="1281" y="3644"/>
              <a:ext cx="1637" cy="532"/>
            </a:xfrm>
            <a:prstGeom prst="line">
              <a:avLst/>
            </a:prstGeom>
            <a:noFill/>
            <a:ln w="22225">
              <a:solidFill>
                <a:srgbClr val="FF6600"/>
              </a:solidFill>
              <a:round/>
              <a:headEnd type="oval" w="med" len="med"/>
              <a:tailEnd type="oval" w="med" len="med"/>
            </a:ln>
            <a:effectLst/>
          </p:spPr>
          <p:txBody>
            <a:bodyPr wrap="none"/>
            <a:lstStyle/>
            <a:p>
              <a:endParaRPr lang="en-US"/>
            </a:p>
          </p:txBody>
        </p:sp>
        <p:sp>
          <p:nvSpPr>
            <p:cNvPr id="36885" name="Line 21"/>
            <p:cNvSpPr>
              <a:spLocks noChangeShapeType="1"/>
            </p:cNvSpPr>
            <p:nvPr/>
          </p:nvSpPr>
          <p:spPr bwMode="auto">
            <a:xfrm flipH="1" flipV="1">
              <a:off x="1382" y="3446"/>
              <a:ext cx="1554" cy="722"/>
            </a:xfrm>
            <a:prstGeom prst="line">
              <a:avLst/>
            </a:prstGeom>
            <a:noFill/>
            <a:ln w="22225">
              <a:solidFill>
                <a:srgbClr val="008000"/>
              </a:solidFill>
              <a:round/>
              <a:headEnd type="oval" w="med" len="med"/>
              <a:tailEnd type="oval" w="med" len="med"/>
            </a:ln>
            <a:effectLst/>
          </p:spPr>
          <p:txBody>
            <a:bodyPr wrap="none"/>
            <a:lstStyle/>
            <a:p>
              <a:endParaRPr lang="en-US"/>
            </a:p>
          </p:txBody>
        </p:sp>
        <p:sp>
          <p:nvSpPr>
            <p:cNvPr id="36886" name="Line 22"/>
            <p:cNvSpPr>
              <a:spLocks noChangeShapeType="1"/>
            </p:cNvSpPr>
            <p:nvPr/>
          </p:nvSpPr>
          <p:spPr bwMode="auto">
            <a:xfrm flipH="1" flipV="1">
              <a:off x="2185" y="2677"/>
              <a:ext cx="741" cy="1490"/>
            </a:xfrm>
            <a:prstGeom prst="line">
              <a:avLst/>
            </a:prstGeom>
            <a:noFill/>
            <a:ln w="22225">
              <a:solidFill>
                <a:srgbClr val="000000"/>
              </a:solidFill>
              <a:round/>
              <a:headEnd type="oval" w="med" len="med"/>
              <a:tailEnd type="oval" w="med" len="med"/>
            </a:ln>
            <a:effectLst/>
          </p:spPr>
          <p:txBody>
            <a:bodyPr wrap="none"/>
            <a:lstStyle/>
            <a:p>
              <a:endParaRPr lang="en-US"/>
            </a:p>
          </p:txBody>
        </p:sp>
        <p:sp>
          <p:nvSpPr>
            <p:cNvPr id="36887" name="Line 23"/>
            <p:cNvSpPr>
              <a:spLocks noChangeShapeType="1"/>
            </p:cNvSpPr>
            <p:nvPr/>
          </p:nvSpPr>
          <p:spPr bwMode="auto">
            <a:xfrm flipH="1" flipV="1">
              <a:off x="2497" y="2514"/>
              <a:ext cx="439" cy="1654"/>
            </a:xfrm>
            <a:prstGeom prst="line">
              <a:avLst/>
            </a:prstGeom>
            <a:noFill/>
            <a:ln w="22225">
              <a:solidFill>
                <a:schemeClr val="accent1"/>
              </a:solidFill>
              <a:round/>
              <a:headEnd type="oval" w="med" len="med"/>
              <a:tailEnd type="oval" w="med" len="med"/>
            </a:ln>
            <a:effectLst/>
          </p:spPr>
          <p:txBody>
            <a:bodyPr wrap="none"/>
            <a:lstStyle/>
            <a:p>
              <a:endParaRPr lang="en-US"/>
            </a:p>
          </p:txBody>
        </p:sp>
        <p:sp>
          <p:nvSpPr>
            <p:cNvPr id="36889" name="Line 25"/>
            <p:cNvSpPr>
              <a:spLocks noChangeShapeType="1"/>
            </p:cNvSpPr>
            <p:nvPr/>
          </p:nvSpPr>
          <p:spPr bwMode="auto">
            <a:xfrm flipH="1" flipV="1">
              <a:off x="2935" y="2476"/>
              <a:ext cx="0" cy="1700"/>
            </a:xfrm>
            <a:prstGeom prst="line">
              <a:avLst/>
            </a:prstGeom>
            <a:noFill/>
            <a:ln w="22225">
              <a:solidFill>
                <a:schemeClr val="accent2"/>
              </a:solidFill>
              <a:round/>
              <a:headEnd type="oval" w="med" len="med"/>
              <a:tailEnd type="oval" w="med" len="med"/>
            </a:ln>
            <a:effectLst/>
          </p:spPr>
          <p:txBody>
            <a:bodyPr wrap="none"/>
            <a:lstStyle/>
            <a:p>
              <a:endParaRPr lang="en-US"/>
            </a:p>
          </p:txBody>
        </p:sp>
        <p:sp>
          <p:nvSpPr>
            <p:cNvPr id="36891" name="Text Box 27"/>
            <p:cNvSpPr txBox="1">
              <a:spLocks noChangeArrowheads="1"/>
            </p:cNvSpPr>
            <p:nvPr/>
          </p:nvSpPr>
          <p:spPr bwMode="auto">
            <a:xfrm>
              <a:off x="716" y="3557"/>
              <a:ext cx="602" cy="231"/>
            </a:xfrm>
            <a:prstGeom prst="rect">
              <a:avLst/>
            </a:prstGeom>
            <a:noFill/>
            <a:ln w="12700">
              <a:noFill/>
              <a:miter lim="800000"/>
              <a:headEnd/>
              <a:tailEnd/>
            </a:ln>
            <a:effectLst/>
          </p:spPr>
          <p:txBody>
            <a:bodyPr wrap="none">
              <a:spAutoFit/>
            </a:bodyPr>
            <a:lstStyle/>
            <a:p>
              <a:r>
                <a:rPr lang="en-IE" b="1">
                  <a:solidFill>
                    <a:srgbClr val="FF9900"/>
                  </a:solidFill>
                </a:rPr>
                <a:t>m = -</a:t>
              </a:r>
              <a:r>
                <a:rPr lang="en-IE" b="1" baseline="30000">
                  <a:solidFill>
                    <a:srgbClr val="FF9900"/>
                  </a:solidFill>
                </a:rPr>
                <a:t>1</a:t>
              </a:r>
              <a:r>
                <a:rPr lang="en-IE" b="1">
                  <a:solidFill>
                    <a:srgbClr val="FF9900"/>
                  </a:solidFill>
                </a:rPr>
                <a:t>/</a:t>
              </a:r>
              <a:r>
                <a:rPr lang="en-IE" b="1" baseline="-25000">
                  <a:solidFill>
                    <a:srgbClr val="FF9900"/>
                  </a:solidFill>
                </a:rPr>
                <a:t>3</a:t>
              </a:r>
              <a:endParaRPr lang="en-US" b="1" baseline="-25000">
                <a:solidFill>
                  <a:srgbClr val="FF9900"/>
                </a:solidFill>
              </a:endParaRPr>
            </a:p>
          </p:txBody>
        </p:sp>
        <p:sp>
          <p:nvSpPr>
            <p:cNvPr id="36892" name="Text Box 28"/>
            <p:cNvSpPr txBox="1">
              <a:spLocks noChangeArrowheads="1"/>
            </p:cNvSpPr>
            <p:nvPr/>
          </p:nvSpPr>
          <p:spPr bwMode="auto">
            <a:xfrm>
              <a:off x="788" y="3336"/>
              <a:ext cx="602" cy="231"/>
            </a:xfrm>
            <a:prstGeom prst="rect">
              <a:avLst/>
            </a:prstGeom>
            <a:noFill/>
            <a:ln w="12700">
              <a:noFill/>
              <a:miter lim="800000"/>
              <a:headEnd/>
              <a:tailEnd/>
            </a:ln>
            <a:effectLst/>
          </p:spPr>
          <p:txBody>
            <a:bodyPr wrap="none">
              <a:spAutoFit/>
            </a:bodyPr>
            <a:lstStyle/>
            <a:p>
              <a:r>
                <a:rPr lang="en-IE" b="1">
                  <a:solidFill>
                    <a:srgbClr val="008000"/>
                  </a:solidFill>
                </a:rPr>
                <a:t>m = -</a:t>
              </a:r>
              <a:r>
                <a:rPr lang="en-IE" b="1" baseline="30000">
                  <a:solidFill>
                    <a:srgbClr val="008000"/>
                  </a:solidFill>
                </a:rPr>
                <a:t>1</a:t>
              </a:r>
              <a:r>
                <a:rPr lang="en-IE" b="1">
                  <a:solidFill>
                    <a:srgbClr val="008000"/>
                  </a:solidFill>
                </a:rPr>
                <a:t>/</a:t>
              </a:r>
              <a:r>
                <a:rPr lang="en-IE" b="1" baseline="-25000">
                  <a:solidFill>
                    <a:srgbClr val="008000"/>
                  </a:solidFill>
                </a:rPr>
                <a:t>2</a:t>
              </a:r>
              <a:endParaRPr lang="en-US" b="1" baseline="-25000">
                <a:solidFill>
                  <a:srgbClr val="008000"/>
                </a:solidFill>
              </a:endParaRPr>
            </a:p>
          </p:txBody>
        </p:sp>
        <p:sp>
          <p:nvSpPr>
            <p:cNvPr id="36893" name="Text Box 29"/>
            <p:cNvSpPr txBox="1">
              <a:spLocks noChangeArrowheads="1"/>
            </p:cNvSpPr>
            <p:nvPr/>
          </p:nvSpPr>
          <p:spPr bwMode="auto">
            <a:xfrm>
              <a:off x="1197" y="2868"/>
              <a:ext cx="536" cy="231"/>
            </a:xfrm>
            <a:prstGeom prst="rect">
              <a:avLst/>
            </a:prstGeom>
            <a:noFill/>
            <a:ln w="12700">
              <a:noFill/>
              <a:miter lim="800000"/>
              <a:headEnd/>
              <a:tailEnd/>
            </a:ln>
            <a:effectLst/>
          </p:spPr>
          <p:txBody>
            <a:bodyPr wrap="none">
              <a:spAutoFit/>
            </a:bodyPr>
            <a:lstStyle/>
            <a:p>
              <a:r>
                <a:rPr lang="en-IE" b="1">
                  <a:solidFill>
                    <a:srgbClr val="FF0000"/>
                  </a:solidFill>
                </a:rPr>
                <a:t>m = -1</a:t>
              </a:r>
              <a:endParaRPr lang="en-US" b="1" baseline="-25000">
                <a:solidFill>
                  <a:srgbClr val="FF0000"/>
                </a:solidFill>
              </a:endParaRPr>
            </a:p>
          </p:txBody>
        </p:sp>
        <p:sp>
          <p:nvSpPr>
            <p:cNvPr id="36894" name="Text Box 30"/>
            <p:cNvSpPr txBox="1">
              <a:spLocks noChangeArrowheads="1"/>
            </p:cNvSpPr>
            <p:nvPr/>
          </p:nvSpPr>
          <p:spPr bwMode="auto">
            <a:xfrm>
              <a:off x="1664" y="2556"/>
              <a:ext cx="536" cy="231"/>
            </a:xfrm>
            <a:prstGeom prst="rect">
              <a:avLst/>
            </a:prstGeom>
            <a:noFill/>
            <a:ln w="12700">
              <a:noFill/>
              <a:miter lim="800000"/>
              <a:headEnd/>
              <a:tailEnd/>
            </a:ln>
            <a:effectLst/>
          </p:spPr>
          <p:txBody>
            <a:bodyPr wrap="none">
              <a:spAutoFit/>
            </a:bodyPr>
            <a:lstStyle/>
            <a:p>
              <a:r>
                <a:rPr lang="en-IE" b="1"/>
                <a:t>m = -2</a:t>
              </a:r>
              <a:endParaRPr lang="en-US" b="1" baseline="-25000"/>
            </a:p>
          </p:txBody>
        </p:sp>
        <p:sp>
          <p:nvSpPr>
            <p:cNvPr id="36895" name="Text Box 31"/>
            <p:cNvSpPr txBox="1">
              <a:spLocks noChangeArrowheads="1"/>
            </p:cNvSpPr>
            <p:nvPr/>
          </p:nvSpPr>
          <p:spPr bwMode="auto">
            <a:xfrm>
              <a:off x="1982" y="2382"/>
              <a:ext cx="536" cy="231"/>
            </a:xfrm>
            <a:prstGeom prst="rect">
              <a:avLst/>
            </a:prstGeom>
            <a:noFill/>
            <a:ln w="12700">
              <a:noFill/>
              <a:miter lim="800000"/>
              <a:headEnd/>
              <a:tailEnd/>
            </a:ln>
            <a:effectLst/>
          </p:spPr>
          <p:txBody>
            <a:bodyPr wrap="none">
              <a:spAutoFit/>
            </a:bodyPr>
            <a:lstStyle/>
            <a:p>
              <a:r>
                <a:rPr lang="en-IE" b="1">
                  <a:solidFill>
                    <a:schemeClr val="accent1"/>
                  </a:solidFill>
                </a:rPr>
                <a:t>m = -4</a:t>
              </a:r>
              <a:endParaRPr lang="en-US" b="1" baseline="-25000">
                <a:solidFill>
                  <a:schemeClr val="accent1"/>
                </a:solidFill>
              </a:endParaRPr>
            </a:p>
          </p:txBody>
        </p:sp>
        <p:sp>
          <p:nvSpPr>
            <p:cNvPr id="36896" name="Text Box 32"/>
            <p:cNvSpPr txBox="1">
              <a:spLocks noChangeArrowheads="1"/>
            </p:cNvSpPr>
            <p:nvPr/>
          </p:nvSpPr>
          <p:spPr bwMode="auto">
            <a:xfrm>
              <a:off x="2685" y="2234"/>
              <a:ext cx="511" cy="231"/>
            </a:xfrm>
            <a:prstGeom prst="rect">
              <a:avLst/>
            </a:prstGeom>
            <a:noFill/>
            <a:ln w="12700">
              <a:noFill/>
              <a:miter lim="800000"/>
              <a:headEnd/>
              <a:tailEnd/>
            </a:ln>
            <a:effectLst/>
          </p:spPr>
          <p:txBody>
            <a:bodyPr wrap="none">
              <a:spAutoFit/>
            </a:bodyPr>
            <a:lstStyle/>
            <a:p>
              <a:r>
                <a:rPr lang="en-IE" b="1">
                  <a:solidFill>
                    <a:srgbClr val="000099"/>
                  </a:solidFill>
                </a:rPr>
                <a:t>m = </a:t>
              </a:r>
              <a:r>
                <a:rPr lang="en-IE" b="1">
                  <a:solidFill>
                    <a:srgbClr val="000099"/>
                  </a:solidFill>
                  <a:cs typeface="Arial" charset="0"/>
                </a:rPr>
                <a:t>∞</a:t>
              </a:r>
              <a:endParaRPr lang="en-IE" b="1" baseline="-25000">
                <a:solidFill>
                  <a:srgbClr val="000099"/>
                </a:solidFill>
                <a:cs typeface="Arial" charset="0"/>
              </a:endParaRPr>
            </a:p>
          </p:txBody>
        </p:sp>
        <p:sp>
          <p:nvSpPr>
            <p:cNvPr id="36897" name="Line 33"/>
            <p:cNvSpPr>
              <a:spLocks noChangeShapeType="1"/>
            </p:cNvSpPr>
            <p:nvPr/>
          </p:nvSpPr>
          <p:spPr bwMode="auto">
            <a:xfrm flipV="1">
              <a:off x="2933" y="2971"/>
              <a:ext cx="1198" cy="1197"/>
            </a:xfrm>
            <a:prstGeom prst="line">
              <a:avLst/>
            </a:prstGeom>
            <a:noFill/>
            <a:ln w="22225">
              <a:solidFill>
                <a:srgbClr val="FF0000"/>
              </a:solidFill>
              <a:round/>
              <a:headEnd type="oval" w="med" len="med"/>
              <a:tailEnd type="oval" w="med" len="med"/>
            </a:ln>
            <a:effectLst/>
          </p:spPr>
          <p:txBody>
            <a:bodyPr wrap="none"/>
            <a:lstStyle/>
            <a:p>
              <a:endParaRPr lang="en-US"/>
            </a:p>
          </p:txBody>
        </p:sp>
        <p:sp>
          <p:nvSpPr>
            <p:cNvPr id="36898" name="Line 34"/>
            <p:cNvSpPr>
              <a:spLocks noChangeShapeType="1"/>
            </p:cNvSpPr>
            <p:nvPr/>
          </p:nvSpPr>
          <p:spPr bwMode="auto">
            <a:xfrm flipV="1">
              <a:off x="2945" y="3634"/>
              <a:ext cx="1637" cy="532"/>
            </a:xfrm>
            <a:prstGeom prst="line">
              <a:avLst/>
            </a:prstGeom>
            <a:noFill/>
            <a:ln w="22225">
              <a:solidFill>
                <a:srgbClr val="FF6600"/>
              </a:solidFill>
              <a:round/>
              <a:headEnd type="oval" w="med" len="med"/>
              <a:tailEnd type="oval" w="med" len="med"/>
            </a:ln>
            <a:effectLst/>
          </p:spPr>
          <p:txBody>
            <a:bodyPr wrap="none"/>
            <a:lstStyle/>
            <a:p>
              <a:endParaRPr lang="en-US"/>
            </a:p>
          </p:txBody>
        </p:sp>
        <p:sp>
          <p:nvSpPr>
            <p:cNvPr id="36899" name="Line 35"/>
            <p:cNvSpPr>
              <a:spLocks noChangeShapeType="1"/>
            </p:cNvSpPr>
            <p:nvPr/>
          </p:nvSpPr>
          <p:spPr bwMode="auto">
            <a:xfrm flipV="1">
              <a:off x="2927" y="3436"/>
              <a:ext cx="1554" cy="722"/>
            </a:xfrm>
            <a:prstGeom prst="line">
              <a:avLst/>
            </a:prstGeom>
            <a:noFill/>
            <a:ln w="22225">
              <a:solidFill>
                <a:srgbClr val="008000"/>
              </a:solidFill>
              <a:round/>
              <a:headEnd type="oval" w="med" len="med"/>
              <a:tailEnd type="oval" w="med" len="med"/>
            </a:ln>
            <a:effectLst/>
          </p:spPr>
          <p:txBody>
            <a:bodyPr wrap="none"/>
            <a:lstStyle/>
            <a:p>
              <a:endParaRPr lang="en-US"/>
            </a:p>
          </p:txBody>
        </p:sp>
        <p:sp>
          <p:nvSpPr>
            <p:cNvPr id="36900" name="Line 36"/>
            <p:cNvSpPr>
              <a:spLocks noChangeShapeType="1"/>
            </p:cNvSpPr>
            <p:nvPr/>
          </p:nvSpPr>
          <p:spPr bwMode="auto">
            <a:xfrm flipV="1">
              <a:off x="2937" y="2667"/>
              <a:ext cx="741" cy="1490"/>
            </a:xfrm>
            <a:prstGeom prst="line">
              <a:avLst/>
            </a:prstGeom>
            <a:noFill/>
            <a:ln w="22225">
              <a:solidFill>
                <a:srgbClr val="000000"/>
              </a:solidFill>
              <a:round/>
              <a:headEnd type="oval" w="med" len="med"/>
              <a:tailEnd type="oval" w="med" len="med"/>
            </a:ln>
            <a:effectLst/>
          </p:spPr>
          <p:txBody>
            <a:bodyPr wrap="none"/>
            <a:lstStyle/>
            <a:p>
              <a:endParaRPr lang="en-US"/>
            </a:p>
          </p:txBody>
        </p:sp>
        <p:sp>
          <p:nvSpPr>
            <p:cNvPr id="36901" name="Line 37"/>
            <p:cNvSpPr>
              <a:spLocks noChangeShapeType="1"/>
            </p:cNvSpPr>
            <p:nvPr/>
          </p:nvSpPr>
          <p:spPr bwMode="auto">
            <a:xfrm flipV="1">
              <a:off x="2927" y="2504"/>
              <a:ext cx="439" cy="1654"/>
            </a:xfrm>
            <a:prstGeom prst="line">
              <a:avLst/>
            </a:prstGeom>
            <a:noFill/>
            <a:ln w="22225">
              <a:solidFill>
                <a:schemeClr val="accent1"/>
              </a:solidFill>
              <a:round/>
              <a:headEnd type="oval" w="med" len="med"/>
              <a:tailEnd type="oval" w="med" len="med"/>
            </a:ln>
            <a:effectLst/>
          </p:spPr>
          <p:txBody>
            <a:bodyPr wrap="none"/>
            <a:lstStyle/>
            <a:p>
              <a:endParaRPr lang="en-US"/>
            </a:p>
          </p:txBody>
        </p:sp>
        <p:sp>
          <p:nvSpPr>
            <p:cNvPr id="36902" name="Text Box 38"/>
            <p:cNvSpPr txBox="1">
              <a:spLocks noChangeArrowheads="1"/>
            </p:cNvSpPr>
            <p:nvPr/>
          </p:nvSpPr>
          <p:spPr bwMode="auto">
            <a:xfrm flipH="1">
              <a:off x="4572" y="3520"/>
              <a:ext cx="554" cy="231"/>
            </a:xfrm>
            <a:prstGeom prst="rect">
              <a:avLst/>
            </a:prstGeom>
            <a:noFill/>
            <a:ln w="12700">
              <a:noFill/>
              <a:miter lim="800000"/>
              <a:headEnd/>
              <a:tailEnd/>
            </a:ln>
            <a:effectLst/>
          </p:spPr>
          <p:txBody>
            <a:bodyPr wrap="none">
              <a:spAutoFit/>
            </a:bodyPr>
            <a:lstStyle/>
            <a:p>
              <a:r>
                <a:rPr lang="en-IE" b="1">
                  <a:solidFill>
                    <a:srgbClr val="FF9900"/>
                  </a:solidFill>
                </a:rPr>
                <a:t>m = </a:t>
              </a:r>
              <a:r>
                <a:rPr lang="en-IE" b="1" baseline="30000">
                  <a:solidFill>
                    <a:srgbClr val="FF9900"/>
                  </a:solidFill>
                </a:rPr>
                <a:t>1</a:t>
              </a:r>
              <a:r>
                <a:rPr lang="en-IE" b="1">
                  <a:solidFill>
                    <a:srgbClr val="FF9900"/>
                  </a:solidFill>
                </a:rPr>
                <a:t>/</a:t>
              </a:r>
              <a:r>
                <a:rPr lang="en-IE" b="1" baseline="-25000">
                  <a:solidFill>
                    <a:srgbClr val="FF9900"/>
                  </a:solidFill>
                </a:rPr>
                <a:t>3</a:t>
              </a:r>
              <a:endParaRPr lang="en-US" b="1" baseline="-25000">
                <a:solidFill>
                  <a:srgbClr val="FF9900"/>
                </a:solidFill>
              </a:endParaRPr>
            </a:p>
          </p:txBody>
        </p:sp>
        <p:sp>
          <p:nvSpPr>
            <p:cNvPr id="36903" name="Text Box 39"/>
            <p:cNvSpPr txBox="1">
              <a:spLocks noChangeArrowheads="1"/>
            </p:cNvSpPr>
            <p:nvPr/>
          </p:nvSpPr>
          <p:spPr bwMode="auto">
            <a:xfrm flipH="1">
              <a:off x="4464" y="3299"/>
              <a:ext cx="554" cy="231"/>
            </a:xfrm>
            <a:prstGeom prst="rect">
              <a:avLst/>
            </a:prstGeom>
            <a:noFill/>
            <a:ln w="12700">
              <a:noFill/>
              <a:miter lim="800000"/>
              <a:headEnd/>
              <a:tailEnd/>
            </a:ln>
            <a:effectLst/>
          </p:spPr>
          <p:txBody>
            <a:bodyPr wrap="none">
              <a:spAutoFit/>
            </a:bodyPr>
            <a:lstStyle/>
            <a:p>
              <a:r>
                <a:rPr lang="en-IE" b="1">
                  <a:solidFill>
                    <a:srgbClr val="008000"/>
                  </a:solidFill>
                </a:rPr>
                <a:t>m = </a:t>
              </a:r>
              <a:r>
                <a:rPr lang="en-IE" b="1" baseline="30000">
                  <a:solidFill>
                    <a:srgbClr val="008000"/>
                  </a:solidFill>
                </a:rPr>
                <a:t>1</a:t>
              </a:r>
              <a:r>
                <a:rPr lang="en-IE" b="1">
                  <a:solidFill>
                    <a:srgbClr val="008000"/>
                  </a:solidFill>
                </a:rPr>
                <a:t>/</a:t>
              </a:r>
              <a:r>
                <a:rPr lang="en-IE" b="1" baseline="-25000">
                  <a:solidFill>
                    <a:srgbClr val="008000"/>
                  </a:solidFill>
                </a:rPr>
                <a:t>2</a:t>
              </a:r>
              <a:endParaRPr lang="en-US" b="1" baseline="-25000">
                <a:solidFill>
                  <a:srgbClr val="008000"/>
                </a:solidFill>
              </a:endParaRPr>
            </a:p>
          </p:txBody>
        </p:sp>
        <p:sp>
          <p:nvSpPr>
            <p:cNvPr id="36904" name="Text Box 40"/>
            <p:cNvSpPr txBox="1">
              <a:spLocks noChangeArrowheads="1"/>
            </p:cNvSpPr>
            <p:nvPr/>
          </p:nvSpPr>
          <p:spPr bwMode="auto">
            <a:xfrm flipH="1">
              <a:off x="4130" y="2840"/>
              <a:ext cx="488" cy="231"/>
            </a:xfrm>
            <a:prstGeom prst="rect">
              <a:avLst/>
            </a:prstGeom>
            <a:noFill/>
            <a:ln w="12700">
              <a:noFill/>
              <a:miter lim="800000"/>
              <a:headEnd/>
              <a:tailEnd/>
            </a:ln>
            <a:effectLst/>
          </p:spPr>
          <p:txBody>
            <a:bodyPr wrap="none">
              <a:spAutoFit/>
            </a:bodyPr>
            <a:lstStyle/>
            <a:p>
              <a:r>
                <a:rPr lang="en-IE" b="1">
                  <a:solidFill>
                    <a:srgbClr val="FF0000"/>
                  </a:solidFill>
                </a:rPr>
                <a:t>m = 1</a:t>
              </a:r>
              <a:endParaRPr lang="en-US" b="1" baseline="-25000">
                <a:solidFill>
                  <a:srgbClr val="FF0000"/>
                </a:solidFill>
              </a:endParaRPr>
            </a:p>
          </p:txBody>
        </p:sp>
        <p:sp>
          <p:nvSpPr>
            <p:cNvPr id="36905" name="Text Box 41"/>
            <p:cNvSpPr txBox="1">
              <a:spLocks noChangeArrowheads="1"/>
            </p:cNvSpPr>
            <p:nvPr/>
          </p:nvSpPr>
          <p:spPr bwMode="auto">
            <a:xfrm flipH="1">
              <a:off x="3681" y="2546"/>
              <a:ext cx="488" cy="231"/>
            </a:xfrm>
            <a:prstGeom prst="rect">
              <a:avLst/>
            </a:prstGeom>
            <a:noFill/>
            <a:ln w="12700">
              <a:noFill/>
              <a:miter lim="800000"/>
              <a:headEnd/>
              <a:tailEnd/>
            </a:ln>
            <a:effectLst/>
          </p:spPr>
          <p:txBody>
            <a:bodyPr wrap="none">
              <a:spAutoFit/>
            </a:bodyPr>
            <a:lstStyle/>
            <a:p>
              <a:r>
                <a:rPr lang="en-IE" b="1"/>
                <a:t>m = 2</a:t>
              </a:r>
              <a:endParaRPr lang="en-US" b="1" baseline="-25000"/>
            </a:p>
          </p:txBody>
        </p:sp>
        <p:sp>
          <p:nvSpPr>
            <p:cNvPr id="36906" name="Text Box 42"/>
            <p:cNvSpPr txBox="1">
              <a:spLocks noChangeArrowheads="1"/>
            </p:cNvSpPr>
            <p:nvPr/>
          </p:nvSpPr>
          <p:spPr bwMode="auto">
            <a:xfrm flipH="1">
              <a:off x="3363" y="2372"/>
              <a:ext cx="488" cy="231"/>
            </a:xfrm>
            <a:prstGeom prst="rect">
              <a:avLst/>
            </a:prstGeom>
            <a:noFill/>
            <a:ln w="12700">
              <a:noFill/>
              <a:miter lim="800000"/>
              <a:headEnd/>
              <a:tailEnd/>
            </a:ln>
            <a:effectLst/>
          </p:spPr>
          <p:txBody>
            <a:bodyPr wrap="none">
              <a:spAutoFit/>
            </a:bodyPr>
            <a:lstStyle/>
            <a:p>
              <a:r>
                <a:rPr lang="en-IE" b="1">
                  <a:solidFill>
                    <a:schemeClr val="accent1"/>
                  </a:solidFill>
                </a:rPr>
                <a:t>m = 4</a:t>
              </a:r>
              <a:endParaRPr lang="en-US" b="1" baseline="-25000">
                <a:solidFill>
                  <a:schemeClr val="accent1"/>
                </a:solidFill>
              </a:endParaRPr>
            </a:p>
          </p:txBody>
        </p:sp>
        <p:sp>
          <p:nvSpPr>
            <p:cNvPr id="36908" name="Text Box 44"/>
            <p:cNvSpPr txBox="1">
              <a:spLocks noChangeArrowheads="1"/>
            </p:cNvSpPr>
            <p:nvPr/>
          </p:nvSpPr>
          <p:spPr bwMode="auto">
            <a:xfrm>
              <a:off x="4630" y="4052"/>
              <a:ext cx="488" cy="231"/>
            </a:xfrm>
            <a:prstGeom prst="rect">
              <a:avLst/>
            </a:prstGeom>
            <a:noFill/>
            <a:ln w="12700">
              <a:noFill/>
              <a:miter lim="800000"/>
              <a:headEnd/>
              <a:tailEnd/>
            </a:ln>
            <a:effectLst/>
          </p:spPr>
          <p:txBody>
            <a:bodyPr wrap="none">
              <a:spAutoFit/>
            </a:bodyPr>
            <a:lstStyle/>
            <a:p>
              <a:r>
                <a:rPr lang="en-IE" b="1">
                  <a:solidFill>
                    <a:srgbClr val="000099"/>
                  </a:solidFill>
                </a:rPr>
                <a:t>m = 0</a:t>
              </a:r>
              <a:endParaRPr lang="en-US" b="1">
                <a:solidFill>
                  <a:srgbClr val="000099"/>
                </a:solidFill>
              </a:endParaRPr>
            </a:p>
          </p:txBody>
        </p:sp>
      </p:grpSp>
      <p:sp>
        <p:nvSpPr>
          <p:cNvPr id="30" name="Slide Number Placeholder 29"/>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31" name="Footer Placeholder 30"/>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03761"/>
            <a:ext cx="8229600" cy="790184"/>
          </a:xfrm>
          <a:ln/>
        </p:spPr>
        <p:txBody>
          <a:bodyPr>
            <a:normAutofit fontScale="90000"/>
          </a:bodyPr>
          <a:lstStyle/>
          <a:p>
            <a:r>
              <a:rPr lang="en-IE" dirty="0"/>
              <a:t>A Very Simple Solution</a:t>
            </a:r>
            <a:endParaRPr lang="en-US" dirty="0"/>
          </a:p>
        </p:txBody>
      </p:sp>
      <p:sp>
        <p:nvSpPr>
          <p:cNvPr id="22531" name="Rectangle 3"/>
          <p:cNvSpPr>
            <a:spLocks noGrp="1" noChangeArrowheads="1"/>
          </p:cNvSpPr>
          <p:nvPr>
            <p:ph idx="1"/>
          </p:nvPr>
        </p:nvSpPr>
        <p:spPr/>
        <p:txBody>
          <a:bodyPr/>
          <a:lstStyle/>
          <a:p>
            <a:r>
              <a:rPr lang="en-IE"/>
              <a:t>We could simply work out the corresponding </a:t>
            </a:r>
            <a:r>
              <a:rPr lang="en-IE" sz="3600" i="1">
                <a:latin typeface="Times New Roman" pitchFamily="18" charset="0"/>
              </a:rPr>
              <a:t>y</a:t>
            </a:r>
            <a:r>
              <a:rPr lang="en-IE"/>
              <a:t> coordinate for each unit </a:t>
            </a:r>
            <a:r>
              <a:rPr lang="en-IE" sz="3600" i="1">
                <a:latin typeface="Times New Roman" pitchFamily="18" charset="0"/>
              </a:rPr>
              <a:t>x</a:t>
            </a:r>
            <a:r>
              <a:rPr lang="en-IE"/>
              <a:t> coordinate</a:t>
            </a:r>
          </a:p>
          <a:p>
            <a:r>
              <a:rPr lang="en-IE"/>
              <a:t>Let’s consider the following example:</a:t>
            </a:r>
            <a:endParaRPr lang="en-US"/>
          </a:p>
        </p:txBody>
      </p:sp>
      <p:grpSp>
        <p:nvGrpSpPr>
          <p:cNvPr id="22572" name="Group 44"/>
          <p:cNvGrpSpPr>
            <a:grpSpLocks/>
          </p:cNvGrpSpPr>
          <p:nvPr/>
        </p:nvGrpSpPr>
        <p:grpSpPr bwMode="auto">
          <a:xfrm>
            <a:off x="2551113" y="3111500"/>
            <a:ext cx="3852862" cy="3619500"/>
            <a:chOff x="1607" y="1960"/>
            <a:chExt cx="2427" cy="2280"/>
          </a:xfrm>
        </p:grpSpPr>
        <p:grpSp>
          <p:nvGrpSpPr>
            <p:cNvPr id="22533" name="Group 5"/>
            <p:cNvGrpSpPr>
              <a:grpSpLocks/>
            </p:cNvGrpSpPr>
            <p:nvPr/>
          </p:nvGrpSpPr>
          <p:grpSpPr bwMode="auto">
            <a:xfrm>
              <a:off x="1664" y="1960"/>
              <a:ext cx="2271" cy="2207"/>
              <a:chOff x="1499" y="1666"/>
              <a:chExt cx="2271" cy="2207"/>
            </a:xfrm>
          </p:grpSpPr>
          <p:sp>
            <p:nvSpPr>
              <p:cNvPr id="22534" name="Line 6"/>
              <p:cNvSpPr>
                <a:spLocks noChangeShapeType="1"/>
              </p:cNvSpPr>
              <p:nvPr/>
            </p:nvSpPr>
            <p:spPr bwMode="auto">
              <a:xfrm flipV="1">
                <a:off x="1727" y="1727"/>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22535" name="Line 7"/>
              <p:cNvSpPr>
                <a:spLocks noChangeShapeType="1"/>
              </p:cNvSpPr>
              <p:nvPr/>
            </p:nvSpPr>
            <p:spPr bwMode="auto">
              <a:xfrm rot="5400000" flipV="1">
                <a:off x="2670" y="2660"/>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22536" name="Text Box 8"/>
              <p:cNvSpPr txBox="1">
                <a:spLocks noChangeArrowheads="1"/>
              </p:cNvSpPr>
              <p:nvPr/>
            </p:nvSpPr>
            <p:spPr bwMode="auto">
              <a:xfrm>
                <a:off x="3590" y="3642"/>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22537" name="Text Box 9"/>
              <p:cNvSpPr txBox="1">
                <a:spLocks noChangeArrowheads="1"/>
              </p:cNvSpPr>
              <p:nvPr/>
            </p:nvSpPr>
            <p:spPr bwMode="auto">
              <a:xfrm>
                <a:off x="1499" y="1666"/>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grpSp>
        <p:sp>
          <p:nvSpPr>
            <p:cNvPr id="22538" name="Line 10"/>
            <p:cNvSpPr>
              <a:spLocks noChangeShapeType="1"/>
            </p:cNvSpPr>
            <p:nvPr/>
          </p:nvSpPr>
          <p:spPr bwMode="auto">
            <a:xfrm>
              <a:off x="1764" y="3498"/>
              <a:ext cx="2025" cy="0"/>
            </a:xfrm>
            <a:prstGeom prst="line">
              <a:avLst/>
            </a:prstGeom>
            <a:noFill/>
            <a:ln w="19050">
              <a:solidFill>
                <a:srgbClr val="FF9900"/>
              </a:solidFill>
              <a:prstDash val="dash"/>
              <a:round/>
              <a:headEnd/>
              <a:tailEnd/>
            </a:ln>
            <a:effectLst/>
          </p:spPr>
          <p:txBody>
            <a:bodyPr wrap="none"/>
            <a:lstStyle/>
            <a:p>
              <a:endParaRPr lang="en-US"/>
            </a:p>
          </p:txBody>
        </p:sp>
        <p:sp>
          <p:nvSpPr>
            <p:cNvPr id="22539" name="Line 11"/>
            <p:cNvSpPr>
              <a:spLocks noChangeShapeType="1"/>
            </p:cNvSpPr>
            <p:nvPr/>
          </p:nvSpPr>
          <p:spPr bwMode="auto">
            <a:xfrm>
              <a:off x="1764" y="2720"/>
              <a:ext cx="1977" cy="0"/>
            </a:xfrm>
            <a:prstGeom prst="line">
              <a:avLst/>
            </a:prstGeom>
            <a:noFill/>
            <a:ln w="19050">
              <a:solidFill>
                <a:srgbClr val="FF9900"/>
              </a:solidFill>
              <a:prstDash val="dash"/>
              <a:round/>
              <a:headEnd/>
              <a:tailEnd/>
            </a:ln>
            <a:effectLst/>
          </p:spPr>
          <p:txBody>
            <a:bodyPr wrap="none"/>
            <a:lstStyle/>
            <a:p>
              <a:endParaRPr lang="en-US"/>
            </a:p>
          </p:txBody>
        </p:sp>
        <p:sp>
          <p:nvSpPr>
            <p:cNvPr id="22540" name="Line 12"/>
            <p:cNvSpPr>
              <a:spLocks noChangeShapeType="1"/>
            </p:cNvSpPr>
            <p:nvPr/>
          </p:nvSpPr>
          <p:spPr bwMode="auto">
            <a:xfrm rot="5400000">
              <a:off x="1665" y="3325"/>
              <a:ext cx="1439" cy="0"/>
            </a:xfrm>
            <a:prstGeom prst="line">
              <a:avLst/>
            </a:prstGeom>
            <a:noFill/>
            <a:ln w="19050">
              <a:solidFill>
                <a:srgbClr val="FF9900"/>
              </a:solidFill>
              <a:prstDash val="dash"/>
              <a:round/>
              <a:headEnd/>
              <a:tailEnd/>
            </a:ln>
            <a:effectLst/>
          </p:spPr>
          <p:txBody>
            <a:bodyPr wrap="none"/>
            <a:lstStyle/>
            <a:p>
              <a:endParaRPr lang="en-US"/>
            </a:p>
          </p:txBody>
        </p:sp>
        <p:sp>
          <p:nvSpPr>
            <p:cNvPr id="22541" name="Line 13"/>
            <p:cNvSpPr>
              <a:spLocks noChangeShapeType="1"/>
            </p:cNvSpPr>
            <p:nvPr/>
          </p:nvSpPr>
          <p:spPr bwMode="auto">
            <a:xfrm rot="5400000">
              <a:off x="2855" y="3335"/>
              <a:ext cx="1459" cy="0"/>
            </a:xfrm>
            <a:prstGeom prst="line">
              <a:avLst/>
            </a:prstGeom>
            <a:noFill/>
            <a:ln w="19050">
              <a:solidFill>
                <a:srgbClr val="FF9900"/>
              </a:solidFill>
              <a:prstDash val="dash"/>
              <a:round/>
              <a:headEnd/>
              <a:tailEnd/>
            </a:ln>
            <a:effectLst/>
          </p:spPr>
          <p:txBody>
            <a:bodyPr wrap="none"/>
            <a:lstStyle/>
            <a:p>
              <a:endParaRPr lang="en-US"/>
            </a:p>
          </p:txBody>
        </p:sp>
        <p:sp>
          <p:nvSpPr>
            <p:cNvPr id="22546" name="Line 18"/>
            <p:cNvSpPr>
              <a:spLocks noChangeShapeType="1"/>
            </p:cNvSpPr>
            <p:nvPr/>
          </p:nvSpPr>
          <p:spPr bwMode="auto">
            <a:xfrm flipV="1">
              <a:off x="2380" y="2722"/>
              <a:ext cx="1201" cy="787"/>
            </a:xfrm>
            <a:prstGeom prst="line">
              <a:avLst/>
            </a:prstGeom>
            <a:noFill/>
            <a:ln w="31750">
              <a:solidFill>
                <a:schemeClr val="accent2"/>
              </a:solidFill>
              <a:round/>
              <a:headEnd type="oval" w="med" len="med"/>
              <a:tailEnd type="oval" w="med" len="med"/>
            </a:ln>
            <a:effectLst/>
          </p:spPr>
          <p:txBody>
            <a:bodyPr wrap="none"/>
            <a:lstStyle/>
            <a:p>
              <a:endParaRPr lang="en-US"/>
            </a:p>
          </p:txBody>
        </p:sp>
        <p:sp>
          <p:nvSpPr>
            <p:cNvPr id="22547" name="Text Box 19"/>
            <p:cNvSpPr txBox="1">
              <a:spLocks noChangeArrowheads="1"/>
            </p:cNvSpPr>
            <p:nvPr/>
          </p:nvSpPr>
          <p:spPr bwMode="auto">
            <a:xfrm>
              <a:off x="1987" y="3490"/>
              <a:ext cx="452" cy="231"/>
            </a:xfrm>
            <a:prstGeom prst="rect">
              <a:avLst/>
            </a:prstGeom>
            <a:noFill/>
            <a:ln w="12700">
              <a:noFill/>
              <a:miter lim="800000"/>
              <a:headEnd/>
              <a:tailEnd/>
            </a:ln>
            <a:effectLst/>
          </p:spPr>
          <p:txBody>
            <a:bodyPr wrap="none">
              <a:spAutoFit/>
            </a:bodyPr>
            <a:lstStyle/>
            <a:p>
              <a:r>
                <a:rPr lang="en-IE" b="1">
                  <a:solidFill>
                    <a:srgbClr val="000099"/>
                  </a:solidFill>
                </a:rPr>
                <a:t>(2, 2)</a:t>
              </a:r>
              <a:endParaRPr lang="en-US" b="1">
                <a:solidFill>
                  <a:srgbClr val="000099"/>
                </a:solidFill>
              </a:endParaRPr>
            </a:p>
          </p:txBody>
        </p:sp>
        <p:sp>
          <p:nvSpPr>
            <p:cNvPr id="22548" name="Text Box 20"/>
            <p:cNvSpPr txBox="1">
              <a:spLocks noChangeArrowheads="1"/>
            </p:cNvSpPr>
            <p:nvPr/>
          </p:nvSpPr>
          <p:spPr bwMode="auto">
            <a:xfrm>
              <a:off x="3582" y="2479"/>
              <a:ext cx="452" cy="231"/>
            </a:xfrm>
            <a:prstGeom prst="rect">
              <a:avLst/>
            </a:prstGeom>
            <a:noFill/>
            <a:ln w="12700">
              <a:noFill/>
              <a:miter lim="800000"/>
              <a:headEnd/>
              <a:tailEnd/>
            </a:ln>
            <a:effectLst/>
          </p:spPr>
          <p:txBody>
            <a:bodyPr wrap="none">
              <a:spAutoFit/>
            </a:bodyPr>
            <a:lstStyle/>
            <a:p>
              <a:r>
                <a:rPr lang="en-IE" b="1">
                  <a:solidFill>
                    <a:srgbClr val="000099"/>
                  </a:solidFill>
                </a:rPr>
                <a:t>(7, 5)</a:t>
              </a:r>
              <a:endParaRPr lang="en-US" b="1">
                <a:solidFill>
                  <a:srgbClr val="000099"/>
                </a:solidFill>
              </a:endParaRPr>
            </a:p>
          </p:txBody>
        </p:sp>
        <p:sp>
          <p:nvSpPr>
            <p:cNvPr id="22553" name="Text Box 25"/>
            <p:cNvSpPr txBox="1">
              <a:spLocks noChangeArrowheads="1"/>
            </p:cNvSpPr>
            <p:nvPr/>
          </p:nvSpPr>
          <p:spPr bwMode="auto">
            <a:xfrm>
              <a:off x="2295" y="4009"/>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22558" name="Text Box 30"/>
            <p:cNvSpPr txBox="1">
              <a:spLocks noChangeArrowheads="1"/>
            </p:cNvSpPr>
            <p:nvPr/>
          </p:nvSpPr>
          <p:spPr bwMode="auto">
            <a:xfrm>
              <a:off x="3492" y="4009"/>
              <a:ext cx="196" cy="231"/>
            </a:xfrm>
            <a:prstGeom prst="rect">
              <a:avLst/>
            </a:prstGeom>
            <a:noFill/>
            <a:ln w="12700">
              <a:noFill/>
              <a:miter lim="800000"/>
              <a:headEnd/>
              <a:tailEnd/>
            </a:ln>
            <a:effectLst/>
          </p:spPr>
          <p:txBody>
            <a:bodyPr wrap="none">
              <a:spAutoFit/>
            </a:bodyPr>
            <a:lstStyle/>
            <a:p>
              <a:r>
                <a:rPr lang="en-IE" b="1">
                  <a:solidFill>
                    <a:srgbClr val="FF9900"/>
                  </a:solidFill>
                </a:rPr>
                <a:t>7</a:t>
              </a:r>
              <a:endParaRPr lang="en-US" b="1">
                <a:solidFill>
                  <a:srgbClr val="FF9900"/>
                </a:solidFill>
              </a:endParaRPr>
            </a:p>
          </p:txBody>
        </p:sp>
        <p:sp>
          <p:nvSpPr>
            <p:cNvPr id="22568" name="Text Box 40"/>
            <p:cNvSpPr txBox="1">
              <a:spLocks noChangeArrowheads="1"/>
            </p:cNvSpPr>
            <p:nvPr/>
          </p:nvSpPr>
          <p:spPr bwMode="auto">
            <a:xfrm>
              <a:off x="1607" y="3386"/>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22569" name="Text Box 41"/>
            <p:cNvSpPr txBox="1">
              <a:spLocks noChangeArrowheads="1"/>
            </p:cNvSpPr>
            <p:nvPr/>
          </p:nvSpPr>
          <p:spPr bwMode="auto">
            <a:xfrm>
              <a:off x="1616" y="2605"/>
              <a:ext cx="196" cy="231"/>
            </a:xfrm>
            <a:prstGeom prst="rect">
              <a:avLst/>
            </a:prstGeom>
            <a:noFill/>
            <a:ln w="12700">
              <a:noFill/>
              <a:miter lim="800000"/>
              <a:headEnd/>
              <a:tailEnd/>
            </a:ln>
            <a:effectLst/>
          </p:spPr>
          <p:txBody>
            <a:bodyPr wrap="none">
              <a:spAutoFit/>
            </a:bodyPr>
            <a:lstStyle/>
            <a:p>
              <a:r>
                <a:rPr lang="en-IE" b="1">
                  <a:solidFill>
                    <a:srgbClr val="FF9900"/>
                  </a:solidFill>
                </a:rPr>
                <a:t>5</a:t>
              </a:r>
              <a:endParaRPr lang="en-US" b="1">
                <a:solidFill>
                  <a:srgbClr val="FF9900"/>
                </a:solidFill>
              </a:endParaRPr>
            </a:p>
          </p:txBody>
        </p:sp>
      </p:grpSp>
      <p:sp>
        <p:nvSpPr>
          <p:cNvPr id="21" name="Slide Number Placeholder 20"/>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22" name="Footer Placeholder 21"/>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56258"/>
            <a:ext cx="8229600" cy="849561"/>
          </a:xfrm>
          <a:ln/>
        </p:spPr>
        <p:txBody>
          <a:bodyPr/>
          <a:lstStyle/>
          <a:p>
            <a:r>
              <a:rPr lang="en-IE" dirty="0"/>
              <a:t>A Very Simple Solution (cont…)</a:t>
            </a:r>
            <a:endParaRPr lang="en-US" dirty="0"/>
          </a:p>
        </p:txBody>
      </p:sp>
      <p:sp>
        <p:nvSpPr>
          <p:cNvPr id="24613" name="Rectangle 37"/>
          <p:cNvSpPr>
            <a:spLocks noGrp="1" noChangeArrowheads="1"/>
          </p:cNvSpPr>
          <p:nvPr>
            <p:ph idx="1"/>
          </p:nvPr>
        </p:nvSpPr>
        <p:spPr>
          <a:xfrm>
            <a:off x="4222750" y="1479550"/>
            <a:ext cx="4251325" cy="922338"/>
          </a:xfrm>
          <a:noFill/>
          <a:ln/>
        </p:spPr>
        <p:txBody>
          <a:bodyPr/>
          <a:lstStyle/>
          <a:p>
            <a:r>
              <a:rPr lang="en-IE"/>
              <a:t>First work out </a:t>
            </a:r>
            <a:r>
              <a:rPr lang="en-IE" i="1">
                <a:latin typeface="Times New Roman" pitchFamily="18" charset="0"/>
              </a:rPr>
              <a:t>m</a:t>
            </a:r>
            <a:r>
              <a:rPr lang="en-IE"/>
              <a:t> and </a:t>
            </a:r>
            <a:r>
              <a:rPr lang="en-IE" i="1">
                <a:latin typeface="Times New Roman" pitchFamily="18" charset="0"/>
              </a:rPr>
              <a:t>b</a:t>
            </a:r>
            <a:r>
              <a:rPr lang="en-IE"/>
              <a:t>:</a:t>
            </a:r>
            <a:endParaRPr lang="en-US"/>
          </a:p>
        </p:txBody>
      </p:sp>
      <p:grpSp>
        <p:nvGrpSpPr>
          <p:cNvPr id="24579" name="Group 3"/>
          <p:cNvGrpSpPr>
            <a:grpSpLocks/>
          </p:cNvGrpSpPr>
          <p:nvPr/>
        </p:nvGrpSpPr>
        <p:grpSpPr bwMode="auto">
          <a:xfrm>
            <a:off x="173038" y="1289050"/>
            <a:ext cx="3852862" cy="2984500"/>
            <a:chOff x="129" y="992"/>
            <a:chExt cx="2427" cy="1880"/>
          </a:xfrm>
        </p:grpSpPr>
        <p:sp>
          <p:nvSpPr>
            <p:cNvPr id="24580" name="Line 4"/>
            <p:cNvSpPr>
              <a:spLocks noChangeShapeType="1"/>
            </p:cNvSpPr>
            <p:nvPr/>
          </p:nvSpPr>
          <p:spPr bwMode="auto">
            <a:xfrm>
              <a:off x="286" y="1978"/>
              <a:ext cx="2025" cy="0"/>
            </a:xfrm>
            <a:prstGeom prst="line">
              <a:avLst/>
            </a:prstGeom>
            <a:noFill/>
            <a:ln w="19050">
              <a:solidFill>
                <a:srgbClr val="FF9900"/>
              </a:solidFill>
              <a:prstDash val="dash"/>
              <a:round/>
              <a:headEnd/>
              <a:tailEnd/>
            </a:ln>
            <a:effectLst/>
          </p:spPr>
          <p:txBody>
            <a:bodyPr wrap="none"/>
            <a:lstStyle/>
            <a:p>
              <a:endParaRPr lang="en-US"/>
            </a:p>
          </p:txBody>
        </p:sp>
        <p:sp>
          <p:nvSpPr>
            <p:cNvPr id="24581" name="Line 5"/>
            <p:cNvSpPr>
              <a:spLocks noChangeShapeType="1"/>
            </p:cNvSpPr>
            <p:nvPr/>
          </p:nvSpPr>
          <p:spPr bwMode="auto">
            <a:xfrm>
              <a:off x="286" y="1815"/>
              <a:ext cx="2025" cy="0"/>
            </a:xfrm>
            <a:prstGeom prst="line">
              <a:avLst/>
            </a:prstGeom>
            <a:noFill/>
            <a:ln w="19050">
              <a:solidFill>
                <a:srgbClr val="FF9900"/>
              </a:solidFill>
              <a:prstDash val="dash"/>
              <a:round/>
              <a:headEnd/>
              <a:tailEnd/>
            </a:ln>
            <a:effectLst/>
          </p:spPr>
          <p:txBody>
            <a:bodyPr wrap="none"/>
            <a:lstStyle/>
            <a:p>
              <a:endParaRPr lang="en-US"/>
            </a:p>
          </p:txBody>
        </p:sp>
        <p:sp>
          <p:nvSpPr>
            <p:cNvPr id="24582" name="Line 6"/>
            <p:cNvSpPr>
              <a:spLocks noChangeShapeType="1"/>
            </p:cNvSpPr>
            <p:nvPr/>
          </p:nvSpPr>
          <p:spPr bwMode="auto">
            <a:xfrm>
              <a:off x="286" y="1661"/>
              <a:ext cx="2025" cy="0"/>
            </a:xfrm>
            <a:prstGeom prst="line">
              <a:avLst/>
            </a:prstGeom>
            <a:noFill/>
            <a:ln w="19050">
              <a:solidFill>
                <a:srgbClr val="FF9900"/>
              </a:solidFill>
              <a:prstDash val="dash"/>
              <a:round/>
              <a:headEnd/>
              <a:tailEnd/>
            </a:ln>
            <a:effectLst/>
          </p:spPr>
          <p:txBody>
            <a:bodyPr wrap="none"/>
            <a:lstStyle/>
            <a:p>
              <a:endParaRPr lang="en-US"/>
            </a:p>
          </p:txBody>
        </p:sp>
        <p:sp>
          <p:nvSpPr>
            <p:cNvPr id="24583" name="Line 7"/>
            <p:cNvSpPr>
              <a:spLocks noChangeShapeType="1"/>
            </p:cNvSpPr>
            <p:nvPr/>
          </p:nvSpPr>
          <p:spPr bwMode="auto">
            <a:xfrm>
              <a:off x="286" y="1517"/>
              <a:ext cx="2025" cy="0"/>
            </a:xfrm>
            <a:prstGeom prst="line">
              <a:avLst/>
            </a:prstGeom>
            <a:noFill/>
            <a:ln w="19050">
              <a:solidFill>
                <a:srgbClr val="FF9900"/>
              </a:solidFill>
              <a:prstDash val="dash"/>
              <a:round/>
              <a:headEnd/>
              <a:tailEnd/>
            </a:ln>
            <a:effectLst/>
          </p:spPr>
          <p:txBody>
            <a:bodyPr wrap="none"/>
            <a:lstStyle/>
            <a:p>
              <a:endParaRPr lang="en-US"/>
            </a:p>
          </p:txBody>
        </p:sp>
        <p:sp>
          <p:nvSpPr>
            <p:cNvPr id="24584" name="Line 8"/>
            <p:cNvSpPr>
              <a:spLocks noChangeShapeType="1"/>
            </p:cNvSpPr>
            <p:nvPr/>
          </p:nvSpPr>
          <p:spPr bwMode="auto">
            <a:xfrm flipV="1">
              <a:off x="414" y="1056"/>
              <a:ext cx="0" cy="1623"/>
            </a:xfrm>
            <a:prstGeom prst="line">
              <a:avLst/>
            </a:prstGeom>
            <a:noFill/>
            <a:ln w="12700">
              <a:solidFill>
                <a:schemeClr val="tx1"/>
              </a:solidFill>
              <a:round/>
              <a:headEnd/>
              <a:tailEnd type="triangle" w="med" len="med"/>
            </a:ln>
            <a:effectLst/>
          </p:spPr>
          <p:txBody>
            <a:bodyPr wrap="none"/>
            <a:lstStyle/>
            <a:p>
              <a:endParaRPr lang="en-US"/>
            </a:p>
          </p:txBody>
        </p:sp>
        <p:sp>
          <p:nvSpPr>
            <p:cNvPr id="24585" name="Line 9"/>
            <p:cNvSpPr>
              <a:spLocks noChangeShapeType="1"/>
            </p:cNvSpPr>
            <p:nvPr/>
          </p:nvSpPr>
          <p:spPr bwMode="auto">
            <a:xfrm rot="5400000" flipV="1">
              <a:off x="1357" y="1586"/>
              <a:ext cx="0" cy="2026"/>
            </a:xfrm>
            <a:prstGeom prst="line">
              <a:avLst/>
            </a:prstGeom>
            <a:noFill/>
            <a:ln w="12700">
              <a:solidFill>
                <a:schemeClr val="tx1"/>
              </a:solidFill>
              <a:round/>
              <a:headEnd/>
              <a:tailEnd type="triangle" w="med" len="med"/>
            </a:ln>
            <a:effectLst/>
          </p:spPr>
          <p:txBody>
            <a:bodyPr wrap="none"/>
            <a:lstStyle/>
            <a:p>
              <a:endParaRPr lang="en-US"/>
            </a:p>
          </p:txBody>
        </p:sp>
        <p:sp>
          <p:nvSpPr>
            <p:cNvPr id="24586" name="Text Box 10"/>
            <p:cNvSpPr txBox="1">
              <a:spLocks noChangeArrowheads="1"/>
            </p:cNvSpPr>
            <p:nvPr/>
          </p:nvSpPr>
          <p:spPr bwMode="auto">
            <a:xfrm>
              <a:off x="2277" y="2568"/>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24587" name="Text Box 11"/>
            <p:cNvSpPr txBox="1">
              <a:spLocks noChangeArrowheads="1"/>
            </p:cNvSpPr>
            <p:nvPr/>
          </p:nvSpPr>
          <p:spPr bwMode="auto">
            <a:xfrm>
              <a:off x="206" y="992"/>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sp>
          <p:nvSpPr>
            <p:cNvPr id="24588" name="Line 12"/>
            <p:cNvSpPr>
              <a:spLocks noChangeShapeType="1"/>
            </p:cNvSpPr>
            <p:nvPr/>
          </p:nvSpPr>
          <p:spPr bwMode="auto">
            <a:xfrm>
              <a:off x="286" y="2130"/>
              <a:ext cx="2025" cy="0"/>
            </a:xfrm>
            <a:prstGeom prst="line">
              <a:avLst/>
            </a:prstGeom>
            <a:noFill/>
            <a:ln w="19050">
              <a:solidFill>
                <a:srgbClr val="FF9900"/>
              </a:solidFill>
              <a:prstDash val="dash"/>
              <a:round/>
              <a:headEnd/>
              <a:tailEnd/>
            </a:ln>
            <a:effectLst/>
          </p:spPr>
          <p:txBody>
            <a:bodyPr wrap="none"/>
            <a:lstStyle/>
            <a:p>
              <a:endParaRPr lang="en-US"/>
            </a:p>
          </p:txBody>
        </p:sp>
        <p:sp>
          <p:nvSpPr>
            <p:cNvPr id="24589" name="Line 13"/>
            <p:cNvSpPr>
              <a:spLocks noChangeShapeType="1"/>
            </p:cNvSpPr>
            <p:nvPr/>
          </p:nvSpPr>
          <p:spPr bwMode="auto">
            <a:xfrm>
              <a:off x="286" y="1352"/>
              <a:ext cx="1977" cy="0"/>
            </a:xfrm>
            <a:prstGeom prst="line">
              <a:avLst/>
            </a:prstGeom>
            <a:noFill/>
            <a:ln w="19050">
              <a:solidFill>
                <a:srgbClr val="FF9900"/>
              </a:solidFill>
              <a:prstDash val="dash"/>
              <a:round/>
              <a:headEnd/>
              <a:tailEnd/>
            </a:ln>
            <a:effectLst/>
          </p:spPr>
          <p:txBody>
            <a:bodyPr wrap="none"/>
            <a:lstStyle/>
            <a:p>
              <a:endParaRPr lang="en-US"/>
            </a:p>
          </p:txBody>
        </p:sp>
        <p:sp>
          <p:nvSpPr>
            <p:cNvPr id="24590" name="Line 14"/>
            <p:cNvSpPr>
              <a:spLocks noChangeShapeType="1"/>
            </p:cNvSpPr>
            <p:nvPr/>
          </p:nvSpPr>
          <p:spPr bwMode="auto">
            <a:xfrm rot="5400000">
              <a:off x="187" y="1957"/>
              <a:ext cx="1439" cy="0"/>
            </a:xfrm>
            <a:prstGeom prst="line">
              <a:avLst/>
            </a:prstGeom>
            <a:noFill/>
            <a:ln w="19050">
              <a:solidFill>
                <a:srgbClr val="FF9900"/>
              </a:solidFill>
              <a:prstDash val="dash"/>
              <a:round/>
              <a:headEnd/>
              <a:tailEnd/>
            </a:ln>
            <a:effectLst/>
          </p:spPr>
          <p:txBody>
            <a:bodyPr wrap="none"/>
            <a:lstStyle/>
            <a:p>
              <a:endParaRPr lang="en-US"/>
            </a:p>
          </p:txBody>
        </p:sp>
        <p:sp>
          <p:nvSpPr>
            <p:cNvPr id="24591" name="Line 15"/>
            <p:cNvSpPr>
              <a:spLocks noChangeShapeType="1"/>
            </p:cNvSpPr>
            <p:nvPr/>
          </p:nvSpPr>
          <p:spPr bwMode="auto">
            <a:xfrm rot="5400000">
              <a:off x="1377" y="1967"/>
              <a:ext cx="1459" cy="0"/>
            </a:xfrm>
            <a:prstGeom prst="line">
              <a:avLst/>
            </a:prstGeom>
            <a:noFill/>
            <a:ln w="19050">
              <a:solidFill>
                <a:srgbClr val="FF9900"/>
              </a:solidFill>
              <a:prstDash val="dash"/>
              <a:round/>
              <a:headEnd/>
              <a:tailEnd/>
            </a:ln>
            <a:effectLst/>
          </p:spPr>
          <p:txBody>
            <a:bodyPr wrap="none"/>
            <a:lstStyle/>
            <a:p>
              <a:endParaRPr lang="en-US"/>
            </a:p>
          </p:txBody>
        </p:sp>
        <p:sp>
          <p:nvSpPr>
            <p:cNvPr id="24592" name="Line 16"/>
            <p:cNvSpPr>
              <a:spLocks noChangeShapeType="1"/>
            </p:cNvSpPr>
            <p:nvPr/>
          </p:nvSpPr>
          <p:spPr bwMode="auto">
            <a:xfrm flipV="1">
              <a:off x="902" y="1354"/>
              <a:ext cx="1201" cy="787"/>
            </a:xfrm>
            <a:prstGeom prst="line">
              <a:avLst/>
            </a:prstGeom>
            <a:noFill/>
            <a:ln w="31750">
              <a:solidFill>
                <a:schemeClr val="accent2"/>
              </a:solidFill>
              <a:round/>
              <a:headEnd type="oval" w="med" len="med"/>
              <a:tailEnd type="oval" w="med" len="med"/>
            </a:ln>
            <a:effectLst/>
          </p:spPr>
          <p:txBody>
            <a:bodyPr wrap="none"/>
            <a:lstStyle/>
            <a:p>
              <a:endParaRPr lang="en-US"/>
            </a:p>
          </p:txBody>
        </p:sp>
        <p:sp>
          <p:nvSpPr>
            <p:cNvPr id="24593" name="Text Box 17"/>
            <p:cNvSpPr txBox="1">
              <a:spLocks noChangeArrowheads="1"/>
            </p:cNvSpPr>
            <p:nvPr/>
          </p:nvSpPr>
          <p:spPr bwMode="auto">
            <a:xfrm>
              <a:off x="509" y="2122"/>
              <a:ext cx="452" cy="231"/>
            </a:xfrm>
            <a:prstGeom prst="rect">
              <a:avLst/>
            </a:prstGeom>
            <a:noFill/>
            <a:ln w="12700">
              <a:noFill/>
              <a:miter lim="800000"/>
              <a:headEnd/>
              <a:tailEnd/>
            </a:ln>
            <a:effectLst/>
          </p:spPr>
          <p:txBody>
            <a:bodyPr wrap="none">
              <a:spAutoFit/>
            </a:bodyPr>
            <a:lstStyle/>
            <a:p>
              <a:r>
                <a:rPr lang="en-IE" b="1">
                  <a:solidFill>
                    <a:srgbClr val="000099"/>
                  </a:solidFill>
                </a:rPr>
                <a:t>(2, 2)</a:t>
              </a:r>
              <a:endParaRPr lang="en-US" b="1">
                <a:solidFill>
                  <a:srgbClr val="000099"/>
                </a:solidFill>
              </a:endParaRPr>
            </a:p>
          </p:txBody>
        </p:sp>
        <p:sp>
          <p:nvSpPr>
            <p:cNvPr id="24594" name="Text Box 18"/>
            <p:cNvSpPr txBox="1">
              <a:spLocks noChangeArrowheads="1"/>
            </p:cNvSpPr>
            <p:nvPr/>
          </p:nvSpPr>
          <p:spPr bwMode="auto">
            <a:xfrm>
              <a:off x="2104" y="1111"/>
              <a:ext cx="452" cy="231"/>
            </a:xfrm>
            <a:prstGeom prst="rect">
              <a:avLst/>
            </a:prstGeom>
            <a:noFill/>
            <a:ln w="12700">
              <a:noFill/>
              <a:miter lim="800000"/>
              <a:headEnd/>
              <a:tailEnd/>
            </a:ln>
            <a:effectLst/>
          </p:spPr>
          <p:txBody>
            <a:bodyPr wrap="none">
              <a:spAutoFit/>
            </a:bodyPr>
            <a:lstStyle/>
            <a:p>
              <a:r>
                <a:rPr lang="en-IE" b="1">
                  <a:solidFill>
                    <a:srgbClr val="000099"/>
                  </a:solidFill>
                </a:rPr>
                <a:t>(7, 5)</a:t>
              </a:r>
              <a:endParaRPr lang="en-US" b="1">
                <a:solidFill>
                  <a:srgbClr val="000099"/>
                </a:solidFill>
              </a:endParaRPr>
            </a:p>
          </p:txBody>
        </p:sp>
        <p:sp>
          <p:nvSpPr>
            <p:cNvPr id="24595" name="Line 19"/>
            <p:cNvSpPr>
              <a:spLocks noChangeShapeType="1"/>
            </p:cNvSpPr>
            <p:nvPr/>
          </p:nvSpPr>
          <p:spPr bwMode="auto">
            <a:xfrm rot="5400000">
              <a:off x="427" y="1957"/>
              <a:ext cx="1439" cy="0"/>
            </a:xfrm>
            <a:prstGeom prst="line">
              <a:avLst/>
            </a:prstGeom>
            <a:noFill/>
            <a:ln w="19050">
              <a:solidFill>
                <a:srgbClr val="FF9900"/>
              </a:solidFill>
              <a:prstDash val="dash"/>
              <a:round/>
              <a:headEnd/>
              <a:tailEnd/>
            </a:ln>
            <a:effectLst/>
          </p:spPr>
          <p:txBody>
            <a:bodyPr wrap="none"/>
            <a:lstStyle/>
            <a:p>
              <a:endParaRPr lang="en-US"/>
            </a:p>
          </p:txBody>
        </p:sp>
        <p:sp>
          <p:nvSpPr>
            <p:cNvPr id="24596" name="Line 20"/>
            <p:cNvSpPr>
              <a:spLocks noChangeShapeType="1"/>
            </p:cNvSpPr>
            <p:nvPr/>
          </p:nvSpPr>
          <p:spPr bwMode="auto">
            <a:xfrm rot="5400000">
              <a:off x="1147" y="1957"/>
              <a:ext cx="1439" cy="0"/>
            </a:xfrm>
            <a:prstGeom prst="line">
              <a:avLst/>
            </a:prstGeom>
            <a:noFill/>
            <a:ln w="19050">
              <a:solidFill>
                <a:srgbClr val="FF9900"/>
              </a:solidFill>
              <a:prstDash val="dash"/>
              <a:round/>
              <a:headEnd/>
              <a:tailEnd/>
            </a:ln>
            <a:effectLst/>
          </p:spPr>
          <p:txBody>
            <a:bodyPr wrap="none"/>
            <a:lstStyle/>
            <a:p>
              <a:endParaRPr lang="en-US"/>
            </a:p>
          </p:txBody>
        </p:sp>
        <p:sp>
          <p:nvSpPr>
            <p:cNvPr id="24597" name="Line 21"/>
            <p:cNvSpPr>
              <a:spLocks noChangeShapeType="1"/>
            </p:cNvSpPr>
            <p:nvPr/>
          </p:nvSpPr>
          <p:spPr bwMode="auto">
            <a:xfrm rot="5400000">
              <a:off x="667" y="1957"/>
              <a:ext cx="1439" cy="0"/>
            </a:xfrm>
            <a:prstGeom prst="line">
              <a:avLst/>
            </a:prstGeom>
            <a:noFill/>
            <a:ln w="19050">
              <a:solidFill>
                <a:srgbClr val="FF9900"/>
              </a:solidFill>
              <a:prstDash val="dash"/>
              <a:round/>
              <a:headEnd/>
              <a:tailEnd/>
            </a:ln>
            <a:effectLst/>
          </p:spPr>
          <p:txBody>
            <a:bodyPr wrap="none"/>
            <a:lstStyle/>
            <a:p>
              <a:endParaRPr lang="en-US"/>
            </a:p>
          </p:txBody>
        </p:sp>
        <p:sp>
          <p:nvSpPr>
            <p:cNvPr id="24598" name="Line 22"/>
            <p:cNvSpPr>
              <a:spLocks noChangeShapeType="1"/>
            </p:cNvSpPr>
            <p:nvPr/>
          </p:nvSpPr>
          <p:spPr bwMode="auto">
            <a:xfrm rot="5400000">
              <a:off x="907" y="1957"/>
              <a:ext cx="1439" cy="0"/>
            </a:xfrm>
            <a:prstGeom prst="line">
              <a:avLst/>
            </a:prstGeom>
            <a:noFill/>
            <a:ln w="19050">
              <a:solidFill>
                <a:srgbClr val="FF9900"/>
              </a:solidFill>
              <a:prstDash val="dash"/>
              <a:round/>
              <a:headEnd/>
              <a:tailEnd/>
            </a:ln>
            <a:effectLst/>
          </p:spPr>
          <p:txBody>
            <a:bodyPr wrap="none"/>
            <a:lstStyle/>
            <a:p>
              <a:endParaRPr lang="en-US"/>
            </a:p>
          </p:txBody>
        </p:sp>
        <p:sp>
          <p:nvSpPr>
            <p:cNvPr id="24599" name="Text Box 23"/>
            <p:cNvSpPr txBox="1">
              <a:spLocks noChangeArrowheads="1"/>
            </p:cNvSpPr>
            <p:nvPr/>
          </p:nvSpPr>
          <p:spPr bwMode="auto">
            <a:xfrm>
              <a:off x="817" y="2641"/>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24600" name="Text Box 24"/>
            <p:cNvSpPr txBox="1">
              <a:spLocks noChangeArrowheads="1"/>
            </p:cNvSpPr>
            <p:nvPr/>
          </p:nvSpPr>
          <p:spPr bwMode="auto">
            <a:xfrm>
              <a:off x="1056" y="2641"/>
              <a:ext cx="196" cy="231"/>
            </a:xfrm>
            <a:prstGeom prst="rect">
              <a:avLst/>
            </a:prstGeom>
            <a:noFill/>
            <a:ln w="12700">
              <a:noFill/>
              <a:miter lim="800000"/>
              <a:headEnd/>
              <a:tailEnd/>
            </a:ln>
            <a:effectLst/>
          </p:spPr>
          <p:txBody>
            <a:bodyPr wrap="none">
              <a:spAutoFit/>
            </a:bodyPr>
            <a:lstStyle/>
            <a:p>
              <a:r>
                <a:rPr lang="en-IE" b="1">
                  <a:solidFill>
                    <a:srgbClr val="FF9900"/>
                  </a:solidFill>
                </a:rPr>
                <a:t>3</a:t>
              </a:r>
              <a:endParaRPr lang="en-US" b="1">
                <a:solidFill>
                  <a:srgbClr val="FF9900"/>
                </a:solidFill>
              </a:endParaRPr>
            </a:p>
          </p:txBody>
        </p:sp>
        <p:sp>
          <p:nvSpPr>
            <p:cNvPr id="24601" name="Text Box 25"/>
            <p:cNvSpPr txBox="1">
              <a:spLocks noChangeArrowheads="1"/>
            </p:cNvSpPr>
            <p:nvPr/>
          </p:nvSpPr>
          <p:spPr bwMode="auto">
            <a:xfrm>
              <a:off x="1295" y="2641"/>
              <a:ext cx="196" cy="231"/>
            </a:xfrm>
            <a:prstGeom prst="rect">
              <a:avLst/>
            </a:prstGeom>
            <a:noFill/>
            <a:ln w="12700">
              <a:noFill/>
              <a:miter lim="800000"/>
              <a:headEnd/>
              <a:tailEnd/>
            </a:ln>
            <a:effectLst/>
          </p:spPr>
          <p:txBody>
            <a:bodyPr wrap="none">
              <a:spAutoFit/>
            </a:bodyPr>
            <a:lstStyle/>
            <a:p>
              <a:r>
                <a:rPr lang="en-IE" b="1">
                  <a:solidFill>
                    <a:srgbClr val="FF9900"/>
                  </a:solidFill>
                </a:rPr>
                <a:t>4</a:t>
              </a:r>
              <a:endParaRPr lang="en-US" b="1">
                <a:solidFill>
                  <a:srgbClr val="FF9900"/>
                </a:solidFill>
              </a:endParaRPr>
            </a:p>
          </p:txBody>
        </p:sp>
        <p:sp>
          <p:nvSpPr>
            <p:cNvPr id="24602" name="Text Box 26"/>
            <p:cNvSpPr txBox="1">
              <a:spLocks noChangeArrowheads="1"/>
            </p:cNvSpPr>
            <p:nvPr/>
          </p:nvSpPr>
          <p:spPr bwMode="auto">
            <a:xfrm>
              <a:off x="1535" y="2641"/>
              <a:ext cx="196" cy="231"/>
            </a:xfrm>
            <a:prstGeom prst="rect">
              <a:avLst/>
            </a:prstGeom>
            <a:noFill/>
            <a:ln w="12700">
              <a:noFill/>
              <a:miter lim="800000"/>
              <a:headEnd/>
              <a:tailEnd/>
            </a:ln>
            <a:effectLst/>
          </p:spPr>
          <p:txBody>
            <a:bodyPr wrap="none">
              <a:spAutoFit/>
            </a:bodyPr>
            <a:lstStyle/>
            <a:p>
              <a:r>
                <a:rPr lang="en-IE" b="1">
                  <a:solidFill>
                    <a:srgbClr val="FF9900"/>
                  </a:solidFill>
                </a:rPr>
                <a:t>5</a:t>
              </a:r>
              <a:endParaRPr lang="en-US" b="1">
                <a:solidFill>
                  <a:srgbClr val="FF9900"/>
                </a:solidFill>
              </a:endParaRPr>
            </a:p>
          </p:txBody>
        </p:sp>
        <p:sp>
          <p:nvSpPr>
            <p:cNvPr id="24603" name="Text Box 27"/>
            <p:cNvSpPr txBox="1">
              <a:spLocks noChangeArrowheads="1"/>
            </p:cNvSpPr>
            <p:nvPr/>
          </p:nvSpPr>
          <p:spPr bwMode="auto">
            <a:xfrm>
              <a:off x="1774" y="2641"/>
              <a:ext cx="196" cy="231"/>
            </a:xfrm>
            <a:prstGeom prst="rect">
              <a:avLst/>
            </a:prstGeom>
            <a:noFill/>
            <a:ln w="12700">
              <a:noFill/>
              <a:miter lim="800000"/>
              <a:headEnd/>
              <a:tailEnd/>
            </a:ln>
            <a:effectLst/>
          </p:spPr>
          <p:txBody>
            <a:bodyPr wrap="none">
              <a:spAutoFit/>
            </a:bodyPr>
            <a:lstStyle/>
            <a:p>
              <a:r>
                <a:rPr lang="en-IE" b="1">
                  <a:solidFill>
                    <a:srgbClr val="FF9900"/>
                  </a:solidFill>
                </a:rPr>
                <a:t>6</a:t>
              </a:r>
              <a:endParaRPr lang="en-US" b="1">
                <a:solidFill>
                  <a:srgbClr val="FF9900"/>
                </a:solidFill>
              </a:endParaRPr>
            </a:p>
          </p:txBody>
        </p:sp>
        <p:sp>
          <p:nvSpPr>
            <p:cNvPr id="24604" name="Text Box 28"/>
            <p:cNvSpPr txBox="1">
              <a:spLocks noChangeArrowheads="1"/>
            </p:cNvSpPr>
            <p:nvPr/>
          </p:nvSpPr>
          <p:spPr bwMode="auto">
            <a:xfrm>
              <a:off x="2014" y="2641"/>
              <a:ext cx="196" cy="231"/>
            </a:xfrm>
            <a:prstGeom prst="rect">
              <a:avLst/>
            </a:prstGeom>
            <a:noFill/>
            <a:ln w="12700">
              <a:noFill/>
              <a:miter lim="800000"/>
              <a:headEnd/>
              <a:tailEnd/>
            </a:ln>
            <a:effectLst/>
          </p:spPr>
          <p:txBody>
            <a:bodyPr wrap="none">
              <a:spAutoFit/>
            </a:bodyPr>
            <a:lstStyle/>
            <a:p>
              <a:r>
                <a:rPr lang="en-IE" b="1">
                  <a:solidFill>
                    <a:srgbClr val="FF9900"/>
                  </a:solidFill>
                </a:rPr>
                <a:t>7</a:t>
              </a:r>
              <a:endParaRPr lang="en-US" b="1">
                <a:solidFill>
                  <a:srgbClr val="FF9900"/>
                </a:solidFill>
              </a:endParaRPr>
            </a:p>
          </p:txBody>
        </p:sp>
        <p:sp>
          <p:nvSpPr>
            <p:cNvPr id="24605" name="Oval 29"/>
            <p:cNvSpPr>
              <a:spLocks noChangeArrowheads="1"/>
            </p:cNvSpPr>
            <p:nvPr/>
          </p:nvSpPr>
          <p:spPr bwMode="auto">
            <a:xfrm>
              <a:off x="1105" y="1937"/>
              <a:ext cx="77" cy="7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4606" name="Oval 30"/>
            <p:cNvSpPr>
              <a:spLocks noChangeArrowheads="1"/>
            </p:cNvSpPr>
            <p:nvPr/>
          </p:nvSpPr>
          <p:spPr bwMode="auto">
            <a:xfrm>
              <a:off x="1346" y="1785"/>
              <a:ext cx="77" cy="7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4607" name="Oval 31"/>
            <p:cNvSpPr>
              <a:spLocks noChangeArrowheads="1"/>
            </p:cNvSpPr>
            <p:nvPr/>
          </p:nvSpPr>
          <p:spPr bwMode="auto">
            <a:xfrm>
              <a:off x="1587" y="1631"/>
              <a:ext cx="77" cy="7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4608" name="Oval 32"/>
            <p:cNvSpPr>
              <a:spLocks noChangeArrowheads="1"/>
            </p:cNvSpPr>
            <p:nvPr/>
          </p:nvSpPr>
          <p:spPr bwMode="auto">
            <a:xfrm>
              <a:off x="1827" y="1478"/>
              <a:ext cx="77" cy="7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4609" name="Text Box 33"/>
            <p:cNvSpPr txBox="1">
              <a:spLocks noChangeArrowheads="1"/>
            </p:cNvSpPr>
            <p:nvPr/>
          </p:nvSpPr>
          <p:spPr bwMode="auto">
            <a:xfrm>
              <a:off x="129" y="2018"/>
              <a:ext cx="196" cy="231"/>
            </a:xfrm>
            <a:prstGeom prst="rect">
              <a:avLst/>
            </a:prstGeom>
            <a:noFill/>
            <a:ln w="12700">
              <a:noFill/>
              <a:miter lim="800000"/>
              <a:headEnd/>
              <a:tailEnd/>
            </a:ln>
            <a:effectLst/>
          </p:spPr>
          <p:txBody>
            <a:bodyPr wrap="none">
              <a:spAutoFit/>
            </a:bodyPr>
            <a:lstStyle/>
            <a:p>
              <a:r>
                <a:rPr lang="en-IE" b="1">
                  <a:solidFill>
                    <a:srgbClr val="FF9900"/>
                  </a:solidFill>
                </a:rPr>
                <a:t>2</a:t>
              </a:r>
              <a:endParaRPr lang="en-US" b="1">
                <a:solidFill>
                  <a:srgbClr val="FF9900"/>
                </a:solidFill>
              </a:endParaRPr>
            </a:p>
          </p:txBody>
        </p:sp>
        <p:sp>
          <p:nvSpPr>
            <p:cNvPr id="24610" name="Text Box 34"/>
            <p:cNvSpPr txBox="1">
              <a:spLocks noChangeArrowheads="1"/>
            </p:cNvSpPr>
            <p:nvPr/>
          </p:nvSpPr>
          <p:spPr bwMode="auto">
            <a:xfrm>
              <a:off x="138" y="1237"/>
              <a:ext cx="196" cy="231"/>
            </a:xfrm>
            <a:prstGeom prst="rect">
              <a:avLst/>
            </a:prstGeom>
            <a:noFill/>
            <a:ln w="12700">
              <a:noFill/>
              <a:miter lim="800000"/>
              <a:headEnd/>
              <a:tailEnd/>
            </a:ln>
            <a:effectLst/>
          </p:spPr>
          <p:txBody>
            <a:bodyPr wrap="none">
              <a:spAutoFit/>
            </a:bodyPr>
            <a:lstStyle/>
            <a:p>
              <a:r>
                <a:rPr lang="en-IE" b="1">
                  <a:solidFill>
                    <a:srgbClr val="FF9900"/>
                  </a:solidFill>
                </a:rPr>
                <a:t>5</a:t>
              </a:r>
              <a:endParaRPr lang="en-US" b="1">
                <a:solidFill>
                  <a:srgbClr val="FF9900"/>
                </a:solidFill>
              </a:endParaRPr>
            </a:p>
          </p:txBody>
        </p:sp>
      </p:grpSp>
      <p:graphicFrame>
        <p:nvGraphicFramePr>
          <p:cNvPr id="24611" name="Object 35"/>
          <p:cNvGraphicFramePr>
            <a:graphicFrameLocks noChangeAspect="1"/>
          </p:cNvGraphicFramePr>
          <p:nvPr/>
        </p:nvGraphicFramePr>
        <p:xfrm>
          <a:off x="5351463" y="2076450"/>
          <a:ext cx="2262187" cy="1031875"/>
        </p:xfrm>
        <a:graphic>
          <a:graphicData uri="http://schemas.openxmlformats.org/presentationml/2006/ole">
            <p:oleObj spid="_x0000_s24611" name="Equation" r:id="rId3" imgW="863280" imgH="393480" progId="Equation.3">
              <p:embed/>
            </p:oleObj>
          </a:graphicData>
        </a:graphic>
      </p:graphicFrame>
      <p:graphicFrame>
        <p:nvGraphicFramePr>
          <p:cNvPr id="24612" name="Object 36"/>
          <p:cNvGraphicFramePr>
            <a:graphicFrameLocks noChangeAspect="1"/>
          </p:cNvGraphicFramePr>
          <p:nvPr/>
        </p:nvGraphicFramePr>
        <p:xfrm>
          <a:off x="5453063" y="3194050"/>
          <a:ext cx="2662237" cy="1031875"/>
        </p:xfrm>
        <a:graphic>
          <a:graphicData uri="http://schemas.openxmlformats.org/presentationml/2006/ole">
            <p:oleObj spid="_x0000_s24612" name="Equation" r:id="rId4" imgW="1015920" imgH="393480" progId="Equation.3">
              <p:embed/>
            </p:oleObj>
          </a:graphicData>
        </a:graphic>
      </p:graphicFrame>
      <p:sp>
        <p:nvSpPr>
          <p:cNvPr id="24614" name="Rectangle 38"/>
          <p:cNvSpPr>
            <a:spLocks noChangeArrowheads="1"/>
          </p:cNvSpPr>
          <p:nvPr/>
        </p:nvSpPr>
        <p:spPr bwMode="auto">
          <a:xfrm>
            <a:off x="212725" y="4278313"/>
            <a:ext cx="8599488" cy="922337"/>
          </a:xfrm>
          <a:prstGeom prst="rect">
            <a:avLst/>
          </a:prstGeom>
          <a:noFill/>
          <a:ln w="9525">
            <a:noFill/>
            <a:miter lim="800000"/>
            <a:headEnd/>
            <a:tailEnd/>
          </a:ln>
          <a:effectLst/>
        </p:spPr>
        <p:txBody>
          <a:bodyPr/>
          <a:lstStyle/>
          <a:p>
            <a:pPr>
              <a:spcBef>
                <a:spcPct val="20000"/>
              </a:spcBef>
            </a:pPr>
            <a:r>
              <a:rPr lang="en-IE" sz="3200"/>
              <a:t>Now for each </a:t>
            </a:r>
            <a:r>
              <a:rPr lang="en-IE" sz="3200" i="1">
                <a:latin typeface="Times New Roman" pitchFamily="18" charset="0"/>
              </a:rPr>
              <a:t>x</a:t>
            </a:r>
            <a:r>
              <a:rPr lang="en-IE" sz="3200"/>
              <a:t> value work out the </a:t>
            </a:r>
            <a:r>
              <a:rPr lang="en-IE" sz="3200" i="1">
                <a:latin typeface="Times New Roman" pitchFamily="18" charset="0"/>
              </a:rPr>
              <a:t>y</a:t>
            </a:r>
            <a:r>
              <a:rPr lang="en-IE" sz="3200"/>
              <a:t> value:</a:t>
            </a:r>
            <a:endParaRPr lang="en-US" sz="3200"/>
          </a:p>
        </p:txBody>
      </p:sp>
      <p:graphicFrame>
        <p:nvGraphicFramePr>
          <p:cNvPr id="24615" name="Object 39"/>
          <p:cNvGraphicFramePr>
            <a:graphicFrameLocks noChangeAspect="1"/>
          </p:cNvGraphicFramePr>
          <p:nvPr/>
        </p:nvGraphicFramePr>
        <p:xfrm>
          <a:off x="1266825" y="4891088"/>
          <a:ext cx="3089275" cy="958850"/>
        </p:xfrm>
        <a:graphic>
          <a:graphicData uri="http://schemas.openxmlformats.org/presentationml/2006/ole">
            <p:oleObj spid="_x0000_s24615" name="Equation" r:id="rId5" imgW="1269720" imgH="393480" progId="Equation.3">
              <p:embed/>
            </p:oleObj>
          </a:graphicData>
        </a:graphic>
      </p:graphicFrame>
      <p:graphicFrame>
        <p:nvGraphicFramePr>
          <p:cNvPr id="24616" name="Object 40"/>
          <p:cNvGraphicFramePr>
            <a:graphicFrameLocks noChangeAspect="1"/>
          </p:cNvGraphicFramePr>
          <p:nvPr/>
        </p:nvGraphicFramePr>
        <p:xfrm>
          <a:off x="4651375" y="4878388"/>
          <a:ext cx="3121025" cy="958850"/>
        </p:xfrm>
        <a:graphic>
          <a:graphicData uri="http://schemas.openxmlformats.org/presentationml/2006/ole">
            <p:oleObj spid="_x0000_s24616" name="Equation" r:id="rId6" imgW="1282680" imgH="393480" progId="Equation.3">
              <p:embed/>
            </p:oleObj>
          </a:graphicData>
        </a:graphic>
      </p:graphicFrame>
      <p:graphicFrame>
        <p:nvGraphicFramePr>
          <p:cNvPr id="24617" name="Object 41"/>
          <p:cNvGraphicFramePr>
            <a:graphicFrameLocks noChangeAspect="1"/>
          </p:cNvGraphicFramePr>
          <p:nvPr/>
        </p:nvGraphicFramePr>
        <p:xfrm>
          <a:off x="1265238" y="5915025"/>
          <a:ext cx="3121025" cy="958850"/>
        </p:xfrm>
        <a:graphic>
          <a:graphicData uri="http://schemas.openxmlformats.org/presentationml/2006/ole">
            <p:oleObj spid="_x0000_s24617" name="Equation" r:id="rId7" imgW="1282680" imgH="393480" progId="Equation.3">
              <p:embed/>
            </p:oleObj>
          </a:graphicData>
        </a:graphic>
      </p:graphicFrame>
      <p:graphicFrame>
        <p:nvGraphicFramePr>
          <p:cNvPr id="24618" name="Object 42"/>
          <p:cNvGraphicFramePr>
            <a:graphicFrameLocks noChangeAspect="1"/>
          </p:cNvGraphicFramePr>
          <p:nvPr/>
        </p:nvGraphicFramePr>
        <p:xfrm>
          <a:off x="4664075" y="5861050"/>
          <a:ext cx="3151188" cy="958850"/>
        </p:xfrm>
        <a:graphic>
          <a:graphicData uri="http://schemas.openxmlformats.org/presentationml/2006/ole">
            <p:oleObj spid="_x0000_s24618" name="Equation" r:id="rId8" imgW="1295280" imgH="393480" progId="Equation.3">
              <p:embed/>
            </p:oleObj>
          </a:graphicData>
        </a:graphic>
      </p:graphicFrame>
      <p:sp>
        <p:nvSpPr>
          <p:cNvPr id="43" name="Slide Number Placeholder 42"/>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44" name="Footer Placeholder 43"/>
          <p:cNvSpPr>
            <a:spLocks noGrp="1"/>
          </p:cNvSpPr>
          <p:nvPr>
            <p:ph type="ftr" sz="quarter" idx="11"/>
          </p:nvPr>
        </p:nvSpPr>
        <p:spPr/>
        <p:txBody>
          <a:bodyPr/>
          <a:lstStyle/>
          <a:p>
            <a:r>
              <a:rPr kumimoji="0" lang="en-US" smtClean="0"/>
              <a:t>Prepared By: S.C. Dharmadhikari.</a:t>
            </a:r>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37530E1EB869428B61DC00EFBB4A07" ma:contentTypeVersion="10" ma:contentTypeDescription="Create a new document." ma:contentTypeScope="" ma:versionID="67412d96eab6a6b079d1d67fae414274">
  <xsd:schema xmlns:xsd="http://www.w3.org/2001/XMLSchema" xmlns:xs="http://www.w3.org/2001/XMLSchema" xmlns:p="http://schemas.microsoft.com/office/2006/metadata/properties" xmlns:ns2="741741a8-3ba2-4fda-8fb6-6a0474d057b7" xmlns:ns3="a1f76930-3a24-4abc-9b37-84b7918739a5" targetNamespace="http://schemas.microsoft.com/office/2006/metadata/properties" ma:root="true" ma:fieldsID="0240dba1bea252e3bcfda8a03983281b" ns2:_="" ns3:_="">
    <xsd:import namespace="741741a8-3ba2-4fda-8fb6-6a0474d057b7"/>
    <xsd:import namespace="a1f76930-3a24-4abc-9b37-84b7918739a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741a8-3ba2-4fda-8fb6-6a0474d057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2cca287-56a4-4b44-8d76-748bf70ba34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f76930-3a24-4abc-9b37-84b7918739a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7a83ea8-cc5b-471c-8a20-5a6b86671541}" ma:internalName="TaxCatchAll" ma:showField="CatchAllData" ma:web="a1f76930-3a24-4abc-9b37-84b7918739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1f76930-3a24-4abc-9b37-84b7918739a5" xsi:nil="true"/>
    <lcf76f155ced4ddcb4097134ff3c332f xmlns="741741a8-3ba2-4fda-8fb6-6a0474d057b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212DE-04AF-42EF-8A58-CC68E4C72255}"/>
</file>

<file path=customXml/itemProps2.xml><?xml version="1.0" encoding="utf-8"?>
<ds:datastoreItem xmlns:ds="http://schemas.openxmlformats.org/officeDocument/2006/customXml" ds:itemID="{A0D860E1-5C85-4526-A109-438C6834FAFD}"/>
</file>

<file path=customXml/itemProps3.xml><?xml version="1.0" encoding="utf-8"?>
<ds:datastoreItem xmlns:ds="http://schemas.openxmlformats.org/officeDocument/2006/customXml" ds:itemID="{FBC2E301-DF9B-4509-A3CC-A36541DB86D5}"/>
</file>

<file path=docProps/app.xml><?xml version="1.0" encoding="utf-8"?>
<Properties xmlns="http://schemas.openxmlformats.org/officeDocument/2006/extended-properties" xmlns:vt="http://schemas.openxmlformats.org/officeDocument/2006/docPropsVTypes">
  <Template>Flow</Template>
  <TotalTime>3379</TotalTime>
  <Words>3530</Words>
  <Application>Microsoft Office PowerPoint</Application>
  <PresentationFormat>On-screen Show (4:3)</PresentationFormat>
  <Paragraphs>750</Paragraphs>
  <Slides>63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Flow</vt:lpstr>
      <vt:lpstr>Equation</vt:lpstr>
      <vt:lpstr>C] Scan Conversion</vt:lpstr>
      <vt:lpstr>Agenda</vt:lpstr>
      <vt:lpstr>The Problem Of Scan Conversion</vt:lpstr>
      <vt:lpstr>Slide 4</vt:lpstr>
      <vt:lpstr>Considerations</vt:lpstr>
      <vt:lpstr>Line Equations</vt:lpstr>
      <vt:lpstr>Lines &amp; Slopes</vt:lpstr>
      <vt:lpstr>A Very Simple Solution</vt:lpstr>
      <vt:lpstr>A Very Simple Solution (cont…)</vt:lpstr>
      <vt:lpstr>A Very Simple Solution (cont…)</vt:lpstr>
      <vt:lpstr>A Very Simple Solution (cont…)</vt:lpstr>
      <vt:lpstr>A Quick Note About Slopes</vt:lpstr>
      <vt:lpstr>Slide 13</vt:lpstr>
      <vt:lpstr>A Quick Note About Slopes (cont…)</vt:lpstr>
      <vt:lpstr>The DDA Algorithm</vt:lpstr>
      <vt:lpstr>The DDA Algorithm (cont…)</vt:lpstr>
      <vt:lpstr>The DDA Algorithm (cont…)</vt:lpstr>
      <vt:lpstr>The DDA Algorithm (cont…)</vt:lpstr>
      <vt:lpstr>DDA Algorithm Example</vt:lpstr>
      <vt:lpstr>DDA Algorithm</vt:lpstr>
      <vt:lpstr>Slide 21</vt:lpstr>
      <vt:lpstr>Explanation</vt:lpstr>
      <vt:lpstr>Slide 23</vt:lpstr>
      <vt:lpstr>Slide 24</vt:lpstr>
      <vt:lpstr>The DDA Algorithm Summary</vt:lpstr>
      <vt:lpstr>The Bresenham Line Algorithm</vt:lpstr>
      <vt:lpstr>The Big Idea</vt:lpstr>
      <vt:lpstr>Slide 28</vt:lpstr>
      <vt:lpstr>Deriving The Bresenham Line Algorithm</vt:lpstr>
      <vt:lpstr>Deriving The Bresenham Line Algorithm (cont…)</vt:lpstr>
      <vt:lpstr>Deriving The Bresenham Line Algorithm (cont…)</vt:lpstr>
      <vt:lpstr>Deriving The Bresenham Line Algorithm (cont…)</vt:lpstr>
      <vt:lpstr>Deriving The Bresenham Line Algorithm (cont…)</vt:lpstr>
      <vt:lpstr>Deriving The Bresenham Line Algorithm (cont…)</vt:lpstr>
      <vt:lpstr>The Bresenham Line Algorithm</vt:lpstr>
      <vt:lpstr>The Bresenham Line Algorithm (cont…)</vt:lpstr>
      <vt:lpstr>Bresenham Example</vt:lpstr>
      <vt:lpstr>Bresenham Example (cont…)</vt:lpstr>
      <vt:lpstr>Bresenham Exercise</vt:lpstr>
      <vt:lpstr>Bresenham Exercise (cont…)</vt:lpstr>
      <vt:lpstr>Pseudocode</vt:lpstr>
      <vt:lpstr>Slide 42</vt:lpstr>
      <vt:lpstr>Slide 43</vt:lpstr>
      <vt:lpstr>Bresenham Line Algorithm Summary</vt:lpstr>
      <vt:lpstr>A Simple Circle Drawing Algorithm</vt:lpstr>
      <vt:lpstr>A Simple Circle Drawing Algorithm (cont…)</vt:lpstr>
      <vt:lpstr>Eight-Way Symmetry</vt:lpstr>
      <vt:lpstr>Mid-Point Circle Algorithm</vt:lpstr>
      <vt:lpstr>Mid-Point Circle Algorithm (cont…)</vt:lpstr>
      <vt:lpstr>Mid-Point Circle Algorithm (cont…)</vt:lpstr>
      <vt:lpstr>Mid-Point Circle Algorithm (cont…)</vt:lpstr>
      <vt:lpstr>Mid-Point Circle Algorithm (cont…)</vt:lpstr>
      <vt:lpstr>Mid-Point Circle Algorithm (cont…)</vt:lpstr>
      <vt:lpstr>The Mid-Point Circle Algorithm</vt:lpstr>
      <vt:lpstr>The Mid-Point Circle Algorithm (cont…)</vt:lpstr>
      <vt:lpstr>Pseudocode</vt:lpstr>
      <vt:lpstr>Slide 57</vt:lpstr>
      <vt:lpstr>Mid-Point Circle Algorithm Example</vt:lpstr>
      <vt:lpstr>Mid-Point Circle Algorithm Example (cont…)</vt:lpstr>
      <vt:lpstr>Mid-Point Circle Algorithm Exercise</vt:lpstr>
      <vt:lpstr>Mid-Point Circle Algorithm Example (cont…)</vt:lpstr>
      <vt:lpstr>Mid-Point Circle Algorithm Summary</vt:lpstr>
      <vt:lpstr>Filling Polygons</vt:lpstr>
    </vt:vector>
  </TitlesOfParts>
  <Company>Dublin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Scan Converting Lines</dc:title>
  <dc:creator>Brian Mac Namee</dc:creator>
  <cp:lastModifiedBy>admin</cp:lastModifiedBy>
  <cp:revision>229</cp:revision>
  <dcterms:created xsi:type="dcterms:W3CDTF">2006-08-11T09:25:18Z</dcterms:created>
  <dcterms:modified xsi:type="dcterms:W3CDTF">2013-01-03T04:29:21Z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0x010100F237530E1EB869428B61DC00EFBB4A07</vt:lpwstr>
  </property>
</Properties>
</file>