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01" r:id="rId4"/>
    <p:sldId id="302" r:id="rId5"/>
    <p:sldId id="303" r:id="rId6"/>
    <p:sldId id="300" r:id="rId7"/>
    <p:sldId id="305" r:id="rId8"/>
    <p:sldId id="306" r:id="rId9"/>
    <p:sldId id="308" r:id="rId10"/>
    <p:sldId id="309" r:id="rId11"/>
    <p:sldId id="318" r:id="rId12"/>
    <p:sldId id="31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08A60-68B6-4630-8632-484D0795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9D49B7-969F-49DB-97F3-533D0044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53976-1746-4DE0-8F6F-4DFF96F0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95F181-5E2B-483A-ABB9-23D390AA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C6C7D-50BB-4035-A53B-A0879555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CC44C-3145-4B5E-91A9-D85104CD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F6D853-7AE7-48F0-A255-9230D4F8D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311E68-0D5C-4EEB-9E89-F789F7DB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B47F5-D217-4DBF-B0F3-3F3CA82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DBF100-161D-46A5-997B-36A29A7E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187D8A-881A-4CF7-BBA4-31A4A1C53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42DF58-5A62-42AD-88CA-6463644F4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9F078-0157-40F5-8C9B-DD275F8D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79F549-982D-4C5D-AABA-72710AF5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0A1843-55C0-4874-9913-1EF75639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60A17-6196-4383-9B3B-89473640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F0A08-357C-4D3A-99C6-EF85DBA6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D699B1-20C5-49F4-8BE8-C4C1C1AE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2A3009-EA9E-4C06-B898-7F34359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E46F38-5C2B-4FDD-9FDA-90321A87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AF918-B139-4702-8E79-B2B3467B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090F89-4727-43ED-9B28-8779997F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651E8C-20CB-4B3A-8FE8-6F98E668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FCDA8D-C145-4D15-AA6C-6605E070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E0DDD6-2757-40A5-9972-6CB36B6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30A96-FE97-4AEE-ACA3-1B32E7F5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C158C-625E-4ED2-AA1B-D9DF525C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FE4BC7-05C8-4078-9E7A-331ABDE4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96059-4147-44D2-B361-121B1FC4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09599E-ADE7-49B8-8990-BD7A884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E29ADA-9D84-45F5-83B8-CD11785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57248-33C3-43C2-8A7C-8BAD06C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67915C-ED0E-4CBB-945B-ABFCCF34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362FBB-AE52-45D7-A109-B2BE950F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7C2322-5D9D-48BD-B619-9F841F398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3E1757-BF56-473E-AF69-203DFE120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B28195-9D85-4F55-A75D-F829C458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AFC217-DA08-4825-BE27-D593321F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C0C437-5BA8-4FD1-9FDA-A5B5D3C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7144F-4E38-48B7-8F59-9E1E1ED0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90256E-B116-4A1C-9FAF-5C21A45E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451D9D-9A17-433B-A434-9FEE3BA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A20EA-D452-467E-B34B-A3C66D8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967D92-C665-4966-8CE8-FE6254E6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B1226-BD5F-4BBA-A748-C69FCD54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6546FD-F2A0-4831-A98B-E1D9C152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F2211-5CCD-49DA-A8BF-17C99D0B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091A3-39AF-4922-BB8B-51FE1FF7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3C808D-D53A-4687-B855-82827B95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C4B5D-4482-4539-B4D1-4BFCE5AE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4B5644-CEEF-4C1B-9927-743CFED3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1962D3-B280-4350-B817-B1CBBFD6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7A512-92EE-4FB1-B6BA-0E67EA22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4E0401-B759-48C9-BDA2-64B684EE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5D3F1E-AB44-4816-AAF5-69303602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901202-92BC-4E97-A9F9-595F7B9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62A7C7-A77A-4BF1-BF94-C401EE84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15B92A-679C-4577-80E3-EC5EADF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3C5CD4-4119-4CB8-9AD9-6DDE6B13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40B431-1EAC-4DC6-8143-0379AD94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D2A63-5930-460A-AC36-78E0DF05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C226-BC66-497F-A077-E7F2E8EBE0C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F638A1-2516-4B74-B4B7-51F0B7F88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F339BA-D0DA-49BB-94C1-DAD0C58A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B14B-8785-40C6-A61A-3C1483F70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75192-DEE6-4231-A18D-1CE00CF8C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Microcontroller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838D09-AFE4-4F37-8C8B-E12BEA370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1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3740E-66DF-4D9D-835A-73847C7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783D6-635E-44F6-88F9-14499CBF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8051</a:t>
            </a:r>
          </a:p>
          <a:p>
            <a:r>
              <a:rPr lang="en-US" b="1" dirty="0">
                <a:solidFill>
                  <a:srgbClr val="FF0000"/>
                </a:solidFill>
              </a:rPr>
              <a:t>PIC </a:t>
            </a:r>
            <a:r>
              <a:rPr lang="en-US" b="1" dirty="0"/>
              <a:t>-10, 12, 16, 17, </a:t>
            </a:r>
            <a:r>
              <a:rPr lang="en-US" b="1" dirty="0">
                <a:solidFill>
                  <a:srgbClr val="FF0000"/>
                </a:solidFill>
              </a:rPr>
              <a:t>18</a:t>
            </a:r>
            <a:r>
              <a:rPr lang="en-US" b="1" dirty="0"/>
              <a:t>, 24, 32</a:t>
            </a:r>
          </a:p>
          <a:p>
            <a:r>
              <a:rPr lang="en-US" dirty="0" err="1"/>
              <a:t>dsPIC</a:t>
            </a:r>
            <a:endParaRPr lang="en-US" dirty="0"/>
          </a:p>
          <a:p>
            <a:r>
              <a:rPr lang="en-US" dirty="0"/>
              <a:t>AVR</a:t>
            </a:r>
          </a:p>
          <a:p>
            <a:r>
              <a:rPr lang="en-US" dirty="0"/>
              <a:t>SAM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94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79" y="70989"/>
            <a:ext cx="12287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79" y="70989"/>
            <a:ext cx="1228725" cy="656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05" y="61463"/>
            <a:ext cx="20193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A74A1-E799-41A7-9FEF-8F1DC113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Embedded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5E350-B962-4E40-BAC6-DC9DB89A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its own internal microcontroller/microprocessor</a:t>
            </a:r>
          </a:p>
          <a:p>
            <a:r>
              <a:rPr lang="en-IN" dirty="0"/>
              <a:t>The ROM is burned with specific functions needed for the system. </a:t>
            </a:r>
          </a:p>
          <a:p>
            <a:r>
              <a:rPr lang="en-IN" dirty="0"/>
              <a:t>Examples: Washing machine, ATM, microwave oven etc. </a:t>
            </a:r>
          </a:p>
        </p:txBody>
      </p:sp>
    </p:spTree>
    <p:extLst>
      <p:ext uri="{BB962C8B-B14F-4D97-AF65-F5344CB8AC3E}">
        <p14:creationId xmlns:p14="http://schemas.microsoft.com/office/powerpoint/2010/main" val="218004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A4C47-BC50-41B9-9B7D-68D527CF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EDDBE-447B-4FAB-8ED4-AD37CD99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the embedded systems</a:t>
            </a:r>
          </a:p>
          <a:p>
            <a:pPr lvl="1"/>
            <a:r>
              <a:rPr lang="en-US" dirty="0"/>
              <a:t>To decrease the power consumption and space.</a:t>
            </a:r>
          </a:p>
          <a:p>
            <a:pPr lvl="1"/>
            <a:r>
              <a:rPr lang="en-US" dirty="0"/>
              <a:t>It is achieved by integrating more functions into one chip.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0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FBE9F-01EE-4004-90F2-7FC3A169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a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72792-5EFC-477B-B315-B1DB3293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microcontroller has a unique instruction set and register set.</a:t>
            </a:r>
          </a:p>
          <a:p>
            <a:r>
              <a:rPr lang="en-US" dirty="0"/>
              <a:t>Thus programs written for one are not compatible with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44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D9D89-B094-4D9E-93BB-12FB4BB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Criteria to select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3D14-8126-407C-903F-759C22E0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Computing needs of the task efficiently and cost effectively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8-bit, 16-bit, 32-bit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Speed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Packaging - Number of pins, </a:t>
            </a:r>
          </a:p>
          <a:p>
            <a:pPr marL="457200" lvl="1" indent="0">
              <a:buNone/>
            </a:pPr>
            <a:r>
              <a:rPr lang="en-US" dirty="0"/>
              <a:t>	type of package – DIP (Dual inline), QFP(Quad Flat)</a:t>
            </a:r>
          </a:p>
          <a:p>
            <a:pPr marL="971550" lvl="1" indent="-514350">
              <a:buAutoNum type="romanLcPeriod" startAt="4"/>
            </a:pPr>
            <a:r>
              <a:rPr lang="en-US" dirty="0"/>
              <a:t>Power consumption</a:t>
            </a:r>
          </a:p>
          <a:p>
            <a:pPr marL="971550" lvl="1" indent="-514350">
              <a:buAutoNum type="romanLcPeriod" startAt="4"/>
            </a:pPr>
            <a:r>
              <a:rPr lang="en-US" dirty="0"/>
              <a:t>Size of RAM and ROM on chip</a:t>
            </a:r>
          </a:p>
          <a:p>
            <a:pPr marL="971550" lvl="1" indent="-514350">
              <a:buAutoNum type="romanLcPeriod" startAt="4"/>
            </a:pPr>
            <a:r>
              <a:rPr lang="en-US" dirty="0"/>
              <a:t>Number of I/O pins and timers on chip</a:t>
            </a:r>
          </a:p>
          <a:p>
            <a:pPr marL="971550" lvl="1" indent="-514350">
              <a:buAutoNum type="romanLcPeriod" startAt="4"/>
            </a:pPr>
            <a:r>
              <a:rPr lang="en-US" dirty="0"/>
              <a:t>Ease to upgrade to higher performance or lower power consumption versions</a:t>
            </a:r>
          </a:p>
          <a:p>
            <a:pPr marL="971550" lvl="1" indent="-514350">
              <a:buAutoNum type="romanLcPeriod" startAt="4"/>
            </a:pPr>
            <a:r>
              <a:rPr lang="en-US" dirty="0"/>
              <a:t>Cost per unit and number of units required</a:t>
            </a:r>
          </a:p>
        </p:txBody>
      </p:sp>
    </p:spTree>
    <p:extLst>
      <p:ext uri="{BB962C8B-B14F-4D97-AF65-F5344CB8AC3E}">
        <p14:creationId xmlns:p14="http://schemas.microsoft.com/office/powerpoint/2010/main" val="351042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D9D89-B094-4D9E-93BB-12FB4BB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Criteria to select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3D14-8126-407C-903F-759C22E0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Availability of software and hardware development tools such as compiler, assembler, debugger , technical support</a:t>
            </a:r>
          </a:p>
          <a:p>
            <a:pPr marL="0" indent="0">
              <a:buNone/>
            </a:pPr>
            <a:r>
              <a:rPr lang="en-US" dirty="0"/>
              <a:t>	Most of the times, third party vendor support may be better than the manufacturer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841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D9D89-B094-4D9E-93BB-12FB4BB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Criteria to select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A3D14-8126-407C-903F-759C22E0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Wide availability and reliable sources of the microcontroller.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8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DFEE5A-17AD-462B-B9E2-36FD46FA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7A92B-3DEA-4EC3-9673-5F7AC8C3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PIC- Peripheral Interface Controller</a:t>
            </a:r>
          </a:p>
          <a:p>
            <a:r>
              <a:rPr lang="en-US" dirty="0"/>
              <a:t>PIC- 8-bit </a:t>
            </a:r>
            <a:r>
              <a:rPr lang="en-US" dirty="0" smtClean="0"/>
              <a:t>microcontroller, 1989 – 8 pins</a:t>
            </a:r>
          </a:p>
          <a:p>
            <a:r>
              <a:rPr lang="en-IN" dirty="0" smtClean="0"/>
              <a:t>Had small amounts of RAM, few hundred bytes of on-chip ROM for the program, one timer, few pins for I/O 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7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43032-093B-40CC-974D-E621E1EB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Internal structure and basic operation of microprocessor</a:t>
            </a:r>
            <a:endParaRPr lang="en-MY" dirty="0"/>
          </a:p>
        </p:txBody>
      </p:sp>
      <p:grpSp>
        <p:nvGrpSpPr>
          <p:cNvPr id="25603" name="Group 4">
            <a:extLst>
              <a:ext uri="{FF2B5EF4-FFF2-40B4-BE49-F238E27FC236}">
                <a16:creationId xmlns:a16="http://schemas.microsoft.com/office/drawing/2014/main" xmlns="" id="{81847A88-CADA-40B8-B2E2-0A9179E64D25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2428875"/>
            <a:ext cx="7391400" cy="3124200"/>
            <a:chOff x="3861" y="10984"/>
            <a:chExt cx="4707" cy="2700"/>
          </a:xfrm>
        </p:grpSpPr>
        <p:sp>
          <p:nvSpPr>
            <p:cNvPr id="25606" name="Text Box 5">
              <a:extLst>
                <a:ext uri="{FF2B5EF4-FFF2-40B4-BE49-F238E27FC236}">
                  <a16:creationId xmlns:a16="http://schemas.microsoft.com/office/drawing/2014/main" xmlns="" id="{C32DB0D5-CEF2-4936-BE7E-F7EB87462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  <a:p>
              <a:pPr algn="ctr" eaLnBrk="1" hangingPunct="1"/>
              <a:endParaRPr lang="en-US" altLang="en-US" sz="1200"/>
            </a:p>
            <a:p>
              <a:pPr algn="ctr" eaLnBrk="1" hangingPunct="1"/>
              <a:r>
                <a:rPr lang="en-US" altLang="en-US" sz="2400" b="1">
                  <a:solidFill>
                    <a:schemeClr val="accent2"/>
                  </a:solidFill>
                </a:rPr>
                <a:t>ALU</a:t>
              </a:r>
            </a:p>
          </p:txBody>
        </p:sp>
        <p:sp>
          <p:nvSpPr>
            <p:cNvPr id="25607" name="Text Box 6">
              <a:extLst>
                <a:ext uri="{FF2B5EF4-FFF2-40B4-BE49-F238E27FC236}">
                  <a16:creationId xmlns:a16="http://schemas.microsoft.com/office/drawing/2014/main" xmlns="" id="{49F24C58-26A8-44CE-9C33-FB2AA8191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/>
            </a:p>
            <a:p>
              <a:pPr algn="ctr" eaLnBrk="1" hangingPunct="1"/>
              <a:endParaRPr lang="en-US" altLang="en-US" sz="1200"/>
            </a:p>
            <a:p>
              <a:pPr algn="ctr" eaLnBrk="1" hangingPunct="1"/>
              <a:r>
                <a:rPr lang="en-US" altLang="en-US" sz="2400" b="1">
                  <a:solidFill>
                    <a:srgbClr val="7030A0"/>
                  </a:solidFill>
                </a:rPr>
                <a:t>Register Section</a:t>
              </a:r>
            </a:p>
          </p:txBody>
        </p:sp>
        <p:sp>
          <p:nvSpPr>
            <p:cNvPr id="25608" name="Text Box 7">
              <a:extLst>
                <a:ext uri="{FF2B5EF4-FFF2-40B4-BE49-F238E27FC236}">
                  <a16:creationId xmlns:a16="http://schemas.microsoft.com/office/drawing/2014/main" xmlns="" id="{14A060E2-4D69-44CB-9BF5-F387B8DF1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12424"/>
              <a:ext cx="25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rgbClr val="00B050"/>
                  </a:solidFill>
                </a:rPr>
                <a:t>Control and timing section</a:t>
              </a: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xmlns="" id="{84C88FAF-0BDA-413F-A200-B4458BEB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" y="10984"/>
              <a:ext cx="2133" cy="694"/>
            </a:xfrm>
            <a:prstGeom prst="rightArrow">
              <a:avLst>
                <a:gd name="adj1" fmla="val 50000"/>
                <a:gd name="adj2" fmla="val 768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xmlns="" id="{CFAF0763-BCB8-4B46-BA5F-158FE654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" y="11678"/>
              <a:ext cx="2160" cy="746"/>
            </a:xfrm>
            <a:prstGeom prst="leftRightArrow">
              <a:avLst>
                <a:gd name="adj1" fmla="val 50000"/>
                <a:gd name="adj2" fmla="val 57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xmlns="" id="{3C988C3C-FA85-43FB-BEF9-97E1A1487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" y="12604"/>
              <a:ext cx="2153" cy="720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25612" name="Text Box 11">
              <a:extLst>
                <a:ext uri="{FF2B5EF4-FFF2-40B4-BE49-F238E27FC236}">
                  <a16:creationId xmlns:a16="http://schemas.microsoft.com/office/drawing/2014/main" xmlns="" id="{6A7B6776-A9C5-4651-9FF4-22C8BED54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1" y="11164"/>
              <a:ext cx="1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Address bus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xmlns="" id="{B2BD4A78-32F9-4549-94EF-168CF229D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1" y="11884"/>
              <a:ext cx="1260" cy="35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 algn="ctr" defTabSz="896938">
                <a:defRPr/>
              </a:pPr>
              <a:r>
                <a:rPr lang="en-US" sz="2400" dirty="0">
                  <a:latin typeface="Arial" charset="0"/>
                </a:rPr>
                <a:t>Data bus</a:t>
              </a:r>
            </a:p>
          </p:txBody>
        </p:sp>
        <p:sp>
          <p:nvSpPr>
            <p:cNvPr id="25614" name="Text Box 13">
              <a:extLst>
                <a:ext uri="{FF2B5EF4-FFF2-40B4-BE49-F238E27FC236}">
                  <a16:creationId xmlns:a16="http://schemas.microsoft.com/office/drawing/2014/main" xmlns="" id="{D33CAB10-4EA7-447B-90C2-53F02B0D4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1" y="12784"/>
              <a:ext cx="1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Control bus</a:t>
              </a:r>
            </a:p>
          </p:txBody>
        </p:sp>
        <p:sp>
          <p:nvSpPr>
            <p:cNvPr id="25615" name="Text Box 14">
              <a:extLst>
                <a:ext uri="{FF2B5EF4-FFF2-40B4-BE49-F238E27FC236}">
                  <a16:creationId xmlns:a16="http://schemas.microsoft.com/office/drawing/2014/main" xmlns="" id="{14F2EE1B-65F0-468F-A8E7-4E0804A52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3324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25605" name="Slide Number Placeholder 14">
            <a:extLst>
              <a:ext uri="{FF2B5EF4-FFF2-40B4-BE49-F238E27FC236}">
                <a16:creationId xmlns:a16="http://schemas.microsoft.com/office/drawing/2014/main" xmlns="" id="{BCD0D256-29CA-4711-9B70-786AD9633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519AB9-88B4-4DD2-8C81-468ADAFB5E2B}" type="slidenum">
              <a:rPr lang="fr-FR" altLang="en-US">
                <a:solidFill>
                  <a:srgbClr val="FFFFFF"/>
                </a:solidFill>
              </a:rPr>
              <a:pPr eaLnBrk="1" hangingPunct="1"/>
              <a:t>2</a:t>
            </a:fld>
            <a:endParaRPr lang="fr-FR" altLang="en-US">
              <a:solidFill>
                <a:srgbClr val="FFFFFF"/>
              </a:solidFill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xmlns="" id="{78E7CF0A-8B40-4D55-8FFF-C5E67DF2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805488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Block diagram of a microprocessor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98" y="0"/>
            <a:ext cx="12257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0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C43400-6D26-4A48-A3D6-84DD94D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EDBDB-C4DA-4E65-993A-3DD26361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/>
              </a:rPr>
              <a:t>Intel 4004 – The First Microprocessor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/>
              </a:rPr>
              <a:t>Intel 8085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/>
              </a:rPr>
              <a:t>Intel 8086 – 386,486,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/>
              </a:rPr>
              <a:t>Intel Pentium – P4, P5,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/>
              </a:rPr>
              <a:t>Intel Core i3, i5, …</a:t>
            </a:r>
          </a:p>
          <a:p>
            <a:pPr marL="0" indent="0" algn="l">
              <a:buNone/>
            </a:pPr>
            <a:endParaRPr lang="en-US" b="0" i="0" dirty="0">
              <a:solidFill>
                <a:srgbClr val="515151"/>
              </a:solidFill>
              <a:effectLst/>
              <a:latin typeface="Open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85301-3631-4985-9476-B308176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B9C66D-5C17-49EC-8073-B3C59BD6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</a:t>
            </a:r>
          </a:p>
          <a:p>
            <a:r>
              <a:rPr lang="en-US" dirty="0"/>
              <a:t>ARM</a:t>
            </a:r>
          </a:p>
          <a:p>
            <a:r>
              <a:rPr lang="en-US" dirty="0"/>
              <a:t>Atmel</a:t>
            </a:r>
          </a:p>
          <a:p>
            <a:r>
              <a:rPr lang="en-US" dirty="0"/>
              <a:t>AT&amp;T</a:t>
            </a:r>
          </a:p>
          <a:p>
            <a:r>
              <a:rPr lang="en-IN" dirty="0"/>
              <a:t>Bell Labs …</a:t>
            </a:r>
          </a:p>
        </p:txBody>
      </p:sp>
    </p:spTree>
    <p:extLst>
      <p:ext uri="{BB962C8B-B14F-4D97-AF65-F5344CB8AC3E}">
        <p14:creationId xmlns:p14="http://schemas.microsoft.com/office/powerpoint/2010/main" val="236992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85301-3631-4985-9476-B308176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B9C66D-5C17-49EC-8073-B3C59BD6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</a:t>
            </a:r>
          </a:p>
          <a:p>
            <a:r>
              <a:rPr lang="en-US" b="1" dirty="0">
                <a:solidFill>
                  <a:srgbClr val="FF0000"/>
                </a:solidFill>
              </a:rPr>
              <a:t>ARM</a:t>
            </a:r>
          </a:p>
          <a:p>
            <a:r>
              <a:rPr lang="en-US" dirty="0"/>
              <a:t>Atmel (now sold to microchip)</a:t>
            </a:r>
          </a:p>
          <a:p>
            <a:r>
              <a:rPr lang="en-US" dirty="0"/>
              <a:t>AT&amp;T</a:t>
            </a:r>
          </a:p>
          <a:p>
            <a:r>
              <a:rPr lang="en-IN" dirty="0"/>
              <a:t>Bell Labs …</a:t>
            </a:r>
          </a:p>
        </p:txBody>
      </p:sp>
    </p:spTree>
    <p:extLst>
      <p:ext uri="{BB962C8B-B14F-4D97-AF65-F5344CB8AC3E}">
        <p14:creationId xmlns:p14="http://schemas.microsoft.com/office/powerpoint/2010/main" val="24576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FAEC2-2843-4CA2-8A81-B89C2025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BBEA79-2AD8-46E4-9E22-849E7041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660" lvl="1" indent="-342900">
              <a:defRPr/>
            </a:pPr>
            <a:r>
              <a:rPr lang="en-US" dirty="0"/>
              <a:t>Central core of microprocessor with limited capabilities of registers, memory size, and speed.</a:t>
            </a:r>
          </a:p>
          <a:p>
            <a:pPr marL="708660" lvl="1" indent="-342900">
              <a:defRPr/>
            </a:pPr>
            <a:r>
              <a:rPr lang="en-US" dirty="0"/>
              <a:t>On board memory</a:t>
            </a:r>
          </a:p>
          <a:p>
            <a:pPr marL="708660" lvl="1" indent="-342900">
              <a:defRPr/>
            </a:pPr>
            <a:r>
              <a:rPr lang="en-US" dirty="0"/>
              <a:t>Several Timers</a:t>
            </a:r>
          </a:p>
          <a:p>
            <a:pPr marL="708660" lvl="1" indent="-342900">
              <a:defRPr/>
            </a:pPr>
            <a:r>
              <a:rPr lang="en-US" dirty="0"/>
              <a:t>I/O configurable ports</a:t>
            </a:r>
          </a:p>
          <a:p>
            <a:pPr marL="1165860" lvl="2" indent="-342900">
              <a:defRPr/>
            </a:pPr>
            <a:r>
              <a:rPr lang="en-US" dirty="0"/>
              <a:t>Keyboard --- keypad, switch etc.</a:t>
            </a:r>
          </a:p>
          <a:p>
            <a:pPr marL="1165860" lvl="2" indent="-342900">
              <a:defRPr/>
            </a:pPr>
            <a:r>
              <a:rPr lang="en-US" dirty="0"/>
              <a:t>Monitor --- </a:t>
            </a:r>
            <a:r>
              <a:rPr lang="en-US" dirty="0" smtClean="0"/>
              <a:t>LED</a:t>
            </a:r>
            <a:r>
              <a:rPr lang="en-US" dirty="0" smtClean="0"/>
              <a:t>, </a:t>
            </a:r>
            <a:r>
              <a:rPr lang="en-US" dirty="0"/>
              <a:t>small display, buzzer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2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3740E-66DF-4D9D-835A-73847C7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783D6-635E-44F6-88F9-14499CBF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8051</a:t>
            </a:r>
          </a:p>
          <a:p>
            <a:r>
              <a:rPr lang="en-US" dirty="0"/>
              <a:t>PIC </a:t>
            </a:r>
          </a:p>
          <a:p>
            <a:r>
              <a:rPr lang="en-US" dirty="0" err="1"/>
              <a:t>dsPIC</a:t>
            </a:r>
            <a:endParaRPr lang="en-US" dirty="0"/>
          </a:p>
          <a:p>
            <a:r>
              <a:rPr lang="en-US" dirty="0"/>
              <a:t>AVR</a:t>
            </a:r>
          </a:p>
          <a:p>
            <a:r>
              <a:rPr lang="en-US" dirty="0"/>
              <a:t>SAM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3740E-66DF-4D9D-835A-73847C7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783D6-635E-44F6-88F9-14499CBF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8051</a:t>
            </a:r>
          </a:p>
          <a:p>
            <a:r>
              <a:rPr lang="en-US" b="1" dirty="0">
                <a:solidFill>
                  <a:srgbClr val="FF0000"/>
                </a:solidFill>
              </a:rPr>
              <a:t>PIC </a:t>
            </a:r>
          </a:p>
          <a:p>
            <a:r>
              <a:rPr lang="en-US" dirty="0" err="1"/>
              <a:t>dsPIC</a:t>
            </a:r>
            <a:endParaRPr lang="en-US" dirty="0"/>
          </a:p>
          <a:p>
            <a:r>
              <a:rPr lang="en-US" dirty="0"/>
              <a:t>AVR</a:t>
            </a:r>
          </a:p>
          <a:p>
            <a:r>
              <a:rPr lang="en-US" dirty="0"/>
              <a:t>SAM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13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3740E-66DF-4D9D-835A-73847C7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783D6-635E-44F6-88F9-14499CBF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8051</a:t>
            </a:r>
          </a:p>
          <a:p>
            <a:r>
              <a:rPr lang="en-US" b="1" dirty="0">
                <a:solidFill>
                  <a:srgbClr val="FF0000"/>
                </a:solidFill>
              </a:rPr>
              <a:t>PIC </a:t>
            </a:r>
            <a:r>
              <a:rPr lang="en-US" b="1" dirty="0"/>
              <a:t>-10, 12, 16, 17, 18, 24, 32</a:t>
            </a:r>
          </a:p>
          <a:p>
            <a:r>
              <a:rPr lang="en-US" dirty="0" err="1"/>
              <a:t>dsPIC</a:t>
            </a:r>
            <a:endParaRPr lang="en-US" dirty="0"/>
          </a:p>
          <a:p>
            <a:r>
              <a:rPr lang="en-US" dirty="0"/>
              <a:t>AVR</a:t>
            </a:r>
          </a:p>
          <a:p>
            <a:r>
              <a:rPr lang="en-US" dirty="0"/>
              <a:t>SAM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356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Tahoma</vt:lpstr>
      <vt:lpstr>Office Theme</vt:lpstr>
      <vt:lpstr>Microcontroller </vt:lpstr>
      <vt:lpstr>Internal structure and basic operation of microprocessor</vt:lpstr>
      <vt:lpstr>Examples </vt:lpstr>
      <vt:lpstr>PowerPoint Presentation</vt:lpstr>
      <vt:lpstr>PowerPoint Presentation</vt:lpstr>
      <vt:lpstr>Microcontroller</vt:lpstr>
      <vt:lpstr>Examples</vt:lpstr>
      <vt:lpstr>Examples</vt:lpstr>
      <vt:lpstr>Examples</vt:lpstr>
      <vt:lpstr>Examples</vt:lpstr>
      <vt:lpstr>PowerPoint Presentation</vt:lpstr>
      <vt:lpstr>PowerPoint Presentation</vt:lpstr>
      <vt:lpstr>Embedded systems</vt:lpstr>
      <vt:lpstr>PowerPoint Presentation</vt:lpstr>
      <vt:lpstr>Choosing a microcontroller</vt:lpstr>
      <vt:lpstr>Criteria to select microcontroller</vt:lpstr>
      <vt:lpstr>Criteria to select microcontroller</vt:lpstr>
      <vt:lpstr>Criteria to select microcontroller</vt:lpstr>
      <vt:lpstr>PIC microcontroller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</dc:title>
  <dc:creator>Usha Jogalekar</dc:creator>
  <cp:lastModifiedBy>Microsoft account</cp:lastModifiedBy>
  <cp:revision>15</cp:revision>
  <dcterms:created xsi:type="dcterms:W3CDTF">2021-01-24T16:05:23Z</dcterms:created>
  <dcterms:modified xsi:type="dcterms:W3CDTF">2022-01-06T08:44:13Z</dcterms:modified>
</cp:coreProperties>
</file>