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1" r:id="rId4"/>
    <p:sldId id="292" r:id="rId5"/>
    <p:sldId id="298" r:id="rId6"/>
    <p:sldId id="307" r:id="rId7"/>
    <p:sldId id="294" r:id="rId8"/>
    <p:sldId id="299" r:id="rId9"/>
    <p:sldId id="306" r:id="rId10"/>
    <p:sldId id="293" r:id="rId11"/>
    <p:sldId id="300" r:id="rId12"/>
    <p:sldId id="301" r:id="rId13"/>
    <p:sldId id="302" r:id="rId14"/>
    <p:sldId id="304" r:id="rId15"/>
    <p:sldId id="305" r:id="rId16"/>
    <p:sldId id="322" r:id="rId17"/>
    <p:sldId id="311" r:id="rId18"/>
    <p:sldId id="319" r:id="rId19"/>
    <p:sldId id="320" r:id="rId20"/>
    <p:sldId id="317" r:id="rId21"/>
    <p:sldId id="318" r:id="rId22"/>
    <p:sldId id="323" r:id="rId23"/>
    <p:sldId id="32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B82C2D-D4BB-4D12-9D35-ED5E6C426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A54E906-77FD-403D-9213-64069F033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ECDC66-5EE4-499F-BDA4-2573FD76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96AF-E854-4E0F-A5A3-A1D1CDFF5C4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CDDEF3-87E2-4921-9B4E-CB2FBED7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FFEC00-0726-4072-BB16-029FF1F6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A5BF-78BD-4320-B049-D0D26441B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47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864A9-38C1-4802-A858-9E9E1F19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5459B2-1935-4AF5-85BD-6FDEAEA9C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8E5196-B671-4F19-BE9F-6041FD2A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96AF-E854-4E0F-A5A3-A1D1CDFF5C4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2CCB2E-DF06-4995-BD1A-748D7A3F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33445E-7D45-4844-8FF1-03DA56C5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A5BF-78BD-4320-B049-D0D26441B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82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8348B9D-F1EF-4F65-A177-9E09B4D87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700730-FA25-4831-9E74-F7843EDC9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E70A4-3F31-4E59-BD84-DDAE1BD9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96AF-E854-4E0F-A5A3-A1D1CDFF5C4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1B6123-995D-41B3-A62F-A0706E7A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D6350C-083D-46BD-A2E9-B1222F05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A5BF-78BD-4320-B049-D0D26441B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71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7209A3-7960-481C-ABD4-2EA4E53D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38912A-BEEA-4CE4-AED2-DBEF434C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A3E7BC-B0BC-4D85-A104-AE45CC89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96AF-E854-4E0F-A5A3-A1D1CDFF5C4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C02EEF-C2DF-4F48-AF73-6A5B660B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93CF-3638-444E-93A5-BE96403D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A5BF-78BD-4320-B049-D0D26441B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4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68E235-C6DF-4A20-A32A-8AA1CDC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3ED629B-DE63-42EE-8FD0-65C87327D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CB3D91-8F3D-483C-82CA-F879139C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96AF-E854-4E0F-A5A3-A1D1CDFF5C4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5E1A1F-EE23-4FFD-8748-F76BCB7F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1EB427-F5D8-4E93-ADAA-459B8828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A5BF-78BD-4320-B049-D0D26441B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A044C-BEF1-4BAA-B432-73035843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2EC7FA-D5F0-4AD2-B514-FE4F0AA1D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611AD0-72B4-4094-9BB1-D9C00373C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3CB4389-E3C6-42DC-B44C-34D27360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96AF-E854-4E0F-A5A3-A1D1CDFF5C4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FAD51E-93EA-4A52-A779-DAAE2979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BE4E8A-6A6B-40A2-85EC-2256F7E7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A5BF-78BD-4320-B049-D0D26441B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46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A12B2C-C5AB-4774-8B44-F17F24BF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5A6503-7FD6-4A7C-9E17-FE469E689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0A3D8E-7533-45EA-AF44-ED972DF71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5D0AD6-77A7-4E22-887E-6571CA581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874C1A-CC62-4A40-B565-6A8640B4B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AA9995C-AFFC-4714-84CE-660FBB53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96AF-E854-4E0F-A5A3-A1D1CDFF5C4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9CFF42A-FAA7-443E-948F-AAB76B90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F8D3776-3A83-4278-8F70-28D6D39A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A5BF-78BD-4320-B049-D0D26441B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1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04349F-310F-4A8C-A52C-F79154C0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ED3EDD-2488-4DE9-BDB3-E0BA46B0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96AF-E854-4E0F-A5A3-A1D1CDFF5C4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668029C-425B-445C-912E-A4B9686A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4BE262-AAA8-49B0-8A6A-FAE79691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A5BF-78BD-4320-B049-D0D26441B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1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B35A695-2F86-45C3-9B37-2AD74590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96AF-E854-4E0F-A5A3-A1D1CDFF5C4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327C1E9-5EEA-4F9F-BF43-56186A78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2E6BAD-BBB6-4BED-A1B1-806D803A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A5BF-78BD-4320-B049-D0D26441B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76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B120AE-5C6C-4971-BDF6-11B3D310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73B31F-2142-4AD3-8A8F-54687263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04CFC7E-0864-4F0D-A0BF-3349E781B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32AC00-8608-45DE-B69B-1B364E82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96AF-E854-4E0F-A5A3-A1D1CDFF5C4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84C854-4C8E-43C0-B4A9-F068AEFF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171CBF-0C1F-4398-8D62-C066CC71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A5BF-78BD-4320-B049-D0D26441B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8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1D5EE0-0A55-40C4-A028-CC420F784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031FE54-E30E-4EB7-8AA0-283DC7F61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4FBC909-5126-46F1-AB99-59C835444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C07481-92E0-4D0E-94A9-7D313C4D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96AF-E854-4E0F-A5A3-A1D1CDFF5C4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75CBA7-2217-4563-BC9A-B8D320A5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D59C93-735E-4D2B-9A6F-37E4B8A4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EA5BF-78BD-4320-B049-D0D26441B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6CBBE8F-E975-4097-88AB-4F06D6ED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705A2E-BF01-466A-86F8-52CB76954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CCD706-EDD8-4BA5-9A0B-08B2AA15F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96AF-E854-4E0F-A5A3-A1D1CDFF5C4F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B5DE02-0750-449F-BAE7-2E2F55832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C3E235-997E-48C1-93A3-BA5060CC4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EA5BF-78BD-4320-B049-D0D26441B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26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07EE0B-0C63-4666-A551-73BE3E78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PIC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0379FF-BB8D-466C-B608-AF66439D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67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6791E-46FD-437B-9D85-374A5A88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A3645D-E997-44D2-BDA1-B425A0BC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CLRF f</a:t>
            </a:r>
          </a:p>
          <a:p>
            <a:pPr lvl="1"/>
            <a:r>
              <a:rPr lang="en-US" dirty="0"/>
              <a:t>Contents of register f are deleted and Z flag is set.</a:t>
            </a:r>
          </a:p>
          <a:p>
            <a:r>
              <a:rPr lang="en-US" dirty="0"/>
              <a:t>NEGF f</a:t>
            </a:r>
          </a:p>
          <a:p>
            <a:pPr lvl="1"/>
            <a:r>
              <a:rPr lang="en-US" dirty="0"/>
              <a:t>Contents of register f are negated using two’s complement method.</a:t>
            </a:r>
          </a:p>
          <a:p>
            <a:pPr lvl="1"/>
            <a:r>
              <a:rPr lang="en-US" dirty="0"/>
              <a:t>Status register is updated</a:t>
            </a:r>
          </a:p>
          <a:p>
            <a:r>
              <a:rPr lang="en-IN" dirty="0"/>
              <a:t>COMF f</a:t>
            </a:r>
          </a:p>
          <a:p>
            <a:pPr lvl="1"/>
            <a:r>
              <a:rPr lang="en-US" dirty="0"/>
              <a:t>Contents of register f are complemented using one’s complement method.</a:t>
            </a:r>
          </a:p>
          <a:p>
            <a:pPr lvl="1"/>
            <a:r>
              <a:rPr lang="en-US" dirty="0"/>
              <a:t>Status register is updated</a:t>
            </a:r>
          </a:p>
          <a:p>
            <a:r>
              <a:rPr lang="en-US" dirty="0"/>
              <a:t>Destination is f, as d is not mentioned , thus =1 (default)</a:t>
            </a:r>
          </a:p>
          <a:p>
            <a:pPr marL="457200" lvl="1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39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3C2C04-FD77-4F6B-9B1E-56D67AC9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28EA54-D36A-47B4-84C0-F0417117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RLCF </a:t>
            </a:r>
            <a:r>
              <a:rPr lang="en-US" dirty="0" err="1"/>
              <a:t>f,d</a:t>
            </a:r>
            <a:endParaRPr lang="en-US" dirty="0"/>
          </a:p>
          <a:p>
            <a:pPr lvl="1"/>
            <a:r>
              <a:rPr lang="en-US" dirty="0"/>
              <a:t>Rotate left file register f, through carry flag</a:t>
            </a:r>
          </a:p>
          <a:p>
            <a:r>
              <a:rPr lang="en-US" dirty="0"/>
              <a:t>RLNCF </a:t>
            </a:r>
            <a:r>
              <a:rPr lang="en-US" dirty="0" err="1"/>
              <a:t>f,d</a:t>
            </a:r>
            <a:endParaRPr lang="en-US" dirty="0"/>
          </a:p>
          <a:p>
            <a:pPr lvl="1"/>
            <a:r>
              <a:rPr lang="en-US" dirty="0"/>
              <a:t>Rotate left file register f (not through carry flag)</a:t>
            </a:r>
          </a:p>
          <a:p>
            <a:r>
              <a:rPr lang="en-US" dirty="0"/>
              <a:t>RRCF </a:t>
            </a:r>
            <a:r>
              <a:rPr lang="en-US" dirty="0" err="1"/>
              <a:t>f,d</a:t>
            </a:r>
            <a:endParaRPr lang="en-US" dirty="0"/>
          </a:p>
          <a:p>
            <a:pPr lvl="1"/>
            <a:r>
              <a:rPr lang="en-US" dirty="0"/>
              <a:t>Rotate right file register f, through carry flag</a:t>
            </a:r>
          </a:p>
          <a:p>
            <a:r>
              <a:rPr lang="en-IN" dirty="0"/>
              <a:t>RRNCF </a:t>
            </a:r>
            <a:r>
              <a:rPr lang="en-IN" dirty="0" err="1"/>
              <a:t>f,d</a:t>
            </a:r>
            <a:endParaRPr lang="en-IN" dirty="0"/>
          </a:p>
          <a:p>
            <a:pPr lvl="1"/>
            <a:r>
              <a:rPr lang="en-US" dirty="0"/>
              <a:t>Rotate right file register f (not through carry flag)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3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8514D-4249-465F-9E01-F425D042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E3F55C-917D-4EA1-AD8A-7169A26FA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 left through carry(1)</a:t>
            </a:r>
          </a:p>
          <a:p>
            <a:r>
              <a:rPr lang="en-US" dirty="0"/>
              <a:t>Data = 58h</a:t>
            </a:r>
          </a:p>
          <a:p>
            <a:pPr marL="0" indent="0">
              <a:buNone/>
            </a:pPr>
            <a:r>
              <a:rPr lang="en-US" dirty="0"/>
              <a:t>(01011000 </a:t>
            </a:r>
            <a:r>
              <a:rPr lang="en-US" dirty="0">
                <a:sym typeface="Wingdings" panose="05000000000000000000" pitchFamily="2" charset="2"/>
              </a:rPr>
              <a:t> 1) (10110001 0)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10110000 - RLFNCF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9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4041D-BA66-4B1D-8849-DC68593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DC565E-F138-47B1-91B4-B5190E613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SWAPF </a:t>
            </a:r>
            <a:r>
              <a:rPr lang="en-US" dirty="0" err="1"/>
              <a:t>f,d</a:t>
            </a:r>
            <a:endParaRPr lang="en-US" dirty="0"/>
          </a:p>
          <a:p>
            <a:pPr lvl="1"/>
            <a:r>
              <a:rPr lang="en-US" dirty="0"/>
              <a:t>Swap nibbles in file register f.</a:t>
            </a:r>
          </a:p>
          <a:p>
            <a:pPr lvl="1"/>
            <a:r>
              <a:rPr lang="en-US" dirty="0"/>
              <a:t>Ex. if f has data 35h</a:t>
            </a:r>
          </a:p>
          <a:p>
            <a:pPr lvl="1"/>
            <a:r>
              <a:rPr lang="en-US" dirty="0"/>
              <a:t>After SWAPF instruction, data becomes 53h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9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D98FF6-8B7D-4C91-87BF-6DDDF3F9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Bit b ranges from 0 to7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C02D7-F8CA-4B31-836F-03DF0B74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BCF </a:t>
            </a:r>
            <a:r>
              <a:rPr lang="en-US" dirty="0" err="1"/>
              <a:t>f,b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clear bit b</a:t>
            </a:r>
          </a:p>
          <a:p>
            <a:r>
              <a:rPr lang="en-US" dirty="0">
                <a:sym typeface="Wingdings" panose="05000000000000000000" pitchFamily="2" charset="2"/>
              </a:rPr>
              <a:t>BSF </a:t>
            </a:r>
            <a:r>
              <a:rPr lang="en-US" dirty="0" err="1">
                <a:sym typeface="Wingdings" panose="05000000000000000000" pitchFamily="2" charset="2"/>
              </a:rPr>
              <a:t>f,b</a:t>
            </a:r>
            <a:r>
              <a:rPr lang="en-US" dirty="0">
                <a:sym typeface="Wingdings" panose="05000000000000000000" pitchFamily="2" charset="2"/>
              </a:rPr>
              <a:t>  set bit b</a:t>
            </a:r>
          </a:p>
          <a:p>
            <a:r>
              <a:rPr lang="en-US" dirty="0">
                <a:sym typeface="Wingdings" panose="05000000000000000000" pitchFamily="2" charset="2"/>
              </a:rPr>
              <a:t>BTG </a:t>
            </a:r>
            <a:r>
              <a:rPr lang="en-US" dirty="0" err="1">
                <a:sym typeface="Wingdings" panose="05000000000000000000" pitchFamily="2" charset="2"/>
              </a:rPr>
              <a:t>f,b</a:t>
            </a:r>
            <a:r>
              <a:rPr lang="en-US" dirty="0">
                <a:sym typeface="Wingdings" panose="05000000000000000000" pitchFamily="2" charset="2"/>
              </a:rPr>
              <a:t>  toggle (complement) bit b</a:t>
            </a:r>
          </a:p>
          <a:p>
            <a:r>
              <a:rPr lang="en-IN" dirty="0"/>
              <a:t>10110010</a:t>
            </a:r>
          </a:p>
          <a:p>
            <a:r>
              <a:rPr lang="en-IN" dirty="0"/>
              <a:t>BCF f,5 </a:t>
            </a:r>
            <a:r>
              <a:rPr lang="en-IN" dirty="0">
                <a:sym typeface="Wingdings" panose="05000000000000000000" pitchFamily="2" charset="2"/>
              </a:rPr>
              <a:t> 10010010</a:t>
            </a:r>
          </a:p>
          <a:p>
            <a:r>
              <a:rPr lang="en-IN" dirty="0">
                <a:sym typeface="Wingdings" panose="05000000000000000000" pitchFamily="2" charset="2"/>
              </a:rPr>
              <a:t>BSF f,0  10110011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BTG </a:t>
            </a:r>
            <a:r>
              <a:rPr lang="en-IN" dirty="0">
                <a:sym typeface="Wingdings" panose="05000000000000000000" pitchFamily="2" charset="2"/>
              </a:rPr>
              <a:t>f,7 00110010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4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1327A1-5D1A-4448-B3F2-4785D240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57150"/>
            <a:ext cx="78676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9FB28-9A5C-46E7-8EF3-4632D2C9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A4DF1F-6240-4355-BC99-6FE537D0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EQU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LIST </a:t>
            </a:r>
            <a:r>
              <a:rPr lang="en-US" dirty="0">
                <a:sym typeface="Wingdings" panose="05000000000000000000" pitchFamily="2" charset="2"/>
              </a:rPr>
              <a:t> LIST target chip Ex. LIST PIC18F458</a:t>
            </a:r>
            <a:endParaRPr lang="en-US" dirty="0"/>
          </a:p>
          <a:p>
            <a:r>
              <a:rPr lang="en-US" dirty="0"/>
              <a:t>#include </a:t>
            </a:r>
          </a:p>
          <a:p>
            <a:r>
              <a:rPr lang="en-US" dirty="0"/>
              <a:t>radix </a:t>
            </a:r>
            <a:r>
              <a:rPr lang="en-US" dirty="0">
                <a:sym typeface="Wingdings" panose="05000000000000000000" pitchFamily="2" charset="2"/>
              </a:rPr>
              <a:t> radix dec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8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9E588E-E967-449F-BAD5-82DF9D4A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914EE8-DECC-4BDB-BE76-72C4FBDF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 value to a variable</a:t>
            </a:r>
          </a:p>
          <a:p>
            <a:r>
              <a:rPr lang="en-US" dirty="0"/>
              <a:t>A EQU 5</a:t>
            </a:r>
          </a:p>
          <a:p>
            <a:r>
              <a:rPr lang="en-IN" dirty="0"/>
              <a:t>B</a:t>
            </a:r>
            <a:r>
              <a:rPr lang="en-IN" dirty="0" smtClean="0"/>
              <a:t> </a:t>
            </a:r>
            <a:r>
              <a:rPr lang="en-IN" dirty="0"/>
              <a:t>SET 10</a:t>
            </a:r>
          </a:p>
          <a:p>
            <a:r>
              <a:rPr lang="en-IN" dirty="0"/>
              <a:t>The value of A cannot be reassigned</a:t>
            </a:r>
          </a:p>
          <a:p>
            <a:r>
              <a:rPr lang="en-IN" dirty="0"/>
              <a:t>The value of B can be </a:t>
            </a:r>
            <a:r>
              <a:rPr lang="en-IN" dirty="0" smtClean="0"/>
              <a:t>reassigned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9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72BE7-3280-4691-966E-4E58E0CE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61DF36-058D-4B9C-8B11-6DFDDD9C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 EQU a</a:t>
            </a:r>
          </a:p>
          <a:p>
            <a:r>
              <a:rPr lang="en-US" dirty="0"/>
              <a:t>a is hexadecimal by default</a:t>
            </a:r>
          </a:p>
          <a:p>
            <a:r>
              <a:rPr lang="en-US" dirty="0"/>
              <a:t>a can be in the format (hex)</a:t>
            </a:r>
          </a:p>
          <a:p>
            <a:pPr marL="457200" lvl="1" indent="0">
              <a:buNone/>
            </a:pPr>
            <a:r>
              <a:rPr lang="en-US" dirty="0"/>
              <a:t>N, 0xN, NH, Nh, H’N’, </a:t>
            </a:r>
            <a:r>
              <a:rPr lang="en-US" dirty="0" err="1"/>
              <a:t>h’N</a:t>
            </a:r>
            <a:r>
              <a:rPr lang="en-US" dirty="0"/>
              <a:t>’</a:t>
            </a:r>
          </a:p>
          <a:p>
            <a:r>
              <a:rPr lang="en-US" dirty="0"/>
              <a:t>a can be in the format (decimal)</a:t>
            </a:r>
          </a:p>
          <a:p>
            <a:pPr marL="457200" lvl="1" indent="0">
              <a:buNone/>
            </a:pPr>
            <a:r>
              <a:rPr lang="en-US" dirty="0"/>
              <a:t>D’N’, </a:t>
            </a:r>
            <a:r>
              <a:rPr lang="en-US" dirty="0" err="1"/>
              <a:t>d’N</a:t>
            </a:r>
            <a:r>
              <a:rPr lang="en-US" dirty="0"/>
              <a:t>’</a:t>
            </a:r>
          </a:p>
          <a:p>
            <a:r>
              <a:rPr lang="en-US" dirty="0"/>
              <a:t>a can be in the format (binary)</a:t>
            </a:r>
          </a:p>
          <a:p>
            <a:pPr marL="457200" lvl="1" indent="0">
              <a:buNone/>
            </a:pPr>
            <a:r>
              <a:rPr lang="en-US" dirty="0"/>
              <a:t>B’N’, </a:t>
            </a:r>
            <a:r>
              <a:rPr lang="en-US" dirty="0" err="1"/>
              <a:t>b’N</a:t>
            </a:r>
            <a:r>
              <a:rPr lang="en-US" dirty="0"/>
              <a:t>’,</a:t>
            </a:r>
          </a:p>
          <a:p>
            <a:r>
              <a:rPr lang="en-US" dirty="0"/>
              <a:t>a can be in the format (ASCII)</a:t>
            </a:r>
          </a:p>
          <a:p>
            <a:pPr marL="457200" lvl="1" indent="0">
              <a:buNone/>
            </a:pPr>
            <a:r>
              <a:rPr lang="en-US" dirty="0"/>
              <a:t>A’L’, </a:t>
            </a:r>
            <a:r>
              <a:rPr lang="en-US" dirty="0" err="1"/>
              <a:t>a’L</a:t>
            </a:r>
            <a:r>
              <a:rPr lang="en-US" dirty="0"/>
              <a:t>’, ‘L’ 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3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72BE7-3280-4691-966E-4E58E0CE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61DF36-058D-4B9C-8B11-6DFDDD9C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A EQU 41</a:t>
            </a:r>
          </a:p>
          <a:p>
            <a:pPr marL="457200" lvl="1" indent="0">
              <a:buNone/>
            </a:pPr>
            <a:r>
              <a:rPr lang="en-US" dirty="0"/>
              <a:t>B EQU 0x41</a:t>
            </a:r>
          </a:p>
          <a:p>
            <a:pPr marL="457200" lvl="1" indent="0">
              <a:buNone/>
            </a:pPr>
            <a:r>
              <a:rPr lang="en-US" dirty="0"/>
              <a:t>C EQU H’41’</a:t>
            </a:r>
          </a:p>
          <a:p>
            <a:pPr marL="457200" lvl="1" indent="0">
              <a:buNone/>
            </a:pPr>
            <a:r>
              <a:rPr lang="en-US" dirty="0"/>
              <a:t>D EQU D’65’</a:t>
            </a:r>
          </a:p>
          <a:p>
            <a:pPr marL="457200" lvl="1" indent="0">
              <a:buNone/>
            </a:pPr>
            <a:r>
              <a:rPr lang="en-US" dirty="0"/>
              <a:t>E EQU B’1000001’</a:t>
            </a:r>
          </a:p>
          <a:p>
            <a:pPr marL="457200" lvl="1" indent="0">
              <a:buNone/>
            </a:pPr>
            <a:r>
              <a:rPr lang="en-US" dirty="0"/>
              <a:t>F EQU ‘A’</a:t>
            </a:r>
          </a:p>
          <a:p>
            <a:pPr marL="457200" lvl="1" indent="0">
              <a:buNone/>
            </a:pPr>
            <a:r>
              <a:rPr lang="en-US" dirty="0"/>
              <a:t>G EQU A’A’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6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CA71F2-BA6D-4B6E-ABA8-911E2E03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 -  Data Transfer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95C403-483E-4728-A46F-E2DB0901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MOVLW  Immediate data -  copy immediate data to WREG</a:t>
            </a:r>
          </a:p>
          <a:p>
            <a:r>
              <a:rPr lang="en-US" dirty="0"/>
              <a:t>MOVWF Destination – copy WREG to Destination</a:t>
            </a:r>
          </a:p>
          <a:p>
            <a:r>
              <a:rPr lang="en-US" dirty="0"/>
              <a:t>MOVF  Register f, d</a:t>
            </a:r>
          </a:p>
          <a:p>
            <a:pPr lvl="1"/>
            <a:r>
              <a:rPr lang="en-US" dirty="0"/>
              <a:t>Copy contents of Register f to a destination depending on d and a.</a:t>
            </a:r>
          </a:p>
          <a:p>
            <a:pPr lvl="1"/>
            <a:r>
              <a:rPr lang="en-US" dirty="0"/>
              <a:t>If d=0, destination is WREG, else it is f.</a:t>
            </a:r>
          </a:p>
          <a:p>
            <a:pPr lvl="1"/>
            <a:r>
              <a:rPr lang="en-US" b="1" dirty="0"/>
              <a:t>Status register (Z) gets affected</a:t>
            </a:r>
          </a:p>
        </p:txBody>
      </p:sp>
    </p:spTree>
    <p:extLst>
      <p:ext uri="{BB962C8B-B14F-4D97-AF65-F5344CB8AC3E}">
        <p14:creationId xmlns:p14="http://schemas.microsoft.com/office/powerpoint/2010/main" val="3052645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5F426-44C8-4465-9B19-95B17F5D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GOTO Instruction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A1BEBE-23C0-48CA-A45F-8B296AFC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GOTO </a:t>
            </a:r>
            <a:r>
              <a:rPr lang="en-US" dirty="0" err="1"/>
              <a:t>xyz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xyz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5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748AFC-67A1-4117-8FC5-D3C3FFFC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BNZ Instruction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815692-6E50-43BF-B2B7-5F93036D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if not zero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 DECF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BNZ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5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837B6D-17C8-43F4-AC96-CD8FEB4E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6D5B3D-5E9C-43A7-9831-60AF419B0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BZ – Branch if zero</a:t>
            </a:r>
          </a:p>
          <a:p>
            <a:r>
              <a:rPr lang="en-US" dirty="0"/>
              <a:t>BNC – Branch if no </a:t>
            </a:r>
            <a:r>
              <a:rPr lang="en-US" dirty="0" smtClean="0"/>
              <a:t>carry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BTFSC </a:t>
            </a:r>
            <a:r>
              <a:rPr lang="en-US" dirty="0" err="1">
                <a:sym typeface="Wingdings" panose="05000000000000000000" pitchFamily="2" charset="2"/>
              </a:rPr>
              <a:t>f,b</a:t>
            </a:r>
            <a:r>
              <a:rPr lang="en-US" dirty="0">
                <a:sym typeface="Wingdings" panose="05000000000000000000" pitchFamily="2" charset="2"/>
              </a:rPr>
              <a:t>  bit test skip next instruction if clear</a:t>
            </a:r>
          </a:p>
          <a:p>
            <a:r>
              <a:rPr lang="en-US" dirty="0">
                <a:sym typeface="Wingdings" panose="05000000000000000000" pitchFamily="2" charset="2"/>
              </a:rPr>
              <a:t>BTFSS </a:t>
            </a:r>
            <a:r>
              <a:rPr lang="en-US" dirty="0" err="1">
                <a:sym typeface="Wingdings" panose="05000000000000000000" pitchFamily="2" charset="2"/>
              </a:rPr>
              <a:t>f,b</a:t>
            </a:r>
            <a:r>
              <a:rPr lang="en-US" dirty="0">
                <a:sym typeface="Wingdings" panose="05000000000000000000" pitchFamily="2" charset="2"/>
              </a:rPr>
              <a:t>  bit test skip next instruction if set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53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ACB09-5DD4-48CE-80DA-F8929E4B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call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D89030-B51B-4115-A5C6-E04BA407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name-of-function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name-of-function</a:t>
            </a:r>
          </a:p>
          <a:p>
            <a:r>
              <a:rPr lang="en-US" dirty="0"/>
              <a:t>----</a:t>
            </a:r>
          </a:p>
          <a:p>
            <a:r>
              <a:rPr lang="en-US" dirty="0"/>
              <a:t>RETURN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3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649F9-C499-4D37-9456-36E7B286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– Addition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4C3866-D8C1-4025-818D-E164AF93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ADDWF </a:t>
            </a:r>
            <a:r>
              <a:rPr lang="en-US" dirty="0" err="1"/>
              <a:t>f,d</a:t>
            </a:r>
            <a:r>
              <a:rPr lang="en-US" dirty="0"/>
              <a:t> – Contents of f and WREG are added</a:t>
            </a:r>
          </a:p>
          <a:p>
            <a:r>
              <a:rPr lang="en-US" dirty="0"/>
              <a:t>ADDWFC </a:t>
            </a:r>
            <a:r>
              <a:rPr lang="en-US" dirty="0" err="1"/>
              <a:t>f,d</a:t>
            </a:r>
            <a:r>
              <a:rPr lang="en-US" dirty="0"/>
              <a:t> – Contents of f, WREG and carry flag are added</a:t>
            </a:r>
          </a:p>
          <a:p>
            <a:pPr lvl="1"/>
            <a:r>
              <a:rPr lang="en-US" dirty="0"/>
              <a:t>If d=0, destination is WREG else it is f.</a:t>
            </a:r>
          </a:p>
          <a:p>
            <a:r>
              <a:rPr lang="en-US" dirty="0"/>
              <a:t>ADDLW Immediate data – Immediate data is added to WREG</a:t>
            </a:r>
          </a:p>
          <a:p>
            <a:r>
              <a:rPr lang="en-US" dirty="0"/>
              <a:t>Status register is affected</a:t>
            </a:r>
          </a:p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1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EAC0B1-F9E0-41F8-B6C3-1D8778EF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 – Subtraction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CBD7D2-EEF8-4081-80E3-94E82E0C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SUBWF </a:t>
            </a:r>
            <a:r>
              <a:rPr lang="en-US" dirty="0" err="1"/>
              <a:t>f,d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f – WREG</a:t>
            </a:r>
          </a:p>
          <a:p>
            <a:r>
              <a:rPr lang="en-US" dirty="0">
                <a:sym typeface="Wingdings" panose="05000000000000000000" pitchFamily="2" charset="2"/>
              </a:rPr>
              <a:t>SUBFWB </a:t>
            </a:r>
            <a:r>
              <a:rPr lang="en-US" dirty="0" err="1">
                <a:sym typeface="Wingdings" panose="05000000000000000000" pitchFamily="2" charset="2"/>
              </a:rPr>
              <a:t>f,d</a:t>
            </a:r>
            <a:r>
              <a:rPr lang="en-US" dirty="0">
                <a:sym typeface="Wingdings" panose="05000000000000000000" pitchFamily="2" charset="2"/>
              </a:rPr>
              <a:t>  WREG(with Carry flag) – f</a:t>
            </a:r>
          </a:p>
          <a:p>
            <a:r>
              <a:rPr lang="en-US" dirty="0">
                <a:sym typeface="Wingdings" panose="05000000000000000000" pitchFamily="2" charset="2"/>
              </a:rPr>
              <a:t>SUBWFB </a:t>
            </a:r>
            <a:r>
              <a:rPr lang="en-US" dirty="0" err="1">
                <a:sym typeface="Wingdings" panose="05000000000000000000" pitchFamily="2" charset="2"/>
              </a:rPr>
              <a:t>f,d</a:t>
            </a:r>
            <a:r>
              <a:rPr lang="en-US" dirty="0">
                <a:sym typeface="Wingdings" panose="05000000000000000000" pitchFamily="2" charset="2"/>
              </a:rPr>
              <a:t>  f(with Carry flag) - WREG </a:t>
            </a:r>
          </a:p>
          <a:p>
            <a:pPr lvl="1"/>
            <a:r>
              <a:rPr lang="en-US" dirty="0"/>
              <a:t>If d=0, destination is WREG else it is f.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SUBLW Immediate data – Immediate data is subtracted from WREG</a:t>
            </a:r>
          </a:p>
          <a:p>
            <a:r>
              <a:rPr lang="en-US" dirty="0"/>
              <a:t>Status register is affected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11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6791E-46FD-437B-9D85-374A5A88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A3645D-E997-44D2-BDA1-B425A0BC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CLRF </a:t>
            </a:r>
            <a:r>
              <a:rPr lang="en-US" dirty="0" err="1"/>
              <a:t>f,d</a:t>
            </a:r>
            <a:endParaRPr lang="en-US" dirty="0"/>
          </a:p>
          <a:p>
            <a:pPr lvl="1"/>
            <a:r>
              <a:rPr lang="en-US" dirty="0"/>
              <a:t>Contents of register f are deleted and Z flag is set.</a:t>
            </a:r>
          </a:p>
          <a:p>
            <a:r>
              <a:rPr lang="en-US" dirty="0"/>
              <a:t>NEGF </a:t>
            </a:r>
            <a:r>
              <a:rPr lang="en-US" dirty="0" err="1"/>
              <a:t>f,d</a:t>
            </a:r>
            <a:endParaRPr lang="en-US" dirty="0"/>
          </a:p>
          <a:p>
            <a:pPr lvl="1"/>
            <a:r>
              <a:rPr lang="en-US" dirty="0"/>
              <a:t>Contents of register f are negated using two’s complement method.</a:t>
            </a:r>
          </a:p>
          <a:p>
            <a:pPr lvl="1"/>
            <a:r>
              <a:rPr lang="en-US" dirty="0"/>
              <a:t>Status register is updated</a:t>
            </a:r>
          </a:p>
          <a:p>
            <a:r>
              <a:rPr lang="en-IN" dirty="0"/>
              <a:t>COMF </a:t>
            </a:r>
            <a:r>
              <a:rPr lang="en-IN" dirty="0" err="1"/>
              <a:t>f,d</a:t>
            </a:r>
            <a:endParaRPr lang="en-IN" dirty="0"/>
          </a:p>
          <a:p>
            <a:pPr lvl="1"/>
            <a:r>
              <a:rPr lang="en-US" dirty="0"/>
              <a:t>Contents of register f are complemented using one’s complement method.</a:t>
            </a:r>
          </a:p>
          <a:p>
            <a:pPr lvl="1"/>
            <a:r>
              <a:rPr lang="en-US" dirty="0"/>
              <a:t>Status register is updated</a:t>
            </a:r>
          </a:p>
          <a:p>
            <a:r>
              <a:rPr lang="en-US" dirty="0"/>
              <a:t>If d=0, result is stored in WREG, else it is in f.</a:t>
            </a:r>
          </a:p>
          <a:p>
            <a:r>
              <a:rPr lang="en-US" dirty="0"/>
              <a:t>Default value of d is 1.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599357-533F-4E4E-88C5-FFC090CE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 bank specifier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F058FB-A9B1-44A9-AEE3-2396AA00A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Opcode </a:t>
            </a:r>
            <a:r>
              <a:rPr lang="en-US" dirty="0" err="1"/>
              <a:t>f,d,a</a:t>
            </a:r>
            <a:endParaRPr lang="en-US" dirty="0"/>
          </a:p>
          <a:p>
            <a:r>
              <a:rPr lang="en-US" dirty="0"/>
              <a:t>d and a are optional</a:t>
            </a:r>
          </a:p>
          <a:p>
            <a:r>
              <a:rPr lang="en-US" dirty="0"/>
              <a:t>If a=0, select the access bank</a:t>
            </a:r>
          </a:p>
          <a:p>
            <a:r>
              <a:rPr lang="en-US" dirty="0"/>
              <a:t>If a=1, bank is specified by BSR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9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BE501-3D5B-4A75-A40F-B24FF2B6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955609-35C9-4A49-B1F9-4A7E35343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INCF </a:t>
            </a:r>
            <a:r>
              <a:rPr lang="en-US" dirty="0" err="1"/>
              <a:t>f,d</a:t>
            </a:r>
            <a:endParaRPr lang="en-US" dirty="0"/>
          </a:p>
          <a:p>
            <a:pPr lvl="1"/>
            <a:r>
              <a:rPr lang="en-US" dirty="0"/>
              <a:t>Increment file register f</a:t>
            </a:r>
          </a:p>
          <a:p>
            <a:r>
              <a:rPr lang="en-US" dirty="0"/>
              <a:t>INCFSZ </a:t>
            </a:r>
            <a:r>
              <a:rPr lang="en-US" dirty="0" err="1"/>
              <a:t>f,d</a:t>
            </a:r>
            <a:endParaRPr lang="en-US" dirty="0"/>
          </a:p>
          <a:p>
            <a:pPr lvl="1"/>
            <a:r>
              <a:rPr lang="en-US" dirty="0"/>
              <a:t>Increment file register f and skip the next instruction if f is zero</a:t>
            </a:r>
          </a:p>
          <a:p>
            <a:r>
              <a:rPr lang="en-US" dirty="0"/>
              <a:t>INCFSNZ </a:t>
            </a:r>
            <a:r>
              <a:rPr lang="en-US" dirty="0" err="1"/>
              <a:t>f,d</a:t>
            </a:r>
            <a:endParaRPr lang="en-US" dirty="0"/>
          </a:p>
          <a:p>
            <a:pPr lvl="1"/>
            <a:r>
              <a:rPr lang="en-US" dirty="0"/>
              <a:t>Increment file register f and skip the next instruction if f is not zero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0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F43B39-0536-49EA-9C41-EB906DA7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FDC1F3-A51F-4A27-B48E-EEB5D726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DECF </a:t>
            </a:r>
            <a:r>
              <a:rPr lang="en-US" dirty="0" err="1"/>
              <a:t>f,d</a:t>
            </a:r>
            <a:endParaRPr lang="en-US" dirty="0"/>
          </a:p>
          <a:p>
            <a:pPr lvl="1"/>
            <a:r>
              <a:rPr lang="en-US" dirty="0"/>
              <a:t>Decrement file register f</a:t>
            </a:r>
          </a:p>
          <a:p>
            <a:r>
              <a:rPr lang="en-US" dirty="0"/>
              <a:t>DECFSZ </a:t>
            </a:r>
            <a:r>
              <a:rPr lang="en-US" dirty="0" err="1"/>
              <a:t>f,d</a:t>
            </a:r>
            <a:endParaRPr lang="en-US" dirty="0"/>
          </a:p>
          <a:p>
            <a:pPr lvl="1"/>
            <a:r>
              <a:rPr lang="en-US" dirty="0"/>
              <a:t>Decrement file register f and skip the next instruction if f is zero</a:t>
            </a:r>
          </a:p>
          <a:p>
            <a:r>
              <a:rPr lang="en-US" dirty="0"/>
              <a:t>DECFSNZ  </a:t>
            </a:r>
            <a:r>
              <a:rPr lang="en-US" dirty="0" err="1"/>
              <a:t>f,d</a:t>
            </a:r>
            <a:endParaRPr lang="en-US" dirty="0"/>
          </a:p>
          <a:p>
            <a:pPr lvl="1"/>
            <a:r>
              <a:rPr lang="en-US" dirty="0"/>
              <a:t>Decrement file register f and skip the next instruction if f is not zero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776E6-88C9-45CB-BCDA-C46D997A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5406D9-2DF5-442B-96CD-967EC4A6E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ANDLW Immediate data</a:t>
            </a:r>
          </a:p>
          <a:p>
            <a:r>
              <a:rPr lang="en-US" dirty="0"/>
              <a:t>ANDWF </a:t>
            </a:r>
            <a:r>
              <a:rPr lang="en-US" dirty="0" err="1"/>
              <a:t>f,d</a:t>
            </a:r>
            <a:endParaRPr lang="en-US" dirty="0"/>
          </a:p>
          <a:p>
            <a:r>
              <a:rPr lang="en-US" dirty="0"/>
              <a:t>IORLW Immediate data</a:t>
            </a:r>
          </a:p>
          <a:p>
            <a:r>
              <a:rPr lang="en-US" dirty="0"/>
              <a:t>IORWF </a:t>
            </a:r>
            <a:r>
              <a:rPr lang="en-US" dirty="0" err="1"/>
              <a:t>f,d</a:t>
            </a:r>
            <a:endParaRPr lang="en-US" dirty="0"/>
          </a:p>
          <a:p>
            <a:r>
              <a:rPr lang="en-US" dirty="0"/>
              <a:t>XORLW Immediate data</a:t>
            </a:r>
          </a:p>
          <a:p>
            <a:r>
              <a:rPr lang="en-US" dirty="0"/>
              <a:t>XORWF </a:t>
            </a:r>
            <a:r>
              <a:rPr lang="en-US" dirty="0" err="1"/>
              <a:t>f,d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16012</TotalTime>
  <Words>745</Words>
  <Application>Microsoft Office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PIC Instructions</vt:lpstr>
      <vt:lpstr>MOV -  Data Transfer Instructions</vt:lpstr>
      <vt:lpstr>ADD – Addition Instructions</vt:lpstr>
      <vt:lpstr>SUB – Subtraction instructions</vt:lpstr>
      <vt:lpstr>PowerPoint Presentation</vt:lpstr>
      <vt:lpstr>Access bank specifier</vt:lpstr>
      <vt:lpstr>PowerPoint Presentation</vt:lpstr>
      <vt:lpstr>PowerPoint Presentation</vt:lpstr>
      <vt:lpstr>Logic instructions</vt:lpstr>
      <vt:lpstr>PowerPoint Presentation</vt:lpstr>
      <vt:lpstr>PowerPoint Presentation</vt:lpstr>
      <vt:lpstr>PowerPoint Presentation</vt:lpstr>
      <vt:lpstr>PowerPoint Presentation</vt:lpstr>
      <vt:lpstr>Bit b ranges from 0 to7</vt:lpstr>
      <vt:lpstr>PowerPoint Presentation</vt:lpstr>
      <vt:lpstr>Directives</vt:lpstr>
      <vt:lpstr>PowerPoint Presentation</vt:lpstr>
      <vt:lpstr>PowerPoint Presentation</vt:lpstr>
      <vt:lpstr>PowerPoint Presentation</vt:lpstr>
      <vt:lpstr>GOTO Instruction</vt:lpstr>
      <vt:lpstr>BNZ Instruction</vt:lpstr>
      <vt:lpstr>PowerPoint Presentation</vt:lpstr>
      <vt:lpstr>Function call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Usha Jogalekar</dc:creator>
  <cp:lastModifiedBy>Microsoft account</cp:lastModifiedBy>
  <cp:revision>79</cp:revision>
  <cp:lastPrinted>2021-02-17T09:34:19Z</cp:lastPrinted>
  <dcterms:created xsi:type="dcterms:W3CDTF">2021-01-26T17:40:18Z</dcterms:created>
  <dcterms:modified xsi:type="dcterms:W3CDTF">2022-02-23T05:51:51Z</dcterms:modified>
</cp:coreProperties>
</file>