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99" r:id="rId6"/>
    <p:sldId id="312" r:id="rId7"/>
    <p:sldId id="313" r:id="rId8"/>
    <p:sldId id="314" r:id="rId9"/>
    <p:sldId id="311" r:id="rId10"/>
    <p:sldId id="317" r:id="rId11"/>
    <p:sldId id="318" r:id="rId12"/>
    <p:sldId id="319" r:id="rId13"/>
    <p:sldId id="316" r:id="rId14"/>
    <p:sldId id="329" r:id="rId15"/>
    <p:sldId id="310" r:id="rId16"/>
    <p:sldId id="315" r:id="rId17"/>
    <p:sldId id="320" r:id="rId18"/>
    <p:sldId id="321" r:id="rId19"/>
    <p:sldId id="322" r:id="rId20"/>
    <p:sldId id="323" r:id="rId21"/>
    <p:sldId id="327" r:id="rId22"/>
    <p:sldId id="331" r:id="rId23"/>
    <p:sldId id="330" r:id="rId24"/>
    <p:sldId id="325" r:id="rId25"/>
    <p:sldId id="326" r:id="rId26"/>
    <p:sldId id="328" r:id="rId27"/>
    <p:sldId id="32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F43063-933D-4A80-A070-A7D2441D2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D70FCF7-9CC1-4DA9-BA1C-FEFCE70BC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CBDE38-72C7-4225-B600-C5F59F31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76AB-4E4F-4D46-B88A-B1F355C3D14D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6DA4F1-4ACF-48FC-B1EA-E805FED8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6D9E66-33BD-46AA-B62E-D9C08B8F9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9AE-93DA-458F-953A-F49ADA6ED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85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6DC4DD-DD0F-4035-93EF-333FF76F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03EE0FB-31C1-4CB2-A655-A176FBE99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D6DE09-F4EA-40B2-863C-EFF3CE67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76AB-4E4F-4D46-B88A-B1F355C3D14D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231A2E-1236-4A36-BF5B-71BB0A69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AB69D9-07D1-41A9-91C7-79BE5326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9AE-93DA-458F-953A-F49ADA6ED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62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B1311DE-151B-477D-A8DA-9581157C3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946372B-CECF-4107-8644-E46D660DA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E73EFD-6287-488F-A36B-7EA3B452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76AB-4E4F-4D46-B88A-B1F355C3D14D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916EE-2211-42ED-B9B5-608CCD36D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880D62-949D-4069-A79B-BAFE2609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9AE-93DA-458F-953A-F49ADA6ED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06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A1C870-2728-4D5F-8D84-AAA4F599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CFB8A8-FB9C-431B-90AE-AD8D9DF31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2D2A45-A8D4-4A8A-A541-105B7367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76AB-4E4F-4D46-B88A-B1F355C3D14D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CC3000-E710-40F1-8BF2-85F275E2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92E3D0-1B4F-4798-9F85-DC9D3CEB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9AE-93DA-458F-953A-F49ADA6ED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57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2D7B85-1D70-42D1-8088-55259F47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4581129-2D04-476D-A67D-A6BC0EFD8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85185C-2513-4E5A-8B12-254BC9E5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76AB-4E4F-4D46-B88A-B1F355C3D14D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8068DFA-2EF4-47B9-92DB-FB6507DB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F75E60-8F79-4216-9688-BDA8B8AB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9AE-93DA-458F-953A-F49ADA6ED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5A6B97-2D6C-4CFD-AEC3-42BABB3F0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9154AF-CAB4-4F08-BD31-5F44DBEAD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7CD3134-38A4-49DB-8E46-2D2046D8A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C256ADA-D3F4-4E32-979F-CFB8321A3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76AB-4E4F-4D46-B88A-B1F355C3D14D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4D9B8D7-C7CE-42E5-A0D1-7D038F33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F196C94-0249-4779-B023-B47AB6DFA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9AE-93DA-458F-953A-F49ADA6ED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51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BFB4BC-3675-45C0-8844-D75ECACD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5E3BAFE-55A6-450D-8406-846B15642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1259E9D-4B97-428A-9FD0-3AD85E1B7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C20BC61-8942-403B-95CC-3676CADF3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D0D8545-209E-467A-9813-0E5EBCA4F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E0906F7-D0EF-4B82-80BF-6B3809C4D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76AB-4E4F-4D46-B88A-B1F355C3D14D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CED3353-4E06-46FF-91CA-BA9D391B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24865D3-3698-4CE9-B1F2-35CB2BF0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9AE-93DA-458F-953A-F49ADA6ED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85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89B68F-D573-48EA-9082-B58F0CE4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BC41EFB-8095-47A8-AD91-E33B456F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76AB-4E4F-4D46-B88A-B1F355C3D14D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B946DA5-AC25-4172-B867-C47102AB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3D3BDEE-9EFB-4318-90CC-4878B9E43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9AE-93DA-458F-953A-F49ADA6ED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45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B402758-C011-412F-AAE9-479F1571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76AB-4E4F-4D46-B88A-B1F355C3D14D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23D4ADF-924E-4EC0-B0BB-271C0115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FA93F41-1799-4A25-9C23-3D37FA9A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9AE-93DA-458F-953A-F49ADA6ED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63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F849BA-0FDC-496D-BFE0-AB752077A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2E7435-EC9A-471B-88CE-E72EEE964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A602683-002E-4B41-A83A-75E9FA06D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FCD12F2-1FDC-4E14-8E03-BD3EB5256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76AB-4E4F-4D46-B88A-B1F355C3D14D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8B68DB8-E2DA-4309-A080-4973BC71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DD1C941-8193-4437-B81B-2DF29DDF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9AE-93DA-458F-953A-F49ADA6ED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16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2237AB-8D2B-42B4-8699-A3B99A4D3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5B42D50-AB9C-4CAD-842C-EA3855623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C9AD1F7-479D-439E-9D25-AF22EF05E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2FCC55-234B-4191-991B-B656A7A27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76AB-4E4F-4D46-B88A-B1F355C3D14D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5AEC1D7-278D-4740-A9FA-EE3B75F11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50967B7-5DD5-4212-B40E-75BB60B9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9AE-93DA-458F-953A-F49ADA6ED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84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21C3F93-9747-4052-B7A7-BA3AD6B5C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4C9C230-FE42-49C1-8453-4DEB43900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FA9D54-04CB-47E3-93CF-9E24E0B08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E76AB-4E4F-4D46-B88A-B1F355C3D14D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B961D9-D966-4260-8E81-7972927E5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037D2B-43F5-4C8B-8722-732E2EE60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9AE-93DA-458F-953A-F49ADA6ED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99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20B46A-80F2-4AC3-9A4C-E815AE7BAD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Processor Architecture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BDDFF5D-2D48-45BC-9916-780DB12C0F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544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75AE846-0882-40CC-AB5D-845B347E9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323850"/>
            <a:ext cx="113157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32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F573D21-ED80-4220-99CB-A35AD7B0A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323850"/>
            <a:ext cx="1109662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1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C58A6E3-2CE3-4997-B80F-7FB17DDAD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304800"/>
            <a:ext cx="113157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56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399813D-09C9-4C0D-9A65-4E618FDA9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322814"/>
            <a:ext cx="1172527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25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370194"/>
              </p:ext>
            </p:extLst>
          </p:nvPr>
        </p:nvGraphicFramePr>
        <p:xfrm>
          <a:off x="2553420" y="1104176"/>
          <a:ext cx="5116428" cy="5576443"/>
        </p:xfrm>
        <a:graphic>
          <a:graphicData uri="http://schemas.openxmlformats.org/drawingml/2006/table">
            <a:tbl>
              <a:tblPr firstRow="1" firstCol="1" bandRow="1"/>
              <a:tblGrid>
                <a:gridCol w="1165311"/>
                <a:gridCol w="1317039"/>
                <a:gridCol w="1317039"/>
                <a:gridCol w="1317039"/>
              </a:tblGrid>
              <a:tr h="7265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Binary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Decimal equivalent of binary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Decimal equivalent of gray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488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D3CC0E94-ED1B-4F47-9B49-0FFF30519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371713"/>
              </p:ext>
            </p:extLst>
          </p:nvPr>
        </p:nvGraphicFramePr>
        <p:xfrm>
          <a:off x="1402672" y="399495"/>
          <a:ext cx="9321552" cy="6493512"/>
        </p:xfrm>
        <a:graphic>
          <a:graphicData uri="http://schemas.openxmlformats.org/drawingml/2006/table">
            <a:tbl>
              <a:tblPr firstRow="1" firstCol="1" bandRow="1"/>
              <a:tblGrid>
                <a:gridCol w="1304231">
                  <a:extLst>
                    <a:ext uri="{9D8B030D-6E8A-4147-A177-3AD203B41FA5}">
                      <a16:colId xmlns:a16="http://schemas.microsoft.com/office/drawing/2014/main" xmlns="" val="802884444"/>
                    </a:ext>
                  </a:extLst>
                </a:gridCol>
                <a:gridCol w="1054485">
                  <a:extLst>
                    <a:ext uri="{9D8B030D-6E8A-4147-A177-3AD203B41FA5}">
                      <a16:colId xmlns:a16="http://schemas.microsoft.com/office/drawing/2014/main" xmlns="" val="3885909586"/>
                    </a:ext>
                  </a:extLst>
                </a:gridCol>
                <a:gridCol w="1366667">
                  <a:extLst>
                    <a:ext uri="{9D8B030D-6E8A-4147-A177-3AD203B41FA5}">
                      <a16:colId xmlns:a16="http://schemas.microsoft.com/office/drawing/2014/main" xmlns="" val="2680429847"/>
                    </a:ext>
                  </a:extLst>
                </a:gridCol>
                <a:gridCol w="1585196">
                  <a:extLst>
                    <a:ext uri="{9D8B030D-6E8A-4147-A177-3AD203B41FA5}">
                      <a16:colId xmlns:a16="http://schemas.microsoft.com/office/drawing/2014/main" xmlns="" val="1603062612"/>
                    </a:ext>
                  </a:extLst>
                </a:gridCol>
                <a:gridCol w="1562071">
                  <a:extLst>
                    <a:ext uri="{9D8B030D-6E8A-4147-A177-3AD203B41FA5}">
                      <a16:colId xmlns:a16="http://schemas.microsoft.com/office/drawing/2014/main" xmlns="" val="2393100799"/>
                    </a:ext>
                  </a:extLst>
                </a:gridCol>
                <a:gridCol w="1001843">
                  <a:extLst>
                    <a:ext uri="{9D8B030D-6E8A-4147-A177-3AD203B41FA5}">
                      <a16:colId xmlns:a16="http://schemas.microsoft.com/office/drawing/2014/main" xmlns="" val="1219659065"/>
                    </a:ext>
                  </a:extLst>
                </a:gridCol>
                <a:gridCol w="1447059">
                  <a:extLst>
                    <a:ext uri="{9D8B030D-6E8A-4147-A177-3AD203B41FA5}">
                      <a16:colId xmlns:a16="http://schemas.microsoft.com/office/drawing/2014/main" xmlns="" val="3047636145"/>
                    </a:ext>
                  </a:extLst>
                </a:gridCol>
              </a:tblGrid>
              <a:tr h="1275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Binary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Unsigned number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Signed number – sign magnitude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Signed number- 1’s complement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Signed number- 2’s complement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Grey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Hexadecimal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69091725"/>
                  </a:ext>
                </a:extLst>
              </a:tr>
              <a:tr h="3081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33036431"/>
                  </a:ext>
                </a:extLst>
              </a:tr>
              <a:tr h="3081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81341271"/>
                  </a:ext>
                </a:extLst>
              </a:tr>
              <a:tr h="3081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185674"/>
                  </a:ext>
                </a:extLst>
              </a:tr>
              <a:tr h="3081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11059399"/>
                  </a:ext>
                </a:extLst>
              </a:tr>
              <a:tr h="3081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18807347"/>
                  </a:ext>
                </a:extLst>
              </a:tr>
              <a:tr h="3081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36986595"/>
                  </a:ext>
                </a:extLst>
              </a:tr>
              <a:tr h="3081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62596339"/>
                  </a:ext>
                </a:extLst>
              </a:tr>
              <a:tr h="3081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29212529"/>
                  </a:ext>
                </a:extLst>
              </a:tr>
              <a:tr h="3081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</a:t>
                      </a: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-7</a:t>
                      </a: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-8</a:t>
                      </a: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73495589"/>
                  </a:ext>
                </a:extLst>
              </a:tr>
              <a:tr h="3081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25445878"/>
                  </a:ext>
                </a:extLst>
              </a:tr>
              <a:tr h="3081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5571903"/>
                  </a:ext>
                </a:extLst>
              </a:tr>
              <a:tr h="3081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64510859"/>
                  </a:ext>
                </a:extLst>
              </a:tr>
              <a:tr h="3081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30731349"/>
                  </a:ext>
                </a:extLst>
              </a:tr>
              <a:tr h="3081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88588829"/>
                  </a:ext>
                </a:extLst>
              </a:tr>
              <a:tr h="3081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-6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-2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47472389"/>
                  </a:ext>
                </a:extLst>
              </a:tr>
              <a:tr h="3081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51947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76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D3CC0E94-ED1B-4F47-9B49-0FFF30519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337161"/>
              </p:ext>
            </p:extLst>
          </p:nvPr>
        </p:nvGraphicFramePr>
        <p:xfrm>
          <a:off x="1402672" y="399495"/>
          <a:ext cx="9321552" cy="6493512"/>
        </p:xfrm>
        <a:graphic>
          <a:graphicData uri="http://schemas.openxmlformats.org/drawingml/2006/table">
            <a:tbl>
              <a:tblPr firstRow="1" firstCol="1" bandRow="1"/>
              <a:tblGrid>
                <a:gridCol w="1304231">
                  <a:extLst>
                    <a:ext uri="{9D8B030D-6E8A-4147-A177-3AD203B41FA5}">
                      <a16:colId xmlns:a16="http://schemas.microsoft.com/office/drawing/2014/main" xmlns="" val="802884444"/>
                    </a:ext>
                  </a:extLst>
                </a:gridCol>
                <a:gridCol w="1054485">
                  <a:extLst>
                    <a:ext uri="{9D8B030D-6E8A-4147-A177-3AD203B41FA5}">
                      <a16:colId xmlns:a16="http://schemas.microsoft.com/office/drawing/2014/main" xmlns="" val="3885909586"/>
                    </a:ext>
                  </a:extLst>
                </a:gridCol>
                <a:gridCol w="1366667">
                  <a:extLst>
                    <a:ext uri="{9D8B030D-6E8A-4147-A177-3AD203B41FA5}">
                      <a16:colId xmlns:a16="http://schemas.microsoft.com/office/drawing/2014/main" xmlns="" val="2680429847"/>
                    </a:ext>
                  </a:extLst>
                </a:gridCol>
                <a:gridCol w="1585196">
                  <a:extLst>
                    <a:ext uri="{9D8B030D-6E8A-4147-A177-3AD203B41FA5}">
                      <a16:colId xmlns:a16="http://schemas.microsoft.com/office/drawing/2014/main" xmlns="" val="1603062612"/>
                    </a:ext>
                  </a:extLst>
                </a:gridCol>
                <a:gridCol w="1562071">
                  <a:extLst>
                    <a:ext uri="{9D8B030D-6E8A-4147-A177-3AD203B41FA5}">
                      <a16:colId xmlns:a16="http://schemas.microsoft.com/office/drawing/2014/main" xmlns="" val="2393100799"/>
                    </a:ext>
                  </a:extLst>
                </a:gridCol>
                <a:gridCol w="1001843">
                  <a:extLst>
                    <a:ext uri="{9D8B030D-6E8A-4147-A177-3AD203B41FA5}">
                      <a16:colId xmlns:a16="http://schemas.microsoft.com/office/drawing/2014/main" xmlns="" val="1219659065"/>
                    </a:ext>
                  </a:extLst>
                </a:gridCol>
                <a:gridCol w="1447059">
                  <a:extLst>
                    <a:ext uri="{9D8B030D-6E8A-4147-A177-3AD203B41FA5}">
                      <a16:colId xmlns:a16="http://schemas.microsoft.com/office/drawing/2014/main" xmlns="" val="3047636145"/>
                    </a:ext>
                  </a:extLst>
                </a:gridCol>
              </a:tblGrid>
              <a:tr h="1275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Binary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Unsigned number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Signed number – sign magnitude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Signed number- 1’s complement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Signed number- 2’s complement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Grey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Hexadecimal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69091725"/>
                  </a:ext>
                </a:extLst>
              </a:tr>
              <a:tr h="3081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33036431"/>
                  </a:ext>
                </a:extLst>
              </a:tr>
              <a:tr h="3081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81341271"/>
                  </a:ext>
                </a:extLst>
              </a:tr>
              <a:tr h="3081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185674"/>
                  </a:ext>
                </a:extLst>
              </a:tr>
              <a:tr h="3081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11059399"/>
                  </a:ext>
                </a:extLst>
              </a:tr>
              <a:tr h="3081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18807347"/>
                  </a:ext>
                </a:extLst>
              </a:tr>
              <a:tr h="3081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36986595"/>
                  </a:ext>
                </a:extLst>
              </a:tr>
              <a:tr h="3081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62596339"/>
                  </a:ext>
                </a:extLst>
              </a:tr>
              <a:tr h="3081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29212529"/>
                  </a:ext>
                </a:extLst>
              </a:tr>
              <a:tr h="3081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-0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-7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-8 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73495589"/>
                  </a:ext>
                </a:extLst>
              </a:tr>
              <a:tr h="3081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-1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-6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-7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25445878"/>
                  </a:ext>
                </a:extLst>
              </a:tr>
              <a:tr h="3081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-2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-5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-6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5571903"/>
                  </a:ext>
                </a:extLst>
              </a:tr>
              <a:tr h="3081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-3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-4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-5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64510859"/>
                  </a:ext>
                </a:extLst>
              </a:tr>
              <a:tr h="3081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-4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-3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-4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30731349"/>
                  </a:ext>
                </a:extLst>
              </a:tr>
              <a:tr h="3081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-5 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88588829"/>
                  </a:ext>
                </a:extLst>
              </a:tr>
              <a:tr h="3081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-6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-2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47472389"/>
                  </a:ext>
                </a:extLst>
              </a:tr>
              <a:tr h="3081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-7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-1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51947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29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3B39970-D733-4942-BA7E-E8837BFEC728}"/>
              </a:ext>
            </a:extLst>
          </p:cNvPr>
          <p:cNvSpPr txBox="1"/>
          <p:nvPr/>
        </p:nvSpPr>
        <p:spPr>
          <a:xfrm>
            <a:off x="1535836" y="837083"/>
            <a:ext cx="810309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#include &lt;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stdio.h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 main()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{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int 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;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for(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=-1215;i&lt;-1210;i++)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{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 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    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printf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("%d %u %x %c ---- ",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i,i,i,i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);  </a:t>
            </a:r>
          </a:p>
          <a:p>
            <a:pPr algn="l"/>
            <a:r>
              <a:rPr lang="en-IN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}</a:t>
            </a:r>
          </a:p>
          <a:p>
            <a:pPr algn="l"/>
            <a:r>
              <a:rPr lang="en-IN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6092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C18F69DB-FA09-4A3E-A9D7-F4CAEFC1A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92" y="1156705"/>
            <a:ext cx="6986208" cy="252376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courier-new"/>
              </a:rPr>
              <a:t>-1215 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courier-new"/>
              </a:rPr>
              <a:t>	4294966081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courier-new"/>
              </a:rPr>
              <a:t>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courier-new"/>
              </a:rPr>
              <a:t>	fffffb41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courier-new"/>
              </a:rPr>
              <a:t>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courier-new"/>
              </a:rPr>
              <a:t>	A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courier-new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courier-new"/>
              </a:rPr>
              <a:t>-1214 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courier-new"/>
              </a:rPr>
              <a:t>	4294966082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courier-new"/>
              </a:rPr>
              <a:t>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courier-new"/>
              </a:rPr>
              <a:t>	fffffb42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courier-new"/>
              </a:rPr>
              <a:t>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courier-new"/>
              </a:rPr>
              <a:t>	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courier-new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courier-new"/>
              </a:rPr>
              <a:t>-1213 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courier-new"/>
              </a:rPr>
              <a:t>	4294966083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courier-new"/>
              </a:rPr>
              <a:t>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courier-new"/>
              </a:rPr>
              <a:t>	fffffb43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courier-new"/>
              </a:rPr>
              <a:t>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courier-new"/>
              </a:rPr>
              <a:t>	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courier-new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courier-new"/>
              </a:rPr>
              <a:t>-1212 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courier-new"/>
              </a:rPr>
              <a:t>	4294966084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courier-new"/>
              </a:rPr>
              <a:t>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courier-new"/>
              </a:rPr>
              <a:t>	fffffb44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courier-new"/>
              </a:rPr>
              <a:t>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courier-new"/>
              </a:rPr>
              <a:t>	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courier-new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courier-new"/>
              </a:rPr>
              <a:t>-1211 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courier-new"/>
              </a:rPr>
              <a:t>	4294966085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courier-new"/>
              </a:rPr>
              <a:t>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courier-new"/>
              </a:rPr>
              <a:t>	fffffb45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courier-new"/>
              </a:rPr>
              <a:t>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courier-new"/>
              </a:rPr>
              <a:t>	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courier-new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-new"/>
              </a:rPr>
              <a:t/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-new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687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E3CC703-F36A-4F70-BEB5-A09F2589236A}"/>
              </a:ext>
            </a:extLst>
          </p:cNvPr>
          <p:cNvSpPr txBox="1"/>
          <p:nvPr/>
        </p:nvSpPr>
        <p:spPr>
          <a:xfrm>
            <a:off x="1476375" y="612844"/>
            <a:ext cx="836295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effectLst/>
                <a:latin typeface="courier-new"/>
              </a:rPr>
              <a:t>#include &lt;</a:t>
            </a:r>
            <a:r>
              <a:rPr lang="en-IN" sz="2400" b="0" i="0" dirty="0" err="1">
                <a:effectLst/>
                <a:latin typeface="courier-new"/>
              </a:rPr>
              <a:t>stdio.h</a:t>
            </a:r>
            <a:r>
              <a:rPr lang="en-IN" sz="2400" b="0" i="0" dirty="0">
                <a:effectLst/>
                <a:latin typeface="courier-new"/>
              </a:rPr>
              <a:t>&gt;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/>
            </a:r>
            <a:br>
              <a:rPr lang="en-IN" sz="2400" dirty="0"/>
            </a:br>
            <a:r>
              <a:rPr lang="en-IN" sz="2400" b="0" i="0" dirty="0">
                <a:effectLst/>
                <a:latin typeface="courier-new"/>
              </a:rPr>
              <a:t>int main()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b="0" i="0" dirty="0">
                <a:effectLst/>
                <a:latin typeface="courier-new"/>
              </a:rPr>
              <a:t>{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b="0" i="0" dirty="0">
                <a:effectLst/>
                <a:latin typeface="courier-new"/>
              </a:rPr>
              <a:t>    int </a:t>
            </a:r>
            <a:r>
              <a:rPr lang="en-IN" sz="2400" b="0" i="0" dirty="0" err="1">
                <a:effectLst/>
                <a:latin typeface="courier-new"/>
              </a:rPr>
              <a:t>i</a:t>
            </a:r>
            <a:r>
              <a:rPr lang="en-IN" sz="2400" b="0" i="0" dirty="0">
                <a:effectLst/>
                <a:latin typeface="courier-new"/>
              </a:rPr>
              <a:t>;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b="0" i="0" dirty="0">
                <a:effectLst/>
                <a:latin typeface="courier-new"/>
              </a:rPr>
              <a:t>    unsigned int j;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b="0" i="0" dirty="0">
                <a:effectLst/>
                <a:latin typeface="courier-new"/>
              </a:rPr>
              <a:t>    for(</a:t>
            </a:r>
            <a:r>
              <a:rPr lang="en-IN" sz="2400" b="0" i="0" dirty="0" err="1">
                <a:effectLst/>
                <a:latin typeface="courier-new"/>
              </a:rPr>
              <a:t>i</a:t>
            </a:r>
            <a:r>
              <a:rPr lang="en-IN" sz="2400" b="0" i="0" dirty="0">
                <a:effectLst/>
                <a:latin typeface="courier-new"/>
              </a:rPr>
              <a:t>=-1215;i&lt;-1210;i++)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b="0" i="0" dirty="0">
                <a:effectLst/>
                <a:latin typeface="courier-new"/>
              </a:rPr>
              <a:t>    {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b="0" i="0" dirty="0">
                <a:effectLst/>
                <a:latin typeface="courier-new"/>
              </a:rPr>
              <a:t>        j=</a:t>
            </a:r>
            <a:r>
              <a:rPr lang="en-IN" sz="2400" b="0" i="0" dirty="0" err="1">
                <a:effectLst/>
                <a:latin typeface="courier-new"/>
              </a:rPr>
              <a:t>i</a:t>
            </a:r>
            <a:r>
              <a:rPr lang="en-IN" sz="2400" b="0" i="0" dirty="0">
                <a:effectLst/>
                <a:latin typeface="courier-new"/>
              </a:rPr>
              <a:t>;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b="0" i="0" dirty="0">
                <a:effectLst/>
                <a:latin typeface="courier-new"/>
              </a:rPr>
              <a:t>        </a:t>
            </a:r>
            <a:r>
              <a:rPr lang="en-IN" sz="2400" b="0" i="0" dirty="0" err="1">
                <a:effectLst/>
                <a:latin typeface="courier-new"/>
              </a:rPr>
              <a:t>printf</a:t>
            </a:r>
            <a:r>
              <a:rPr lang="en-IN" sz="2400" b="0" i="0" dirty="0">
                <a:effectLst/>
                <a:latin typeface="courier-new"/>
              </a:rPr>
              <a:t>("%d %u %x %c ---- ",</a:t>
            </a:r>
            <a:r>
              <a:rPr lang="en-IN" sz="2400" b="0" i="0" dirty="0" err="1">
                <a:effectLst/>
                <a:latin typeface="courier-new"/>
              </a:rPr>
              <a:t>i,i,i,i</a:t>
            </a:r>
            <a:r>
              <a:rPr lang="en-IN" sz="2400" b="0" i="0" dirty="0">
                <a:effectLst/>
                <a:latin typeface="courier-new"/>
              </a:rPr>
              <a:t>);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b="0" i="0" dirty="0">
                <a:effectLst/>
                <a:latin typeface="courier-new"/>
              </a:rPr>
              <a:t>        </a:t>
            </a:r>
            <a:r>
              <a:rPr lang="en-IN" sz="2400" b="0" i="0" dirty="0" err="1">
                <a:effectLst/>
                <a:latin typeface="courier-new"/>
              </a:rPr>
              <a:t>printf</a:t>
            </a:r>
            <a:r>
              <a:rPr lang="en-IN" sz="2400" b="0" i="0" dirty="0">
                <a:effectLst/>
                <a:latin typeface="courier-new"/>
              </a:rPr>
              <a:t>("%d - ascii\n",j%128);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b="0" i="0" dirty="0">
                <a:effectLst/>
                <a:latin typeface="courier-new"/>
              </a:rPr>
              <a:t>    }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/>
            </a:r>
            <a:br>
              <a:rPr lang="en-IN" sz="2400" dirty="0"/>
            </a:br>
            <a:r>
              <a:rPr lang="en-IN" sz="2400" b="0" i="0" dirty="0">
                <a:effectLst/>
                <a:latin typeface="courier-new"/>
              </a:rPr>
              <a:t>    return 0;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b="0" i="0" dirty="0">
                <a:effectLst/>
                <a:latin typeface="courier-new"/>
              </a:rPr>
              <a:t>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4294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D63904-A5C8-45FE-95EF-96B290AD5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BE3780-778C-431B-A3F1-FE5949CDA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1C35FF53-67DA-4E38-957A-00AA88F23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793" y="891143"/>
            <a:ext cx="5944941" cy="4757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953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86A2796-7BA5-4BE7-AE19-B211E8FF4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" y="1262883"/>
            <a:ext cx="17847963" cy="39703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courier-new"/>
              </a:rPr>
              <a:t>-1215 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effectLst/>
                <a:latin typeface="courier-new"/>
              </a:rPr>
              <a:t>	4294966081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courier-new"/>
              </a:rPr>
              <a:t> 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effectLst/>
                <a:latin typeface="courier-new"/>
              </a:rPr>
              <a:t>	fffffb41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courier-new"/>
              </a:rPr>
              <a:t> 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effectLst/>
                <a:latin typeface="courier-new"/>
              </a:rPr>
              <a:t>	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courier-new"/>
              </a:rPr>
              <a:t> ---- 65 - ascii                                                                          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courier-new"/>
              </a:rPr>
              <a:t>-1214 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effectLst/>
                <a:latin typeface="courier-new"/>
              </a:rPr>
              <a:t>	4294966082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courier-new"/>
              </a:rPr>
              <a:t> 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effectLst/>
                <a:latin typeface="courier-new"/>
              </a:rPr>
              <a:t>	fffffb42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courier-new"/>
              </a:rPr>
              <a:t> 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effectLst/>
                <a:latin typeface="courier-new"/>
              </a:rPr>
              <a:t>	B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courier-new"/>
              </a:rPr>
              <a:t> ---- 66 - ascii                                                                          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courier-new"/>
              </a:rPr>
              <a:t>-1213 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effectLst/>
                <a:latin typeface="courier-new"/>
              </a:rPr>
              <a:t>	4294966083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courier-new"/>
              </a:rPr>
              <a:t> 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effectLst/>
                <a:latin typeface="courier-new"/>
              </a:rPr>
              <a:t>	fffffb43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courier-new"/>
              </a:rPr>
              <a:t> 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effectLst/>
                <a:latin typeface="courier-new"/>
              </a:rPr>
              <a:t>	C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courier-new"/>
              </a:rPr>
              <a:t> ---- 67 - ascii                                                                          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courier-new"/>
              </a:rPr>
              <a:t>-1212 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effectLst/>
                <a:latin typeface="courier-new"/>
              </a:rPr>
              <a:t>	4294966084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courier-new"/>
              </a:rPr>
              <a:t> 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effectLst/>
                <a:latin typeface="courier-new"/>
              </a:rPr>
              <a:t>	fffffb44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courier-new"/>
              </a:rPr>
              <a:t> 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effectLst/>
                <a:latin typeface="courier-new"/>
              </a:rPr>
              <a:t>	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courier-new"/>
              </a:rPr>
              <a:t> ---- 68 - ascii                                                                          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courier-new"/>
              </a:rPr>
              <a:t>-1211 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effectLst/>
                <a:latin typeface="courier-new"/>
              </a:rPr>
              <a:t>	4294966085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courier-new"/>
              </a:rPr>
              <a:t> 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effectLst/>
                <a:latin typeface="courier-new"/>
              </a:rPr>
              <a:t>	fffffb45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courier-new"/>
              </a:rPr>
              <a:t> 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effectLst/>
                <a:latin typeface="courier-new"/>
              </a:rPr>
              <a:t>	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courier-new"/>
              </a:rPr>
              <a:t> ---- 69 - ascii  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courier-new"/>
              </a:rPr>
              <a:t/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courier-new"/>
              </a:rPr>
            </a:br>
            <a:endParaRPr kumimoji="0" lang="en-US" altLang="en-US" sz="6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14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8A384544-BA0A-470E-99DB-BAC6D2165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772802"/>
              </p:ext>
            </p:extLst>
          </p:nvPr>
        </p:nvGraphicFramePr>
        <p:xfrm>
          <a:off x="700968" y="1669002"/>
          <a:ext cx="10289085" cy="4421247"/>
        </p:xfrm>
        <a:graphic>
          <a:graphicData uri="http://schemas.openxmlformats.org/drawingml/2006/table">
            <a:tbl>
              <a:tblPr firstRow="1" firstCol="1" bandRow="1"/>
              <a:tblGrid>
                <a:gridCol w="626798">
                  <a:extLst>
                    <a:ext uri="{9D8B030D-6E8A-4147-A177-3AD203B41FA5}">
                      <a16:colId xmlns:a16="http://schemas.microsoft.com/office/drawing/2014/main" xmlns="" val="572239712"/>
                    </a:ext>
                  </a:extLst>
                </a:gridCol>
                <a:gridCol w="631267">
                  <a:extLst>
                    <a:ext uri="{9D8B030D-6E8A-4147-A177-3AD203B41FA5}">
                      <a16:colId xmlns:a16="http://schemas.microsoft.com/office/drawing/2014/main" xmlns="" val="3413551381"/>
                    </a:ext>
                  </a:extLst>
                </a:gridCol>
                <a:gridCol w="989915">
                  <a:extLst>
                    <a:ext uri="{9D8B030D-6E8A-4147-A177-3AD203B41FA5}">
                      <a16:colId xmlns:a16="http://schemas.microsoft.com/office/drawing/2014/main" xmlns="" val="2688645168"/>
                    </a:ext>
                  </a:extLst>
                </a:gridCol>
                <a:gridCol w="1231249">
                  <a:extLst>
                    <a:ext uri="{9D8B030D-6E8A-4147-A177-3AD203B41FA5}">
                      <a16:colId xmlns:a16="http://schemas.microsoft.com/office/drawing/2014/main" xmlns="" val="3691149396"/>
                    </a:ext>
                  </a:extLst>
                </a:gridCol>
                <a:gridCol w="1557496">
                  <a:extLst>
                    <a:ext uri="{9D8B030D-6E8A-4147-A177-3AD203B41FA5}">
                      <a16:colId xmlns:a16="http://schemas.microsoft.com/office/drawing/2014/main" xmlns="" val="1152310837"/>
                    </a:ext>
                  </a:extLst>
                </a:gridCol>
                <a:gridCol w="1231249">
                  <a:extLst>
                    <a:ext uri="{9D8B030D-6E8A-4147-A177-3AD203B41FA5}">
                      <a16:colId xmlns:a16="http://schemas.microsoft.com/office/drawing/2014/main" xmlns="" val="434424998"/>
                    </a:ext>
                  </a:extLst>
                </a:gridCol>
                <a:gridCol w="1231249">
                  <a:extLst>
                    <a:ext uri="{9D8B030D-6E8A-4147-A177-3AD203B41FA5}">
                      <a16:colId xmlns:a16="http://schemas.microsoft.com/office/drawing/2014/main" xmlns="" val="3192254621"/>
                    </a:ext>
                  </a:extLst>
                </a:gridCol>
                <a:gridCol w="1062868">
                  <a:extLst>
                    <a:ext uri="{9D8B030D-6E8A-4147-A177-3AD203B41FA5}">
                      <a16:colId xmlns:a16="http://schemas.microsoft.com/office/drawing/2014/main" xmlns="" val="3992241929"/>
                    </a:ext>
                  </a:extLst>
                </a:gridCol>
                <a:gridCol w="1726994">
                  <a:extLst>
                    <a:ext uri="{9D8B030D-6E8A-4147-A177-3AD203B41FA5}">
                      <a16:colId xmlns:a16="http://schemas.microsoft.com/office/drawing/2014/main" xmlns="" val="2378482710"/>
                    </a:ext>
                  </a:extLst>
                </a:gridCol>
              </a:tblGrid>
              <a:tr h="10778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A+B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Unsigned A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Unsigned B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Signed A+B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Unsigned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A+B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7237607"/>
                  </a:ext>
                </a:extLst>
              </a:tr>
              <a:tr h="8358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001100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001101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011001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8554159"/>
                  </a:ext>
                </a:extLst>
              </a:tr>
              <a:tr h="8358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-13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001100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110011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111111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43223851"/>
                  </a:ext>
                </a:extLst>
              </a:tr>
              <a:tr h="8358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-12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110100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001101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1-000001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64+1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420682"/>
                  </a:ext>
                </a:extLst>
              </a:tr>
              <a:tr h="8358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-12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-13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110100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110011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1-100111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-25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64+39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1515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56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8A384544-BA0A-470E-99DB-BAC6D2165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849094"/>
              </p:ext>
            </p:extLst>
          </p:nvPr>
        </p:nvGraphicFramePr>
        <p:xfrm>
          <a:off x="700968" y="1669002"/>
          <a:ext cx="10289085" cy="4421247"/>
        </p:xfrm>
        <a:graphic>
          <a:graphicData uri="http://schemas.openxmlformats.org/drawingml/2006/table">
            <a:tbl>
              <a:tblPr firstRow="1" firstCol="1" bandRow="1"/>
              <a:tblGrid>
                <a:gridCol w="626798">
                  <a:extLst>
                    <a:ext uri="{9D8B030D-6E8A-4147-A177-3AD203B41FA5}">
                      <a16:colId xmlns:a16="http://schemas.microsoft.com/office/drawing/2014/main" xmlns="" val="572239712"/>
                    </a:ext>
                  </a:extLst>
                </a:gridCol>
                <a:gridCol w="631267">
                  <a:extLst>
                    <a:ext uri="{9D8B030D-6E8A-4147-A177-3AD203B41FA5}">
                      <a16:colId xmlns:a16="http://schemas.microsoft.com/office/drawing/2014/main" xmlns="" val="3413551381"/>
                    </a:ext>
                  </a:extLst>
                </a:gridCol>
                <a:gridCol w="989915">
                  <a:extLst>
                    <a:ext uri="{9D8B030D-6E8A-4147-A177-3AD203B41FA5}">
                      <a16:colId xmlns:a16="http://schemas.microsoft.com/office/drawing/2014/main" xmlns="" val="2688645168"/>
                    </a:ext>
                  </a:extLst>
                </a:gridCol>
                <a:gridCol w="1231249">
                  <a:extLst>
                    <a:ext uri="{9D8B030D-6E8A-4147-A177-3AD203B41FA5}">
                      <a16:colId xmlns:a16="http://schemas.microsoft.com/office/drawing/2014/main" xmlns="" val="3691149396"/>
                    </a:ext>
                  </a:extLst>
                </a:gridCol>
                <a:gridCol w="1557496">
                  <a:extLst>
                    <a:ext uri="{9D8B030D-6E8A-4147-A177-3AD203B41FA5}">
                      <a16:colId xmlns:a16="http://schemas.microsoft.com/office/drawing/2014/main" xmlns="" val="1152310837"/>
                    </a:ext>
                  </a:extLst>
                </a:gridCol>
                <a:gridCol w="1231249">
                  <a:extLst>
                    <a:ext uri="{9D8B030D-6E8A-4147-A177-3AD203B41FA5}">
                      <a16:colId xmlns:a16="http://schemas.microsoft.com/office/drawing/2014/main" xmlns="" val="434424998"/>
                    </a:ext>
                  </a:extLst>
                </a:gridCol>
                <a:gridCol w="1231249">
                  <a:extLst>
                    <a:ext uri="{9D8B030D-6E8A-4147-A177-3AD203B41FA5}">
                      <a16:colId xmlns:a16="http://schemas.microsoft.com/office/drawing/2014/main" xmlns="" val="3192254621"/>
                    </a:ext>
                  </a:extLst>
                </a:gridCol>
                <a:gridCol w="1062868">
                  <a:extLst>
                    <a:ext uri="{9D8B030D-6E8A-4147-A177-3AD203B41FA5}">
                      <a16:colId xmlns:a16="http://schemas.microsoft.com/office/drawing/2014/main" xmlns="" val="3992241929"/>
                    </a:ext>
                  </a:extLst>
                </a:gridCol>
                <a:gridCol w="1726994">
                  <a:extLst>
                    <a:ext uri="{9D8B030D-6E8A-4147-A177-3AD203B41FA5}">
                      <a16:colId xmlns:a16="http://schemas.microsoft.com/office/drawing/2014/main" xmlns="" val="2378482710"/>
                    </a:ext>
                  </a:extLst>
                </a:gridCol>
              </a:tblGrid>
              <a:tr h="10778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A+B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Unsigned A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Unsigned B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Signed A+B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Unsigned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A+B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7237607"/>
                  </a:ext>
                </a:extLst>
              </a:tr>
              <a:tr h="8358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001110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010000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011110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8554159"/>
                  </a:ext>
                </a:extLst>
              </a:tr>
              <a:tr h="8358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001110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110000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111110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43223851"/>
                  </a:ext>
                </a:extLst>
              </a:tr>
              <a:tr h="8358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110010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010000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1-010010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64+1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420682"/>
                  </a:ext>
                </a:extLst>
              </a:tr>
              <a:tr h="8358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110010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110000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1-100010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-25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64+39</a:t>
                      </a: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1515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05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6053" y="1397479"/>
            <a:ext cx="53570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int</a:t>
            </a:r>
            <a:r>
              <a:rPr lang="en-US" sz="2800" dirty="0" smtClean="0"/>
              <a:t> main()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for(</a:t>
            </a:r>
            <a:r>
              <a:rPr lang="en-US" sz="2800" dirty="0" err="1" smtClean="0"/>
              <a:t>int</a:t>
            </a:r>
            <a:r>
              <a:rPr lang="en-US" sz="2800" dirty="0" smtClean="0"/>
              <a:t> x=0;x&gt;=0;x+=100000)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printf</a:t>
            </a:r>
            <a:r>
              <a:rPr lang="en-US" sz="2800" dirty="0" smtClean="0"/>
              <a:t>(“%d “,x);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endParaRPr lang="en-US" sz="2800" dirty="0" smtClean="0"/>
          </a:p>
          <a:p>
            <a:r>
              <a:rPr lang="en-US" sz="2800" dirty="0" smtClean="0"/>
              <a:t>	return(1);</a:t>
            </a:r>
          </a:p>
          <a:p>
            <a:r>
              <a:rPr lang="en-US" sz="2800" dirty="0" smtClean="0"/>
              <a:t>}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6766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2E5FD8F-F6AC-436B-879B-FCB87CFD28E4}"/>
              </a:ext>
            </a:extLst>
          </p:cNvPr>
          <p:cNvSpPr txBox="1"/>
          <p:nvPr/>
        </p:nvSpPr>
        <p:spPr>
          <a:xfrm>
            <a:off x="2035205" y="933025"/>
            <a:ext cx="60945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int main()</a:t>
            </a:r>
          </a:p>
          <a:p>
            <a:r>
              <a:rPr lang="en-IN" sz="3600" dirty="0"/>
              <a:t>{</a:t>
            </a:r>
          </a:p>
          <a:p>
            <a:r>
              <a:rPr lang="en-IN" sz="3600" dirty="0"/>
              <a:t>    int x=2147483646,y=5;         </a:t>
            </a:r>
          </a:p>
          <a:p>
            <a:r>
              <a:rPr lang="en-IN" sz="3600" dirty="0"/>
              <a:t>    </a:t>
            </a:r>
            <a:r>
              <a:rPr lang="en-IN" sz="3600" dirty="0" err="1"/>
              <a:t>printf</a:t>
            </a:r>
            <a:r>
              <a:rPr lang="en-IN" sz="3600" dirty="0"/>
              <a:t>("%d %u\n",</a:t>
            </a:r>
            <a:r>
              <a:rPr lang="en-IN" sz="3600" dirty="0" err="1"/>
              <a:t>x+y,x+y</a:t>
            </a:r>
            <a:r>
              <a:rPr lang="en-IN" sz="3600" dirty="0"/>
              <a:t>);</a:t>
            </a:r>
          </a:p>
          <a:p>
            <a:r>
              <a:rPr lang="en-IN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329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2E5FD8F-F6AC-436B-879B-FCB87CFD28E4}"/>
              </a:ext>
            </a:extLst>
          </p:cNvPr>
          <p:cNvSpPr txBox="1"/>
          <p:nvPr/>
        </p:nvSpPr>
        <p:spPr>
          <a:xfrm>
            <a:off x="2035205" y="933025"/>
            <a:ext cx="60945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int main()</a:t>
            </a:r>
          </a:p>
          <a:p>
            <a:r>
              <a:rPr lang="en-IN" sz="3600" dirty="0"/>
              <a:t>{</a:t>
            </a:r>
          </a:p>
          <a:p>
            <a:r>
              <a:rPr lang="en-IN" sz="3600" dirty="0"/>
              <a:t>    int x=2147483646,y=5;         </a:t>
            </a:r>
          </a:p>
          <a:p>
            <a:r>
              <a:rPr lang="en-IN" sz="3600" dirty="0"/>
              <a:t>    </a:t>
            </a:r>
            <a:r>
              <a:rPr lang="en-IN" sz="3600" dirty="0" err="1"/>
              <a:t>printf</a:t>
            </a:r>
            <a:r>
              <a:rPr lang="en-IN" sz="3600" dirty="0"/>
              <a:t>("%d %u\n",</a:t>
            </a:r>
            <a:r>
              <a:rPr lang="en-IN" sz="3600" dirty="0" err="1"/>
              <a:t>x+y,x+y</a:t>
            </a:r>
            <a:r>
              <a:rPr lang="en-IN" sz="3600" dirty="0"/>
              <a:t>);</a:t>
            </a:r>
          </a:p>
          <a:p>
            <a:r>
              <a:rPr lang="en-IN" sz="3600" dirty="0"/>
              <a:t>}</a:t>
            </a:r>
          </a:p>
          <a:p>
            <a:endParaRPr lang="en-IN" sz="3600" dirty="0"/>
          </a:p>
          <a:p>
            <a:r>
              <a:rPr lang="en-IN" sz="3600" dirty="0"/>
              <a:t>Output:</a:t>
            </a:r>
          </a:p>
          <a:p>
            <a:r>
              <a:rPr lang="en-IN" sz="3600" dirty="0"/>
              <a:t>-2147483645    2147483651</a:t>
            </a:r>
          </a:p>
        </p:txBody>
      </p:sp>
    </p:spTree>
    <p:extLst>
      <p:ext uri="{BB962C8B-B14F-4D97-AF65-F5344CB8AC3E}">
        <p14:creationId xmlns:p14="http://schemas.microsoft.com/office/powerpoint/2010/main" val="686744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FBECE937-CD66-4441-B97D-A891923A78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066519"/>
              </p:ext>
            </p:extLst>
          </p:nvPr>
        </p:nvGraphicFramePr>
        <p:xfrm>
          <a:off x="994300" y="1313895"/>
          <a:ext cx="9472474" cy="4500977"/>
        </p:xfrm>
        <a:graphic>
          <a:graphicData uri="http://schemas.openxmlformats.org/drawingml/2006/table">
            <a:tbl>
              <a:tblPr firstRow="1" firstCol="1" bandRow="1"/>
              <a:tblGrid>
                <a:gridCol w="577051">
                  <a:extLst>
                    <a:ext uri="{9D8B030D-6E8A-4147-A177-3AD203B41FA5}">
                      <a16:colId xmlns:a16="http://schemas.microsoft.com/office/drawing/2014/main" xmlns="" val="1618256417"/>
                    </a:ext>
                  </a:extLst>
                </a:gridCol>
                <a:gridCol w="581164">
                  <a:extLst>
                    <a:ext uri="{9D8B030D-6E8A-4147-A177-3AD203B41FA5}">
                      <a16:colId xmlns:a16="http://schemas.microsoft.com/office/drawing/2014/main" xmlns="" val="789810540"/>
                    </a:ext>
                  </a:extLst>
                </a:gridCol>
                <a:gridCol w="911349">
                  <a:extLst>
                    <a:ext uri="{9D8B030D-6E8A-4147-A177-3AD203B41FA5}">
                      <a16:colId xmlns:a16="http://schemas.microsoft.com/office/drawing/2014/main" xmlns="" val="2267125779"/>
                    </a:ext>
                  </a:extLst>
                </a:gridCol>
                <a:gridCol w="1133529">
                  <a:extLst>
                    <a:ext uri="{9D8B030D-6E8A-4147-A177-3AD203B41FA5}">
                      <a16:colId xmlns:a16="http://schemas.microsoft.com/office/drawing/2014/main" xmlns="" val="3133276004"/>
                    </a:ext>
                  </a:extLst>
                </a:gridCol>
                <a:gridCol w="1433883">
                  <a:extLst>
                    <a:ext uri="{9D8B030D-6E8A-4147-A177-3AD203B41FA5}">
                      <a16:colId xmlns:a16="http://schemas.microsoft.com/office/drawing/2014/main" xmlns="" val="2764688056"/>
                    </a:ext>
                  </a:extLst>
                </a:gridCol>
                <a:gridCol w="1133529">
                  <a:extLst>
                    <a:ext uri="{9D8B030D-6E8A-4147-A177-3AD203B41FA5}">
                      <a16:colId xmlns:a16="http://schemas.microsoft.com/office/drawing/2014/main" xmlns="" val="1933977631"/>
                    </a:ext>
                  </a:extLst>
                </a:gridCol>
                <a:gridCol w="1133529">
                  <a:extLst>
                    <a:ext uri="{9D8B030D-6E8A-4147-A177-3AD203B41FA5}">
                      <a16:colId xmlns:a16="http://schemas.microsoft.com/office/drawing/2014/main" xmlns="" val="1863984081"/>
                    </a:ext>
                  </a:extLst>
                </a:gridCol>
                <a:gridCol w="789973">
                  <a:extLst>
                    <a:ext uri="{9D8B030D-6E8A-4147-A177-3AD203B41FA5}">
                      <a16:colId xmlns:a16="http://schemas.microsoft.com/office/drawing/2014/main" xmlns="" val="3752386583"/>
                    </a:ext>
                  </a:extLst>
                </a:gridCol>
                <a:gridCol w="1778467">
                  <a:extLst>
                    <a:ext uri="{9D8B030D-6E8A-4147-A177-3AD203B41FA5}">
                      <a16:colId xmlns:a16="http://schemas.microsoft.com/office/drawing/2014/main" xmlns="" val="676219570"/>
                    </a:ext>
                  </a:extLst>
                </a:gridCol>
              </a:tblGrid>
              <a:tr h="9148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Binary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Binary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A+B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Binary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Unsigned 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Unsigned 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Signed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A+B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Unsigned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A+B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90067897"/>
                  </a:ext>
                </a:extLst>
              </a:tr>
              <a:tr h="896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56254828"/>
                  </a:ext>
                </a:extLst>
              </a:tr>
              <a:tr h="896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35802757"/>
                  </a:ext>
                </a:extLst>
              </a:tr>
              <a:tr h="896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9913497"/>
                  </a:ext>
                </a:extLst>
              </a:tr>
              <a:tr h="896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47819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639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FBECE937-CD66-4441-B97D-A891923A78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3258234"/>
              </p:ext>
            </p:extLst>
          </p:nvPr>
        </p:nvGraphicFramePr>
        <p:xfrm>
          <a:off x="994300" y="1313895"/>
          <a:ext cx="9472474" cy="4500977"/>
        </p:xfrm>
        <a:graphic>
          <a:graphicData uri="http://schemas.openxmlformats.org/drawingml/2006/table">
            <a:tbl>
              <a:tblPr firstRow="1" firstCol="1" bandRow="1"/>
              <a:tblGrid>
                <a:gridCol w="577051">
                  <a:extLst>
                    <a:ext uri="{9D8B030D-6E8A-4147-A177-3AD203B41FA5}">
                      <a16:colId xmlns:a16="http://schemas.microsoft.com/office/drawing/2014/main" xmlns="" val="1618256417"/>
                    </a:ext>
                  </a:extLst>
                </a:gridCol>
                <a:gridCol w="581164">
                  <a:extLst>
                    <a:ext uri="{9D8B030D-6E8A-4147-A177-3AD203B41FA5}">
                      <a16:colId xmlns:a16="http://schemas.microsoft.com/office/drawing/2014/main" xmlns="" val="789810540"/>
                    </a:ext>
                  </a:extLst>
                </a:gridCol>
                <a:gridCol w="911349">
                  <a:extLst>
                    <a:ext uri="{9D8B030D-6E8A-4147-A177-3AD203B41FA5}">
                      <a16:colId xmlns:a16="http://schemas.microsoft.com/office/drawing/2014/main" xmlns="" val="2267125779"/>
                    </a:ext>
                  </a:extLst>
                </a:gridCol>
                <a:gridCol w="1133529">
                  <a:extLst>
                    <a:ext uri="{9D8B030D-6E8A-4147-A177-3AD203B41FA5}">
                      <a16:colId xmlns:a16="http://schemas.microsoft.com/office/drawing/2014/main" xmlns="" val="3133276004"/>
                    </a:ext>
                  </a:extLst>
                </a:gridCol>
                <a:gridCol w="1433883">
                  <a:extLst>
                    <a:ext uri="{9D8B030D-6E8A-4147-A177-3AD203B41FA5}">
                      <a16:colId xmlns:a16="http://schemas.microsoft.com/office/drawing/2014/main" xmlns="" val="2764688056"/>
                    </a:ext>
                  </a:extLst>
                </a:gridCol>
                <a:gridCol w="1133529">
                  <a:extLst>
                    <a:ext uri="{9D8B030D-6E8A-4147-A177-3AD203B41FA5}">
                      <a16:colId xmlns:a16="http://schemas.microsoft.com/office/drawing/2014/main" xmlns="" val="1933977631"/>
                    </a:ext>
                  </a:extLst>
                </a:gridCol>
                <a:gridCol w="1133529">
                  <a:extLst>
                    <a:ext uri="{9D8B030D-6E8A-4147-A177-3AD203B41FA5}">
                      <a16:colId xmlns:a16="http://schemas.microsoft.com/office/drawing/2014/main" xmlns="" val="1863984081"/>
                    </a:ext>
                  </a:extLst>
                </a:gridCol>
                <a:gridCol w="789973">
                  <a:extLst>
                    <a:ext uri="{9D8B030D-6E8A-4147-A177-3AD203B41FA5}">
                      <a16:colId xmlns:a16="http://schemas.microsoft.com/office/drawing/2014/main" xmlns="" val="3752386583"/>
                    </a:ext>
                  </a:extLst>
                </a:gridCol>
                <a:gridCol w="1778467">
                  <a:extLst>
                    <a:ext uri="{9D8B030D-6E8A-4147-A177-3AD203B41FA5}">
                      <a16:colId xmlns:a16="http://schemas.microsoft.com/office/drawing/2014/main" xmlns="" val="676219570"/>
                    </a:ext>
                  </a:extLst>
                </a:gridCol>
              </a:tblGrid>
              <a:tr h="9148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Binary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Binary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A+B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Binary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Unsigned 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Unsigned 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Signed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A+B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Unsigned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A+B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90067897"/>
                  </a:ext>
                </a:extLst>
              </a:tr>
              <a:tr h="896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1-010011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64+19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64+19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56254828"/>
                  </a:ext>
                </a:extLst>
              </a:tr>
              <a:tr h="896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010111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101011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1-000010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43(-21)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64+2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35802757"/>
                  </a:ext>
                </a:extLst>
              </a:tr>
              <a:tr h="896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1-100000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64+32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9913497"/>
                  </a:ext>
                </a:extLst>
              </a:tr>
              <a:tr h="896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101010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722120" algn="l"/>
                        </a:tabLs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47819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83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379794-F50F-4249-83B1-203738CB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783B05-A262-4128-AF6A-CD943F3EE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2931295-2A11-43AF-B46A-D323E70D9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09" y="1055512"/>
            <a:ext cx="11438781" cy="47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6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152444-372C-4A91-B401-030D5830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CPU - Central Processing Unit</a:t>
            </a:r>
            <a:endParaRPr lang="en-IN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xmlns="" id="{58865886-F988-42C8-BC69-D8D87A999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690563" lvl="1" indent="-323850" eaLnBrk="1" hangingPunct="1"/>
            <a:r>
              <a:rPr lang="en-MY" altLang="en-US" dirty="0"/>
              <a:t>the portion of a computer system that carries out the instructions of a computer program </a:t>
            </a:r>
          </a:p>
          <a:p>
            <a:pPr marL="690563" lvl="1" indent="-323850" eaLnBrk="1" hangingPunct="1"/>
            <a:r>
              <a:rPr lang="en-MY" altLang="en-US" dirty="0"/>
              <a:t>the primary element carrying out the computer's functions. It is the unit that reads and executes program instructions. </a:t>
            </a:r>
          </a:p>
          <a:p>
            <a:pPr marL="690563" lvl="1" indent="-323850" eaLnBrk="1" hangingPunct="1"/>
            <a:r>
              <a:rPr lang="en-MY" altLang="en-US" dirty="0"/>
              <a:t>The data in the instruction tells the processor what to do.</a:t>
            </a:r>
          </a:p>
          <a:p>
            <a:pPr marL="690563" lvl="1" indent="-323850" eaLnBrk="1" hangingPunct="1">
              <a:buFont typeface="Wingdings 2" panose="05020102010507070707" pitchFamily="18" charset="2"/>
              <a:buNone/>
            </a:pPr>
            <a:endParaRPr lang="en-MY" altLang="en-US" dirty="0"/>
          </a:p>
        </p:txBody>
      </p:sp>
    </p:spTree>
    <p:extLst>
      <p:ext uri="{BB962C8B-B14F-4D97-AF65-F5344CB8AC3E}">
        <p14:creationId xmlns:p14="http://schemas.microsoft.com/office/powerpoint/2010/main" val="180120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778A2A-A2F8-49CB-948C-342A40CEE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LDCO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7BE027-EE5E-41F7-B3E0-991AEF865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811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24800CA-A42A-4764-A16C-25FE7C2FE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1771650"/>
            <a:ext cx="79724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3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B03550D-FD22-42A3-B4B9-45CB22F6437C}"/>
              </a:ext>
            </a:extLst>
          </p:cNvPr>
          <p:cNvSpPr txBox="1"/>
          <p:nvPr/>
        </p:nvSpPr>
        <p:spPr>
          <a:xfrm>
            <a:off x="2177249" y="1259669"/>
            <a:ext cx="6094520" cy="2672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1722120" algn="l"/>
              </a:tabLst>
            </a:pPr>
            <a: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Grey code or Gray code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722120" algn="l"/>
              </a:tabLst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722120" algn="l"/>
              </a:tabLst>
            </a:pPr>
            <a: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0 </a:t>
            </a:r>
            <a: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Ꚛ x </a:t>
            </a:r>
            <a: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722120" algn="l"/>
              </a:tabLst>
            </a:pPr>
            <a: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1 Ꚛ x </a:t>
            </a:r>
            <a: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795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B03550D-FD22-42A3-B4B9-45CB22F6437C}"/>
              </a:ext>
            </a:extLst>
          </p:cNvPr>
          <p:cNvSpPr txBox="1"/>
          <p:nvPr/>
        </p:nvSpPr>
        <p:spPr>
          <a:xfrm>
            <a:off x="2177249" y="1259669"/>
            <a:ext cx="6094520" cy="4198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1722120" algn="l"/>
              </a:tabLst>
            </a:pPr>
            <a: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Grey code or Gray code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722120" algn="l"/>
              </a:tabLst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722120" algn="l"/>
              </a:tabLst>
            </a:pPr>
            <a: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0 </a:t>
            </a:r>
            <a: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Ꚛ x </a:t>
            </a:r>
            <a: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 x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722120" algn="l"/>
              </a:tabLst>
            </a:pPr>
            <a: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1 Ꚛ x </a:t>
            </a:r>
            <a: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 x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722120" algn="l"/>
              </a:tabLst>
            </a:pPr>
            <a: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x </a:t>
            </a:r>
            <a: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Ꚛ x </a:t>
            </a:r>
            <a: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 0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722120" algn="l"/>
              </a:tabLst>
            </a:pPr>
            <a:r>
              <a:rPr lang="en-IN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x</a:t>
            </a:r>
            <a: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Ꚛ x </a:t>
            </a:r>
            <a: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 1</a:t>
            </a:r>
            <a:endParaRPr lang="en-IN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6594917E-24F7-4ABF-A2E6-CBAD9187DC1D}"/>
              </a:ext>
            </a:extLst>
          </p:cNvPr>
          <p:cNvCxnSpPr>
            <a:cxnSpLocks/>
          </p:cNvCxnSpPr>
          <p:nvPr/>
        </p:nvCxnSpPr>
        <p:spPr>
          <a:xfrm>
            <a:off x="5761608" y="3429000"/>
            <a:ext cx="33439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DD0F212C-F801-4411-923D-D45927A16269}"/>
              </a:ext>
            </a:extLst>
          </p:cNvPr>
          <p:cNvCxnSpPr>
            <a:cxnSpLocks/>
          </p:cNvCxnSpPr>
          <p:nvPr/>
        </p:nvCxnSpPr>
        <p:spPr>
          <a:xfrm>
            <a:off x="4706645" y="4895295"/>
            <a:ext cx="33439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51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BFAC014-C878-4B24-978F-E0497DBB6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514350"/>
            <a:ext cx="877252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10650</TotalTime>
  <Words>519</Words>
  <Application>Microsoft Office PowerPoint</Application>
  <PresentationFormat>Widescreen</PresentationFormat>
  <Paragraphs>513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courier-new</vt:lpstr>
      <vt:lpstr>Times New Roman</vt:lpstr>
      <vt:lpstr>Wingdings</vt:lpstr>
      <vt:lpstr>Wingdings 2</vt:lpstr>
      <vt:lpstr>Office Theme</vt:lpstr>
      <vt:lpstr>Processor Architecture</vt:lpstr>
      <vt:lpstr>PowerPoint Presentation</vt:lpstr>
      <vt:lpstr>PowerPoint Presentation</vt:lpstr>
      <vt:lpstr>CPU - Central Processing Unit</vt:lpstr>
      <vt:lpstr>LDCO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Processor Architecture</dc:title>
  <dc:creator>Usha Jogalekar</dc:creator>
  <cp:lastModifiedBy>Microsoft account</cp:lastModifiedBy>
  <cp:revision>34</cp:revision>
  <dcterms:created xsi:type="dcterms:W3CDTF">2021-01-18T02:41:14Z</dcterms:created>
  <dcterms:modified xsi:type="dcterms:W3CDTF">2022-01-06T10:32:04Z</dcterms:modified>
</cp:coreProperties>
</file>