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9" r:id="rId13"/>
    <p:sldId id="276" r:id="rId14"/>
    <p:sldId id="275" r:id="rId15"/>
    <p:sldId id="274" r:id="rId16"/>
    <p:sldId id="273" r:id="rId17"/>
    <p:sldId id="272" r:id="rId18"/>
    <p:sldId id="270" r:id="rId19"/>
    <p:sldId id="269" r:id="rId20"/>
    <p:sldId id="258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6" r:id="rId30"/>
    <p:sldId id="289" r:id="rId31"/>
    <p:sldId id="288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CF4C-2272-45FD-83FA-5BEA654EC65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3835-6C52-4F3E-8BF2-031EA11E8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61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CF4C-2272-45FD-83FA-5BEA654EC65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3835-6C52-4F3E-8BF2-031EA11E8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0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CF4C-2272-45FD-83FA-5BEA654EC65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3835-6C52-4F3E-8BF2-031EA11E8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95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CF4C-2272-45FD-83FA-5BEA654EC65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3835-6C52-4F3E-8BF2-031EA11E8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CF4C-2272-45FD-83FA-5BEA654EC65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3835-6C52-4F3E-8BF2-031EA11E8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CF4C-2272-45FD-83FA-5BEA654EC65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3835-6C52-4F3E-8BF2-031EA11E8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2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CF4C-2272-45FD-83FA-5BEA654EC65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3835-6C52-4F3E-8BF2-031EA11E8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7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CF4C-2272-45FD-83FA-5BEA654EC65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3835-6C52-4F3E-8BF2-031EA11E8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8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CF4C-2272-45FD-83FA-5BEA654EC65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3835-6C52-4F3E-8BF2-031EA11E8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3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CF4C-2272-45FD-83FA-5BEA654EC65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3835-6C52-4F3E-8BF2-031EA11E8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9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CF4C-2272-45FD-83FA-5BEA654EC65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3835-6C52-4F3E-8BF2-031EA11E8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7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CF4C-2272-45FD-83FA-5BEA654EC65B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3835-6C52-4F3E-8BF2-031EA11E8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80954"/>
              </p:ext>
            </p:extLst>
          </p:nvPr>
        </p:nvGraphicFramePr>
        <p:xfrm>
          <a:off x="3509118" y="2098493"/>
          <a:ext cx="4293870" cy="3913509"/>
        </p:xfrm>
        <a:graphic>
          <a:graphicData uri="http://schemas.openxmlformats.org/drawingml/2006/table">
            <a:tbl>
              <a:tblPr firstRow="1" firstCol="1" bandRow="1"/>
              <a:tblGrid>
                <a:gridCol w="1431290"/>
                <a:gridCol w="1431290"/>
                <a:gridCol w="143129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6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835802"/>
              </p:ext>
            </p:extLst>
          </p:nvPr>
        </p:nvGraphicFramePr>
        <p:xfrm>
          <a:off x="3509118" y="2098493"/>
          <a:ext cx="4293870" cy="3913509"/>
        </p:xfrm>
        <a:graphic>
          <a:graphicData uri="http://schemas.openxmlformats.org/drawingml/2006/table">
            <a:tbl>
              <a:tblPr firstRow="1" firstCol="1" bandRow="1"/>
              <a:tblGrid>
                <a:gridCol w="1431290"/>
                <a:gridCol w="1431290"/>
                <a:gridCol w="143129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790101"/>
              </p:ext>
            </p:extLst>
          </p:nvPr>
        </p:nvGraphicFramePr>
        <p:xfrm>
          <a:off x="3509118" y="2098493"/>
          <a:ext cx="4293870" cy="3913509"/>
        </p:xfrm>
        <a:graphic>
          <a:graphicData uri="http://schemas.openxmlformats.org/drawingml/2006/table">
            <a:tbl>
              <a:tblPr firstRow="1" firstCol="1" bandRow="1"/>
              <a:tblGrid>
                <a:gridCol w="1431290"/>
                <a:gridCol w="1431290"/>
                <a:gridCol w="143129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9C0397-5B85-423A-B7D6-5D9660B2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CLRF TRISD</a:t>
            </a:r>
          </a:p>
          <a:p>
            <a:r>
              <a:rPr lang="en-US" dirty="0"/>
              <a:t>BSF PORTD,0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PORTD,1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PORTD,2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PORTD,3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PORTD,4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PORTD,5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PORTD,6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PORTD,7</a:t>
            </a:r>
          </a:p>
          <a:p>
            <a:r>
              <a:rPr lang="en-US" dirty="0"/>
              <a:t>CALL DELAY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ight Arrow 1"/>
          <p:cNvSpPr/>
          <p:nvPr/>
        </p:nvSpPr>
        <p:spPr>
          <a:xfrm>
            <a:off x="3165894" y="3027872"/>
            <a:ext cx="1854680" cy="39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10686" y="698740"/>
            <a:ext cx="29847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R EQU 0x5</a:t>
            </a:r>
          </a:p>
          <a:p>
            <a:r>
              <a:rPr lang="en-US" dirty="0" smtClean="0"/>
              <a:t>	MOVLW D’7’</a:t>
            </a:r>
          </a:p>
          <a:p>
            <a:r>
              <a:rPr lang="en-US" dirty="0" smtClean="0"/>
              <a:t>	MOVWF R</a:t>
            </a:r>
          </a:p>
          <a:p>
            <a:r>
              <a:rPr lang="en-US" dirty="0" smtClean="0"/>
              <a:t>	MOVLW D’1’</a:t>
            </a:r>
          </a:p>
          <a:p>
            <a:r>
              <a:rPr lang="en-US" dirty="0" smtClean="0"/>
              <a:t>		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5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9C0397-5B85-423A-B7D6-5D9660B2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CLRF TRISD</a:t>
            </a:r>
          </a:p>
          <a:p>
            <a:r>
              <a:rPr lang="en-US" dirty="0"/>
              <a:t>BSF PORTD,0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PORTD,1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PORTD,2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PORTD,3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PORTD,4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PORTD,5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PORTD,6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PORTD,7</a:t>
            </a:r>
          </a:p>
          <a:p>
            <a:r>
              <a:rPr lang="en-US" dirty="0"/>
              <a:t>CALL DELAY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ight Arrow 1"/>
          <p:cNvSpPr/>
          <p:nvPr/>
        </p:nvSpPr>
        <p:spPr>
          <a:xfrm>
            <a:off x="3165894" y="3027872"/>
            <a:ext cx="1854680" cy="39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10686" y="698740"/>
            <a:ext cx="29847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R EQU 0x5</a:t>
            </a:r>
          </a:p>
          <a:p>
            <a:r>
              <a:rPr lang="en-US" dirty="0" smtClean="0"/>
              <a:t>	MOVLW D’7’</a:t>
            </a:r>
          </a:p>
          <a:p>
            <a:r>
              <a:rPr lang="en-US" dirty="0" smtClean="0"/>
              <a:t>	MOVWF R</a:t>
            </a:r>
          </a:p>
          <a:p>
            <a:r>
              <a:rPr lang="en-US" dirty="0" smtClean="0"/>
              <a:t>	MOVLW D’1’</a:t>
            </a:r>
          </a:p>
          <a:p>
            <a:r>
              <a:rPr lang="en-US" dirty="0" smtClean="0"/>
              <a:t>	CLRF TRISD</a:t>
            </a:r>
          </a:p>
          <a:p>
            <a:r>
              <a:rPr lang="en-US" dirty="0" smtClean="0"/>
              <a:t>	MOVWF PORTD</a:t>
            </a:r>
          </a:p>
          <a:p>
            <a:r>
              <a:rPr lang="en-US" dirty="0" smtClean="0"/>
              <a:t>	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9C0397-5B85-423A-B7D6-5D9660B2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CLRF TRISD</a:t>
            </a:r>
          </a:p>
          <a:p>
            <a:r>
              <a:rPr lang="en-US" dirty="0"/>
              <a:t>BSF PORTD,0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PORTD,1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PORTD,2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PORTD,3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PORTD,4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PORTD,5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PORTD,6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PORTD,7</a:t>
            </a:r>
          </a:p>
          <a:p>
            <a:r>
              <a:rPr lang="en-US" dirty="0"/>
              <a:t>CALL DELAY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ight Arrow 1"/>
          <p:cNvSpPr/>
          <p:nvPr/>
        </p:nvSpPr>
        <p:spPr>
          <a:xfrm>
            <a:off x="3165894" y="3027872"/>
            <a:ext cx="1854680" cy="39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10686" y="698740"/>
            <a:ext cx="29847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R EQU 0x5</a:t>
            </a:r>
          </a:p>
          <a:p>
            <a:r>
              <a:rPr lang="en-US" dirty="0" smtClean="0"/>
              <a:t>	MOVLW D’7’</a:t>
            </a:r>
          </a:p>
          <a:p>
            <a:r>
              <a:rPr lang="en-US" dirty="0" smtClean="0"/>
              <a:t>	MOVWF R</a:t>
            </a:r>
          </a:p>
          <a:p>
            <a:r>
              <a:rPr lang="en-US" dirty="0" smtClean="0"/>
              <a:t>	MOVLW D’1’</a:t>
            </a:r>
          </a:p>
          <a:p>
            <a:r>
              <a:rPr lang="en-US" dirty="0" smtClean="0"/>
              <a:t>	CLRF TRISD</a:t>
            </a:r>
          </a:p>
          <a:p>
            <a:r>
              <a:rPr lang="en-US" dirty="0" smtClean="0"/>
              <a:t>	MOVWF PORTD</a:t>
            </a:r>
          </a:p>
          <a:p>
            <a:r>
              <a:rPr lang="en-US" dirty="0" smtClean="0"/>
              <a:t>	CALL DELAY</a:t>
            </a:r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4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9C0397-5B85-423A-B7D6-5D9660B2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CLRF TRISD</a:t>
            </a:r>
          </a:p>
          <a:p>
            <a:r>
              <a:rPr lang="en-US" dirty="0"/>
              <a:t>BSF PORTD,0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PORTD,1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PORTD,2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PORTD,3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PORTD,4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PORTD,5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PORTD,6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PORTD,7</a:t>
            </a:r>
          </a:p>
          <a:p>
            <a:r>
              <a:rPr lang="en-US" dirty="0"/>
              <a:t>CALL DELAY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ight Arrow 1"/>
          <p:cNvSpPr/>
          <p:nvPr/>
        </p:nvSpPr>
        <p:spPr>
          <a:xfrm>
            <a:off x="3165894" y="3027872"/>
            <a:ext cx="1854680" cy="39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10686" y="698740"/>
            <a:ext cx="29847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R EQU 0x5</a:t>
            </a:r>
          </a:p>
          <a:p>
            <a:r>
              <a:rPr lang="en-US" dirty="0" smtClean="0"/>
              <a:t>	MOVLW D’7’</a:t>
            </a:r>
          </a:p>
          <a:p>
            <a:r>
              <a:rPr lang="en-US" dirty="0" smtClean="0"/>
              <a:t>	MOVWF R</a:t>
            </a:r>
          </a:p>
          <a:p>
            <a:r>
              <a:rPr lang="en-US" dirty="0" smtClean="0"/>
              <a:t>	MOVLW D’1’</a:t>
            </a:r>
          </a:p>
          <a:p>
            <a:r>
              <a:rPr lang="en-US" dirty="0" smtClean="0"/>
              <a:t>	CLRF TRISD</a:t>
            </a:r>
          </a:p>
          <a:p>
            <a:r>
              <a:rPr lang="en-US" dirty="0" smtClean="0"/>
              <a:t>	MOVWF PORTD</a:t>
            </a:r>
          </a:p>
          <a:p>
            <a:r>
              <a:rPr lang="en-US" dirty="0" smtClean="0"/>
              <a:t>	CALL DELAY</a:t>
            </a:r>
          </a:p>
          <a:p>
            <a:r>
              <a:rPr lang="en-US" dirty="0" smtClean="0"/>
              <a:t>	BSF STATUS,0</a:t>
            </a:r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9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9C0397-5B85-423A-B7D6-5D9660B2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CLRF TRISD</a:t>
            </a:r>
          </a:p>
          <a:p>
            <a:r>
              <a:rPr lang="en-US" dirty="0"/>
              <a:t>BSF PORTD,0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PORTD,1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PORTD,2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PORTD,3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PORTD,4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PORTD,5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PORTD,6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PORTD,7</a:t>
            </a:r>
          </a:p>
          <a:p>
            <a:r>
              <a:rPr lang="en-US" dirty="0"/>
              <a:t>CALL DELAY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ight Arrow 1"/>
          <p:cNvSpPr/>
          <p:nvPr/>
        </p:nvSpPr>
        <p:spPr>
          <a:xfrm>
            <a:off x="3165894" y="3027872"/>
            <a:ext cx="1854680" cy="39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10686" y="698740"/>
            <a:ext cx="29847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R EQU 0x5</a:t>
            </a:r>
          </a:p>
          <a:p>
            <a:r>
              <a:rPr lang="en-US" dirty="0" smtClean="0"/>
              <a:t>	MOVLW D’7’</a:t>
            </a:r>
          </a:p>
          <a:p>
            <a:r>
              <a:rPr lang="en-US" dirty="0" smtClean="0"/>
              <a:t>	MOVWF R</a:t>
            </a:r>
          </a:p>
          <a:p>
            <a:r>
              <a:rPr lang="en-US" dirty="0" smtClean="0"/>
              <a:t>	MOVLW D’1’</a:t>
            </a:r>
          </a:p>
          <a:p>
            <a:r>
              <a:rPr lang="en-US" dirty="0" smtClean="0"/>
              <a:t>	CLRF TRISD</a:t>
            </a:r>
          </a:p>
          <a:p>
            <a:r>
              <a:rPr lang="en-US" dirty="0" smtClean="0"/>
              <a:t>	MOVWF PORTD</a:t>
            </a:r>
          </a:p>
          <a:p>
            <a:r>
              <a:rPr lang="en-US" dirty="0" smtClean="0"/>
              <a:t>	CALL DELAY</a:t>
            </a:r>
          </a:p>
          <a:p>
            <a:r>
              <a:rPr lang="en-US" dirty="0" smtClean="0"/>
              <a:t>	BSF STATUS,0</a:t>
            </a:r>
          </a:p>
          <a:p>
            <a:r>
              <a:rPr lang="en-US" dirty="0" smtClean="0"/>
              <a:t>	RLCF PORTD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1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9C0397-5B85-423A-B7D6-5D9660B2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CLRF TRISD</a:t>
            </a:r>
          </a:p>
          <a:p>
            <a:r>
              <a:rPr lang="en-US" dirty="0"/>
              <a:t>BSF PORTD,0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PORTD,1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PORTD,2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PORTD,3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PORTD,4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PORTD,5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PORTD,6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PORTD,7</a:t>
            </a:r>
          </a:p>
          <a:p>
            <a:r>
              <a:rPr lang="en-US" dirty="0"/>
              <a:t>CALL DELAY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ight Arrow 1"/>
          <p:cNvSpPr/>
          <p:nvPr/>
        </p:nvSpPr>
        <p:spPr>
          <a:xfrm>
            <a:off x="3165894" y="3027872"/>
            <a:ext cx="1854680" cy="39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10686" y="698740"/>
            <a:ext cx="2984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R EQU 0x5</a:t>
            </a:r>
          </a:p>
          <a:p>
            <a:r>
              <a:rPr lang="en-US" dirty="0" smtClean="0"/>
              <a:t>	MOVLW D’7’</a:t>
            </a:r>
          </a:p>
          <a:p>
            <a:r>
              <a:rPr lang="en-US" dirty="0" smtClean="0"/>
              <a:t>	MOVWF R</a:t>
            </a:r>
          </a:p>
          <a:p>
            <a:r>
              <a:rPr lang="en-US" dirty="0" smtClean="0"/>
              <a:t>	MOVLW D’1’</a:t>
            </a:r>
          </a:p>
          <a:p>
            <a:r>
              <a:rPr lang="en-US" dirty="0" smtClean="0"/>
              <a:t>	CLRF TRISD</a:t>
            </a:r>
          </a:p>
          <a:p>
            <a:r>
              <a:rPr lang="en-US" dirty="0" smtClean="0"/>
              <a:t>	MOVWF PORTD</a:t>
            </a:r>
          </a:p>
          <a:p>
            <a:r>
              <a:rPr lang="en-US" dirty="0" smtClean="0"/>
              <a:t>	CALL DELAY</a:t>
            </a:r>
          </a:p>
          <a:p>
            <a:r>
              <a:rPr lang="en-US" dirty="0" smtClean="0"/>
              <a:t>	BSF STATUS,0</a:t>
            </a:r>
          </a:p>
          <a:p>
            <a:r>
              <a:rPr lang="en-US" dirty="0" smtClean="0"/>
              <a:t>	RLCF PORTD</a:t>
            </a:r>
          </a:p>
          <a:p>
            <a:r>
              <a:rPr lang="en-US" dirty="0" smtClean="0"/>
              <a:t>	DECFSZ 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0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9C0397-5B85-423A-B7D6-5D9660B2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CLRF TRISD</a:t>
            </a:r>
          </a:p>
          <a:p>
            <a:r>
              <a:rPr lang="en-US" dirty="0"/>
              <a:t>BSF PORTD,0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PORTD,1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PORTD,2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PORTD,3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PORTD,4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PORTD,5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PORTD,6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PORTD,7</a:t>
            </a:r>
          </a:p>
          <a:p>
            <a:r>
              <a:rPr lang="en-US" dirty="0"/>
              <a:t>CALL DELAY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ight Arrow 1"/>
          <p:cNvSpPr/>
          <p:nvPr/>
        </p:nvSpPr>
        <p:spPr>
          <a:xfrm>
            <a:off x="3165894" y="3027872"/>
            <a:ext cx="1854680" cy="39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10686" y="698740"/>
            <a:ext cx="29847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R EQU 0x5</a:t>
            </a:r>
          </a:p>
          <a:p>
            <a:r>
              <a:rPr lang="en-US" dirty="0" smtClean="0"/>
              <a:t>	MOVLW D’7’</a:t>
            </a:r>
          </a:p>
          <a:p>
            <a:r>
              <a:rPr lang="en-US" dirty="0" smtClean="0"/>
              <a:t>	MOVWF R</a:t>
            </a:r>
          </a:p>
          <a:p>
            <a:r>
              <a:rPr lang="en-US" dirty="0" smtClean="0"/>
              <a:t>	MOVLW D’1’</a:t>
            </a:r>
          </a:p>
          <a:p>
            <a:r>
              <a:rPr lang="en-US" dirty="0" smtClean="0"/>
              <a:t>	CLRF TRISD</a:t>
            </a:r>
          </a:p>
          <a:p>
            <a:r>
              <a:rPr lang="en-US" dirty="0" smtClean="0"/>
              <a:t>	MOVWF PORTD</a:t>
            </a:r>
          </a:p>
          <a:p>
            <a:r>
              <a:rPr lang="en-US" dirty="0" smtClean="0"/>
              <a:t>XX	CALL DELAY</a:t>
            </a:r>
          </a:p>
          <a:p>
            <a:r>
              <a:rPr lang="en-US" dirty="0" smtClean="0"/>
              <a:t>	BSF STATUS,0</a:t>
            </a:r>
          </a:p>
          <a:p>
            <a:r>
              <a:rPr lang="en-US" dirty="0" smtClean="0"/>
              <a:t>	RLCF PORTD</a:t>
            </a:r>
          </a:p>
          <a:p>
            <a:r>
              <a:rPr lang="en-US" dirty="0" smtClean="0"/>
              <a:t>	DECFSZ R</a:t>
            </a:r>
          </a:p>
          <a:p>
            <a:r>
              <a:rPr lang="en-US" dirty="0" smtClean="0"/>
              <a:t>	GOTO XX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9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9C0397-5B85-423A-B7D6-5D9660B2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CLRF TRISD</a:t>
            </a:r>
          </a:p>
          <a:p>
            <a:r>
              <a:rPr lang="en-US" dirty="0"/>
              <a:t>BSF PORTD,0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PORTD,1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PORTD,2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PORTD,3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PORTD,4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PORTD,5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PORTD,6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PORTD,7</a:t>
            </a:r>
          </a:p>
          <a:p>
            <a:r>
              <a:rPr lang="en-US" dirty="0"/>
              <a:t>CALL DELAY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9C0397-5B85-423A-B7D6-5D9660B2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CLRF TRISD</a:t>
            </a:r>
          </a:p>
          <a:p>
            <a:r>
              <a:rPr lang="en-US" dirty="0"/>
              <a:t>BSF PORTD,0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PORTD,1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PORTD,2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PORTD,3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PORTD,4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PORTD,5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PORTD,6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PORTD,7</a:t>
            </a:r>
          </a:p>
          <a:p>
            <a:r>
              <a:rPr lang="en-US" dirty="0"/>
              <a:t>CALL DELAY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ight Arrow 1"/>
          <p:cNvSpPr/>
          <p:nvPr/>
        </p:nvSpPr>
        <p:spPr>
          <a:xfrm>
            <a:off x="3165894" y="3027872"/>
            <a:ext cx="1854680" cy="39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10686" y="698740"/>
            <a:ext cx="29847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R EQU 0x5</a:t>
            </a:r>
          </a:p>
          <a:p>
            <a:r>
              <a:rPr lang="en-US" dirty="0" smtClean="0"/>
              <a:t>	MOVLW D’7’</a:t>
            </a:r>
          </a:p>
          <a:p>
            <a:r>
              <a:rPr lang="en-US" dirty="0" smtClean="0"/>
              <a:t>	MOVWF R</a:t>
            </a:r>
          </a:p>
          <a:p>
            <a:r>
              <a:rPr lang="en-US" dirty="0" smtClean="0"/>
              <a:t>	MOVLW D’1’</a:t>
            </a:r>
          </a:p>
          <a:p>
            <a:r>
              <a:rPr lang="en-US" dirty="0" smtClean="0"/>
              <a:t>	CLRF TRISD</a:t>
            </a:r>
          </a:p>
          <a:p>
            <a:r>
              <a:rPr lang="en-US" dirty="0" smtClean="0"/>
              <a:t>	MOVWF PORTD</a:t>
            </a:r>
          </a:p>
          <a:p>
            <a:r>
              <a:rPr lang="en-US" dirty="0" smtClean="0"/>
              <a:t>XX	CALL DELAY</a:t>
            </a:r>
          </a:p>
          <a:p>
            <a:r>
              <a:rPr lang="en-US" dirty="0" smtClean="0"/>
              <a:t>	BSF STATUS,0</a:t>
            </a:r>
          </a:p>
          <a:p>
            <a:r>
              <a:rPr lang="en-US" dirty="0" smtClean="0"/>
              <a:t>	RLCF PORTD</a:t>
            </a:r>
          </a:p>
          <a:p>
            <a:r>
              <a:rPr lang="en-US" dirty="0" smtClean="0"/>
              <a:t>	DECFSZ R</a:t>
            </a:r>
          </a:p>
          <a:p>
            <a:r>
              <a:rPr lang="en-US" dirty="0" smtClean="0"/>
              <a:t>	GOTO XX</a:t>
            </a:r>
          </a:p>
          <a:p>
            <a:r>
              <a:rPr lang="en-US" dirty="0" smtClean="0"/>
              <a:t>DELAY</a:t>
            </a:r>
          </a:p>
          <a:p>
            <a:r>
              <a:rPr lang="en-US" dirty="0" smtClean="0"/>
              <a:t>	----</a:t>
            </a:r>
          </a:p>
          <a:p>
            <a:r>
              <a:rPr lang="en-US" dirty="0"/>
              <a:t>	</a:t>
            </a:r>
            <a:r>
              <a:rPr lang="en-US" dirty="0" smtClean="0"/>
              <a:t>RETURN</a:t>
            </a:r>
          </a:p>
          <a:p>
            <a:r>
              <a:rPr lang="en-US" dirty="0" smtClean="0"/>
              <a:t>	END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3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program to toggle the bit RB2 continuously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3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program to toggle the bit RB2 continuously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BCF PORTB, 2</a:t>
            </a:r>
          </a:p>
          <a:p>
            <a:pPr marL="0" indent="0">
              <a:buNone/>
            </a:pPr>
            <a:r>
              <a:rPr lang="en-US" dirty="0" smtClean="0"/>
              <a:t>XXX	CALL DELAY</a:t>
            </a:r>
          </a:p>
          <a:p>
            <a:pPr marL="0" indent="0">
              <a:buNone/>
            </a:pPr>
            <a:r>
              <a:rPr lang="en-US" dirty="0" smtClean="0"/>
              <a:t>	BTG PORTB, 2</a:t>
            </a:r>
          </a:p>
          <a:p>
            <a:pPr marL="0" indent="0">
              <a:buNone/>
            </a:pPr>
            <a:r>
              <a:rPr lang="en-US" dirty="0" smtClean="0"/>
              <a:t>	GOTO XXX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square wave at any port bit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8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square wave at any port bit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Toggle the bit after the specific time delay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0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square wave at any port bit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Toggle the bit after the specific time delay</a:t>
            </a:r>
            <a:endParaRPr lang="en-IN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2225615" y="3510951"/>
            <a:ext cx="1371600" cy="500332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3597216" y="3556854"/>
            <a:ext cx="701615" cy="46395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4283014" y="3556854"/>
            <a:ext cx="1371600" cy="500332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 flipV="1">
            <a:off x="5654615" y="3593232"/>
            <a:ext cx="701615" cy="46395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2200" y="315277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345180" y="3651477"/>
            <a:ext cx="23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359215" y="3141619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342195" y="3640321"/>
            <a:ext cx="23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6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program to create a square wave of 50% duty cycle on bit 0 of port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3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program to create a square wave of 50% duty cycle on bit 0 of port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Duty cycle – ratio of on state with the combination of on-off 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7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program to create a square wave of 50% duty cycle on bit 0 of port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Duty cycle – ratio of on state with the combination of on-off states</a:t>
            </a:r>
          </a:p>
          <a:p>
            <a:r>
              <a:rPr lang="en-US" dirty="0" smtClean="0"/>
              <a:t>50% duty cycle means duration of on and off states are equal.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4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program to create a square wave of 50% duty cycle on bit 0 of port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Duty cycle – ratio of on state with the combination of on-off states</a:t>
            </a:r>
          </a:p>
          <a:p>
            <a:r>
              <a:rPr lang="en-US" dirty="0" smtClean="0"/>
              <a:t>50% duty cycle means duration of on and off states are equal.</a:t>
            </a:r>
          </a:p>
          <a:p>
            <a:pPr marL="457200" lvl="1" indent="0">
              <a:buNone/>
            </a:pPr>
            <a:r>
              <a:rPr lang="en-US" sz="2800" dirty="0" smtClean="0"/>
              <a:t>       CLRF TRISC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BCF PORTC, 0</a:t>
            </a:r>
          </a:p>
          <a:p>
            <a:pPr marL="0" indent="0">
              <a:buNone/>
            </a:pPr>
            <a:r>
              <a:rPr lang="en-US" dirty="0" smtClean="0"/>
              <a:t>XXX	CALL DELAY</a:t>
            </a:r>
          </a:p>
          <a:p>
            <a:pPr marL="0" indent="0">
              <a:buNone/>
            </a:pPr>
            <a:r>
              <a:rPr lang="en-US" dirty="0" smtClean="0"/>
              <a:t>	BTG PORTC, 0</a:t>
            </a:r>
          </a:p>
          <a:p>
            <a:pPr marL="0" indent="0">
              <a:buNone/>
            </a:pPr>
            <a:r>
              <a:rPr lang="en-US" dirty="0" smtClean="0"/>
              <a:t>	GOTO XXX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7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64001"/>
              </p:ext>
            </p:extLst>
          </p:nvPr>
        </p:nvGraphicFramePr>
        <p:xfrm>
          <a:off x="3509118" y="2098493"/>
          <a:ext cx="4293870" cy="3913509"/>
        </p:xfrm>
        <a:graphic>
          <a:graphicData uri="http://schemas.openxmlformats.org/drawingml/2006/table">
            <a:tbl>
              <a:tblPr firstRow="1" firstCol="1" bandRow="1"/>
              <a:tblGrid>
                <a:gridCol w="1431290"/>
                <a:gridCol w="1431290"/>
                <a:gridCol w="143129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1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program to create a square wave of 66% duty cycle on bit 3 of port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66% duty cycle means duration of on state is twice the duration of off state.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8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program to create a square wave of 66% duty cycle on bit 3 of port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66% duty cycle means duration of on state is twice the duration of off state.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TRISC,3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BCF PORTC, 3</a:t>
            </a:r>
          </a:p>
          <a:p>
            <a:pPr marL="0" indent="0">
              <a:buNone/>
            </a:pPr>
            <a:r>
              <a:rPr lang="en-US" dirty="0" smtClean="0"/>
              <a:t>XXX	CALL DELAY</a:t>
            </a:r>
          </a:p>
          <a:p>
            <a:pPr marL="0" indent="0">
              <a:buNone/>
            </a:pPr>
            <a:r>
              <a:rPr lang="en-US" dirty="0" smtClean="0"/>
              <a:t>	BTG PORTC,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DELAY</a:t>
            </a:r>
          </a:p>
          <a:p>
            <a:pPr marL="0" indent="0">
              <a:buNone/>
            </a:pPr>
            <a:r>
              <a:rPr lang="en-US" dirty="0" smtClean="0"/>
              <a:t>	BTG PORTC, 3</a:t>
            </a:r>
          </a:p>
          <a:p>
            <a:pPr marL="0" indent="0">
              <a:buNone/>
            </a:pPr>
            <a:r>
              <a:rPr lang="en-US" dirty="0" smtClean="0"/>
              <a:t>	GOTO XXX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perform the following</a:t>
            </a:r>
          </a:p>
          <a:p>
            <a:r>
              <a:rPr lang="en-US" dirty="0" smtClean="0"/>
              <a:t>Keep monitoring RB2 bit, until it becomes HIGH.</a:t>
            </a:r>
          </a:p>
          <a:p>
            <a:r>
              <a:rPr lang="en-US" dirty="0" smtClean="0"/>
              <a:t>When RB2 becomes HIGH, write value 45H to port C and send a HIGH-to-LOW pulse to RD3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815"/>
            <a:ext cx="10515600" cy="5780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CLRF TRISC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TRISD,3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</a:t>
            </a:r>
            <a:r>
              <a:rPr lang="en-US" dirty="0" smtClean="0"/>
              <a:t>TRISB,2</a:t>
            </a:r>
          </a:p>
          <a:p>
            <a:pPr marL="0" indent="0">
              <a:buNone/>
            </a:pPr>
            <a:r>
              <a:rPr lang="en-US" dirty="0" smtClean="0"/>
              <a:t>XX</a:t>
            </a:r>
            <a:r>
              <a:rPr lang="en-US" dirty="0"/>
              <a:t>	</a:t>
            </a:r>
            <a:r>
              <a:rPr lang="en-US" dirty="0" smtClean="0"/>
              <a:t>BTFSS PORTB,2</a:t>
            </a:r>
          </a:p>
          <a:p>
            <a:pPr marL="0" indent="0">
              <a:buNone/>
            </a:pPr>
            <a:r>
              <a:rPr lang="en-US" dirty="0" smtClean="0"/>
              <a:t>	GOTO XX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45H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PORTC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PORTD,3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PORTD,3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GOTO XY</a:t>
            </a:r>
          </a:p>
          <a:p>
            <a:pPr marL="0" indent="0">
              <a:buNone/>
            </a:pPr>
            <a:r>
              <a:rPr lang="en-US" dirty="0" smtClean="0"/>
              <a:t>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----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</a:t>
            </a:r>
          </a:p>
          <a:p>
            <a:pPr marL="0" indent="0">
              <a:buNone/>
            </a:pPr>
            <a:r>
              <a:rPr lang="en-US" dirty="0" smtClean="0"/>
              <a:t>XY	END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2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990725"/>
            <a:ext cx="5610225" cy="2876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585" y="629728"/>
            <a:ext cx="10946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the scenario, A switch is connected to a door and RB3. A buzzer is connected to RC5. When the door is open, switch is closed and signal at RB3 becomes low. Write a program to monitor the door and ring the buzzer when it is open.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2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89" y="2206385"/>
            <a:ext cx="5610225" cy="2876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585" y="629728"/>
            <a:ext cx="10946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the scenario, A switch is connected to a door and RB3. A buzzer is connected to RC5. When the door is open, switch is closed and signal at RB3 becomes low. Write a program to monitor the door and ring the buzzer when it is open.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96145" y="2305832"/>
            <a:ext cx="30882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sz="2400" dirty="0"/>
              <a:t>BCF </a:t>
            </a:r>
            <a:r>
              <a:rPr lang="en-US" sz="2400" dirty="0" smtClean="0"/>
              <a:t>TRISC,5</a:t>
            </a:r>
            <a:endParaRPr lang="en-US" sz="2400" dirty="0"/>
          </a:p>
          <a:p>
            <a:r>
              <a:rPr lang="en-US" sz="2400" dirty="0"/>
              <a:t>	BSF </a:t>
            </a:r>
            <a:r>
              <a:rPr lang="en-US" sz="2400" dirty="0" smtClean="0"/>
              <a:t>TRISB,3</a:t>
            </a:r>
            <a:endParaRPr lang="en-US" sz="2400" dirty="0"/>
          </a:p>
          <a:p>
            <a:r>
              <a:rPr lang="en-US" sz="2400" dirty="0"/>
              <a:t>XX	</a:t>
            </a:r>
            <a:r>
              <a:rPr lang="en-US" sz="2400" dirty="0" smtClean="0"/>
              <a:t>BTFSC PORTB,3</a:t>
            </a:r>
            <a:endParaRPr lang="en-US" sz="2400" dirty="0"/>
          </a:p>
          <a:p>
            <a:r>
              <a:rPr lang="en-US" sz="2400" dirty="0"/>
              <a:t>	GOTO XX</a:t>
            </a:r>
          </a:p>
          <a:p>
            <a:r>
              <a:rPr lang="en-US" sz="2400" dirty="0"/>
              <a:t>	BSF </a:t>
            </a:r>
            <a:r>
              <a:rPr lang="en-US" sz="2400" dirty="0" smtClean="0"/>
              <a:t>PORTC,5</a:t>
            </a:r>
            <a:endParaRPr lang="en-US" sz="2400" dirty="0"/>
          </a:p>
          <a:p>
            <a:r>
              <a:rPr lang="en-US" sz="2400" dirty="0"/>
              <a:t>	GOTO </a:t>
            </a:r>
            <a:r>
              <a:rPr lang="en-US" sz="2400" dirty="0" smtClean="0"/>
              <a:t>XX</a:t>
            </a:r>
            <a:endParaRPr lang="en-US" sz="2400" dirty="0"/>
          </a:p>
          <a:p>
            <a:r>
              <a:rPr lang="en-US" sz="2400" dirty="0"/>
              <a:t>	END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5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8645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switch is connected to pin RB2. Write a program to check the status of the switch and perform the following: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i</a:t>
            </a:r>
            <a:r>
              <a:rPr lang="en-US" sz="3600" dirty="0" smtClean="0"/>
              <a:t>. if the switch =0, send letter ‘N’ to PORTD</a:t>
            </a:r>
            <a:br>
              <a:rPr lang="en-US" sz="3600" dirty="0" smtClean="0"/>
            </a:br>
            <a:r>
              <a:rPr lang="en-US" sz="3600" dirty="0" smtClean="0"/>
              <a:t>ii. If the switch =1, send letter ‘Y’ to PORTD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291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BSF TRISB,2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CLRF	TRISD</a:t>
            </a:r>
          </a:p>
          <a:p>
            <a:pPr marL="0" indent="0">
              <a:buNone/>
            </a:pPr>
            <a:r>
              <a:rPr lang="en-US" dirty="0" smtClean="0"/>
              <a:t>XXX	BTFSC	 PORTB,2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GOTO XYZ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A’N’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PORTD</a:t>
            </a:r>
          </a:p>
          <a:p>
            <a:pPr marL="0" indent="0">
              <a:buNone/>
            </a:pPr>
            <a:r>
              <a:rPr lang="en-US" dirty="0" smtClean="0"/>
              <a:t>	GOTO XXX</a:t>
            </a:r>
          </a:p>
          <a:p>
            <a:pPr marL="0" indent="0">
              <a:buNone/>
            </a:pPr>
            <a:r>
              <a:rPr lang="en-US" dirty="0" smtClean="0"/>
              <a:t>XYZ	MOVLW A’Y’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PORTD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GOTO XXX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8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switch is connected to pin RB0. Write a program to get the status of SW and save it to D0 of file register location 0x20.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	EQU 0x20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TRISB,0</a:t>
            </a:r>
          </a:p>
          <a:p>
            <a:pPr marL="0" indent="0">
              <a:buNone/>
            </a:pPr>
            <a:r>
              <a:rPr lang="en-US" dirty="0" smtClean="0"/>
              <a:t>XYZ</a:t>
            </a:r>
            <a:r>
              <a:rPr lang="en-US" dirty="0"/>
              <a:t>	</a:t>
            </a:r>
            <a:r>
              <a:rPr lang="en-US" dirty="0" smtClean="0"/>
              <a:t>BTFSC PORTB,0</a:t>
            </a:r>
          </a:p>
          <a:p>
            <a:pPr marL="0" indent="0">
              <a:buNone/>
            </a:pPr>
            <a:r>
              <a:rPr lang="en-US" dirty="0" smtClean="0"/>
              <a:t>	BRA 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BCF A,0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GOTO XYZ</a:t>
            </a:r>
          </a:p>
          <a:p>
            <a:pPr marL="0" indent="0">
              <a:buNone/>
            </a:pPr>
            <a:r>
              <a:rPr lang="en-US" dirty="0" smtClean="0"/>
              <a:t>XXX</a:t>
            </a:r>
            <a:r>
              <a:rPr lang="en-US" dirty="0"/>
              <a:t>	</a:t>
            </a:r>
            <a:r>
              <a:rPr lang="en-US" dirty="0" smtClean="0"/>
              <a:t>BSF A,0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XYZ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7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program to Load PORTB with 55H and complement it 700 times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7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836407"/>
              </p:ext>
            </p:extLst>
          </p:nvPr>
        </p:nvGraphicFramePr>
        <p:xfrm>
          <a:off x="3509118" y="2098493"/>
          <a:ext cx="4293870" cy="3913509"/>
        </p:xfrm>
        <a:graphic>
          <a:graphicData uri="http://schemas.openxmlformats.org/drawingml/2006/table">
            <a:tbl>
              <a:tblPr firstRow="1" firstCol="1" bandRow="1"/>
              <a:tblGrid>
                <a:gridCol w="1431290"/>
                <a:gridCol w="1431290"/>
                <a:gridCol w="143129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8957" y="649357"/>
            <a:ext cx="447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	EQU 0x10</a:t>
            </a:r>
          </a:p>
          <a:p>
            <a:r>
              <a:rPr lang="en-US" dirty="0" smtClean="0"/>
              <a:t>B	EQU 0x12</a:t>
            </a:r>
          </a:p>
          <a:p>
            <a:r>
              <a:rPr lang="en-US" dirty="0"/>
              <a:t>	</a:t>
            </a:r>
            <a:r>
              <a:rPr lang="en-US" dirty="0" smtClean="0"/>
              <a:t>MOVLW D’10’</a:t>
            </a:r>
          </a:p>
          <a:p>
            <a:r>
              <a:rPr lang="en-US" dirty="0"/>
              <a:t>	</a:t>
            </a:r>
            <a:r>
              <a:rPr lang="en-US" dirty="0" smtClean="0"/>
              <a:t>MOVWF A</a:t>
            </a:r>
          </a:p>
          <a:p>
            <a:r>
              <a:rPr lang="en-US" dirty="0"/>
              <a:t>	</a:t>
            </a:r>
            <a:r>
              <a:rPr lang="en-US" dirty="0" smtClean="0"/>
              <a:t>CLRF TRISB</a:t>
            </a:r>
          </a:p>
          <a:p>
            <a:r>
              <a:rPr lang="en-US" dirty="0" smtClean="0"/>
              <a:t>	MOVLW 55H</a:t>
            </a:r>
          </a:p>
          <a:p>
            <a:r>
              <a:rPr lang="en-US" dirty="0"/>
              <a:t>	</a:t>
            </a:r>
            <a:r>
              <a:rPr lang="en-US" dirty="0" smtClean="0"/>
              <a:t>MOVWF	PORTB</a:t>
            </a:r>
          </a:p>
          <a:p>
            <a:endParaRPr lang="en-US" dirty="0" smtClean="0"/>
          </a:p>
          <a:p>
            <a:r>
              <a:rPr lang="en-US" dirty="0" smtClean="0"/>
              <a:t>XYZ	MOVLW </a:t>
            </a:r>
            <a:r>
              <a:rPr lang="en-US" dirty="0"/>
              <a:t>D’70’</a:t>
            </a:r>
          </a:p>
          <a:p>
            <a:r>
              <a:rPr lang="en-US" dirty="0"/>
              <a:t>	MOVWF B</a:t>
            </a:r>
          </a:p>
          <a:p>
            <a:r>
              <a:rPr lang="en-US" dirty="0" smtClean="0"/>
              <a:t>XXX</a:t>
            </a:r>
            <a:r>
              <a:rPr lang="en-US" dirty="0"/>
              <a:t>	</a:t>
            </a:r>
            <a:r>
              <a:rPr lang="en-US" dirty="0" smtClean="0"/>
              <a:t>COMF PORTB</a:t>
            </a:r>
          </a:p>
          <a:p>
            <a:r>
              <a:rPr lang="en-US" dirty="0"/>
              <a:t>	</a:t>
            </a:r>
            <a:r>
              <a:rPr lang="en-US" dirty="0" smtClean="0"/>
              <a:t>DECF B</a:t>
            </a:r>
          </a:p>
          <a:p>
            <a:r>
              <a:rPr lang="en-US" dirty="0"/>
              <a:t>	</a:t>
            </a:r>
            <a:r>
              <a:rPr lang="en-US" dirty="0" smtClean="0"/>
              <a:t>BNZ XXX</a:t>
            </a:r>
          </a:p>
          <a:p>
            <a:r>
              <a:rPr lang="en-US" dirty="0" smtClean="0"/>
              <a:t>	DECF A</a:t>
            </a:r>
          </a:p>
          <a:p>
            <a:r>
              <a:rPr lang="en-US" dirty="0"/>
              <a:t>	</a:t>
            </a:r>
            <a:r>
              <a:rPr lang="en-US" dirty="0" smtClean="0"/>
              <a:t>BNZ XYZ</a:t>
            </a:r>
          </a:p>
          <a:p>
            <a:r>
              <a:rPr lang="en-US" dirty="0"/>
              <a:t>	</a:t>
            </a:r>
            <a:r>
              <a:rPr lang="en-US" dirty="0" smtClean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5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delay function to generate a delay of 1500 µs. Assume crystal frequency as 4MHz.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241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460E7-1A11-45EC-B698-5845B4CE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Delay calculations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84DE63-90DF-4D49-BEF0-05DEDBCD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delay = </a:t>
            </a:r>
            <a:r>
              <a:rPr lang="en-US" dirty="0" smtClean="0"/>
              <a:t>1500 </a:t>
            </a:r>
            <a:r>
              <a:rPr lang="en-US" dirty="0"/>
              <a:t>µs </a:t>
            </a:r>
            <a:endParaRPr lang="en-US" dirty="0" smtClean="0"/>
          </a:p>
          <a:p>
            <a:r>
              <a:rPr lang="en-US" dirty="0" smtClean="0"/>
              <a:t>Crystal </a:t>
            </a:r>
            <a:r>
              <a:rPr lang="en-US" dirty="0"/>
              <a:t>frequency = 4 MHz</a:t>
            </a:r>
          </a:p>
          <a:p>
            <a:r>
              <a:rPr lang="en-US" dirty="0"/>
              <a:t>Instruction </a:t>
            </a:r>
            <a:r>
              <a:rPr lang="en-US" dirty="0" smtClean="0"/>
              <a:t>cycle frequency </a:t>
            </a:r>
            <a:r>
              <a:rPr lang="en-US" dirty="0"/>
              <a:t>= 1MHz</a:t>
            </a:r>
          </a:p>
          <a:p>
            <a:r>
              <a:rPr lang="en-US" dirty="0"/>
              <a:t>Time of one cycle = 1 * 10</a:t>
            </a:r>
            <a:r>
              <a:rPr lang="en-US" baseline="30000" dirty="0"/>
              <a:t>-6</a:t>
            </a:r>
            <a:r>
              <a:rPr lang="en-US" dirty="0"/>
              <a:t> s</a:t>
            </a:r>
          </a:p>
          <a:p>
            <a:r>
              <a:rPr lang="en-US" dirty="0"/>
              <a:t>No operation instruction to be repeated for N cycles</a:t>
            </a:r>
          </a:p>
          <a:p>
            <a:pPr marL="457200" lvl="1" indent="0">
              <a:buNone/>
            </a:pPr>
            <a:r>
              <a:rPr lang="en-US" sz="3200" dirty="0"/>
              <a:t>N= Time delay / time of one cycle = </a:t>
            </a:r>
            <a:r>
              <a:rPr lang="en-US" sz="3200" dirty="0" smtClean="0"/>
              <a:t>1500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5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CB4595-DEB0-4429-88F6-B6272BA9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DELAY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R1 	EQU 0x05</a:t>
            </a:r>
          </a:p>
          <a:p>
            <a:pPr marL="0" indent="0">
              <a:buNone/>
            </a:pPr>
            <a:r>
              <a:rPr lang="en-US" dirty="0"/>
              <a:t>R2 	EQU 0x06</a:t>
            </a:r>
          </a:p>
          <a:p>
            <a:pPr marL="0" indent="0">
              <a:buNone/>
            </a:pPr>
            <a:r>
              <a:rPr lang="en-US" dirty="0"/>
              <a:t>	MOVLW n1</a:t>
            </a:r>
          </a:p>
          <a:p>
            <a:pPr marL="0" indent="0">
              <a:buNone/>
            </a:pPr>
            <a:r>
              <a:rPr lang="en-US" dirty="0"/>
              <a:t>	MOVWF R1</a:t>
            </a:r>
          </a:p>
          <a:p>
            <a:pPr marL="0" indent="0">
              <a:buNone/>
            </a:pPr>
            <a:r>
              <a:rPr lang="en-US" dirty="0"/>
              <a:t>D1	MOVLW n2</a:t>
            </a:r>
          </a:p>
          <a:p>
            <a:pPr marL="0" indent="0">
              <a:buNone/>
            </a:pPr>
            <a:r>
              <a:rPr lang="en-US" dirty="0"/>
              <a:t>	MOVWF R2</a:t>
            </a:r>
          </a:p>
          <a:p>
            <a:pPr marL="0" indent="0">
              <a:buNone/>
            </a:pPr>
            <a:r>
              <a:rPr lang="en-US" dirty="0"/>
              <a:t>D2	NOP</a:t>
            </a:r>
          </a:p>
          <a:p>
            <a:pPr marL="0" indent="0">
              <a:buNone/>
            </a:pPr>
            <a:r>
              <a:rPr lang="en-US" dirty="0"/>
              <a:t>	NOP</a:t>
            </a:r>
          </a:p>
          <a:p>
            <a:pPr marL="0" indent="0">
              <a:buNone/>
            </a:pPr>
            <a:r>
              <a:rPr lang="en-US" dirty="0"/>
              <a:t>	DECF R2</a:t>
            </a:r>
          </a:p>
          <a:p>
            <a:pPr marL="0" indent="0">
              <a:buNone/>
            </a:pPr>
            <a:r>
              <a:rPr lang="en-US" dirty="0"/>
              <a:t>	BNZ D2</a:t>
            </a:r>
          </a:p>
          <a:p>
            <a:pPr marL="0" indent="0">
              <a:buNone/>
            </a:pPr>
            <a:r>
              <a:rPr lang="en-US" dirty="0"/>
              <a:t>	DECF R1</a:t>
            </a:r>
          </a:p>
          <a:p>
            <a:pPr marL="0" indent="0">
              <a:buNone/>
            </a:pPr>
            <a:r>
              <a:rPr lang="en-US" dirty="0"/>
              <a:t>	BNZ D1</a:t>
            </a:r>
          </a:p>
          <a:p>
            <a:pPr marL="0" indent="0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AFD63D-49DD-44A5-B7F0-2547B7E7B153}"/>
              </a:ext>
            </a:extLst>
          </p:cNvPr>
          <p:cNvSpPr txBox="1"/>
          <p:nvPr/>
        </p:nvSpPr>
        <p:spPr>
          <a:xfrm>
            <a:off x="6096000" y="2769833"/>
            <a:ext cx="2799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N= n1*n2*5</a:t>
            </a:r>
          </a:p>
          <a:p>
            <a:r>
              <a:rPr lang="en-US" sz="3200" dirty="0" smtClean="0"/>
              <a:t>N=1500</a:t>
            </a:r>
            <a:endParaRPr lang="en-US" sz="3200" dirty="0"/>
          </a:p>
          <a:p>
            <a:r>
              <a:rPr lang="en-US" sz="3200" dirty="0" smtClean="0"/>
              <a:t>n1*n2=300</a:t>
            </a:r>
            <a:endParaRPr lang="en-US" sz="3200" dirty="0"/>
          </a:p>
          <a:p>
            <a:r>
              <a:rPr lang="en-US" sz="3200" dirty="0" smtClean="0"/>
              <a:t>n1=3</a:t>
            </a:r>
            <a:endParaRPr lang="en-US" sz="3200" dirty="0"/>
          </a:p>
          <a:p>
            <a:r>
              <a:rPr lang="en-US" sz="3200" dirty="0" smtClean="0"/>
              <a:t>n2=100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554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945577"/>
              </p:ext>
            </p:extLst>
          </p:nvPr>
        </p:nvGraphicFramePr>
        <p:xfrm>
          <a:off x="3509118" y="2098493"/>
          <a:ext cx="4293870" cy="3913509"/>
        </p:xfrm>
        <a:graphic>
          <a:graphicData uri="http://schemas.openxmlformats.org/drawingml/2006/table">
            <a:tbl>
              <a:tblPr firstRow="1" firstCol="1" bandRow="1"/>
              <a:tblGrid>
                <a:gridCol w="1431290"/>
                <a:gridCol w="1431290"/>
                <a:gridCol w="143129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3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67735"/>
              </p:ext>
            </p:extLst>
          </p:nvPr>
        </p:nvGraphicFramePr>
        <p:xfrm>
          <a:off x="3509118" y="2098493"/>
          <a:ext cx="4293870" cy="3913509"/>
        </p:xfrm>
        <a:graphic>
          <a:graphicData uri="http://schemas.openxmlformats.org/drawingml/2006/table">
            <a:tbl>
              <a:tblPr firstRow="1" firstCol="1" bandRow="1"/>
              <a:tblGrid>
                <a:gridCol w="1431290"/>
                <a:gridCol w="1431290"/>
                <a:gridCol w="143129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8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575985"/>
              </p:ext>
            </p:extLst>
          </p:nvPr>
        </p:nvGraphicFramePr>
        <p:xfrm>
          <a:off x="3509118" y="2098493"/>
          <a:ext cx="4293870" cy="3913509"/>
        </p:xfrm>
        <a:graphic>
          <a:graphicData uri="http://schemas.openxmlformats.org/drawingml/2006/table">
            <a:tbl>
              <a:tblPr firstRow="1" firstCol="1" bandRow="1"/>
              <a:tblGrid>
                <a:gridCol w="1431290"/>
                <a:gridCol w="1431290"/>
                <a:gridCol w="143129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6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028393"/>
              </p:ext>
            </p:extLst>
          </p:nvPr>
        </p:nvGraphicFramePr>
        <p:xfrm>
          <a:off x="3509118" y="2098493"/>
          <a:ext cx="4293870" cy="3913509"/>
        </p:xfrm>
        <a:graphic>
          <a:graphicData uri="http://schemas.openxmlformats.org/drawingml/2006/table">
            <a:tbl>
              <a:tblPr firstRow="1" firstCol="1" bandRow="1"/>
              <a:tblGrid>
                <a:gridCol w="1431290"/>
                <a:gridCol w="1431290"/>
                <a:gridCol w="143129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2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938378"/>
              </p:ext>
            </p:extLst>
          </p:nvPr>
        </p:nvGraphicFramePr>
        <p:xfrm>
          <a:off x="3509118" y="2098493"/>
          <a:ext cx="4293870" cy="3913509"/>
        </p:xfrm>
        <a:graphic>
          <a:graphicData uri="http://schemas.openxmlformats.org/drawingml/2006/table">
            <a:tbl>
              <a:tblPr firstRow="1" firstCol="1" bandRow="1"/>
              <a:tblGrid>
                <a:gridCol w="1431290"/>
                <a:gridCol w="1431290"/>
                <a:gridCol w="143129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00111111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968</Words>
  <Application>Microsoft Office PowerPoint</Application>
  <PresentationFormat>Widescreen</PresentationFormat>
  <Paragraphs>532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a program to toggle the bit RB2 continuously</vt:lpstr>
      <vt:lpstr>Write a program to toggle the bit RB2 continuously</vt:lpstr>
      <vt:lpstr>Generation of square wave at any port bit</vt:lpstr>
      <vt:lpstr>Generation of square wave at any port bit</vt:lpstr>
      <vt:lpstr>Generation of square wave at any port bit</vt:lpstr>
      <vt:lpstr>Write a program to create a square wave of 50% duty cycle on bit 0 of port C</vt:lpstr>
      <vt:lpstr>Write a program to create a square wave of 50% duty cycle on bit 0 of port C</vt:lpstr>
      <vt:lpstr>Write a program to create a square wave of 50% duty cycle on bit 0 of port C</vt:lpstr>
      <vt:lpstr>Write a program to create a square wave of 50% duty cycle on bit 0 of port C</vt:lpstr>
      <vt:lpstr>Write a program to create a square wave of 66% duty cycle on bit 3 of port C</vt:lpstr>
      <vt:lpstr>Write a program to create a square wave of 66% duty cycle on bit 3 of port C</vt:lpstr>
      <vt:lpstr>PowerPoint Presentation</vt:lpstr>
      <vt:lpstr>PowerPoint Presentation</vt:lpstr>
      <vt:lpstr>PowerPoint Presentation</vt:lpstr>
      <vt:lpstr>PowerPoint Presentation</vt:lpstr>
      <vt:lpstr>A switch is connected to pin RB2. Write a program to check the status of the switch and perform the following:  i. if the switch =0, send letter ‘N’ to PORTD ii. If the switch =1, send letter ‘Y’ to PORTD</vt:lpstr>
      <vt:lpstr>PowerPoint Presentation</vt:lpstr>
      <vt:lpstr>A switch is connected to pin RB0. Write a program to get the status of SW and save it to D0 of file register location 0x20.</vt:lpstr>
      <vt:lpstr>Write a program to Load PORTB with 55H and complement it 700 times</vt:lpstr>
      <vt:lpstr>PowerPoint Presentation</vt:lpstr>
      <vt:lpstr>PowerPoint Presentation</vt:lpstr>
      <vt:lpstr>Delay calculations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32</cp:revision>
  <dcterms:created xsi:type="dcterms:W3CDTF">2021-02-15T08:26:20Z</dcterms:created>
  <dcterms:modified xsi:type="dcterms:W3CDTF">2022-02-11T07:43:48Z</dcterms:modified>
</cp:coreProperties>
</file>