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82" r:id="rId31"/>
    <p:sldId id="283" r:id="rId32"/>
    <p:sldId id="284" r:id="rId33"/>
    <p:sldId id="285" r:id="rId34"/>
    <p:sldId id="279" r:id="rId35"/>
    <p:sldId id="280" r:id="rId36"/>
    <p:sldId id="277" r:id="rId37"/>
    <p:sldId id="288" r:id="rId38"/>
    <p:sldId id="278" r:id="rId39"/>
    <p:sldId id="281" r:id="rId40"/>
    <p:sldId id="294" r:id="rId41"/>
    <p:sldId id="295" r:id="rId42"/>
    <p:sldId id="296" r:id="rId43"/>
    <p:sldId id="297" r:id="rId44"/>
    <p:sldId id="289" r:id="rId45"/>
    <p:sldId id="290" r:id="rId46"/>
    <p:sldId id="292" r:id="rId47"/>
    <p:sldId id="291" r:id="rId48"/>
    <p:sldId id="293" r:id="rId49"/>
    <p:sldId id="298" r:id="rId50"/>
    <p:sldId id="299" r:id="rId51"/>
    <p:sldId id="300" r:id="rId52"/>
    <p:sldId id="302" r:id="rId53"/>
    <p:sldId id="303" r:id="rId54"/>
    <p:sldId id="304" r:id="rId55"/>
    <p:sldId id="301" r:id="rId56"/>
    <p:sldId id="313" r:id="rId57"/>
    <p:sldId id="31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AD70D5-9CAB-4B0E-87C4-194272C65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22AF5B7-989A-4588-8289-654BDD56C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291676-8070-4D4E-A09A-728CC71D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1CE1-4486-4425-A3DA-14BB3C95E01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9439B2-9F27-4BD1-A152-B4321541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FFB2DD-0357-4BFF-8758-18D0E776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5E9B-AE0A-405C-9E4F-FA98AB446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1380D7-D19A-4129-9B16-38C52465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31F937F-5046-4C56-99C1-44DF8B9DC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642716-AD32-49C3-8AC2-B229A8E9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1CE1-4486-4425-A3DA-14BB3C95E01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00A572-67D0-4A26-BF75-3DDBCBB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181124-1A8C-4095-A304-4119D69C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5E9B-AE0A-405C-9E4F-FA98AB446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8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FEE224-3875-4541-A836-98F881CD1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FE7A60A-E89D-4434-A797-62C3F4E7B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507FAF-518E-4354-B9A6-5AEEB91E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1CE1-4486-4425-A3DA-14BB3C95E01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4A1174-730F-4FD1-8AD4-844A9C0A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2FDF0E-73F1-43BD-99E9-1FD254ED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5E9B-AE0A-405C-9E4F-FA98AB446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6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546CD9-4096-4C27-8040-8EE02673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F22284-5EF3-457B-B296-71BD7A44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48735C-7F0D-4B24-9B16-C5EE081B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1CE1-4486-4425-A3DA-14BB3C95E01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61D6C5-1531-4A38-8FFE-3BF38F03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9EED06-D17D-48E2-ABEF-5E5A3D24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5E9B-AE0A-405C-9E4F-FA98AB446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51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74B259-165F-4F30-AE0A-8DA2F4D0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155364-8798-4BD0-9DEF-BD8268058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85D929-0F34-47CB-ABF3-CA958A16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1CE1-4486-4425-A3DA-14BB3C95E01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35E599-0163-4760-9FA7-5BD1AC00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048119-9444-4DAE-B034-D14AFC43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5E9B-AE0A-405C-9E4F-FA98AB446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22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4D2677-DA35-4E67-8CF9-E17F1227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996C8D-7DF6-4075-AF75-7C32EF7DB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A4A753-55C7-4111-A343-409E3A818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F32B1A3-50A0-4CC8-99AF-0E7221CB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1CE1-4486-4425-A3DA-14BB3C95E01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875826B-001C-42D8-84F6-D6E1842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390D93-9F3C-470C-A1EF-D1F3DEDC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5E9B-AE0A-405C-9E4F-FA98AB446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56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0A3CFD-105B-49B1-A1E7-016B4E21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4AAEE15-63C7-41B1-B233-A6D567F63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49B9E66-4574-4752-99A1-DD38DB41E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D2FA440-0C35-4EF7-B02E-D0160F4C7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1C7952D-8587-45AA-804F-D38482D89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706AF38-E737-4A34-BA74-0F4D8AEC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1CE1-4486-4425-A3DA-14BB3C95E01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4E65753-1144-48D6-8303-EF5CDF76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0395C46-8ECC-4369-B4CC-BE9C3E6C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5E9B-AE0A-405C-9E4F-FA98AB446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57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F489C1-93EA-4F7D-872A-AEEFA83F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0DD0AB-0AB5-4D77-AFC6-CAD89BBA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1CE1-4486-4425-A3DA-14BB3C95E01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89161E-4814-4CD2-B445-5C8C75B8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805147-819F-4ACD-B449-5F617A31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5E9B-AE0A-405C-9E4F-FA98AB446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4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99AB299-FF6D-46F7-A7D2-72B480B7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1CE1-4486-4425-A3DA-14BB3C95E01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4F1106A-A218-498C-9501-30CDA93D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48A40E-13B9-446D-AE7D-D4D7CA2D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5E9B-AE0A-405C-9E4F-FA98AB446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98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DDBCC5-F6B2-4241-9B24-D742E88D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FF03AA-40B2-46FA-ADE2-4788FBBC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ED9A10-9086-4A13-A45A-EBD0E5945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CAFC472-0F5C-4F59-B909-15746888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1CE1-4486-4425-A3DA-14BB3C95E01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75F1BF-CEA1-4532-8972-404778E6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8BD50F-CCCE-49FD-AA0F-D94DCBAF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5E9B-AE0A-405C-9E4F-FA98AB446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12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1559CD-C8C4-4A54-9ED6-BBDECBB9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DC6183A-6C53-4E51-A29E-4B36203A2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83B6EF-51B7-4EBA-8E46-63A65AABF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7B79E5-6F58-4243-B05B-C607D349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1CE1-4486-4425-A3DA-14BB3C95E01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3BAA9CE-3657-4978-A1F1-B0A573A6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D4D9E8E-45A8-4380-8E43-3F5B4D77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5E9B-AE0A-405C-9E4F-FA98AB446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0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0C64B0-8137-4772-9514-1A64AEA6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2682FAD-826E-4915-88A2-13BE26924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365496-FECA-4BD4-A1E2-4EF01AE59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1CE1-4486-4425-A3DA-14BB3C95E012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B70B97-4F44-4DBF-B8EC-0AA47979E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036231-8261-4504-B2EA-683CD19F6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B5E9B-AE0A-405C-9E4F-FA98AB446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5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99153-6AC1-4943-9A1B-E11344163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 port programming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9D59F21-9866-43EA-8DED-5FB3745FF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92EC039-BD00-43FC-BEA4-BB4886660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43" y="354275"/>
            <a:ext cx="3674846" cy="63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A68894-A383-4411-AB45-A8FE91AF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TRIS register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C9D44-135F-4313-861C-7B6A9D22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</a:t>
            </a:r>
            <a:r>
              <a:rPr lang="en-US" dirty="0" smtClean="0"/>
              <a:t>pin in a port to input </a:t>
            </a:r>
            <a:r>
              <a:rPr lang="en-US" dirty="0"/>
              <a:t>or </a:t>
            </a:r>
            <a:r>
              <a:rPr lang="en-US" dirty="0" smtClean="0"/>
              <a:t>output mode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4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A68894-A383-4411-AB45-A8FE91AF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TRIS register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C9D44-135F-4313-861C-7B6A9D22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pin in a port to input or output mode</a:t>
            </a:r>
            <a:endParaRPr lang="en-IN" dirty="0"/>
          </a:p>
          <a:p>
            <a:r>
              <a:rPr lang="en-US" dirty="0" smtClean="0"/>
              <a:t>0- </a:t>
            </a:r>
            <a:r>
              <a:rPr lang="en-US" dirty="0"/>
              <a:t>output</a:t>
            </a:r>
          </a:p>
          <a:p>
            <a:r>
              <a:rPr lang="en-US" dirty="0"/>
              <a:t>1-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9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A68894-A383-4411-AB45-A8FE91AF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TRIS register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C9D44-135F-4313-861C-7B6A9D22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pin in a port to input or output mode</a:t>
            </a:r>
            <a:endParaRPr lang="en-IN" dirty="0"/>
          </a:p>
          <a:p>
            <a:r>
              <a:rPr lang="en-US" dirty="0" smtClean="0"/>
              <a:t>0- </a:t>
            </a:r>
            <a:r>
              <a:rPr lang="en-US" dirty="0"/>
              <a:t>output </a:t>
            </a:r>
            <a:r>
              <a:rPr lang="en-US" dirty="0">
                <a:sym typeface="Wingdings" panose="05000000000000000000" pitchFamily="2" charset="2"/>
              </a:rPr>
              <a:t> data is copied </a:t>
            </a:r>
            <a:r>
              <a:rPr lang="en-US" dirty="0" smtClean="0">
                <a:sym typeface="Wingdings" panose="05000000000000000000" pitchFamily="2" charset="2"/>
              </a:rPr>
              <a:t>to corresponding bit in </a:t>
            </a:r>
            <a:r>
              <a:rPr lang="en-US" dirty="0" err="1">
                <a:sym typeface="Wingdings" panose="05000000000000000000" pitchFamily="2" charset="2"/>
              </a:rPr>
              <a:t>PORTx</a:t>
            </a:r>
            <a:r>
              <a:rPr lang="en-US" dirty="0">
                <a:sym typeface="Wingdings" panose="05000000000000000000" pitchFamily="2" charset="2"/>
              </a:rPr>
              <a:t> register</a:t>
            </a:r>
            <a:endParaRPr lang="en-US" dirty="0"/>
          </a:p>
          <a:p>
            <a:r>
              <a:rPr lang="en-US" dirty="0"/>
              <a:t>1- input </a:t>
            </a:r>
            <a:r>
              <a:rPr lang="en-US" dirty="0">
                <a:sym typeface="Wingdings" panose="05000000000000000000" pitchFamily="2" charset="2"/>
              </a:rPr>
              <a:t> data is read from corresponding bit in </a:t>
            </a:r>
            <a:r>
              <a:rPr lang="en-US" dirty="0" err="1">
                <a:sym typeface="Wingdings" panose="05000000000000000000" pitchFamily="2" charset="2"/>
              </a:rPr>
              <a:t>PORTx</a:t>
            </a:r>
            <a:r>
              <a:rPr lang="en-US" dirty="0">
                <a:sym typeface="Wingdings" panose="05000000000000000000" pitchFamily="2" charset="2"/>
              </a:rPr>
              <a:t> register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0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1865C3-EA23-43C9-B515-3596EB01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Latch Registers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6A3A10-7F85-4B4D-945D-7FD1B5C2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LATx</a:t>
            </a:r>
            <a:r>
              <a:rPr lang="en-US" dirty="0"/>
              <a:t> registers are the port latch registers.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4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1865C3-EA23-43C9-B515-3596EB01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Latch Registers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6A3A10-7F85-4B4D-945D-7FD1B5C2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LATx</a:t>
            </a:r>
            <a:r>
              <a:rPr lang="en-US" dirty="0"/>
              <a:t> registers are the port latch registers.</a:t>
            </a:r>
          </a:p>
          <a:p>
            <a:r>
              <a:rPr lang="en-US" dirty="0"/>
              <a:t>When a data is written to </a:t>
            </a:r>
            <a:r>
              <a:rPr lang="en-US" dirty="0" err="1"/>
              <a:t>PORTx</a:t>
            </a:r>
            <a:r>
              <a:rPr lang="en-US" dirty="0"/>
              <a:t> register, it is first stored in </a:t>
            </a:r>
            <a:r>
              <a:rPr lang="en-US" dirty="0" err="1"/>
              <a:t>LATx</a:t>
            </a:r>
            <a:r>
              <a:rPr lang="en-US" dirty="0"/>
              <a:t> register and then copied to </a:t>
            </a:r>
            <a:r>
              <a:rPr lang="en-US" dirty="0" err="1"/>
              <a:t>PORTx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1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1865C3-EA23-43C9-B515-3596EB01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Latch Registers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6A3A10-7F85-4B4D-945D-7FD1B5C2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LATx</a:t>
            </a:r>
            <a:r>
              <a:rPr lang="en-US" dirty="0"/>
              <a:t> registers are the port latch registers.</a:t>
            </a:r>
          </a:p>
          <a:p>
            <a:r>
              <a:rPr lang="en-US" dirty="0"/>
              <a:t>When a data is written to </a:t>
            </a:r>
            <a:r>
              <a:rPr lang="en-US" dirty="0" err="1"/>
              <a:t>PORTx</a:t>
            </a:r>
            <a:r>
              <a:rPr lang="en-US" dirty="0"/>
              <a:t> register, it is first stored in </a:t>
            </a:r>
            <a:r>
              <a:rPr lang="en-US" dirty="0" err="1"/>
              <a:t>LATx</a:t>
            </a:r>
            <a:r>
              <a:rPr lang="en-US" dirty="0"/>
              <a:t> register and then copied to </a:t>
            </a:r>
            <a:r>
              <a:rPr lang="en-US" dirty="0" err="1"/>
              <a:t>PORTx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dirty="0" err="1"/>
              <a:t>TRISx</a:t>
            </a:r>
            <a:r>
              <a:rPr lang="en-US" dirty="0"/>
              <a:t> register is not  0, then data is not copied to </a:t>
            </a:r>
            <a:r>
              <a:rPr lang="en-US" dirty="0" err="1"/>
              <a:t>PORTx</a:t>
            </a:r>
            <a:r>
              <a:rPr lang="en-US" dirty="0"/>
              <a:t> but remains in </a:t>
            </a:r>
            <a:r>
              <a:rPr lang="en-US" dirty="0" err="1"/>
              <a:t>LATx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2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1865C3-EA23-43C9-B515-3596EB01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Latch Registers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6A3A10-7F85-4B4D-945D-7FD1B5C2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data is read from </a:t>
            </a:r>
            <a:r>
              <a:rPr lang="en-US" dirty="0" err="1"/>
              <a:t>PORTx</a:t>
            </a:r>
            <a:r>
              <a:rPr lang="en-US" dirty="0"/>
              <a:t> register, it is first stored in </a:t>
            </a:r>
            <a:r>
              <a:rPr lang="en-US" dirty="0" err="1"/>
              <a:t>LATx</a:t>
            </a:r>
            <a:r>
              <a:rPr lang="en-US" dirty="0"/>
              <a:t> register and then copied to WREG.</a:t>
            </a:r>
          </a:p>
          <a:p>
            <a:r>
              <a:rPr lang="en-US" dirty="0"/>
              <a:t>If </a:t>
            </a:r>
            <a:r>
              <a:rPr lang="en-US" dirty="0" err="1"/>
              <a:t>TRISx</a:t>
            </a:r>
            <a:r>
              <a:rPr lang="en-US" dirty="0"/>
              <a:t> register is not  0xFF, then data is not copied from </a:t>
            </a:r>
            <a:r>
              <a:rPr lang="en-US" dirty="0" err="1"/>
              <a:t>PORTx</a:t>
            </a:r>
            <a:r>
              <a:rPr lang="en-US" dirty="0"/>
              <a:t> but from </a:t>
            </a:r>
            <a:r>
              <a:rPr lang="en-US" dirty="0" err="1"/>
              <a:t>LATx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7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1D03EE-D3C2-4305-8172-D27DE1A3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I/O ports and bit addressability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ED30D1-2E27-44E3-9393-A58CF4F9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6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1D03EE-D3C2-4305-8172-D27DE1A3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I/O ports and bit addressability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ED30D1-2E27-44E3-9393-A58CF4F9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BCF </a:t>
            </a:r>
            <a:r>
              <a:rPr lang="en-US" dirty="0" err="1"/>
              <a:t>f,b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clear bit b</a:t>
            </a:r>
          </a:p>
          <a:p>
            <a:r>
              <a:rPr lang="en-US" dirty="0">
                <a:sym typeface="Wingdings" panose="05000000000000000000" pitchFamily="2" charset="2"/>
              </a:rPr>
              <a:t>BSF </a:t>
            </a:r>
            <a:r>
              <a:rPr lang="en-US" dirty="0" err="1">
                <a:sym typeface="Wingdings" panose="05000000000000000000" pitchFamily="2" charset="2"/>
              </a:rPr>
              <a:t>f,b</a:t>
            </a:r>
            <a:r>
              <a:rPr lang="en-US" dirty="0">
                <a:sym typeface="Wingdings" panose="05000000000000000000" pitchFamily="2" charset="2"/>
              </a:rPr>
              <a:t>  set bit b</a:t>
            </a:r>
          </a:p>
          <a:p>
            <a:r>
              <a:rPr lang="en-US" dirty="0">
                <a:sym typeface="Wingdings" panose="05000000000000000000" pitchFamily="2" charset="2"/>
              </a:rPr>
              <a:t>BTG </a:t>
            </a:r>
            <a:r>
              <a:rPr lang="en-US" dirty="0" err="1">
                <a:sym typeface="Wingdings" panose="05000000000000000000" pitchFamily="2" charset="2"/>
              </a:rPr>
              <a:t>f,b</a:t>
            </a:r>
            <a:r>
              <a:rPr lang="en-US" dirty="0">
                <a:sym typeface="Wingdings" panose="05000000000000000000" pitchFamily="2" charset="2"/>
              </a:rPr>
              <a:t>  toggle (complement) bit 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0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2AEB37-6E73-45A8-84BA-A15EF798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PIC18F458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6C56A2-2449-4EB2-ADDB-77252B68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1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1D03EE-D3C2-4305-8172-D27DE1A3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I/O ports and bit addressability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ED30D1-2E27-44E3-9393-A58CF4F9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BCF </a:t>
            </a:r>
            <a:r>
              <a:rPr lang="en-US" dirty="0" err="1"/>
              <a:t>f,b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clear bit b</a:t>
            </a:r>
          </a:p>
          <a:p>
            <a:r>
              <a:rPr lang="en-US" dirty="0">
                <a:sym typeface="Wingdings" panose="05000000000000000000" pitchFamily="2" charset="2"/>
              </a:rPr>
              <a:t>BSF </a:t>
            </a:r>
            <a:r>
              <a:rPr lang="en-US" dirty="0" err="1">
                <a:sym typeface="Wingdings" panose="05000000000000000000" pitchFamily="2" charset="2"/>
              </a:rPr>
              <a:t>f,b</a:t>
            </a:r>
            <a:r>
              <a:rPr lang="en-US" dirty="0">
                <a:sym typeface="Wingdings" panose="05000000000000000000" pitchFamily="2" charset="2"/>
              </a:rPr>
              <a:t>  set bit b</a:t>
            </a:r>
          </a:p>
          <a:p>
            <a:r>
              <a:rPr lang="en-US" dirty="0">
                <a:sym typeface="Wingdings" panose="05000000000000000000" pitchFamily="2" charset="2"/>
              </a:rPr>
              <a:t>BTG  </a:t>
            </a:r>
            <a:r>
              <a:rPr lang="en-US" dirty="0" err="1">
                <a:sym typeface="Wingdings" panose="05000000000000000000" pitchFamily="2" charset="2"/>
              </a:rPr>
              <a:t>f,b</a:t>
            </a:r>
            <a:r>
              <a:rPr lang="en-US" dirty="0">
                <a:sym typeface="Wingdings" panose="05000000000000000000" pitchFamily="2" charset="2"/>
              </a:rPr>
              <a:t>  toggle (complement) bit b</a:t>
            </a:r>
          </a:p>
          <a:p>
            <a:r>
              <a:rPr lang="en-US" dirty="0">
                <a:sym typeface="Wingdings" panose="05000000000000000000" pitchFamily="2" charset="2"/>
              </a:rPr>
              <a:t>BTFSC </a:t>
            </a:r>
            <a:r>
              <a:rPr lang="en-US" dirty="0" err="1">
                <a:sym typeface="Wingdings" panose="05000000000000000000" pitchFamily="2" charset="2"/>
              </a:rPr>
              <a:t>f,b</a:t>
            </a:r>
            <a:r>
              <a:rPr lang="en-US" dirty="0">
                <a:sym typeface="Wingdings" panose="05000000000000000000" pitchFamily="2" charset="2"/>
              </a:rPr>
              <a:t>  bit test skip next instruction if clear</a:t>
            </a:r>
          </a:p>
          <a:p>
            <a:r>
              <a:rPr lang="en-US" dirty="0">
                <a:sym typeface="Wingdings" panose="05000000000000000000" pitchFamily="2" charset="2"/>
              </a:rPr>
              <a:t>BTFSS </a:t>
            </a:r>
            <a:r>
              <a:rPr lang="en-US" dirty="0" err="1">
                <a:sym typeface="Wingdings" panose="05000000000000000000" pitchFamily="2" charset="2"/>
              </a:rPr>
              <a:t>f,b</a:t>
            </a:r>
            <a:r>
              <a:rPr lang="en-US" dirty="0">
                <a:sym typeface="Wingdings" panose="05000000000000000000" pitchFamily="2" charset="2"/>
              </a:rPr>
              <a:t>  bit test skip next instruction if 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DB6AC7B-9F34-44A4-A3CC-1848CB6E8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1585912"/>
            <a:ext cx="121443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73B98D3-00C4-4545-88C3-6DCA8301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75" y="2152200"/>
            <a:ext cx="3657600" cy="2105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97283" y="1889185"/>
            <a:ext cx="4011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TRISB       01000001</a:t>
            </a:r>
          </a:p>
          <a:p>
            <a:r>
              <a:rPr lang="en-US" dirty="0" smtClean="0"/>
              <a:t>PORTB=55H</a:t>
            </a:r>
          </a:p>
          <a:p>
            <a:r>
              <a:rPr lang="en-US" dirty="0" smtClean="0"/>
              <a:t>LATB   	01010101</a:t>
            </a:r>
          </a:p>
          <a:p>
            <a:r>
              <a:rPr lang="en-US" dirty="0" smtClean="0"/>
              <a:t>PORTB	00010100 =14H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0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398D84B-D4FF-44A7-8D7C-A587433DA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881062"/>
            <a:ext cx="5267325" cy="50958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8905" y="3657600"/>
            <a:ext cx="33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PORTB 55H   01010101</a:t>
            </a:r>
          </a:p>
          <a:p>
            <a:r>
              <a:rPr lang="en-US" dirty="0" smtClean="0"/>
              <a:t>             AAH  10101010</a:t>
            </a: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0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B9E747-B232-47BF-89A1-B646F604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from port </a:t>
            </a:r>
            <a:r>
              <a:rPr lang="en-US" dirty="0" smtClean="0"/>
              <a:t>B, </a:t>
            </a:r>
            <a:r>
              <a:rPr lang="en-US" dirty="0"/>
              <a:t>add 5 to it and output sum at port </a:t>
            </a:r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BD3233-1724-4B75-811A-777EF911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722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F710A-8955-4C30-A785-0F7B74B5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from port </a:t>
            </a:r>
            <a:r>
              <a:rPr lang="en-US" dirty="0" smtClean="0"/>
              <a:t>B, </a:t>
            </a:r>
            <a:r>
              <a:rPr lang="en-US" dirty="0"/>
              <a:t>add 5 to it and output sum at port </a:t>
            </a:r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73524" y="2147978"/>
            <a:ext cx="32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MOVLW 0x00</a:t>
            </a:r>
          </a:p>
          <a:p>
            <a:r>
              <a:rPr lang="en-US" sz="2400" dirty="0" smtClean="0"/>
              <a:t>MOVWF TRISC</a:t>
            </a:r>
          </a:p>
          <a:p>
            <a:r>
              <a:rPr lang="en-US" sz="2400" dirty="0" smtClean="0"/>
              <a:t>MOVLW 0XFF</a:t>
            </a:r>
          </a:p>
          <a:p>
            <a:r>
              <a:rPr lang="en-US" sz="2400" dirty="0" smtClean="0"/>
              <a:t>MOVWF TRISB</a:t>
            </a:r>
          </a:p>
          <a:p>
            <a:r>
              <a:rPr lang="en-US" sz="2400" dirty="0" smtClean="0"/>
              <a:t>MOVF PORTB</a:t>
            </a:r>
          </a:p>
          <a:p>
            <a:r>
              <a:rPr lang="en-US" sz="2400" dirty="0" smtClean="0"/>
              <a:t>ADDLW 0X5</a:t>
            </a:r>
          </a:p>
          <a:p>
            <a:r>
              <a:rPr lang="en-US" sz="2400" dirty="0" smtClean="0"/>
              <a:t>MOVWF PORTC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7598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14010-5C33-4975-98C3-2D32C52E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from port C, add 5 to it and output sum at port 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E36C558-790C-4E4E-9F8E-362A53616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234" y="3000653"/>
            <a:ext cx="2994654" cy="1862654"/>
          </a:xfrm>
        </p:spPr>
      </p:pic>
    </p:spTree>
    <p:extLst>
      <p:ext uri="{BB962C8B-B14F-4D97-AF65-F5344CB8AC3E}">
        <p14:creationId xmlns:p14="http://schemas.microsoft.com/office/powerpoint/2010/main" val="16948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70DE8-E3F8-4039-8566-8FF20D46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 followed by a write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FFC3B6-7921-4437-99AF-48B827E6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70DE8-E3F8-4039-8566-8FF20D46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 followed by a write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FFC3B6-7921-4437-99AF-48B827E6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from Port C to WREG, store the data to Port B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9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70DE8-E3F8-4039-8566-8FF20D46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 followed by a write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FFC3B6-7921-4437-99AF-48B827E6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from Port C to WREG, store the data to Port B.</a:t>
            </a:r>
          </a:p>
          <a:p>
            <a:pPr marL="1371600" lvl="3" indent="0">
              <a:buNone/>
            </a:pPr>
            <a:endParaRPr lang="en-US" sz="3200" dirty="0"/>
          </a:p>
          <a:p>
            <a:pPr marL="1371600" lvl="3" indent="0">
              <a:buNone/>
            </a:pPr>
            <a:r>
              <a:rPr lang="en-US" sz="3200" dirty="0"/>
              <a:t>CLRF TRISB</a:t>
            </a:r>
          </a:p>
          <a:p>
            <a:pPr marL="1371600" lvl="3" indent="0">
              <a:buNone/>
            </a:pPr>
            <a:r>
              <a:rPr lang="en-US" sz="3200" dirty="0"/>
              <a:t>SETF TRISC</a:t>
            </a:r>
          </a:p>
          <a:p>
            <a:pPr marL="1371600" lvl="3" indent="0">
              <a:buNone/>
            </a:pPr>
            <a:r>
              <a:rPr lang="en-US" sz="3200" dirty="0"/>
              <a:t>MOVF PORTC</a:t>
            </a:r>
          </a:p>
          <a:p>
            <a:pPr marL="1371600" lvl="3" indent="0">
              <a:buNone/>
            </a:pPr>
            <a:r>
              <a:rPr lang="en-US" sz="3200" dirty="0"/>
              <a:t>MOVWF PORTB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6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C78A359-2317-4911-A230-2F10AF30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33" y="0"/>
            <a:ext cx="528653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8CE1C9E-A2AA-468B-B86B-4FE0C54CDE1B}"/>
              </a:ext>
            </a:extLst>
          </p:cNvPr>
          <p:cNvSpPr txBox="1"/>
          <p:nvPr/>
        </p:nvSpPr>
        <p:spPr>
          <a:xfrm>
            <a:off x="337351" y="1065320"/>
            <a:ext cx="24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diagram of PIC18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0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7D02D-2503-49B5-868C-4ABBD9AD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Instruction flow or Pipelining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D4A390-220B-4640-86E1-DC4D4E7A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cycle consists of 4 cycles.</a:t>
            </a:r>
          </a:p>
          <a:p>
            <a:pPr marL="571500" indent="-571500">
              <a:buAutoNum type="romanLcPeriod"/>
            </a:pPr>
            <a:r>
              <a:rPr lang="en-US" dirty="0"/>
              <a:t>Fetch the instruction</a:t>
            </a:r>
          </a:p>
          <a:p>
            <a:pPr marL="571500" indent="-571500">
              <a:buAutoNum type="romanLcPeriod"/>
            </a:pPr>
            <a:r>
              <a:rPr lang="en-US" dirty="0"/>
              <a:t>Decode the instruction</a:t>
            </a:r>
          </a:p>
          <a:p>
            <a:pPr marL="571500" indent="-571500">
              <a:buAutoNum type="romanLcPeriod"/>
            </a:pPr>
            <a:r>
              <a:rPr lang="en-US" dirty="0"/>
              <a:t>Read the data</a:t>
            </a:r>
          </a:p>
          <a:p>
            <a:pPr marL="571500" indent="-571500">
              <a:buAutoNum type="romanLcPeriod"/>
            </a:pPr>
            <a:r>
              <a:rPr lang="en-US" dirty="0"/>
              <a:t>Execute the instruction</a:t>
            </a:r>
          </a:p>
          <a:p>
            <a:pPr marL="571500" indent="-571500">
              <a:buAutoNum type="roman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4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B9CEE6E8-C42B-4A67-975C-6BC1AD68C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3421"/>
              </p:ext>
            </p:extLst>
          </p:nvPr>
        </p:nvGraphicFramePr>
        <p:xfrm>
          <a:off x="1578078" y="1386347"/>
          <a:ext cx="9910914" cy="3923072"/>
        </p:xfrm>
        <a:graphic>
          <a:graphicData uri="http://schemas.openxmlformats.org/drawingml/2006/table">
            <a:tbl>
              <a:tblPr firstRow="1" firstCol="1" bandRow="1"/>
              <a:tblGrid>
                <a:gridCol w="1850109">
                  <a:extLst>
                    <a:ext uri="{9D8B030D-6E8A-4147-A177-3AD203B41FA5}">
                      <a16:colId xmlns="" xmlns:a16="http://schemas.microsoft.com/office/drawing/2014/main" val="3239454583"/>
                    </a:ext>
                  </a:extLst>
                </a:gridCol>
                <a:gridCol w="1012926">
                  <a:extLst>
                    <a:ext uri="{9D8B030D-6E8A-4147-A177-3AD203B41FA5}">
                      <a16:colId xmlns="" xmlns:a16="http://schemas.microsoft.com/office/drawing/2014/main" val="2296713693"/>
                    </a:ext>
                  </a:extLst>
                </a:gridCol>
                <a:gridCol w="1155652">
                  <a:extLst>
                    <a:ext uri="{9D8B030D-6E8A-4147-A177-3AD203B41FA5}">
                      <a16:colId xmlns="" xmlns:a16="http://schemas.microsoft.com/office/drawing/2014/main" val="2794735277"/>
                    </a:ext>
                  </a:extLst>
                </a:gridCol>
                <a:gridCol w="1154587">
                  <a:extLst>
                    <a:ext uri="{9D8B030D-6E8A-4147-A177-3AD203B41FA5}">
                      <a16:colId xmlns="" xmlns:a16="http://schemas.microsoft.com/office/drawing/2014/main" val="1929925088"/>
                    </a:ext>
                  </a:extLst>
                </a:gridCol>
                <a:gridCol w="1184410">
                  <a:extLst>
                    <a:ext uri="{9D8B030D-6E8A-4147-A177-3AD203B41FA5}">
                      <a16:colId xmlns="" xmlns:a16="http://schemas.microsoft.com/office/drawing/2014/main" val="1508681390"/>
                    </a:ext>
                  </a:extLst>
                </a:gridCol>
                <a:gridCol w="1184410">
                  <a:extLst>
                    <a:ext uri="{9D8B030D-6E8A-4147-A177-3AD203B41FA5}">
                      <a16:colId xmlns="" xmlns:a16="http://schemas.microsoft.com/office/drawing/2014/main" val="1048873351"/>
                    </a:ext>
                  </a:extLst>
                </a:gridCol>
                <a:gridCol w="1184410">
                  <a:extLst>
                    <a:ext uri="{9D8B030D-6E8A-4147-A177-3AD203B41FA5}">
                      <a16:colId xmlns="" xmlns:a16="http://schemas.microsoft.com/office/drawing/2014/main" val="1550960535"/>
                    </a:ext>
                  </a:extLst>
                </a:gridCol>
                <a:gridCol w="1184410">
                  <a:extLst>
                    <a:ext uri="{9D8B030D-6E8A-4147-A177-3AD203B41FA5}">
                      <a16:colId xmlns="" xmlns:a16="http://schemas.microsoft.com/office/drawing/2014/main" val="2992185740"/>
                    </a:ext>
                  </a:extLst>
                </a:gridCol>
              </a:tblGrid>
              <a:tr h="9807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Instruction 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Fetch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Decode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01519504"/>
                  </a:ext>
                </a:extLst>
              </a:tr>
              <a:tr h="9807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Instruction 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Fetch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Decode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71899154"/>
                  </a:ext>
                </a:extLst>
              </a:tr>
              <a:tr h="9807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Instruction 3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Fetch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Decode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94172247"/>
                  </a:ext>
                </a:extLst>
              </a:tr>
              <a:tr h="9807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Instruction 4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Fetch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Decode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555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8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D48D138D-596E-414D-9BE8-99AC6C2C2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34580"/>
              </p:ext>
            </p:extLst>
          </p:nvPr>
        </p:nvGraphicFramePr>
        <p:xfrm>
          <a:off x="781666" y="1902542"/>
          <a:ext cx="11141046" cy="1126527"/>
        </p:xfrm>
        <a:graphic>
          <a:graphicData uri="http://schemas.openxmlformats.org/drawingml/2006/table">
            <a:tbl>
              <a:tblPr firstRow="1" firstCol="1" bandRow="1"/>
              <a:tblGrid>
                <a:gridCol w="2982466">
                  <a:extLst>
                    <a:ext uri="{9D8B030D-6E8A-4147-A177-3AD203B41FA5}">
                      <a16:colId xmlns="" xmlns:a16="http://schemas.microsoft.com/office/drawing/2014/main" val="2741090427"/>
                    </a:ext>
                  </a:extLst>
                </a:gridCol>
                <a:gridCol w="1233996">
                  <a:extLst>
                    <a:ext uri="{9D8B030D-6E8A-4147-A177-3AD203B41FA5}">
                      <a16:colId xmlns="" xmlns:a16="http://schemas.microsoft.com/office/drawing/2014/main" val="3038195711"/>
                    </a:ext>
                  </a:extLst>
                </a:gridCol>
                <a:gridCol w="1633491">
                  <a:extLst>
                    <a:ext uri="{9D8B030D-6E8A-4147-A177-3AD203B41FA5}">
                      <a16:colId xmlns="" xmlns:a16="http://schemas.microsoft.com/office/drawing/2014/main" val="1691399086"/>
                    </a:ext>
                  </a:extLst>
                </a:gridCol>
                <a:gridCol w="1713391">
                  <a:extLst>
                    <a:ext uri="{9D8B030D-6E8A-4147-A177-3AD203B41FA5}">
                      <a16:colId xmlns="" xmlns:a16="http://schemas.microsoft.com/office/drawing/2014/main" val="22805598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089415151"/>
                    </a:ext>
                  </a:extLst>
                </a:gridCol>
                <a:gridCol w="1748902">
                  <a:extLst>
                    <a:ext uri="{9D8B030D-6E8A-4147-A177-3AD203B41FA5}">
                      <a16:colId xmlns="" xmlns:a16="http://schemas.microsoft.com/office/drawing/2014/main" val="1106733333"/>
                    </a:ext>
                  </a:extLst>
                </a:gridCol>
              </a:tblGrid>
              <a:tr h="6046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MOVF PORTC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Fetch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Decode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17600605"/>
                  </a:ext>
                </a:extLst>
              </a:tr>
              <a:tr h="448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MOVWF PORTB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Fetch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Decode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1157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3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D48D138D-596E-414D-9BE8-99AC6C2C2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87736"/>
              </p:ext>
            </p:extLst>
          </p:nvPr>
        </p:nvGraphicFramePr>
        <p:xfrm>
          <a:off x="781666" y="1902542"/>
          <a:ext cx="11141046" cy="1126527"/>
        </p:xfrm>
        <a:graphic>
          <a:graphicData uri="http://schemas.openxmlformats.org/drawingml/2006/table">
            <a:tbl>
              <a:tblPr firstRow="1" firstCol="1" bandRow="1"/>
              <a:tblGrid>
                <a:gridCol w="2982466">
                  <a:extLst>
                    <a:ext uri="{9D8B030D-6E8A-4147-A177-3AD203B41FA5}">
                      <a16:colId xmlns="" xmlns:a16="http://schemas.microsoft.com/office/drawing/2014/main" val="2741090427"/>
                    </a:ext>
                  </a:extLst>
                </a:gridCol>
                <a:gridCol w="1233996">
                  <a:extLst>
                    <a:ext uri="{9D8B030D-6E8A-4147-A177-3AD203B41FA5}">
                      <a16:colId xmlns="" xmlns:a16="http://schemas.microsoft.com/office/drawing/2014/main" val="3038195711"/>
                    </a:ext>
                  </a:extLst>
                </a:gridCol>
                <a:gridCol w="1633491">
                  <a:extLst>
                    <a:ext uri="{9D8B030D-6E8A-4147-A177-3AD203B41FA5}">
                      <a16:colId xmlns="" xmlns:a16="http://schemas.microsoft.com/office/drawing/2014/main" val="1691399086"/>
                    </a:ext>
                  </a:extLst>
                </a:gridCol>
                <a:gridCol w="1713391">
                  <a:extLst>
                    <a:ext uri="{9D8B030D-6E8A-4147-A177-3AD203B41FA5}">
                      <a16:colId xmlns="" xmlns:a16="http://schemas.microsoft.com/office/drawing/2014/main" val="22805598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089415151"/>
                    </a:ext>
                  </a:extLst>
                </a:gridCol>
                <a:gridCol w="1748902">
                  <a:extLst>
                    <a:ext uri="{9D8B030D-6E8A-4147-A177-3AD203B41FA5}">
                      <a16:colId xmlns="" xmlns:a16="http://schemas.microsoft.com/office/drawing/2014/main" val="1106733333"/>
                    </a:ext>
                  </a:extLst>
                </a:gridCol>
              </a:tblGrid>
              <a:tr h="6046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MOVF PORTC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Fetch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Decode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Execute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17600605"/>
                  </a:ext>
                </a:extLst>
              </a:tr>
              <a:tr h="448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MOVWF PORTB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Fetch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Decode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1157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2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7FF6FB-9258-4DB5-8108-1AB72123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2A35FB-559B-4048-9B5F-A8FA8B931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dependency</a:t>
            </a:r>
          </a:p>
          <a:p>
            <a:r>
              <a:rPr lang="en-US" dirty="0"/>
              <a:t>Read after write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5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DC1E35-BA77-4A7C-8BD9-519226FB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45700F-D33A-49E4-B37E-0A640FD5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after read (No problem)</a:t>
            </a:r>
          </a:p>
          <a:p>
            <a:r>
              <a:rPr lang="en-US" dirty="0"/>
              <a:t>Read after write</a:t>
            </a:r>
          </a:p>
          <a:p>
            <a:r>
              <a:rPr lang="en-US" dirty="0"/>
              <a:t>Write after read</a:t>
            </a:r>
          </a:p>
          <a:p>
            <a:r>
              <a:rPr lang="en-US" dirty="0"/>
              <a:t>Write after write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2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70DE8-E3F8-4039-8566-8FF20D46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 followed by a write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FFC3B6-7921-4437-99AF-48B827E6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from Port C to WREG, store the data to Port B.</a:t>
            </a:r>
          </a:p>
          <a:p>
            <a:pPr marL="1371600" lvl="3" indent="0">
              <a:buNone/>
            </a:pPr>
            <a:endParaRPr lang="en-US" sz="3200" dirty="0"/>
          </a:p>
          <a:p>
            <a:pPr marL="1371600" lvl="3" indent="0">
              <a:buNone/>
            </a:pPr>
            <a:r>
              <a:rPr lang="en-US" sz="3200" dirty="0"/>
              <a:t>CLRF TRISB</a:t>
            </a:r>
          </a:p>
          <a:p>
            <a:pPr marL="1371600" lvl="3" indent="0">
              <a:buNone/>
            </a:pPr>
            <a:r>
              <a:rPr lang="en-US" sz="3200" dirty="0"/>
              <a:t>SETF TRISC</a:t>
            </a:r>
          </a:p>
          <a:p>
            <a:pPr marL="1371600" lvl="3" indent="0">
              <a:buNone/>
            </a:pPr>
            <a:r>
              <a:rPr lang="en-US" sz="3200" dirty="0"/>
              <a:t>MOVF PORTC</a:t>
            </a:r>
          </a:p>
          <a:p>
            <a:pPr marL="1371600" lvl="3" indent="0">
              <a:buNone/>
            </a:pPr>
            <a:r>
              <a:rPr lang="en-US" sz="3200" dirty="0"/>
              <a:t>NOP</a:t>
            </a:r>
          </a:p>
          <a:p>
            <a:pPr marL="1371600" lvl="3" indent="0">
              <a:buNone/>
            </a:pPr>
            <a:r>
              <a:rPr lang="en-US" sz="3200" dirty="0"/>
              <a:t>MOVWF PORTB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0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C3349940-A81D-4238-99BF-64F8CFC18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61541"/>
              </p:ext>
            </p:extLst>
          </p:nvPr>
        </p:nvGraphicFramePr>
        <p:xfrm>
          <a:off x="838200" y="3292660"/>
          <a:ext cx="10515599" cy="1501860"/>
        </p:xfrm>
        <a:graphic>
          <a:graphicData uri="http://schemas.openxmlformats.org/drawingml/2006/table">
            <a:tbl>
              <a:tblPr firstRow="1" firstCol="1" bandRow="1"/>
              <a:tblGrid>
                <a:gridCol w="2446046">
                  <a:extLst>
                    <a:ext uri="{9D8B030D-6E8A-4147-A177-3AD203B41FA5}">
                      <a16:colId xmlns="" xmlns:a16="http://schemas.microsoft.com/office/drawing/2014/main" val="2448102685"/>
                    </a:ext>
                  </a:extLst>
                </a:gridCol>
                <a:gridCol w="1007195">
                  <a:extLst>
                    <a:ext uri="{9D8B030D-6E8A-4147-A177-3AD203B41FA5}">
                      <a16:colId xmlns="" xmlns:a16="http://schemas.microsoft.com/office/drawing/2014/main" val="3188428228"/>
                    </a:ext>
                  </a:extLst>
                </a:gridCol>
                <a:gridCol w="1330937">
                  <a:extLst>
                    <a:ext uri="{9D8B030D-6E8A-4147-A177-3AD203B41FA5}">
                      <a16:colId xmlns="" xmlns:a16="http://schemas.microsoft.com/office/drawing/2014/main" val="2741859267"/>
                    </a:ext>
                  </a:extLst>
                </a:gridCol>
                <a:gridCol w="1402879">
                  <a:extLst>
                    <a:ext uri="{9D8B030D-6E8A-4147-A177-3AD203B41FA5}">
                      <a16:colId xmlns="" xmlns:a16="http://schemas.microsoft.com/office/drawing/2014/main" val="3479966694"/>
                    </a:ext>
                  </a:extLst>
                </a:gridCol>
                <a:gridCol w="1402879">
                  <a:extLst>
                    <a:ext uri="{9D8B030D-6E8A-4147-A177-3AD203B41FA5}">
                      <a16:colId xmlns="" xmlns:a16="http://schemas.microsoft.com/office/drawing/2014/main" val="2127750800"/>
                    </a:ext>
                  </a:extLst>
                </a:gridCol>
                <a:gridCol w="1498803">
                  <a:extLst>
                    <a:ext uri="{9D8B030D-6E8A-4147-A177-3AD203B41FA5}">
                      <a16:colId xmlns="" xmlns:a16="http://schemas.microsoft.com/office/drawing/2014/main" val="2660118617"/>
                    </a:ext>
                  </a:extLst>
                </a:gridCol>
                <a:gridCol w="1426860">
                  <a:extLst>
                    <a:ext uri="{9D8B030D-6E8A-4147-A177-3AD203B41FA5}">
                      <a16:colId xmlns="" xmlns:a16="http://schemas.microsoft.com/office/drawing/2014/main" val="1602729295"/>
                    </a:ext>
                  </a:extLst>
                </a:gridCol>
              </a:tblGrid>
              <a:tr h="5707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MOVF PORTC</a:t>
                      </a:r>
                    </a:p>
                  </a:txBody>
                  <a:tcPr marL="64748" marR="64748" marT="899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Fetch</a:t>
                      </a:r>
                    </a:p>
                  </a:txBody>
                  <a:tcPr marL="64748" marR="64748" marT="89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Decode</a:t>
                      </a:r>
                    </a:p>
                  </a:txBody>
                  <a:tcPr marL="64748" marR="64748" marT="89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64748" marR="64748" marT="89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Execute</a:t>
                      </a:r>
                    </a:p>
                  </a:txBody>
                  <a:tcPr marL="64748" marR="64748" marT="89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48" marR="64748" marT="89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748" marR="64748" marT="89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9036928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NOP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48" marR="64748" marT="89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748" marR="64748" marT="899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Fetch</a:t>
                      </a:r>
                    </a:p>
                  </a:txBody>
                  <a:tcPr marL="64748" marR="64748" marT="89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Decode</a:t>
                      </a:r>
                    </a:p>
                  </a:txBody>
                  <a:tcPr marL="64748" marR="64748" marT="89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64748" marR="64748" marT="89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Execute</a:t>
                      </a:r>
                    </a:p>
                  </a:txBody>
                  <a:tcPr marL="64748" marR="64748" marT="89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48" marR="64748" marT="89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34398051"/>
                  </a:ext>
                </a:extLst>
              </a:tr>
              <a:tr h="423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MOVWF PORTB</a:t>
                      </a:r>
                    </a:p>
                  </a:txBody>
                  <a:tcPr marL="64748" marR="64748" marT="89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48" marR="64748" marT="899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48" marR="64748" marT="899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Fetch</a:t>
                      </a:r>
                    </a:p>
                  </a:txBody>
                  <a:tcPr marL="64748" marR="64748" marT="89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Decode</a:t>
                      </a:r>
                    </a:p>
                  </a:txBody>
                  <a:tcPr marL="64748" marR="64748" marT="89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64748" marR="64748" marT="89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Execute</a:t>
                      </a:r>
                    </a:p>
                  </a:txBody>
                  <a:tcPr marL="64748" marR="64748" marT="899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87190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91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38073E-5632-4B28-9693-8A621759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997FE6-C1C5-42C8-9D74-87569B2E0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buNone/>
            </a:pPr>
            <a:endParaRPr lang="en-US" sz="2800" dirty="0"/>
          </a:p>
          <a:p>
            <a:pPr marL="1371600" lvl="3" indent="0">
              <a:buNone/>
            </a:pPr>
            <a:endParaRPr lang="en-US" sz="2800" dirty="0"/>
          </a:p>
          <a:p>
            <a:pPr marL="1371600" lvl="3" indent="0">
              <a:buNone/>
            </a:pPr>
            <a:r>
              <a:rPr lang="en-US" sz="2800" dirty="0"/>
              <a:t>CLRF TRISB</a:t>
            </a:r>
          </a:p>
          <a:p>
            <a:pPr marL="1371600" lvl="3" indent="0">
              <a:buNone/>
            </a:pPr>
            <a:r>
              <a:rPr lang="en-US" sz="2800" dirty="0"/>
              <a:t>SETF TRISC</a:t>
            </a:r>
          </a:p>
          <a:p>
            <a:pPr marL="1371600" lvl="3" indent="0">
              <a:buNone/>
            </a:pPr>
            <a:r>
              <a:rPr lang="en-US" sz="2800" dirty="0"/>
              <a:t>MOVFF PORTC, PORTB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1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1BDA62-C60A-4A7E-8668-14A25A8E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program to toggle the bits of ports B,C, and D every ¼ of a second. Assume the crystal frequency 4MHz.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1CCCC2-C3E0-4609-ACAF-D88A889E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584CF71-83E2-4BD9-9504-358EC8D0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97" y="0"/>
            <a:ext cx="5590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9F76E5-7DEF-4B91-80F4-5AEF33B0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8E1318-4E1F-4246-8C7C-D0852B54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Crystal frequency : frequency of the crystal oscillator connected between OSC1 and OSC2 pins</a:t>
            </a:r>
          </a:p>
          <a:p>
            <a:r>
              <a:rPr lang="en-US" dirty="0"/>
              <a:t>The instruction execution time depends on this frequency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8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4D26E1B-DE3D-4C0C-9AE7-7475F8994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66687"/>
            <a:ext cx="112299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39D6DC-0F28-4FCE-9E8C-582C3B76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Instruction cycle time for the PIC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A55FB0-A0FF-44B6-A1C4-8B4D3FD21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taken for the CPU to execute an instruction is called instruction cycle or machine cycle.</a:t>
            </a:r>
          </a:p>
          <a:p>
            <a:r>
              <a:rPr lang="en-US" dirty="0"/>
              <a:t>All the instructions of PIC18 are either 2-byte or 4-byte</a:t>
            </a:r>
          </a:p>
          <a:p>
            <a:r>
              <a:rPr lang="en-US" dirty="0"/>
              <a:t>Most instructions take no more than 1 or 2 instruction cycles to execute.</a:t>
            </a:r>
          </a:p>
          <a:p>
            <a:r>
              <a:rPr lang="en-US" dirty="0"/>
              <a:t>In PIC18, one instruction cycle consists of 4 oscillator periods.</a:t>
            </a:r>
          </a:p>
          <a:p>
            <a:r>
              <a:rPr lang="en-US" dirty="0"/>
              <a:t>Therefore to calculate the instruction cycle for the PIC18, we take ¼ of the crystal frequency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7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16A2DD-D431-4A97-AE85-808780B0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5560AA-233F-442F-A53D-AC7D6A2E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transfer instructions require 1 machine cycle except MOVFF (2 cycles)</a:t>
            </a:r>
          </a:p>
          <a:p>
            <a:r>
              <a:rPr lang="en-US" dirty="0"/>
              <a:t>Branch instructions require 2 machine cycles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8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8460E7-1A11-45EC-B698-5845B4CE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Delay calculations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84DE63-90DF-4D49-BEF0-05DEDBCD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delay = 0.25 s</a:t>
            </a:r>
          </a:p>
          <a:p>
            <a:r>
              <a:rPr lang="en-US" dirty="0"/>
              <a:t>Crystal frequency = 4 MHz</a:t>
            </a:r>
          </a:p>
          <a:p>
            <a:r>
              <a:rPr lang="en-US" dirty="0"/>
              <a:t>Instruction </a:t>
            </a:r>
            <a:r>
              <a:rPr lang="en-US" dirty="0" smtClean="0"/>
              <a:t>cycle frequency </a:t>
            </a:r>
            <a:r>
              <a:rPr lang="en-US" dirty="0"/>
              <a:t>= 1MHz</a:t>
            </a:r>
          </a:p>
          <a:p>
            <a:r>
              <a:rPr lang="en-US" dirty="0"/>
              <a:t>Time of one cycle = 1 * 10</a:t>
            </a:r>
            <a:r>
              <a:rPr lang="en-US" baseline="30000" dirty="0"/>
              <a:t>-6</a:t>
            </a:r>
            <a:r>
              <a:rPr lang="en-US" dirty="0"/>
              <a:t> s</a:t>
            </a:r>
          </a:p>
          <a:p>
            <a:r>
              <a:rPr lang="en-US" dirty="0"/>
              <a:t>No operation instruction to be repeated for N cycles</a:t>
            </a:r>
          </a:p>
          <a:p>
            <a:pPr marL="457200" lvl="1" indent="0">
              <a:buNone/>
            </a:pPr>
            <a:r>
              <a:rPr lang="en-US" sz="3200" dirty="0"/>
              <a:t>N= Time delay / time of one cycle = 0.25* 10</a:t>
            </a:r>
            <a:r>
              <a:rPr lang="en-US" sz="3200" baseline="30000" dirty="0"/>
              <a:t>6 </a:t>
            </a:r>
            <a:r>
              <a:rPr lang="en-US" sz="3200" dirty="0"/>
              <a:t>= 250000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8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CB4595-DEB0-4429-88F6-B6272BA9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QDELAY</a:t>
            </a:r>
          </a:p>
          <a:p>
            <a:pPr marL="0" indent="0">
              <a:buNone/>
            </a:pPr>
            <a:r>
              <a:rPr lang="en-US" dirty="0"/>
              <a:t>R1 	EQU 0x05</a:t>
            </a:r>
          </a:p>
          <a:p>
            <a:pPr marL="0" indent="0">
              <a:buNone/>
            </a:pPr>
            <a:r>
              <a:rPr lang="en-US" dirty="0"/>
              <a:t>R2 	EQU 0x06</a:t>
            </a:r>
          </a:p>
          <a:p>
            <a:pPr marL="0" indent="0">
              <a:buNone/>
            </a:pPr>
            <a:r>
              <a:rPr lang="en-US" dirty="0"/>
              <a:t>	MOVLW n1</a:t>
            </a:r>
          </a:p>
          <a:p>
            <a:pPr marL="0" indent="0">
              <a:buNone/>
            </a:pPr>
            <a:r>
              <a:rPr lang="en-US" dirty="0"/>
              <a:t>	MOVWF R1</a:t>
            </a:r>
          </a:p>
          <a:p>
            <a:pPr marL="0" indent="0">
              <a:buNone/>
            </a:pPr>
            <a:r>
              <a:rPr lang="en-US" dirty="0"/>
              <a:t>D1	MOVLW n2</a:t>
            </a:r>
          </a:p>
          <a:p>
            <a:pPr marL="0" indent="0">
              <a:buNone/>
            </a:pPr>
            <a:r>
              <a:rPr lang="en-US" dirty="0"/>
              <a:t>	MOVWF R2</a:t>
            </a:r>
          </a:p>
          <a:p>
            <a:pPr marL="0" indent="0">
              <a:buNone/>
            </a:pPr>
            <a:r>
              <a:rPr lang="en-US" dirty="0"/>
              <a:t>D2	NOP</a:t>
            </a:r>
          </a:p>
          <a:p>
            <a:pPr marL="0" indent="0">
              <a:buNone/>
            </a:pPr>
            <a:r>
              <a:rPr lang="en-US" dirty="0"/>
              <a:t>	NOP</a:t>
            </a:r>
          </a:p>
          <a:p>
            <a:pPr marL="0" indent="0">
              <a:buNone/>
            </a:pPr>
            <a:r>
              <a:rPr lang="en-US" dirty="0"/>
              <a:t>	DECF R2</a:t>
            </a:r>
          </a:p>
          <a:p>
            <a:pPr marL="0" indent="0">
              <a:buNone/>
            </a:pPr>
            <a:r>
              <a:rPr lang="en-US" dirty="0"/>
              <a:t>	BNZ D2</a:t>
            </a:r>
          </a:p>
          <a:p>
            <a:pPr marL="0" indent="0">
              <a:buNone/>
            </a:pPr>
            <a:r>
              <a:rPr lang="en-US" dirty="0"/>
              <a:t>	DECF R1</a:t>
            </a:r>
          </a:p>
          <a:p>
            <a:pPr marL="0" indent="0">
              <a:buNone/>
            </a:pPr>
            <a:r>
              <a:rPr lang="en-US" dirty="0"/>
              <a:t>	BNZ D1</a:t>
            </a:r>
          </a:p>
          <a:p>
            <a:pPr marL="0" indent="0">
              <a:buNone/>
            </a:pPr>
            <a:r>
              <a:rPr lang="en-US" dirty="0"/>
              <a:t>	RETURN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917057" y="1716657"/>
            <a:ext cx="3588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For(r1=n1;r1&gt;0;r1--)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for(r2=n2;r2&gt;0;r2--)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nop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nop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2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6F3C93-8028-47E9-9F86-ED29D721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CB4595-DEB0-4429-88F6-B6272BA9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QDELAY</a:t>
            </a:r>
          </a:p>
          <a:p>
            <a:pPr marL="0" indent="0">
              <a:buNone/>
            </a:pPr>
            <a:r>
              <a:rPr lang="en-US" dirty="0"/>
              <a:t>R1 	EQU 0x05</a:t>
            </a:r>
          </a:p>
          <a:p>
            <a:pPr marL="0" indent="0">
              <a:buNone/>
            </a:pPr>
            <a:r>
              <a:rPr lang="en-US" dirty="0"/>
              <a:t>R2 	EQU 0x06</a:t>
            </a:r>
          </a:p>
          <a:p>
            <a:pPr marL="0" indent="0">
              <a:buNone/>
            </a:pPr>
            <a:r>
              <a:rPr lang="en-US" dirty="0"/>
              <a:t>	MOVLW n1</a:t>
            </a:r>
          </a:p>
          <a:p>
            <a:pPr marL="0" indent="0">
              <a:buNone/>
            </a:pPr>
            <a:r>
              <a:rPr lang="en-US" dirty="0"/>
              <a:t>	MOVWF R1</a:t>
            </a:r>
          </a:p>
          <a:p>
            <a:pPr marL="0" indent="0">
              <a:buNone/>
            </a:pPr>
            <a:r>
              <a:rPr lang="en-US" dirty="0"/>
              <a:t>D1	MOVLW n2</a:t>
            </a:r>
          </a:p>
          <a:p>
            <a:pPr marL="0" indent="0">
              <a:buNone/>
            </a:pPr>
            <a:r>
              <a:rPr lang="en-US" dirty="0"/>
              <a:t>	MOVWF R2</a:t>
            </a:r>
          </a:p>
          <a:p>
            <a:pPr marL="0" indent="0">
              <a:buNone/>
            </a:pPr>
            <a:r>
              <a:rPr lang="en-US" dirty="0"/>
              <a:t>D2	</a:t>
            </a:r>
            <a:r>
              <a:rPr lang="en-US" dirty="0">
                <a:highlight>
                  <a:srgbClr val="FFFF00"/>
                </a:highlight>
              </a:rPr>
              <a:t>NOP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NOP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DECF R2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BNZ D2</a:t>
            </a:r>
          </a:p>
          <a:p>
            <a:pPr marL="0" indent="0">
              <a:buNone/>
            </a:pPr>
            <a:r>
              <a:rPr lang="en-US" dirty="0"/>
              <a:t>	DECF R1</a:t>
            </a:r>
          </a:p>
          <a:p>
            <a:pPr marL="0" indent="0">
              <a:buNone/>
            </a:pPr>
            <a:r>
              <a:rPr lang="en-US" dirty="0"/>
              <a:t>	BNZ D1</a:t>
            </a:r>
          </a:p>
          <a:p>
            <a:pPr marL="0" indent="0">
              <a:buNone/>
            </a:pPr>
            <a:r>
              <a:rPr lang="en-US" dirty="0"/>
              <a:t>	RETURN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0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6F3C93-8028-47E9-9F86-ED29D721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CB4595-DEB0-4429-88F6-B6272BA9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QDELAY</a:t>
            </a:r>
          </a:p>
          <a:p>
            <a:pPr marL="0" indent="0">
              <a:buNone/>
            </a:pPr>
            <a:r>
              <a:rPr lang="en-US" dirty="0"/>
              <a:t>R1 	EQU 0x05</a:t>
            </a:r>
          </a:p>
          <a:p>
            <a:pPr marL="0" indent="0">
              <a:buNone/>
            </a:pPr>
            <a:r>
              <a:rPr lang="en-US" dirty="0"/>
              <a:t>R2 	EQU 0x06</a:t>
            </a:r>
          </a:p>
          <a:p>
            <a:pPr marL="0" indent="0">
              <a:buNone/>
            </a:pPr>
            <a:r>
              <a:rPr lang="en-US" dirty="0"/>
              <a:t>	MOVLW n1</a:t>
            </a:r>
          </a:p>
          <a:p>
            <a:pPr marL="0" indent="0">
              <a:buNone/>
            </a:pPr>
            <a:r>
              <a:rPr lang="en-US" dirty="0"/>
              <a:t>	MOVWF R1</a:t>
            </a:r>
          </a:p>
          <a:p>
            <a:pPr marL="0" indent="0">
              <a:buNone/>
            </a:pPr>
            <a:r>
              <a:rPr lang="en-US" dirty="0"/>
              <a:t>D1	MOVLW n2</a:t>
            </a:r>
          </a:p>
          <a:p>
            <a:pPr marL="0" indent="0">
              <a:buNone/>
            </a:pPr>
            <a:r>
              <a:rPr lang="en-US" dirty="0"/>
              <a:t>	MOVWF R2</a:t>
            </a:r>
          </a:p>
          <a:p>
            <a:pPr marL="0" indent="0">
              <a:buNone/>
            </a:pPr>
            <a:r>
              <a:rPr lang="en-US" dirty="0"/>
              <a:t>D2	NOP</a:t>
            </a:r>
          </a:p>
          <a:p>
            <a:pPr marL="0" indent="0">
              <a:buNone/>
            </a:pPr>
            <a:r>
              <a:rPr lang="en-US" dirty="0"/>
              <a:t>	NOP</a:t>
            </a:r>
          </a:p>
          <a:p>
            <a:pPr marL="0" indent="0">
              <a:buNone/>
            </a:pPr>
            <a:r>
              <a:rPr lang="en-US" dirty="0"/>
              <a:t>	DECF R2</a:t>
            </a:r>
          </a:p>
          <a:p>
            <a:pPr marL="0" indent="0">
              <a:buNone/>
            </a:pPr>
            <a:r>
              <a:rPr lang="en-US" dirty="0"/>
              <a:t>	BNZ D2</a:t>
            </a:r>
          </a:p>
          <a:p>
            <a:pPr marL="0" indent="0">
              <a:buNone/>
            </a:pPr>
            <a:r>
              <a:rPr lang="en-US" dirty="0"/>
              <a:t>	DECF R1</a:t>
            </a:r>
          </a:p>
          <a:p>
            <a:pPr marL="0" indent="0">
              <a:buNone/>
            </a:pPr>
            <a:r>
              <a:rPr lang="en-US" dirty="0"/>
              <a:t>	BNZ D1</a:t>
            </a:r>
          </a:p>
          <a:p>
            <a:pPr marL="0" indent="0">
              <a:buNone/>
            </a:pPr>
            <a:r>
              <a:rPr lang="en-US" dirty="0"/>
              <a:t>	RETURN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AFD63D-49DD-44A5-B7F0-2547B7E7B153}"/>
              </a:ext>
            </a:extLst>
          </p:cNvPr>
          <p:cNvSpPr txBox="1"/>
          <p:nvPr/>
        </p:nvSpPr>
        <p:spPr>
          <a:xfrm>
            <a:off x="6096000" y="2769833"/>
            <a:ext cx="279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N= n1*n2*5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206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6F3C93-8028-47E9-9F86-ED29D721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CB4595-DEB0-4429-88F6-B6272BA9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QDELAY</a:t>
            </a:r>
          </a:p>
          <a:p>
            <a:pPr marL="0" indent="0">
              <a:buNone/>
            </a:pPr>
            <a:r>
              <a:rPr lang="en-US" dirty="0"/>
              <a:t>R1 	EQU 0x05</a:t>
            </a:r>
          </a:p>
          <a:p>
            <a:pPr marL="0" indent="0">
              <a:buNone/>
            </a:pPr>
            <a:r>
              <a:rPr lang="en-US" dirty="0"/>
              <a:t>R2 	EQU 0x06</a:t>
            </a:r>
          </a:p>
          <a:p>
            <a:pPr marL="0" indent="0">
              <a:buNone/>
            </a:pPr>
            <a:r>
              <a:rPr lang="en-US" dirty="0"/>
              <a:t>	MOVLW n1</a:t>
            </a:r>
          </a:p>
          <a:p>
            <a:pPr marL="0" indent="0">
              <a:buNone/>
            </a:pPr>
            <a:r>
              <a:rPr lang="en-US" dirty="0"/>
              <a:t>	MOVWF R1</a:t>
            </a:r>
          </a:p>
          <a:p>
            <a:pPr marL="0" indent="0">
              <a:buNone/>
            </a:pPr>
            <a:r>
              <a:rPr lang="en-US" dirty="0"/>
              <a:t>D1	MOVLW n2</a:t>
            </a:r>
          </a:p>
          <a:p>
            <a:pPr marL="0" indent="0">
              <a:buNone/>
            </a:pPr>
            <a:r>
              <a:rPr lang="en-US" dirty="0"/>
              <a:t>	MOVWF R2</a:t>
            </a:r>
          </a:p>
          <a:p>
            <a:pPr marL="0" indent="0">
              <a:buNone/>
            </a:pPr>
            <a:r>
              <a:rPr lang="en-US" dirty="0"/>
              <a:t>D2	NOP</a:t>
            </a:r>
          </a:p>
          <a:p>
            <a:pPr marL="0" indent="0">
              <a:buNone/>
            </a:pPr>
            <a:r>
              <a:rPr lang="en-US" dirty="0"/>
              <a:t>	NOP</a:t>
            </a:r>
          </a:p>
          <a:p>
            <a:pPr marL="0" indent="0">
              <a:buNone/>
            </a:pPr>
            <a:r>
              <a:rPr lang="en-US" dirty="0"/>
              <a:t>	DECF R2</a:t>
            </a:r>
          </a:p>
          <a:p>
            <a:pPr marL="0" indent="0">
              <a:buNone/>
            </a:pPr>
            <a:r>
              <a:rPr lang="en-US" dirty="0"/>
              <a:t>	BNZ D2</a:t>
            </a:r>
          </a:p>
          <a:p>
            <a:pPr marL="0" indent="0">
              <a:buNone/>
            </a:pPr>
            <a:r>
              <a:rPr lang="en-US" dirty="0"/>
              <a:t>	DECF R1</a:t>
            </a:r>
          </a:p>
          <a:p>
            <a:pPr marL="0" indent="0">
              <a:buNone/>
            </a:pPr>
            <a:r>
              <a:rPr lang="en-US" dirty="0"/>
              <a:t>	BNZ D1</a:t>
            </a:r>
          </a:p>
          <a:p>
            <a:pPr marL="0" indent="0">
              <a:buNone/>
            </a:pPr>
            <a:r>
              <a:rPr lang="en-US" dirty="0"/>
              <a:t>	RETURN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AFD63D-49DD-44A5-B7F0-2547B7E7B153}"/>
              </a:ext>
            </a:extLst>
          </p:cNvPr>
          <p:cNvSpPr txBox="1"/>
          <p:nvPr/>
        </p:nvSpPr>
        <p:spPr>
          <a:xfrm>
            <a:off x="6096000" y="2769833"/>
            <a:ext cx="2799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N= n1*n2*5</a:t>
            </a:r>
          </a:p>
          <a:p>
            <a:r>
              <a:rPr lang="en-US" sz="3200" dirty="0"/>
              <a:t>N=250000</a:t>
            </a:r>
          </a:p>
          <a:p>
            <a:r>
              <a:rPr lang="en-US" sz="3200" dirty="0"/>
              <a:t>n1*n2=50000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557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6F3C93-8028-47E9-9F86-ED29D721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CB4595-DEB0-4429-88F6-B6272BA9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QDELAY</a:t>
            </a:r>
          </a:p>
          <a:p>
            <a:pPr marL="0" indent="0">
              <a:buNone/>
            </a:pPr>
            <a:r>
              <a:rPr lang="en-US" dirty="0"/>
              <a:t>R1 	EQU 0x05</a:t>
            </a:r>
          </a:p>
          <a:p>
            <a:pPr marL="0" indent="0">
              <a:buNone/>
            </a:pPr>
            <a:r>
              <a:rPr lang="en-US" dirty="0"/>
              <a:t>R2 	EQU 0x06</a:t>
            </a:r>
          </a:p>
          <a:p>
            <a:pPr marL="0" indent="0">
              <a:buNone/>
            </a:pPr>
            <a:r>
              <a:rPr lang="en-US" dirty="0"/>
              <a:t>	MOVLW n1</a:t>
            </a:r>
          </a:p>
          <a:p>
            <a:pPr marL="0" indent="0">
              <a:buNone/>
            </a:pPr>
            <a:r>
              <a:rPr lang="en-US" dirty="0"/>
              <a:t>	MOVWF R1</a:t>
            </a:r>
          </a:p>
          <a:p>
            <a:pPr marL="0" indent="0">
              <a:buNone/>
            </a:pPr>
            <a:r>
              <a:rPr lang="en-US" dirty="0"/>
              <a:t>D1	MOVLW n2</a:t>
            </a:r>
          </a:p>
          <a:p>
            <a:pPr marL="0" indent="0">
              <a:buNone/>
            </a:pPr>
            <a:r>
              <a:rPr lang="en-US" dirty="0"/>
              <a:t>	MOVWF R2</a:t>
            </a:r>
          </a:p>
          <a:p>
            <a:pPr marL="0" indent="0">
              <a:buNone/>
            </a:pPr>
            <a:r>
              <a:rPr lang="en-US" dirty="0"/>
              <a:t>D2	NOP</a:t>
            </a:r>
          </a:p>
          <a:p>
            <a:pPr marL="0" indent="0">
              <a:buNone/>
            </a:pPr>
            <a:r>
              <a:rPr lang="en-US" dirty="0"/>
              <a:t>	NOP</a:t>
            </a:r>
          </a:p>
          <a:p>
            <a:pPr marL="0" indent="0">
              <a:buNone/>
            </a:pPr>
            <a:r>
              <a:rPr lang="en-US" dirty="0"/>
              <a:t>	DECF R2</a:t>
            </a:r>
          </a:p>
          <a:p>
            <a:pPr marL="0" indent="0">
              <a:buNone/>
            </a:pPr>
            <a:r>
              <a:rPr lang="en-US" dirty="0"/>
              <a:t>	BNZ D2</a:t>
            </a:r>
          </a:p>
          <a:p>
            <a:pPr marL="0" indent="0">
              <a:buNone/>
            </a:pPr>
            <a:r>
              <a:rPr lang="en-US" dirty="0"/>
              <a:t>	DECF R1</a:t>
            </a:r>
          </a:p>
          <a:p>
            <a:pPr marL="0" indent="0">
              <a:buNone/>
            </a:pPr>
            <a:r>
              <a:rPr lang="en-US" dirty="0"/>
              <a:t>	BNZ D1</a:t>
            </a:r>
          </a:p>
          <a:p>
            <a:pPr marL="0" indent="0">
              <a:buNone/>
            </a:pPr>
            <a:r>
              <a:rPr lang="en-US" dirty="0"/>
              <a:t>	RETURN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AFD63D-49DD-44A5-B7F0-2547B7E7B153}"/>
              </a:ext>
            </a:extLst>
          </p:cNvPr>
          <p:cNvSpPr txBox="1"/>
          <p:nvPr/>
        </p:nvSpPr>
        <p:spPr>
          <a:xfrm>
            <a:off x="6096000" y="2769833"/>
            <a:ext cx="2799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N= n1*n2*5</a:t>
            </a:r>
          </a:p>
          <a:p>
            <a:r>
              <a:rPr lang="en-US" sz="3200" dirty="0"/>
              <a:t>N=250000</a:t>
            </a:r>
          </a:p>
          <a:p>
            <a:r>
              <a:rPr lang="en-US" sz="3200" dirty="0"/>
              <a:t>n1*n2=50000</a:t>
            </a:r>
          </a:p>
          <a:p>
            <a:r>
              <a:rPr lang="en-US" sz="3200" dirty="0"/>
              <a:t>n1=200</a:t>
            </a:r>
          </a:p>
          <a:p>
            <a:r>
              <a:rPr lang="en-US" sz="3200" dirty="0"/>
              <a:t>n2=250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090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CDC0C77-9A3F-4E05-8057-A36D09D4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9"/>
            <a:ext cx="12192000" cy="68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5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CB4595-DEB0-4429-88F6-B6272BA9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QDELAY</a:t>
            </a:r>
          </a:p>
          <a:p>
            <a:pPr marL="0" indent="0">
              <a:buNone/>
            </a:pPr>
            <a:r>
              <a:rPr lang="en-US" dirty="0"/>
              <a:t>R1 	EQU 0x05</a:t>
            </a:r>
          </a:p>
          <a:p>
            <a:pPr marL="0" indent="0">
              <a:buNone/>
            </a:pPr>
            <a:r>
              <a:rPr lang="en-US" dirty="0"/>
              <a:t>R2 	EQU 0x06</a:t>
            </a:r>
          </a:p>
          <a:p>
            <a:pPr marL="0" indent="0">
              <a:buNone/>
            </a:pPr>
            <a:r>
              <a:rPr lang="en-US" dirty="0"/>
              <a:t>	MOVLW D’200’</a:t>
            </a:r>
          </a:p>
          <a:p>
            <a:pPr marL="0" indent="0">
              <a:buNone/>
            </a:pPr>
            <a:r>
              <a:rPr lang="en-US" dirty="0"/>
              <a:t>	MOVWF R1</a:t>
            </a:r>
          </a:p>
          <a:p>
            <a:pPr marL="0" indent="0">
              <a:buNone/>
            </a:pPr>
            <a:r>
              <a:rPr lang="en-US" dirty="0"/>
              <a:t>D1	MOVLW D’250’</a:t>
            </a:r>
          </a:p>
          <a:p>
            <a:pPr marL="0" indent="0">
              <a:buNone/>
            </a:pPr>
            <a:r>
              <a:rPr lang="en-US" dirty="0"/>
              <a:t>	MOVWF R2</a:t>
            </a:r>
          </a:p>
          <a:p>
            <a:pPr marL="0" indent="0">
              <a:buNone/>
            </a:pPr>
            <a:r>
              <a:rPr lang="en-US" dirty="0"/>
              <a:t>D2	NOP</a:t>
            </a:r>
          </a:p>
          <a:p>
            <a:pPr marL="0" indent="0">
              <a:buNone/>
            </a:pPr>
            <a:r>
              <a:rPr lang="en-US" dirty="0"/>
              <a:t>	NOP</a:t>
            </a:r>
          </a:p>
          <a:p>
            <a:pPr marL="0" indent="0">
              <a:buNone/>
            </a:pPr>
            <a:r>
              <a:rPr lang="en-US" dirty="0"/>
              <a:t>	DECF R2</a:t>
            </a:r>
          </a:p>
          <a:p>
            <a:pPr marL="0" indent="0">
              <a:buNone/>
            </a:pPr>
            <a:r>
              <a:rPr lang="en-US" dirty="0"/>
              <a:t>	BNZ D2</a:t>
            </a:r>
          </a:p>
          <a:p>
            <a:pPr marL="0" indent="0">
              <a:buNone/>
            </a:pPr>
            <a:r>
              <a:rPr lang="en-US" dirty="0"/>
              <a:t>	DECF R1</a:t>
            </a:r>
          </a:p>
          <a:p>
            <a:pPr marL="0" indent="0">
              <a:buNone/>
            </a:pPr>
            <a:r>
              <a:rPr lang="en-US" dirty="0"/>
              <a:t>	BNZ D1</a:t>
            </a:r>
          </a:p>
          <a:p>
            <a:pPr marL="0" indent="0">
              <a:buNone/>
            </a:pPr>
            <a:r>
              <a:rPr lang="en-US" dirty="0"/>
              <a:t>	RETURN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AFD63D-49DD-44A5-B7F0-2547B7E7B153}"/>
              </a:ext>
            </a:extLst>
          </p:cNvPr>
          <p:cNvSpPr txBox="1"/>
          <p:nvPr/>
        </p:nvSpPr>
        <p:spPr>
          <a:xfrm>
            <a:off x="6096000" y="2769833"/>
            <a:ext cx="2799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N= n1*n2*5</a:t>
            </a:r>
          </a:p>
          <a:p>
            <a:r>
              <a:rPr lang="en-US" sz="3200" dirty="0"/>
              <a:t>N=250000</a:t>
            </a:r>
          </a:p>
          <a:p>
            <a:r>
              <a:rPr lang="en-US" sz="3200" dirty="0"/>
              <a:t>n1*n2=50000</a:t>
            </a:r>
          </a:p>
          <a:p>
            <a:r>
              <a:rPr lang="en-US" sz="3200" dirty="0"/>
              <a:t>n1=200</a:t>
            </a:r>
          </a:p>
          <a:p>
            <a:r>
              <a:rPr lang="en-US" sz="3200" dirty="0"/>
              <a:t>n2=250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235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8CAF83-E33C-421C-B8E3-67FFF1BF1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1729"/>
            <a:ext cx="5181600" cy="59852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list P=PIC18F458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#include P18F458.INC</a:t>
            </a:r>
            <a:endParaRPr lang="en-US" dirty="0">
              <a:highlight>
                <a:srgbClr val="00FF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R1	EQU 0x07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R2	EQU 0x08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CLRF TRISB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CLRF TRISC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CLRF TRISD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MOVLW 0x55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MOVWF PORTB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MOVWF PORTC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MOVWF PORTD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LP	COMF PORTB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COMF PORTC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COMF PORTD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	CALL QDELAY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	GOTO LP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837391-5AE4-44B1-9A52-F9E4B55F5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1729"/>
            <a:ext cx="5181600" cy="59852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18"/>
            </a:pPr>
            <a:r>
              <a:rPr lang="en-US" dirty="0"/>
              <a:t>QDELAY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MOVLW D’200’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MOVWF R1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D1	MOVLW D’250’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MOVWF R2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D2	NOP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NOP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DECF R2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BNZ D2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DECF R1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BNZ D1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RETURN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END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0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EADC7A-5510-4484-9AFB-3E5D4A0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Complement instruction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AF2543-FEF9-449B-9F40-ECFF8A4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COMF reg , d</a:t>
            </a:r>
          </a:p>
          <a:p>
            <a:r>
              <a:rPr lang="en-US" dirty="0"/>
              <a:t>d= 0 or 1</a:t>
            </a:r>
          </a:p>
          <a:p>
            <a:r>
              <a:rPr lang="en-US" dirty="0"/>
              <a:t>Content of reg is complemented and stored in WREG if d is 0 </a:t>
            </a:r>
          </a:p>
          <a:p>
            <a:r>
              <a:rPr lang="en-US" dirty="0"/>
              <a:t>Otherwise it is stored in reg.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6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EADC7A-5510-4484-9AFB-3E5D4A0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Complement instruction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AF2543-FEF9-449B-9F40-ECFF8A4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COMF reg , d</a:t>
            </a:r>
          </a:p>
          <a:p>
            <a:r>
              <a:rPr lang="en-US" dirty="0"/>
              <a:t>d= 0 or 1</a:t>
            </a:r>
          </a:p>
          <a:p>
            <a:r>
              <a:rPr lang="en-US" dirty="0"/>
              <a:t>Content of reg is complemented and stored in WREG if d is 0 </a:t>
            </a:r>
          </a:p>
          <a:p>
            <a:r>
              <a:rPr lang="en-US" dirty="0"/>
              <a:t>Otherwise it is stored in reg. </a:t>
            </a:r>
          </a:p>
          <a:p>
            <a:r>
              <a:rPr lang="en-US" dirty="0"/>
              <a:t>Instead of 0/1 we can use W/F.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262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7008D-C48B-4A8E-993B-71D196B1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03F988-B6CC-472F-814E-E223AEAF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instruction</a:t>
            </a:r>
          </a:p>
          <a:p>
            <a:r>
              <a:rPr lang="en-US" dirty="0"/>
              <a:t>BRA -  equivalent to GOTO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3434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8CAF83-E33C-421C-B8E3-67FFF1BF1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1729"/>
            <a:ext cx="5181600" cy="598523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list P=PIC18F458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#include P18F458.INC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highlight>
                <a:srgbClr val="00FF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R1	EQU 0x07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R2	EQU 0x08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CLRF TRISB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CLRF TRISC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CLRF TRISD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MOVLW 0x55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MOVWF PORTB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MOVWF PORTC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MOVWF PORTD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LP	</a:t>
            </a:r>
            <a:r>
              <a:rPr lang="en-US" dirty="0">
                <a:highlight>
                  <a:srgbClr val="FFFF00"/>
                </a:highlight>
              </a:rPr>
              <a:t>COMF PORTB,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	COMF PORTC,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	COMF PORTD, F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	CALL QDELAY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	</a:t>
            </a:r>
            <a:r>
              <a:rPr lang="en-IN" dirty="0">
                <a:highlight>
                  <a:srgbClr val="FFFF00"/>
                </a:highlight>
              </a:rPr>
              <a:t>BRA LP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837391-5AE4-44B1-9A52-F9E4B55F5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1729"/>
            <a:ext cx="5181600" cy="598523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18"/>
            </a:pPr>
            <a:r>
              <a:rPr lang="en-US" dirty="0"/>
              <a:t>QDELAY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R1 	EQU 0x05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R2 	EQU 0x06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MOVLW D’200’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MOVWF R1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D1	MOVLW D’250’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MOVWF R2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D2	NOP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NOP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DECF R2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BNZ D2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DECF R1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BNZ D1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RETURN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END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7217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4E6448-8242-4E22-BD15-2301FED7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LED is connected to each pin of Port D. Write a program to turn on each LED from pin D0 to pin D7. Call a delay module turning on next LED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9C0397-5B85-423A-B7D6-5D9660B2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8834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9C0397-5B85-423A-B7D6-5D9660B2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CLRF TRISD</a:t>
            </a:r>
          </a:p>
          <a:p>
            <a:r>
              <a:rPr lang="en-US" dirty="0"/>
              <a:t>BSF PORTD,0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PORTD,1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PORTD,2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PORTD,3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PORTD,4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PORTD,5</a:t>
            </a:r>
          </a:p>
          <a:p>
            <a:r>
              <a:rPr lang="en-US" dirty="0"/>
              <a:t>CALL DELAY</a:t>
            </a:r>
            <a:endParaRPr lang="en-IN" dirty="0"/>
          </a:p>
          <a:p>
            <a:r>
              <a:rPr lang="en-US" dirty="0"/>
              <a:t>BSF PORTD,6</a:t>
            </a:r>
          </a:p>
          <a:p>
            <a:r>
              <a:rPr lang="en-US" dirty="0"/>
              <a:t>CALL DELAY</a:t>
            </a:r>
          </a:p>
          <a:p>
            <a:r>
              <a:rPr lang="en-US" dirty="0"/>
              <a:t>BSF PORTD,7</a:t>
            </a:r>
          </a:p>
          <a:p>
            <a:r>
              <a:rPr lang="en-US" dirty="0"/>
              <a:t>CALL DELAY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37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85FA27-F56B-4082-93F6-87B36ED5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235C86-FC39-461A-8047-B6C69E9DF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PORTA, PORTB, PORTC, PORTD, PORTE</a:t>
            </a:r>
          </a:p>
          <a:p>
            <a:r>
              <a:rPr lang="en-US" dirty="0"/>
              <a:t>I/O, ADC, Timer, Interrupt, Serial communication pins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2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1FEBB9-E79C-467B-ABDA-7269F26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DD7CCD-B99E-4304-95BA-481E5C30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 – 7pins</a:t>
            </a:r>
          </a:p>
          <a:p>
            <a:r>
              <a:rPr lang="en-US" dirty="0"/>
              <a:t>PORTB,PORTC,PORTD – 8 pins</a:t>
            </a:r>
          </a:p>
          <a:p>
            <a:r>
              <a:rPr lang="en-US" dirty="0"/>
              <a:t>PORTE – 3 pins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05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0795168-E4BB-4DA6-A6D6-4789F5264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61925"/>
            <a:ext cx="117062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DC557E-6793-4783-ABEF-FECCADDE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3513E2-A528-412D-9D71-71DDB6DE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port is associated with 3 special function registers (SFR)</a:t>
            </a:r>
          </a:p>
          <a:p>
            <a:r>
              <a:rPr lang="en-US" dirty="0" err="1"/>
              <a:t>PORTx</a:t>
            </a:r>
            <a:endParaRPr lang="en-US" dirty="0"/>
          </a:p>
          <a:p>
            <a:r>
              <a:rPr lang="en-US" dirty="0" err="1"/>
              <a:t>TRISx</a:t>
            </a:r>
            <a:r>
              <a:rPr lang="en-US" dirty="0"/>
              <a:t> (</a:t>
            </a:r>
            <a:r>
              <a:rPr lang="en-US" dirty="0" err="1"/>
              <a:t>TRIState</a:t>
            </a:r>
            <a:r>
              <a:rPr lang="en-US" dirty="0"/>
              <a:t>)</a:t>
            </a:r>
          </a:p>
          <a:p>
            <a:r>
              <a:rPr lang="en-US" dirty="0" err="1"/>
              <a:t>LATx</a:t>
            </a:r>
            <a:r>
              <a:rPr lang="en-US" dirty="0"/>
              <a:t> (</a:t>
            </a:r>
            <a:r>
              <a:rPr lang="en-US" dirty="0" err="1"/>
              <a:t>LATch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8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7901</TotalTime>
  <Words>1005</Words>
  <Application>Microsoft Office PowerPoint</Application>
  <PresentationFormat>Widescreen</PresentationFormat>
  <Paragraphs>388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Times New Roman</vt:lpstr>
      <vt:lpstr>Wingdings</vt:lpstr>
      <vt:lpstr>Office Theme</vt:lpstr>
      <vt:lpstr>I/O port programming</vt:lpstr>
      <vt:lpstr>PIC18F458</vt:lpstr>
      <vt:lpstr>PowerPoint Presentation</vt:lpstr>
      <vt:lpstr>PowerPoint Presentation</vt:lpstr>
      <vt:lpstr>PowerPoint Presentation</vt:lpstr>
      <vt:lpstr>PORTS</vt:lpstr>
      <vt:lpstr>PowerPoint Presentation</vt:lpstr>
      <vt:lpstr>PowerPoint Presentation</vt:lpstr>
      <vt:lpstr>PowerPoint Presentation</vt:lpstr>
      <vt:lpstr>PowerPoint Presentation</vt:lpstr>
      <vt:lpstr>TRIS register</vt:lpstr>
      <vt:lpstr>TRIS register</vt:lpstr>
      <vt:lpstr>TRIS register</vt:lpstr>
      <vt:lpstr>Latch Registers</vt:lpstr>
      <vt:lpstr>Latch Registers</vt:lpstr>
      <vt:lpstr>Latch Registers</vt:lpstr>
      <vt:lpstr>Latch Registers</vt:lpstr>
      <vt:lpstr>I/O ports and bit addressability</vt:lpstr>
      <vt:lpstr>I/O ports and bit addressability</vt:lpstr>
      <vt:lpstr>I/O ports and bit addressability</vt:lpstr>
      <vt:lpstr>PowerPoint Presentation</vt:lpstr>
      <vt:lpstr>PowerPoint Presentation</vt:lpstr>
      <vt:lpstr>PowerPoint Presentation</vt:lpstr>
      <vt:lpstr>Read data from port B, add 5 to it and output sum at port C</vt:lpstr>
      <vt:lpstr>Read data from port B, add 5 to it and output sum at port C</vt:lpstr>
      <vt:lpstr>Read data from port C, add 5 to it and output sum at port B</vt:lpstr>
      <vt:lpstr>Read followed by a write operation</vt:lpstr>
      <vt:lpstr>Read followed by a write operation</vt:lpstr>
      <vt:lpstr>Read followed by a write operation</vt:lpstr>
      <vt:lpstr>Instruction flow or Pipelining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 followed by a write operation</vt:lpstr>
      <vt:lpstr>PowerPoint Presentation</vt:lpstr>
      <vt:lpstr>PowerPoint Presentation</vt:lpstr>
      <vt:lpstr>Write a program to toggle the bits of ports B,C, and D every ¼ of a second. Assume the crystal frequency 4MHz.</vt:lpstr>
      <vt:lpstr>PowerPoint Presentation</vt:lpstr>
      <vt:lpstr>PowerPoint Presentation</vt:lpstr>
      <vt:lpstr>Instruction cycle time for the PIC</vt:lpstr>
      <vt:lpstr>PowerPoint Presentation</vt:lpstr>
      <vt:lpstr>Delay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Complement instruction</vt:lpstr>
      <vt:lpstr>Complement instruction</vt:lpstr>
      <vt:lpstr>PowerPoint Presentation</vt:lpstr>
      <vt:lpstr>PowerPoint Presentation</vt:lpstr>
      <vt:lpstr>An LED is connected to each pin of Port D. Write a program to turn on each LED from pin D0 to pin D7. Call a delay module turning on next LED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port programming</dc:title>
  <dc:creator>Usha Jogalekar</dc:creator>
  <cp:lastModifiedBy>Microsoft account</cp:lastModifiedBy>
  <cp:revision>37</cp:revision>
  <dcterms:created xsi:type="dcterms:W3CDTF">2021-02-09T09:09:02Z</dcterms:created>
  <dcterms:modified xsi:type="dcterms:W3CDTF">2022-02-03T10:30:59Z</dcterms:modified>
</cp:coreProperties>
</file>