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5" r:id="rId6"/>
    <p:sldId id="262" r:id="rId7"/>
    <p:sldId id="269" r:id="rId8"/>
    <p:sldId id="263" r:id="rId9"/>
    <p:sldId id="266" r:id="rId10"/>
    <p:sldId id="268" r:id="rId11"/>
    <p:sldId id="270" r:id="rId12"/>
    <p:sldId id="273" r:id="rId13"/>
    <p:sldId id="272" r:id="rId14"/>
    <p:sldId id="271" r:id="rId15"/>
    <p:sldId id="274" r:id="rId16"/>
    <p:sldId id="275" r:id="rId17"/>
    <p:sldId id="276" r:id="rId18"/>
    <p:sldId id="32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7" r:id="rId68"/>
    <p:sldId id="328" r:id="rId69"/>
    <p:sldId id="329" r:id="rId70"/>
    <p:sldId id="330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775B-9636-4459-AF2A-D64C61FBDE56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853-4296-480B-A8C7-3567E8303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16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775B-9636-4459-AF2A-D64C61FBDE56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853-4296-480B-A8C7-3567E8303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1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775B-9636-4459-AF2A-D64C61FBDE56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853-4296-480B-A8C7-3567E8303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90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775B-9636-4459-AF2A-D64C61FBDE56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853-4296-480B-A8C7-3567E8303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54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775B-9636-4459-AF2A-D64C61FBDE56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853-4296-480B-A8C7-3567E8303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07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775B-9636-4459-AF2A-D64C61FBDE56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853-4296-480B-A8C7-3567E8303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7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775B-9636-4459-AF2A-D64C61FBDE56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853-4296-480B-A8C7-3567E8303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1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775B-9636-4459-AF2A-D64C61FBDE56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853-4296-480B-A8C7-3567E8303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1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775B-9636-4459-AF2A-D64C61FBDE56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853-4296-480B-A8C7-3567E8303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41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775B-9636-4459-AF2A-D64C61FBDE56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853-4296-480B-A8C7-3567E8303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775B-9636-4459-AF2A-D64C61FBDE56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853-4296-480B-A8C7-3567E8303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0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775B-9636-4459-AF2A-D64C61FBDE56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B853-4296-480B-A8C7-3567E8303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9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93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71450"/>
            <a:ext cx="77914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2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 the value for T0CON if we want to program Timer0 in 16-bit mode, no </a:t>
            </a:r>
            <a:r>
              <a:rPr lang="en-US" dirty="0" err="1"/>
              <a:t>prescale</a:t>
            </a:r>
            <a:r>
              <a:rPr lang="en-US" dirty="0"/>
              <a:t>. Use PIC18’s </a:t>
            </a:r>
            <a:r>
              <a:rPr lang="en-US" dirty="0" err="1"/>
              <a:t>Fosc</a:t>
            </a:r>
            <a:r>
              <a:rPr lang="en-US" dirty="0"/>
              <a:t>/4 crystal oscillator for the clock source, increment on positive edge.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10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 the value for T0CON if we want to program Timer0 in 16-bit mode, no </a:t>
            </a:r>
            <a:r>
              <a:rPr lang="en-US" dirty="0" err="1"/>
              <a:t>prescale</a:t>
            </a:r>
            <a:r>
              <a:rPr lang="en-US" dirty="0"/>
              <a:t>. Use PIC18’s </a:t>
            </a:r>
            <a:r>
              <a:rPr lang="en-US" dirty="0" err="1"/>
              <a:t>Fosc</a:t>
            </a:r>
            <a:r>
              <a:rPr lang="en-US" dirty="0"/>
              <a:t>/4 crystal oscillator for the clock source, increment on positive edge.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183562"/>
            <a:ext cx="114681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7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 the value for T0CON if we want to program Timer0 in 16-bit mode, no </a:t>
            </a:r>
            <a:r>
              <a:rPr lang="en-US" dirty="0" err="1"/>
              <a:t>prescale</a:t>
            </a:r>
            <a:r>
              <a:rPr lang="en-US" dirty="0"/>
              <a:t>. Use PIC18’s </a:t>
            </a:r>
            <a:r>
              <a:rPr lang="en-US" dirty="0" err="1"/>
              <a:t>Fosc</a:t>
            </a:r>
            <a:r>
              <a:rPr lang="en-US" dirty="0"/>
              <a:t>/4 crystal oscillator for the clock source, increment on positive edge.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183562"/>
            <a:ext cx="11468100" cy="933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4330460"/>
            <a:ext cx="11204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Counter                     16 bit                   transition             increment               </a:t>
            </a:r>
            <a:r>
              <a:rPr lang="en-US" sz="1600" dirty="0" err="1"/>
              <a:t>Prescaler</a:t>
            </a:r>
            <a:r>
              <a:rPr lang="en-US" sz="1600" dirty="0"/>
              <a:t> </a:t>
            </a:r>
          </a:p>
          <a:p>
            <a:r>
              <a:rPr lang="en-US" sz="1600" dirty="0"/>
              <a:t>timer off                                               on cycle clock        on +</a:t>
            </a:r>
            <a:r>
              <a:rPr lang="en-US" sz="1600" dirty="0" err="1"/>
              <a:t>ve</a:t>
            </a:r>
            <a:r>
              <a:rPr lang="en-US" sz="1600" dirty="0"/>
              <a:t>  edge         not assigned</a:t>
            </a:r>
          </a:p>
          <a:p>
            <a:r>
              <a:rPr lang="en-US" sz="1600" dirty="0"/>
              <a:t>                                                                                                low to high </a:t>
            </a:r>
          </a:p>
        </p:txBody>
      </p:sp>
    </p:spTree>
    <p:extLst>
      <p:ext uri="{BB962C8B-B14F-4D97-AF65-F5344CB8AC3E}">
        <p14:creationId xmlns:p14="http://schemas.microsoft.com/office/powerpoint/2010/main" val="300424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 the value for T0CON if we want to program Timer0 in 16-bit mode, no </a:t>
            </a:r>
            <a:r>
              <a:rPr lang="en-US" dirty="0" err="1"/>
              <a:t>prescale</a:t>
            </a:r>
            <a:r>
              <a:rPr lang="en-US" dirty="0"/>
              <a:t>. Use PIC18’s </a:t>
            </a:r>
            <a:r>
              <a:rPr lang="en-US" dirty="0" err="1"/>
              <a:t>Fosc</a:t>
            </a:r>
            <a:r>
              <a:rPr lang="en-US" dirty="0"/>
              <a:t>/4 crystal oscillator for the clock source, increment on positive edge.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45" y="3183562"/>
            <a:ext cx="11468100" cy="933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4330460"/>
            <a:ext cx="11204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Counter                     16 bit                   transition             increment               </a:t>
            </a:r>
            <a:r>
              <a:rPr lang="en-US" sz="1600" dirty="0" err="1"/>
              <a:t>Prescaler</a:t>
            </a:r>
            <a:r>
              <a:rPr lang="en-US" sz="1600" dirty="0"/>
              <a:t> </a:t>
            </a:r>
          </a:p>
          <a:p>
            <a:r>
              <a:rPr lang="en-US" sz="1600" dirty="0"/>
              <a:t>timer off                                               on cycle clock        on +</a:t>
            </a:r>
            <a:r>
              <a:rPr lang="en-US" sz="1600" dirty="0" err="1"/>
              <a:t>ve</a:t>
            </a:r>
            <a:r>
              <a:rPr lang="en-US" sz="1600" dirty="0"/>
              <a:t>  edge         not assigned</a:t>
            </a:r>
          </a:p>
          <a:p>
            <a:r>
              <a:rPr lang="en-US" sz="1600" dirty="0"/>
              <a:t>                                                                                                low to high </a:t>
            </a:r>
          </a:p>
          <a:p>
            <a:r>
              <a:rPr lang="en-US" sz="1600" dirty="0"/>
              <a:t>0                                   0                               0                                0                          1                         0                                    0                         0        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3333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 the value for T0CON if we want to program Timer0 in 16-bit mode, no </a:t>
            </a:r>
            <a:r>
              <a:rPr lang="en-US" dirty="0" err="1"/>
              <a:t>prescale</a:t>
            </a:r>
            <a:r>
              <a:rPr lang="en-US" dirty="0"/>
              <a:t>. Use PIC18’s </a:t>
            </a:r>
            <a:r>
              <a:rPr lang="en-US" dirty="0" err="1"/>
              <a:t>Fosc</a:t>
            </a:r>
            <a:r>
              <a:rPr lang="en-US" dirty="0"/>
              <a:t>/4 crystal oscillator for the clock source, increment on positive edge.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183562"/>
            <a:ext cx="11468100" cy="933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4330460"/>
            <a:ext cx="11204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Counter                     16 bit                   transition             increment               </a:t>
            </a:r>
            <a:r>
              <a:rPr lang="en-US" sz="1600" dirty="0" err="1"/>
              <a:t>Prescaler</a:t>
            </a:r>
            <a:r>
              <a:rPr lang="en-US" sz="1600" dirty="0"/>
              <a:t> </a:t>
            </a:r>
          </a:p>
          <a:p>
            <a:r>
              <a:rPr lang="en-US" sz="1600" dirty="0"/>
              <a:t>timer off                                               on cycle clock        on +</a:t>
            </a:r>
            <a:r>
              <a:rPr lang="en-US" sz="1600" dirty="0" err="1"/>
              <a:t>ve</a:t>
            </a:r>
            <a:r>
              <a:rPr lang="en-US" sz="1600" dirty="0"/>
              <a:t>  edge         not assigned</a:t>
            </a:r>
          </a:p>
          <a:p>
            <a:r>
              <a:rPr lang="en-US" sz="1600" dirty="0"/>
              <a:t>                                                                                                low to high </a:t>
            </a:r>
          </a:p>
          <a:p>
            <a:r>
              <a:rPr lang="en-US" sz="1600" dirty="0"/>
              <a:t>0                                   0                               0                                0                          1                         0                                    0                         0          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38198" y="5917721"/>
            <a:ext cx="493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T0CON = 00001000 = 0x08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6730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timer’s clock frequency and its period for PIC18, with the following crystal frequencies. Assume no </a:t>
            </a:r>
            <a:r>
              <a:rPr lang="en-US" dirty="0" err="1"/>
              <a:t>prescaler</a:t>
            </a:r>
            <a:r>
              <a:rPr lang="en-US" dirty="0"/>
              <a:t> is used.</a:t>
            </a:r>
          </a:p>
          <a:p>
            <a:pPr marL="514350" indent="-514350">
              <a:buAutoNum type="alphaLcPeriod"/>
            </a:pPr>
            <a:r>
              <a:rPr lang="en-US" dirty="0"/>
              <a:t>10 MHz</a:t>
            </a:r>
          </a:p>
          <a:p>
            <a:pPr marL="514350" indent="-514350">
              <a:buAutoNum type="alphaLcPeriod"/>
            </a:pPr>
            <a:r>
              <a:rPr lang="en-US" dirty="0"/>
              <a:t>16 MHz</a:t>
            </a:r>
          </a:p>
          <a:p>
            <a:pPr marL="514350" indent="-514350">
              <a:buAutoNum type="alphaLcPeriod"/>
            </a:pPr>
            <a:r>
              <a:rPr lang="en-US" dirty="0"/>
              <a:t>4 MHz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93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frequency = crystal frequency / 4</a:t>
            </a:r>
          </a:p>
          <a:p>
            <a:r>
              <a:rPr lang="en-US" dirty="0"/>
              <a:t>Period or time = </a:t>
            </a:r>
            <a:r>
              <a:rPr lang="en-US"/>
              <a:t>1/clock frequency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48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2924175"/>
            <a:ext cx="10946921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7B262-D6A4-4486-BB31-BB1BC18E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0" i="0" u="none" strike="noStrike" baseline="0" dirty="0">
                <a:latin typeface="CIDFont+F1"/>
              </a:rPr>
              <a:t>16 bit Timer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13BCAF-A077-4E29-AB14-10F21CC0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CIDFont+F3"/>
              </a:rPr>
              <a:t>TMR0H-TMR0L – 0000H to FFFFH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400" b="0" i="0" u="none" strike="noStrike" baseline="0" dirty="0">
                <a:latin typeface="CIDFont+F3"/>
              </a:rPr>
              <a:t>Start the timer0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0" i="0" u="none" strike="noStrike" baseline="0" dirty="0">
                <a:latin typeface="CIDFont+F3"/>
              </a:rPr>
              <a:t>Set the timer on bit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b="0" i="0" u="none" strike="noStrike" baseline="0" dirty="0">
                <a:latin typeface="CIDFont+F3"/>
              </a:rPr>
              <a:t> BSF T0CON, TMR0ON or BSF T0CON,7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CIDFont+F3"/>
              </a:rPr>
              <a:t>It starts to count up till FFFFH then back to 0000H.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0" i="0" u="none" strike="noStrike" baseline="0" dirty="0">
                <a:latin typeface="CIDFont+F3"/>
              </a:rPr>
              <a:t> When it reaches FFFFH, timer interrupt flag (TMR0IF ) of interrupt control </a:t>
            </a:r>
            <a:r>
              <a:rPr lang="en-IN" b="0" i="0" u="none" strike="noStrike" baseline="0" dirty="0">
                <a:latin typeface="CIDFont+F3"/>
              </a:rPr>
              <a:t>register (INTCON) is set.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CIDFont+F3"/>
              </a:rPr>
              <a:t>In order to repeat the process, load the TMR0H-TMR0L registers with the original value and reset TMR0IF.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780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584CF71-83E2-4BD9-9504-358EC8D06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585" y="-12071"/>
            <a:ext cx="5581290" cy="68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95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8DF159-7F15-42BB-8F24-0DBFD396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D932-203C-4229-9A4A-29D552E5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TMR0H first and then TMR0L.</a:t>
            </a:r>
          </a:p>
          <a:p>
            <a:r>
              <a:rPr lang="en-IN" dirty="0"/>
              <a:t>Then set TMR0ON bit.</a:t>
            </a:r>
          </a:p>
        </p:txBody>
      </p:sp>
    </p:spTree>
    <p:extLst>
      <p:ext uri="{BB962C8B-B14F-4D97-AF65-F5344CB8AC3E}">
        <p14:creationId xmlns:p14="http://schemas.microsoft.com/office/powerpoint/2010/main" val="251377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8DF159-7F15-42BB-8F24-0DBFD396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D932-203C-4229-9A4A-29D552E5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TMR0H first and then TMR0L.</a:t>
            </a:r>
          </a:p>
          <a:p>
            <a:r>
              <a:rPr lang="en-IN" dirty="0"/>
              <a:t>Then set TMR0ON bit.</a:t>
            </a:r>
          </a:p>
          <a:p>
            <a:r>
              <a:rPr lang="en-US" dirty="0"/>
              <a:t>When the instruction to load TMR0H is executed, the value will be copied in a temporary register and after loading TMR0L, it is copied from temporary register to TMR0H.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497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8DF159-7F15-42BB-8F24-0DBFD396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D932-203C-4229-9A4A-29D552E5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TMR0H first and then TMR0L.</a:t>
            </a:r>
          </a:p>
          <a:p>
            <a:r>
              <a:rPr lang="en-IN" dirty="0"/>
              <a:t>Then set TMR0ON bit.</a:t>
            </a:r>
          </a:p>
          <a:p>
            <a:r>
              <a:rPr lang="en-US" dirty="0"/>
              <a:t>When the instruction to load TMR0H is executed, the value will be copied in a temporary register and after loading TMR0L, it is copied from temporary register to TMR0H.</a:t>
            </a:r>
          </a:p>
          <a:p>
            <a:pPr marL="0" indent="0">
              <a:buNone/>
            </a:pPr>
            <a:r>
              <a:rPr lang="en-IN" dirty="0"/>
              <a:t>i.e. when TMR0L is loaded, whatever is there in the temporary register, gets copied to TMR0H, and if TMR0ON bit is set, counting may start with a wrong value.</a:t>
            </a:r>
          </a:p>
        </p:txBody>
      </p:sp>
    </p:spTree>
    <p:extLst>
      <p:ext uri="{BB962C8B-B14F-4D97-AF65-F5344CB8AC3E}">
        <p14:creationId xmlns:p14="http://schemas.microsoft.com/office/powerpoint/2010/main" val="2932271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4DAC33-67E1-4F47-A376-DE4346D5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program to generate a square wave of 50% duty cycle on PORTB.5 bit. Use Timer0 to generate the time delay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F77132-43A3-40FB-88A4-0119961A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044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F77132-43A3-40FB-88A4-0119961A4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4"/>
            <a:ext cx="10515600" cy="6029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AutoNum type="arabicPeriod"/>
            </a:pPr>
            <a:r>
              <a:rPr lang="en-US" dirty="0"/>
              <a:t>Set 5</a:t>
            </a:r>
            <a:r>
              <a:rPr lang="en-US" baseline="30000" dirty="0"/>
              <a:t>th</a:t>
            </a:r>
            <a:r>
              <a:rPr lang="en-US" dirty="0"/>
              <a:t> bit of port B for output</a:t>
            </a:r>
          </a:p>
          <a:p>
            <a:pPr marL="514350" indent="-514350">
              <a:buAutoNum type="arabicPeriod"/>
            </a:pPr>
            <a:r>
              <a:rPr lang="en-US" dirty="0"/>
              <a:t>Calculate the value of T0CON register and assign to it</a:t>
            </a:r>
          </a:p>
          <a:p>
            <a:pPr marL="514350" indent="-514350">
              <a:buAutoNum type="arabicPeriod"/>
            </a:pPr>
            <a:r>
              <a:rPr lang="en-US" dirty="0"/>
              <a:t>Load TMR0H and TMR0L registers (ex. FF00H)</a:t>
            </a:r>
          </a:p>
          <a:p>
            <a:pPr marL="514350" indent="-514350">
              <a:buAutoNum type="arabicPeriod"/>
            </a:pPr>
            <a:r>
              <a:rPr lang="en-US" dirty="0"/>
              <a:t>Clear timer interrupt flag bit</a:t>
            </a:r>
          </a:p>
          <a:p>
            <a:pPr marL="514350" indent="-514350">
              <a:buAutoNum type="arabicPeriod"/>
            </a:pPr>
            <a:r>
              <a:rPr lang="en-US" dirty="0"/>
              <a:t>Toggle 5</a:t>
            </a:r>
            <a:r>
              <a:rPr lang="en-US" baseline="30000" dirty="0"/>
              <a:t>th</a:t>
            </a:r>
            <a:r>
              <a:rPr lang="en-US" dirty="0"/>
              <a:t> bit of Port B</a:t>
            </a:r>
          </a:p>
          <a:p>
            <a:pPr marL="514350" indent="-514350">
              <a:buAutoNum type="arabicPeriod"/>
            </a:pPr>
            <a:r>
              <a:rPr lang="en-US" dirty="0"/>
              <a:t>Start timer0 by setting the TMR0ON bit</a:t>
            </a:r>
          </a:p>
          <a:p>
            <a:pPr marL="514350" indent="-514350">
              <a:buAutoNum type="arabicPeriod"/>
            </a:pPr>
            <a:r>
              <a:rPr lang="en-US" dirty="0"/>
              <a:t>Keep watching timer interrupt flag bit </a:t>
            </a:r>
          </a:p>
          <a:p>
            <a:pPr marL="514350" indent="-514350">
              <a:buAutoNum type="arabicPeriod"/>
            </a:pPr>
            <a:r>
              <a:rPr lang="en-US" dirty="0"/>
              <a:t>When it is set, stop timer0 </a:t>
            </a:r>
          </a:p>
          <a:p>
            <a:pPr marL="514350" indent="-514350">
              <a:buAutoNum type="arabicPeriod"/>
            </a:pPr>
            <a:r>
              <a:rPr lang="en-US" dirty="0"/>
              <a:t>Go to step 3.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13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27540"/>
            <a:ext cx="11468100" cy="933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8" y="3513498"/>
            <a:ext cx="11204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Counter                     16 bit                   transition             increment               </a:t>
            </a:r>
            <a:r>
              <a:rPr lang="en-US" sz="1600" dirty="0" err="1"/>
              <a:t>Prescaler</a:t>
            </a:r>
            <a:r>
              <a:rPr lang="en-US" sz="1600" dirty="0"/>
              <a:t> </a:t>
            </a:r>
          </a:p>
          <a:p>
            <a:r>
              <a:rPr lang="en-US" sz="1600" dirty="0"/>
              <a:t>timer off                                               on cycle clock        on +</a:t>
            </a:r>
            <a:r>
              <a:rPr lang="en-US" sz="1600" dirty="0" err="1"/>
              <a:t>ve</a:t>
            </a:r>
            <a:r>
              <a:rPr lang="en-US" sz="1600" dirty="0"/>
              <a:t>  edge         not assigned</a:t>
            </a:r>
          </a:p>
          <a:p>
            <a:r>
              <a:rPr lang="en-US" sz="1600" dirty="0"/>
              <a:t>                                                                                                low to high </a:t>
            </a:r>
          </a:p>
          <a:p>
            <a:r>
              <a:rPr lang="en-US" sz="1600" dirty="0"/>
              <a:t>0                                   0                               0                                0                          1                         0                                    0                         0          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63127" y="5098826"/>
            <a:ext cx="493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T0CON = 00001000 = 0x08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2537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8CF1C-5320-4B3B-8FF3-44BF9439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2955"/>
            <a:ext cx="5181600" cy="57640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AutoNum type="arabicPeriod"/>
            </a:pPr>
            <a:r>
              <a:rPr lang="en-US" dirty="0"/>
              <a:t>Set 5</a:t>
            </a:r>
            <a:r>
              <a:rPr lang="en-US" baseline="30000" dirty="0"/>
              <a:t>th</a:t>
            </a:r>
            <a:r>
              <a:rPr lang="en-US" dirty="0"/>
              <a:t> bit of port B for output</a:t>
            </a:r>
          </a:p>
          <a:p>
            <a:pPr marL="514350" indent="-514350">
              <a:buAutoNum type="arabicPeriod"/>
            </a:pPr>
            <a:r>
              <a:rPr lang="en-US" dirty="0"/>
              <a:t>Calculate the value of T0CON register and assign to it</a:t>
            </a:r>
          </a:p>
          <a:p>
            <a:pPr marL="514350" indent="-514350">
              <a:buAutoNum type="arabicPeriod"/>
            </a:pPr>
            <a:r>
              <a:rPr lang="en-US" dirty="0"/>
              <a:t>Load TMR0H and TMR0L registers (ex. FF00H)</a:t>
            </a:r>
          </a:p>
          <a:p>
            <a:pPr marL="514350" indent="-514350">
              <a:buAutoNum type="arabicPeriod"/>
            </a:pPr>
            <a:r>
              <a:rPr lang="en-US" dirty="0"/>
              <a:t>Clear timer interrupt flag bit</a:t>
            </a:r>
          </a:p>
          <a:p>
            <a:pPr marL="514350" indent="-514350">
              <a:buAutoNum type="arabicPeriod"/>
            </a:pPr>
            <a:r>
              <a:rPr lang="en-US" dirty="0"/>
              <a:t>Toggle 5</a:t>
            </a:r>
            <a:r>
              <a:rPr lang="en-US" baseline="30000" dirty="0"/>
              <a:t>th</a:t>
            </a:r>
            <a:r>
              <a:rPr lang="en-US" dirty="0"/>
              <a:t> bit of Port B</a:t>
            </a:r>
          </a:p>
          <a:p>
            <a:pPr marL="514350" indent="-514350">
              <a:buAutoNum type="arabicPeriod"/>
            </a:pPr>
            <a:r>
              <a:rPr lang="en-US" dirty="0"/>
              <a:t>Start timer0 by setting the TMR0ON bit</a:t>
            </a:r>
          </a:p>
          <a:p>
            <a:pPr marL="514350" indent="-514350">
              <a:buAutoNum type="arabicPeriod"/>
            </a:pPr>
            <a:r>
              <a:rPr lang="en-US" dirty="0"/>
              <a:t>Keep watching timer interrupt flag bit </a:t>
            </a:r>
          </a:p>
          <a:p>
            <a:pPr marL="514350" indent="-514350">
              <a:buAutoNum type="arabicPeriod"/>
            </a:pPr>
            <a:r>
              <a:rPr lang="en-US" dirty="0"/>
              <a:t>When it is set, stop timer0 </a:t>
            </a:r>
          </a:p>
          <a:p>
            <a:pPr marL="514350" indent="-514350">
              <a:buAutoNum type="arabicPeriod"/>
            </a:pPr>
            <a:r>
              <a:rPr lang="en-US" dirty="0"/>
              <a:t>Go to step 3.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89F52-05F5-4EF2-A089-FBBDF9634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0219"/>
            <a:ext cx="5181600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Program:</a:t>
            </a:r>
          </a:p>
          <a:p>
            <a:pPr marL="0" indent="0">
              <a:buNone/>
            </a:pPr>
            <a:r>
              <a:rPr lang="en-US" dirty="0"/>
              <a:t>	BCF TRISB,5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8B5AC69-2F41-4B97-A0E6-454E37865ACD}"/>
              </a:ext>
            </a:extLst>
          </p:cNvPr>
          <p:cNvCxnSpPr/>
          <p:nvPr/>
        </p:nvCxnSpPr>
        <p:spPr>
          <a:xfrm flipV="1">
            <a:off x="5460856" y="1000664"/>
            <a:ext cx="1699069" cy="35763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19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8CF1C-5320-4B3B-8FF3-44BF9439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2955"/>
            <a:ext cx="5181600" cy="57640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AutoNum type="arabicPeriod"/>
            </a:pPr>
            <a:r>
              <a:rPr lang="en-US" dirty="0"/>
              <a:t>Set 5</a:t>
            </a:r>
            <a:r>
              <a:rPr lang="en-US" baseline="30000" dirty="0"/>
              <a:t>th</a:t>
            </a:r>
            <a:r>
              <a:rPr lang="en-US" dirty="0"/>
              <a:t> bit of port B for output</a:t>
            </a:r>
          </a:p>
          <a:p>
            <a:pPr marL="514350" indent="-514350">
              <a:buAutoNum type="arabicPeriod"/>
            </a:pPr>
            <a:r>
              <a:rPr lang="en-US" dirty="0"/>
              <a:t>Calculate the value of T0CON register and assign to it</a:t>
            </a:r>
          </a:p>
          <a:p>
            <a:pPr marL="514350" indent="-514350">
              <a:buAutoNum type="arabicPeriod"/>
            </a:pPr>
            <a:r>
              <a:rPr lang="en-US" dirty="0"/>
              <a:t>Load TMR0H and TMR0L registers (ex. FF00H)</a:t>
            </a:r>
          </a:p>
          <a:p>
            <a:pPr marL="514350" indent="-514350">
              <a:buAutoNum type="arabicPeriod"/>
            </a:pPr>
            <a:r>
              <a:rPr lang="en-US" dirty="0"/>
              <a:t>Clear timer interrupt flag bit</a:t>
            </a:r>
          </a:p>
          <a:p>
            <a:pPr marL="514350" indent="-514350">
              <a:buAutoNum type="arabicPeriod"/>
            </a:pPr>
            <a:r>
              <a:rPr lang="en-US" dirty="0"/>
              <a:t>Toggle 5</a:t>
            </a:r>
            <a:r>
              <a:rPr lang="en-US" baseline="30000" dirty="0"/>
              <a:t>th</a:t>
            </a:r>
            <a:r>
              <a:rPr lang="en-US" dirty="0"/>
              <a:t> bit of Port B</a:t>
            </a:r>
          </a:p>
          <a:p>
            <a:pPr marL="514350" indent="-514350">
              <a:buAutoNum type="arabicPeriod"/>
            </a:pPr>
            <a:r>
              <a:rPr lang="en-US" dirty="0"/>
              <a:t>Start timer0 by setting the TMR0ON bit</a:t>
            </a:r>
          </a:p>
          <a:p>
            <a:pPr marL="514350" indent="-514350">
              <a:buAutoNum type="arabicPeriod"/>
            </a:pPr>
            <a:r>
              <a:rPr lang="en-US" dirty="0"/>
              <a:t>Keep watching timer interrupt flag bit </a:t>
            </a:r>
          </a:p>
          <a:p>
            <a:pPr marL="514350" indent="-514350">
              <a:buAutoNum type="arabicPeriod"/>
            </a:pPr>
            <a:r>
              <a:rPr lang="en-US" dirty="0"/>
              <a:t>When it is set, stop timer0 </a:t>
            </a:r>
          </a:p>
          <a:p>
            <a:pPr marL="514350" indent="-514350">
              <a:buAutoNum type="arabicPeriod"/>
            </a:pPr>
            <a:r>
              <a:rPr lang="en-US" dirty="0"/>
              <a:t>Go to step 3.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89F52-05F5-4EF2-A089-FBBDF9634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0219"/>
            <a:ext cx="5181600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Program:</a:t>
            </a:r>
          </a:p>
          <a:p>
            <a:pPr marL="0" indent="0">
              <a:buNone/>
            </a:pPr>
            <a:r>
              <a:rPr lang="en-US" dirty="0"/>
              <a:t>	BCF TRISB,5</a:t>
            </a:r>
          </a:p>
          <a:p>
            <a:pPr marL="0" indent="0">
              <a:buNone/>
            </a:pPr>
            <a:r>
              <a:rPr lang="en-US" dirty="0"/>
              <a:t>	MOVLW 0x08</a:t>
            </a:r>
          </a:p>
          <a:p>
            <a:pPr marL="0" indent="0">
              <a:buNone/>
            </a:pPr>
            <a:r>
              <a:rPr lang="en-US" dirty="0"/>
              <a:t>	MOVF T0CON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8B5AC69-2F41-4B97-A0E6-454E37865ACD}"/>
              </a:ext>
            </a:extLst>
          </p:cNvPr>
          <p:cNvCxnSpPr/>
          <p:nvPr/>
        </p:nvCxnSpPr>
        <p:spPr>
          <a:xfrm flipV="1">
            <a:off x="5344726" y="883113"/>
            <a:ext cx="1864311" cy="124287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E10C739-B45A-4E41-BB08-A094381AA476}"/>
              </a:ext>
            </a:extLst>
          </p:cNvPr>
          <p:cNvCxnSpPr>
            <a:cxnSpLocks/>
          </p:cNvCxnSpPr>
          <p:nvPr/>
        </p:nvCxnSpPr>
        <p:spPr>
          <a:xfrm flipV="1">
            <a:off x="5344726" y="1514994"/>
            <a:ext cx="1323493" cy="3764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xmlns="" id="{CB7AF8BC-75EA-4ABC-9B94-26A53DCA8FCC}"/>
              </a:ext>
            </a:extLst>
          </p:cNvPr>
          <p:cNvSpPr/>
          <p:nvPr/>
        </p:nvSpPr>
        <p:spPr>
          <a:xfrm>
            <a:off x="6905625" y="1071794"/>
            <a:ext cx="361673" cy="8864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281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8CF1C-5320-4B3B-8FF3-44BF9439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2955"/>
            <a:ext cx="5181600" cy="57640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AutoNum type="arabicPeriod"/>
            </a:pPr>
            <a:r>
              <a:rPr lang="en-US" dirty="0"/>
              <a:t>Set 5</a:t>
            </a:r>
            <a:r>
              <a:rPr lang="en-US" baseline="30000" dirty="0"/>
              <a:t>th</a:t>
            </a:r>
            <a:r>
              <a:rPr lang="en-US" dirty="0"/>
              <a:t> bit of port B for output</a:t>
            </a:r>
          </a:p>
          <a:p>
            <a:pPr marL="514350" indent="-514350">
              <a:buAutoNum type="arabicPeriod"/>
            </a:pPr>
            <a:r>
              <a:rPr lang="en-US" dirty="0"/>
              <a:t>Calculate the value of T0CON register and assign to it</a:t>
            </a:r>
          </a:p>
          <a:p>
            <a:pPr marL="514350" indent="-514350">
              <a:buAutoNum type="arabicPeriod"/>
            </a:pPr>
            <a:r>
              <a:rPr lang="en-US" dirty="0"/>
              <a:t>Load TMR0H and TMR0L registers (ex. FF00H)</a:t>
            </a:r>
          </a:p>
          <a:p>
            <a:pPr marL="514350" indent="-514350">
              <a:buAutoNum type="arabicPeriod"/>
            </a:pPr>
            <a:r>
              <a:rPr lang="en-US" dirty="0"/>
              <a:t>Clear timer interrupt flag bit</a:t>
            </a:r>
          </a:p>
          <a:p>
            <a:pPr marL="514350" indent="-514350">
              <a:buAutoNum type="arabicPeriod"/>
            </a:pPr>
            <a:r>
              <a:rPr lang="en-US" dirty="0"/>
              <a:t>Toggle 5</a:t>
            </a:r>
            <a:r>
              <a:rPr lang="en-US" baseline="30000" dirty="0"/>
              <a:t>th</a:t>
            </a:r>
            <a:r>
              <a:rPr lang="en-US" dirty="0"/>
              <a:t> bit of Port B</a:t>
            </a:r>
          </a:p>
          <a:p>
            <a:pPr marL="514350" indent="-514350">
              <a:buAutoNum type="arabicPeriod"/>
            </a:pPr>
            <a:r>
              <a:rPr lang="en-US" dirty="0"/>
              <a:t>Start timer0 by setting the TMR0ON bit</a:t>
            </a:r>
          </a:p>
          <a:p>
            <a:pPr marL="514350" indent="-514350">
              <a:buAutoNum type="arabicPeriod"/>
            </a:pPr>
            <a:r>
              <a:rPr lang="en-US" dirty="0"/>
              <a:t>Keep watching timer interrupt flag bit </a:t>
            </a:r>
          </a:p>
          <a:p>
            <a:pPr marL="514350" indent="-514350">
              <a:buAutoNum type="arabicPeriod"/>
            </a:pPr>
            <a:r>
              <a:rPr lang="en-US" dirty="0"/>
              <a:t>When it is set, stop timer0 </a:t>
            </a:r>
          </a:p>
          <a:p>
            <a:pPr marL="514350" indent="-514350">
              <a:buAutoNum type="arabicPeriod"/>
            </a:pPr>
            <a:r>
              <a:rPr lang="en-US" dirty="0"/>
              <a:t>Go to step 3.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89F52-05F5-4EF2-A089-FBBDF9634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0219"/>
            <a:ext cx="5181600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Program:</a:t>
            </a:r>
          </a:p>
          <a:p>
            <a:pPr marL="0" indent="0">
              <a:buNone/>
            </a:pPr>
            <a:r>
              <a:rPr lang="en-US" dirty="0"/>
              <a:t>	BCF TRISB,5</a:t>
            </a:r>
          </a:p>
          <a:p>
            <a:pPr marL="0" indent="0">
              <a:buNone/>
            </a:pPr>
            <a:r>
              <a:rPr lang="en-US" dirty="0"/>
              <a:t>	MOVLW 0x08</a:t>
            </a:r>
          </a:p>
          <a:p>
            <a:pPr marL="0" indent="0">
              <a:buNone/>
            </a:pPr>
            <a:r>
              <a:rPr lang="en-US" dirty="0"/>
              <a:t>	MOVF T0CON</a:t>
            </a:r>
          </a:p>
          <a:p>
            <a:pPr marL="0" indent="0">
              <a:buNone/>
            </a:pPr>
            <a:r>
              <a:rPr lang="en-US" dirty="0"/>
              <a:t>	MOVLW 0xFF</a:t>
            </a:r>
          </a:p>
          <a:p>
            <a:pPr marL="0" indent="0">
              <a:buNone/>
            </a:pPr>
            <a:r>
              <a:rPr lang="en-US" dirty="0"/>
              <a:t>	MOVF TMR0H</a:t>
            </a:r>
          </a:p>
          <a:p>
            <a:pPr marL="0" indent="0">
              <a:buNone/>
            </a:pPr>
            <a:r>
              <a:rPr lang="en-US" dirty="0"/>
              <a:t>	MOVLW 0</a:t>
            </a:r>
          </a:p>
          <a:p>
            <a:pPr marL="0" indent="0">
              <a:buNone/>
            </a:pPr>
            <a:r>
              <a:rPr lang="en-US" dirty="0"/>
              <a:t>	MOVF TMR0L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8B5AC69-2F41-4B97-A0E6-454E37865ACD}"/>
              </a:ext>
            </a:extLst>
          </p:cNvPr>
          <p:cNvCxnSpPr/>
          <p:nvPr/>
        </p:nvCxnSpPr>
        <p:spPr>
          <a:xfrm flipV="1">
            <a:off x="5494597" y="968670"/>
            <a:ext cx="1591864" cy="11242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E10C739-B45A-4E41-BB08-A094381AA476}"/>
              </a:ext>
            </a:extLst>
          </p:cNvPr>
          <p:cNvCxnSpPr>
            <a:cxnSpLocks/>
          </p:cNvCxnSpPr>
          <p:nvPr/>
        </p:nvCxnSpPr>
        <p:spPr>
          <a:xfrm>
            <a:off x="5372284" y="1529702"/>
            <a:ext cx="1380941" cy="60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FEE1DC-F2C3-4A23-A090-F16F2332D873}"/>
              </a:ext>
            </a:extLst>
          </p:cNvPr>
          <p:cNvCxnSpPr>
            <a:cxnSpLocks/>
          </p:cNvCxnSpPr>
          <p:nvPr/>
        </p:nvCxnSpPr>
        <p:spPr>
          <a:xfrm>
            <a:off x="4839419" y="2268747"/>
            <a:ext cx="1759789" cy="664483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xmlns="" id="{21CD30A4-19E7-45C8-BEE4-8CDA667D8AD1}"/>
              </a:ext>
            </a:extLst>
          </p:cNvPr>
          <p:cNvSpPr/>
          <p:nvPr/>
        </p:nvSpPr>
        <p:spPr>
          <a:xfrm>
            <a:off x="6877051" y="2019081"/>
            <a:ext cx="333098" cy="18282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xmlns="" id="{CB7AF8BC-75EA-4ABC-9B94-26A53DCA8FCC}"/>
              </a:ext>
            </a:extLst>
          </p:cNvPr>
          <p:cNvSpPr/>
          <p:nvPr/>
        </p:nvSpPr>
        <p:spPr>
          <a:xfrm>
            <a:off x="6905625" y="1175306"/>
            <a:ext cx="361673" cy="73975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148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8CF1C-5320-4B3B-8FF3-44BF9439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2955"/>
            <a:ext cx="5181600" cy="57640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AutoNum type="arabicPeriod"/>
            </a:pPr>
            <a:r>
              <a:rPr lang="en-US" dirty="0"/>
              <a:t>Set 5</a:t>
            </a:r>
            <a:r>
              <a:rPr lang="en-US" baseline="30000" dirty="0"/>
              <a:t>th</a:t>
            </a:r>
            <a:r>
              <a:rPr lang="en-US" dirty="0"/>
              <a:t> bit of port B for output</a:t>
            </a:r>
          </a:p>
          <a:p>
            <a:pPr marL="514350" indent="-514350">
              <a:buAutoNum type="arabicPeriod"/>
            </a:pPr>
            <a:r>
              <a:rPr lang="en-US" dirty="0"/>
              <a:t>Calculate the value of T0CON register and assign to it</a:t>
            </a:r>
          </a:p>
          <a:p>
            <a:pPr marL="514350" indent="-514350">
              <a:buAutoNum type="arabicPeriod"/>
            </a:pPr>
            <a:r>
              <a:rPr lang="en-US" dirty="0"/>
              <a:t>Load TMR0H and TMR0L registers (ex. FF00H)</a:t>
            </a:r>
          </a:p>
          <a:p>
            <a:pPr marL="514350" indent="-514350">
              <a:buAutoNum type="arabicPeriod"/>
            </a:pPr>
            <a:r>
              <a:rPr lang="en-US" dirty="0"/>
              <a:t>Clear timer interrupt flag bit</a:t>
            </a:r>
          </a:p>
          <a:p>
            <a:pPr marL="514350" indent="-514350">
              <a:buAutoNum type="arabicPeriod"/>
            </a:pPr>
            <a:r>
              <a:rPr lang="en-US" dirty="0"/>
              <a:t>Toggle 5</a:t>
            </a:r>
            <a:r>
              <a:rPr lang="en-US" baseline="30000" dirty="0"/>
              <a:t>th</a:t>
            </a:r>
            <a:r>
              <a:rPr lang="en-US" dirty="0"/>
              <a:t> bit of Port B</a:t>
            </a:r>
          </a:p>
          <a:p>
            <a:pPr marL="514350" indent="-514350">
              <a:buAutoNum type="arabicPeriod"/>
            </a:pPr>
            <a:r>
              <a:rPr lang="en-US" dirty="0"/>
              <a:t>Start timer0 by setting the TMR0ON bit</a:t>
            </a:r>
          </a:p>
          <a:p>
            <a:pPr marL="514350" indent="-514350">
              <a:buAutoNum type="arabicPeriod"/>
            </a:pPr>
            <a:r>
              <a:rPr lang="en-US" dirty="0"/>
              <a:t>Keep watching timer interrupt flag bit </a:t>
            </a:r>
          </a:p>
          <a:p>
            <a:pPr marL="514350" indent="-514350">
              <a:buAutoNum type="arabicPeriod"/>
            </a:pPr>
            <a:r>
              <a:rPr lang="en-US" dirty="0"/>
              <a:t>When it is set, stop timer0 </a:t>
            </a:r>
          </a:p>
          <a:p>
            <a:pPr marL="514350" indent="-514350">
              <a:buAutoNum type="arabicPeriod"/>
            </a:pPr>
            <a:r>
              <a:rPr lang="en-US" dirty="0"/>
              <a:t>Go to step 3.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89F52-05F5-4EF2-A089-FBBDF9634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0219"/>
            <a:ext cx="5181600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Program:</a:t>
            </a:r>
          </a:p>
          <a:p>
            <a:pPr marL="0" indent="0">
              <a:buNone/>
            </a:pPr>
            <a:r>
              <a:rPr lang="en-US" dirty="0"/>
              <a:t>	BCF TRISB,5</a:t>
            </a:r>
          </a:p>
          <a:p>
            <a:pPr marL="0" indent="0">
              <a:buNone/>
            </a:pPr>
            <a:r>
              <a:rPr lang="en-US" dirty="0"/>
              <a:t>	MOVLW 0x08</a:t>
            </a:r>
          </a:p>
          <a:p>
            <a:pPr marL="0" indent="0">
              <a:buNone/>
            </a:pPr>
            <a:r>
              <a:rPr lang="en-US" dirty="0"/>
              <a:t>	MOVF T0CON</a:t>
            </a:r>
          </a:p>
          <a:p>
            <a:pPr marL="0" indent="0">
              <a:buNone/>
            </a:pPr>
            <a:r>
              <a:rPr lang="en-US" dirty="0"/>
              <a:t>	MOVLW 0xFF</a:t>
            </a:r>
          </a:p>
          <a:p>
            <a:pPr marL="0" indent="0">
              <a:buNone/>
            </a:pPr>
            <a:r>
              <a:rPr lang="en-US" dirty="0"/>
              <a:t>	MOVF TMR0H</a:t>
            </a:r>
          </a:p>
          <a:p>
            <a:pPr marL="0" indent="0">
              <a:buNone/>
            </a:pPr>
            <a:r>
              <a:rPr lang="en-US" dirty="0"/>
              <a:t>	MOVLW 0</a:t>
            </a:r>
          </a:p>
          <a:p>
            <a:pPr marL="0" indent="0">
              <a:buNone/>
            </a:pPr>
            <a:r>
              <a:rPr lang="en-US" dirty="0"/>
              <a:t>	MOVF TMR0L</a:t>
            </a:r>
          </a:p>
          <a:p>
            <a:pPr marL="0" indent="0">
              <a:buNone/>
            </a:pPr>
            <a:r>
              <a:rPr lang="en-US" dirty="0"/>
              <a:t>	BCF INTCON, TMR0IF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8B5AC69-2F41-4B97-A0E6-454E37865ACD}"/>
              </a:ext>
            </a:extLst>
          </p:cNvPr>
          <p:cNvCxnSpPr/>
          <p:nvPr/>
        </p:nvCxnSpPr>
        <p:spPr>
          <a:xfrm flipV="1">
            <a:off x="5582958" y="893847"/>
            <a:ext cx="1476457" cy="106514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E10C739-B45A-4E41-BB08-A094381AA476}"/>
              </a:ext>
            </a:extLst>
          </p:cNvPr>
          <p:cNvCxnSpPr>
            <a:cxnSpLocks/>
          </p:cNvCxnSpPr>
          <p:nvPr/>
        </p:nvCxnSpPr>
        <p:spPr>
          <a:xfrm>
            <a:off x="5362580" y="1520816"/>
            <a:ext cx="1390645" cy="15742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FEE1DC-F2C3-4A23-A090-F16F2332D873}"/>
              </a:ext>
            </a:extLst>
          </p:cNvPr>
          <p:cNvCxnSpPr>
            <a:cxnSpLocks/>
          </p:cNvCxnSpPr>
          <p:nvPr/>
        </p:nvCxnSpPr>
        <p:spPr>
          <a:xfrm>
            <a:off x="4865298" y="2288109"/>
            <a:ext cx="1792090" cy="59115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A2FDD75-F501-475B-B042-764D8D232688}"/>
              </a:ext>
            </a:extLst>
          </p:cNvPr>
          <p:cNvCxnSpPr>
            <a:cxnSpLocks/>
          </p:cNvCxnSpPr>
          <p:nvPr/>
        </p:nvCxnSpPr>
        <p:spPr>
          <a:xfrm>
            <a:off x="5362580" y="3001992"/>
            <a:ext cx="1723881" cy="1016995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xmlns="" id="{21CD30A4-19E7-45C8-BEE4-8CDA667D8AD1}"/>
              </a:ext>
            </a:extLst>
          </p:cNvPr>
          <p:cNvSpPr/>
          <p:nvPr/>
        </p:nvSpPr>
        <p:spPr>
          <a:xfrm>
            <a:off x="6809788" y="2014657"/>
            <a:ext cx="333098" cy="172920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xmlns="" id="{CB7AF8BC-75EA-4ABC-9B94-26A53DCA8FCC}"/>
              </a:ext>
            </a:extLst>
          </p:cNvPr>
          <p:cNvSpPr/>
          <p:nvPr/>
        </p:nvSpPr>
        <p:spPr>
          <a:xfrm>
            <a:off x="6905625" y="1175306"/>
            <a:ext cx="361673" cy="7570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99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PIC18f458 has 4 timers – Timer 0, 1,2,3</a:t>
            </a:r>
          </a:p>
          <a:p>
            <a:r>
              <a:rPr lang="en-US" dirty="0"/>
              <a:t>A timer can be used to generate time delay (internal clock).</a:t>
            </a:r>
          </a:p>
          <a:p>
            <a:r>
              <a:rPr lang="en-US" dirty="0"/>
              <a:t>It can also be used as a counter (external clock).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93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8CF1C-5320-4B3B-8FF3-44BF9439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2955"/>
            <a:ext cx="5181600" cy="57640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AutoNum type="arabicPeriod"/>
            </a:pPr>
            <a:r>
              <a:rPr lang="en-US" dirty="0"/>
              <a:t>Set 5</a:t>
            </a:r>
            <a:r>
              <a:rPr lang="en-US" baseline="30000" dirty="0"/>
              <a:t>th</a:t>
            </a:r>
            <a:r>
              <a:rPr lang="en-US" dirty="0"/>
              <a:t> bit of port B for output</a:t>
            </a:r>
          </a:p>
          <a:p>
            <a:pPr marL="514350" indent="-514350">
              <a:buAutoNum type="arabicPeriod"/>
            </a:pPr>
            <a:r>
              <a:rPr lang="en-US" dirty="0"/>
              <a:t>Calculate the value of T0CON register and assign to it</a:t>
            </a:r>
          </a:p>
          <a:p>
            <a:pPr marL="514350" indent="-514350">
              <a:buAutoNum type="arabicPeriod"/>
            </a:pPr>
            <a:r>
              <a:rPr lang="en-US" dirty="0"/>
              <a:t>Load TMR0H and TMR0L registers (ex. FF00H)</a:t>
            </a:r>
          </a:p>
          <a:p>
            <a:pPr marL="514350" indent="-514350">
              <a:buAutoNum type="arabicPeriod"/>
            </a:pPr>
            <a:r>
              <a:rPr lang="en-US" dirty="0"/>
              <a:t>Clear timer interrupt flag bit</a:t>
            </a:r>
          </a:p>
          <a:p>
            <a:pPr marL="514350" indent="-514350">
              <a:buAutoNum type="arabicPeriod"/>
            </a:pPr>
            <a:r>
              <a:rPr lang="en-US" dirty="0"/>
              <a:t>Toggle 5</a:t>
            </a:r>
            <a:r>
              <a:rPr lang="en-US" baseline="30000" dirty="0"/>
              <a:t>th</a:t>
            </a:r>
            <a:r>
              <a:rPr lang="en-US" dirty="0"/>
              <a:t> bit of Port B</a:t>
            </a:r>
          </a:p>
          <a:p>
            <a:pPr marL="514350" indent="-514350">
              <a:buAutoNum type="arabicPeriod"/>
            </a:pPr>
            <a:r>
              <a:rPr lang="en-US" dirty="0"/>
              <a:t>Start timer0 by setting the TMR0ON bit</a:t>
            </a:r>
          </a:p>
          <a:p>
            <a:pPr marL="514350" indent="-514350">
              <a:buAutoNum type="arabicPeriod"/>
            </a:pPr>
            <a:r>
              <a:rPr lang="en-US" dirty="0"/>
              <a:t>Keep watching timer interrupt flag bit </a:t>
            </a:r>
          </a:p>
          <a:p>
            <a:pPr marL="514350" indent="-514350">
              <a:buAutoNum type="arabicPeriod"/>
            </a:pPr>
            <a:r>
              <a:rPr lang="en-US" dirty="0"/>
              <a:t>When it is set, stop timer0 </a:t>
            </a:r>
          </a:p>
          <a:p>
            <a:pPr marL="514350" indent="-514350">
              <a:buAutoNum type="arabicPeriod"/>
            </a:pPr>
            <a:r>
              <a:rPr lang="en-US" dirty="0"/>
              <a:t>Go to step 3.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89F52-05F5-4EF2-A089-FBBDF9634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0219"/>
            <a:ext cx="5181600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Program:</a:t>
            </a:r>
          </a:p>
          <a:p>
            <a:pPr marL="0" indent="0">
              <a:buNone/>
            </a:pPr>
            <a:r>
              <a:rPr lang="en-US" dirty="0"/>
              <a:t>	BCF TRISB,5</a:t>
            </a:r>
          </a:p>
          <a:p>
            <a:pPr marL="0" indent="0">
              <a:buNone/>
            </a:pPr>
            <a:r>
              <a:rPr lang="en-US" dirty="0"/>
              <a:t>	MOVLW 0x08</a:t>
            </a:r>
          </a:p>
          <a:p>
            <a:pPr marL="0" indent="0">
              <a:buNone/>
            </a:pPr>
            <a:r>
              <a:rPr lang="en-US" dirty="0"/>
              <a:t>	MOVF T0CON</a:t>
            </a:r>
          </a:p>
          <a:p>
            <a:pPr marL="0" indent="0">
              <a:buNone/>
            </a:pPr>
            <a:r>
              <a:rPr lang="en-US" dirty="0"/>
              <a:t>	MOVLW 0xFF</a:t>
            </a:r>
          </a:p>
          <a:p>
            <a:pPr marL="0" indent="0">
              <a:buNone/>
            </a:pPr>
            <a:r>
              <a:rPr lang="en-US" dirty="0"/>
              <a:t>	MOVF TMR0H</a:t>
            </a:r>
          </a:p>
          <a:p>
            <a:pPr marL="0" indent="0">
              <a:buNone/>
            </a:pPr>
            <a:r>
              <a:rPr lang="en-US" dirty="0"/>
              <a:t>	MOVLW 0</a:t>
            </a:r>
          </a:p>
          <a:p>
            <a:pPr marL="0" indent="0">
              <a:buNone/>
            </a:pPr>
            <a:r>
              <a:rPr lang="en-US" dirty="0"/>
              <a:t>	MOVF TMR0L</a:t>
            </a:r>
          </a:p>
          <a:p>
            <a:pPr marL="0" indent="0">
              <a:buNone/>
            </a:pPr>
            <a:r>
              <a:rPr lang="en-US" dirty="0"/>
              <a:t>	BCF INTCON, TMR0IF</a:t>
            </a:r>
          </a:p>
          <a:p>
            <a:pPr marL="0" indent="0">
              <a:buNone/>
            </a:pPr>
            <a:r>
              <a:rPr lang="en-US" dirty="0"/>
              <a:t>	BTG PORTB, 5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8B5AC69-2F41-4B97-A0E6-454E37865ACD}"/>
              </a:ext>
            </a:extLst>
          </p:cNvPr>
          <p:cNvCxnSpPr/>
          <p:nvPr/>
        </p:nvCxnSpPr>
        <p:spPr>
          <a:xfrm flipV="1">
            <a:off x="5549890" y="909623"/>
            <a:ext cx="1493710" cy="130788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E10C739-B45A-4E41-BB08-A094381AA476}"/>
              </a:ext>
            </a:extLst>
          </p:cNvPr>
          <p:cNvCxnSpPr>
            <a:cxnSpLocks/>
          </p:cNvCxnSpPr>
          <p:nvPr/>
        </p:nvCxnSpPr>
        <p:spPr>
          <a:xfrm flipV="1">
            <a:off x="5549890" y="1373455"/>
            <a:ext cx="1203335" cy="1655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FEE1DC-F2C3-4A23-A090-F16F2332D873}"/>
              </a:ext>
            </a:extLst>
          </p:cNvPr>
          <p:cNvCxnSpPr>
            <a:cxnSpLocks/>
          </p:cNvCxnSpPr>
          <p:nvPr/>
        </p:nvCxnSpPr>
        <p:spPr>
          <a:xfrm>
            <a:off x="4822166" y="2304115"/>
            <a:ext cx="1902485" cy="55579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A2FDD75-F501-475B-B042-764D8D232688}"/>
              </a:ext>
            </a:extLst>
          </p:cNvPr>
          <p:cNvCxnSpPr>
            <a:cxnSpLocks/>
          </p:cNvCxnSpPr>
          <p:nvPr/>
        </p:nvCxnSpPr>
        <p:spPr>
          <a:xfrm>
            <a:off x="5218981" y="3087568"/>
            <a:ext cx="1914297" cy="909884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96EE81C-BA44-473E-83F3-0BD8C852026A}"/>
              </a:ext>
            </a:extLst>
          </p:cNvPr>
          <p:cNvCxnSpPr>
            <a:cxnSpLocks/>
          </p:cNvCxnSpPr>
          <p:nvPr/>
        </p:nvCxnSpPr>
        <p:spPr>
          <a:xfrm>
            <a:off x="4606506" y="3488088"/>
            <a:ext cx="2526772" cy="93279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xmlns="" id="{21CD30A4-19E7-45C8-BEE4-8CDA667D8AD1}"/>
              </a:ext>
            </a:extLst>
          </p:cNvPr>
          <p:cNvSpPr/>
          <p:nvPr/>
        </p:nvSpPr>
        <p:spPr>
          <a:xfrm>
            <a:off x="6877051" y="2027707"/>
            <a:ext cx="333098" cy="16643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xmlns="" id="{CB7AF8BC-75EA-4ABC-9B94-26A53DCA8FCC}"/>
              </a:ext>
            </a:extLst>
          </p:cNvPr>
          <p:cNvSpPr/>
          <p:nvPr/>
        </p:nvSpPr>
        <p:spPr>
          <a:xfrm>
            <a:off x="6905625" y="1071795"/>
            <a:ext cx="361673" cy="6364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71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8CF1C-5320-4B3B-8FF3-44BF9439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2955"/>
            <a:ext cx="5181600" cy="57640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AutoNum type="arabicPeriod"/>
            </a:pPr>
            <a:r>
              <a:rPr lang="en-US" dirty="0"/>
              <a:t>Set 5</a:t>
            </a:r>
            <a:r>
              <a:rPr lang="en-US" baseline="30000" dirty="0"/>
              <a:t>th</a:t>
            </a:r>
            <a:r>
              <a:rPr lang="en-US" dirty="0"/>
              <a:t> bit of port B for output</a:t>
            </a:r>
          </a:p>
          <a:p>
            <a:pPr marL="514350" indent="-514350">
              <a:buAutoNum type="arabicPeriod"/>
            </a:pPr>
            <a:r>
              <a:rPr lang="en-US" dirty="0"/>
              <a:t>Calculate the value of T0CON register and assign to it</a:t>
            </a:r>
          </a:p>
          <a:p>
            <a:pPr marL="514350" indent="-514350">
              <a:buAutoNum type="arabicPeriod"/>
            </a:pPr>
            <a:r>
              <a:rPr lang="en-US" dirty="0"/>
              <a:t>Load TMR0H and TMR0L registers (ex. FF00H)</a:t>
            </a:r>
          </a:p>
          <a:p>
            <a:pPr marL="514350" indent="-514350">
              <a:buAutoNum type="arabicPeriod"/>
            </a:pPr>
            <a:r>
              <a:rPr lang="en-US" dirty="0"/>
              <a:t>Clear timer interrupt flag bit</a:t>
            </a:r>
          </a:p>
          <a:p>
            <a:pPr marL="514350" indent="-514350">
              <a:buAutoNum type="arabicPeriod"/>
            </a:pPr>
            <a:r>
              <a:rPr lang="en-US" dirty="0"/>
              <a:t>Toggle 5</a:t>
            </a:r>
            <a:r>
              <a:rPr lang="en-US" baseline="30000" dirty="0"/>
              <a:t>th</a:t>
            </a:r>
            <a:r>
              <a:rPr lang="en-US" dirty="0"/>
              <a:t> bit of Port B</a:t>
            </a:r>
          </a:p>
          <a:p>
            <a:pPr marL="514350" indent="-514350">
              <a:buAutoNum type="arabicPeriod"/>
            </a:pPr>
            <a:r>
              <a:rPr lang="en-US" dirty="0"/>
              <a:t>Start timer0 by setting the TMR0ON bit</a:t>
            </a:r>
          </a:p>
          <a:p>
            <a:pPr marL="514350" indent="-514350">
              <a:buAutoNum type="arabicPeriod"/>
            </a:pPr>
            <a:r>
              <a:rPr lang="en-US" dirty="0"/>
              <a:t>Keep watching timer interrupt flag bit </a:t>
            </a:r>
          </a:p>
          <a:p>
            <a:pPr marL="514350" indent="-514350">
              <a:buAutoNum type="arabicPeriod"/>
            </a:pPr>
            <a:r>
              <a:rPr lang="en-US" dirty="0"/>
              <a:t>When it is set, stop timer0 </a:t>
            </a:r>
          </a:p>
          <a:p>
            <a:pPr marL="514350" indent="-514350">
              <a:buAutoNum type="arabicPeriod"/>
            </a:pPr>
            <a:r>
              <a:rPr lang="en-US" dirty="0"/>
              <a:t>Go to step 3.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89F52-05F5-4EF2-A089-FBBDF9634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0219"/>
            <a:ext cx="5181600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Program:</a:t>
            </a:r>
          </a:p>
          <a:p>
            <a:pPr marL="0" indent="0">
              <a:buNone/>
            </a:pPr>
            <a:r>
              <a:rPr lang="en-US" dirty="0"/>
              <a:t>	BCF TRISB,5</a:t>
            </a:r>
          </a:p>
          <a:p>
            <a:pPr marL="0" indent="0">
              <a:buNone/>
            </a:pPr>
            <a:r>
              <a:rPr lang="en-US" dirty="0"/>
              <a:t>	MOVLW 0x08</a:t>
            </a:r>
          </a:p>
          <a:p>
            <a:pPr marL="0" indent="0">
              <a:buNone/>
            </a:pPr>
            <a:r>
              <a:rPr lang="en-US" dirty="0"/>
              <a:t>	MOVF T0CON</a:t>
            </a:r>
          </a:p>
          <a:p>
            <a:pPr marL="0" indent="0">
              <a:buNone/>
            </a:pPr>
            <a:r>
              <a:rPr lang="en-US" dirty="0"/>
              <a:t>	MOVLW 0xFF</a:t>
            </a:r>
          </a:p>
          <a:p>
            <a:pPr marL="0" indent="0">
              <a:buNone/>
            </a:pPr>
            <a:r>
              <a:rPr lang="en-US" dirty="0"/>
              <a:t>	MOVF TMR0H</a:t>
            </a:r>
          </a:p>
          <a:p>
            <a:pPr marL="0" indent="0">
              <a:buNone/>
            </a:pPr>
            <a:r>
              <a:rPr lang="en-US" dirty="0"/>
              <a:t>	MOVLW 0</a:t>
            </a:r>
          </a:p>
          <a:p>
            <a:pPr marL="0" indent="0">
              <a:buNone/>
            </a:pPr>
            <a:r>
              <a:rPr lang="en-US" dirty="0"/>
              <a:t>	MOVF TMR0L</a:t>
            </a:r>
          </a:p>
          <a:p>
            <a:pPr marL="0" indent="0">
              <a:buNone/>
            </a:pPr>
            <a:r>
              <a:rPr lang="en-US" dirty="0"/>
              <a:t>	BCF INTCON, TMR0IF</a:t>
            </a:r>
          </a:p>
          <a:p>
            <a:pPr marL="0" indent="0">
              <a:buNone/>
            </a:pPr>
            <a:r>
              <a:rPr lang="en-US" dirty="0"/>
              <a:t>	BTG PORTB, 5</a:t>
            </a:r>
          </a:p>
          <a:p>
            <a:pPr marL="0" indent="0">
              <a:buNone/>
            </a:pPr>
            <a:r>
              <a:rPr lang="en-US" dirty="0"/>
              <a:t>	BSF T0CON, TMR0ON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8B5AC69-2F41-4B97-A0E6-454E37865ACD}"/>
              </a:ext>
            </a:extLst>
          </p:cNvPr>
          <p:cNvCxnSpPr/>
          <p:nvPr/>
        </p:nvCxnSpPr>
        <p:spPr>
          <a:xfrm flipV="1">
            <a:off x="5572664" y="947765"/>
            <a:ext cx="1513797" cy="46075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E10C739-B45A-4E41-BB08-A094381AA476}"/>
              </a:ext>
            </a:extLst>
          </p:cNvPr>
          <p:cNvCxnSpPr>
            <a:cxnSpLocks/>
          </p:cNvCxnSpPr>
          <p:nvPr/>
        </p:nvCxnSpPr>
        <p:spPr>
          <a:xfrm flipV="1">
            <a:off x="5443268" y="1390004"/>
            <a:ext cx="1309957" cy="121107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FEE1DC-F2C3-4A23-A090-F16F2332D873}"/>
              </a:ext>
            </a:extLst>
          </p:cNvPr>
          <p:cNvCxnSpPr>
            <a:cxnSpLocks/>
          </p:cNvCxnSpPr>
          <p:nvPr/>
        </p:nvCxnSpPr>
        <p:spPr>
          <a:xfrm>
            <a:off x="4822166" y="2243902"/>
            <a:ext cx="1794294" cy="62488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A2FDD75-F501-475B-B042-764D8D232688}"/>
              </a:ext>
            </a:extLst>
          </p:cNvPr>
          <p:cNvCxnSpPr>
            <a:cxnSpLocks/>
          </p:cNvCxnSpPr>
          <p:nvPr/>
        </p:nvCxnSpPr>
        <p:spPr>
          <a:xfrm>
            <a:off x="5270740" y="3175891"/>
            <a:ext cx="1877565" cy="80938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96EE81C-BA44-473E-83F3-0BD8C852026A}"/>
              </a:ext>
            </a:extLst>
          </p:cNvPr>
          <p:cNvCxnSpPr>
            <a:cxnSpLocks/>
          </p:cNvCxnSpPr>
          <p:nvPr/>
        </p:nvCxnSpPr>
        <p:spPr>
          <a:xfrm>
            <a:off x="4486597" y="3386052"/>
            <a:ext cx="2599864" cy="1072029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5DCAB5C-97D9-4684-9FDA-03397AFBC54F}"/>
              </a:ext>
            </a:extLst>
          </p:cNvPr>
          <p:cNvCxnSpPr>
            <a:cxnSpLocks/>
          </p:cNvCxnSpPr>
          <p:nvPr/>
        </p:nvCxnSpPr>
        <p:spPr>
          <a:xfrm>
            <a:off x="5037826" y="4018987"/>
            <a:ext cx="2048635" cy="893823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xmlns="" id="{21CD30A4-19E7-45C8-BEE4-8CDA667D8AD1}"/>
              </a:ext>
            </a:extLst>
          </p:cNvPr>
          <p:cNvSpPr/>
          <p:nvPr/>
        </p:nvSpPr>
        <p:spPr>
          <a:xfrm>
            <a:off x="6877051" y="1993198"/>
            <a:ext cx="333098" cy="17511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xmlns="" id="{CB7AF8BC-75EA-4ABC-9B94-26A53DCA8FCC}"/>
              </a:ext>
            </a:extLst>
          </p:cNvPr>
          <p:cNvSpPr/>
          <p:nvPr/>
        </p:nvSpPr>
        <p:spPr>
          <a:xfrm>
            <a:off x="6905625" y="1071795"/>
            <a:ext cx="361673" cy="6364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61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8CF1C-5320-4B3B-8FF3-44BF9439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2955"/>
            <a:ext cx="5181600" cy="57640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AutoNum type="arabicPeriod"/>
            </a:pPr>
            <a:r>
              <a:rPr lang="en-US" dirty="0"/>
              <a:t>Set 5</a:t>
            </a:r>
            <a:r>
              <a:rPr lang="en-US" baseline="30000" dirty="0"/>
              <a:t>th</a:t>
            </a:r>
            <a:r>
              <a:rPr lang="en-US" dirty="0"/>
              <a:t> bit of port B for output</a:t>
            </a:r>
          </a:p>
          <a:p>
            <a:pPr marL="514350" indent="-514350">
              <a:buAutoNum type="arabicPeriod"/>
            </a:pPr>
            <a:r>
              <a:rPr lang="en-US" dirty="0"/>
              <a:t>Calculate the value of T0CON register and assign to it</a:t>
            </a:r>
          </a:p>
          <a:p>
            <a:pPr marL="514350" indent="-514350">
              <a:buAutoNum type="arabicPeriod"/>
            </a:pPr>
            <a:r>
              <a:rPr lang="en-US" dirty="0"/>
              <a:t>Load TMR0H and TMR0L registers (ex. FF00H)</a:t>
            </a:r>
          </a:p>
          <a:p>
            <a:pPr marL="514350" indent="-514350">
              <a:buAutoNum type="arabicPeriod"/>
            </a:pPr>
            <a:r>
              <a:rPr lang="en-US" dirty="0"/>
              <a:t>Clear timer interrupt flag bit</a:t>
            </a:r>
          </a:p>
          <a:p>
            <a:pPr marL="514350" indent="-514350">
              <a:buAutoNum type="arabicPeriod"/>
            </a:pPr>
            <a:r>
              <a:rPr lang="en-US" dirty="0"/>
              <a:t>Toggle 5</a:t>
            </a:r>
            <a:r>
              <a:rPr lang="en-US" baseline="30000" dirty="0"/>
              <a:t>th</a:t>
            </a:r>
            <a:r>
              <a:rPr lang="en-US" dirty="0"/>
              <a:t> bit of Port B</a:t>
            </a:r>
          </a:p>
          <a:p>
            <a:pPr marL="514350" indent="-514350">
              <a:buAutoNum type="arabicPeriod"/>
            </a:pPr>
            <a:r>
              <a:rPr lang="en-US" dirty="0"/>
              <a:t>Start timer0 by setting the TMR0ON bit</a:t>
            </a:r>
          </a:p>
          <a:p>
            <a:pPr marL="514350" indent="-514350">
              <a:buAutoNum type="arabicPeriod"/>
            </a:pPr>
            <a:r>
              <a:rPr lang="en-US" dirty="0"/>
              <a:t>Keep watching timer interrupt flag bit </a:t>
            </a:r>
          </a:p>
          <a:p>
            <a:pPr marL="514350" indent="-514350">
              <a:buAutoNum type="arabicPeriod"/>
            </a:pPr>
            <a:r>
              <a:rPr lang="en-US" dirty="0"/>
              <a:t>When it is set, stop timer0 </a:t>
            </a:r>
          </a:p>
          <a:p>
            <a:pPr marL="514350" indent="-514350">
              <a:buAutoNum type="arabicPeriod"/>
            </a:pPr>
            <a:r>
              <a:rPr lang="en-US" dirty="0"/>
              <a:t>Go to step 3.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89F52-05F5-4EF2-A089-FBBDF9634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0219"/>
            <a:ext cx="5181600" cy="58967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Program:</a:t>
            </a:r>
          </a:p>
          <a:p>
            <a:pPr marL="0" indent="0">
              <a:buNone/>
            </a:pPr>
            <a:r>
              <a:rPr lang="en-US" dirty="0"/>
              <a:t>	BCF TRISB,5</a:t>
            </a:r>
          </a:p>
          <a:p>
            <a:pPr marL="0" indent="0">
              <a:buNone/>
            </a:pPr>
            <a:r>
              <a:rPr lang="en-US" dirty="0"/>
              <a:t>	MOVLW 0x08</a:t>
            </a:r>
          </a:p>
          <a:p>
            <a:pPr marL="0" indent="0">
              <a:buNone/>
            </a:pPr>
            <a:r>
              <a:rPr lang="en-US" dirty="0"/>
              <a:t>	MOVF T0CON</a:t>
            </a:r>
          </a:p>
          <a:p>
            <a:pPr marL="0" indent="0">
              <a:buNone/>
            </a:pPr>
            <a:r>
              <a:rPr lang="en-US" dirty="0"/>
              <a:t>	MOVLW 0xFF</a:t>
            </a:r>
          </a:p>
          <a:p>
            <a:pPr marL="0" indent="0">
              <a:buNone/>
            </a:pPr>
            <a:r>
              <a:rPr lang="en-US" dirty="0"/>
              <a:t>	MOVF TMR0H</a:t>
            </a:r>
          </a:p>
          <a:p>
            <a:pPr marL="0" indent="0">
              <a:buNone/>
            </a:pPr>
            <a:r>
              <a:rPr lang="en-US" dirty="0"/>
              <a:t>	MOVLW 0</a:t>
            </a:r>
          </a:p>
          <a:p>
            <a:pPr marL="0" indent="0">
              <a:buNone/>
            </a:pPr>
            <a:r>
              <a:rPr lang="en-US" dirty="0"/>
              <a:t>	MOVF TMR0L</a:t>
            </a:r>
          </a:p>
          <a:p>
            <a:pPr marL="0" indent="0">
              <a:buNone/>
            </a:pPr>
            <a:r>
              <a:rPr lang="en-US" dirty="0"/>
              <a:t>	BCF INTCON, TMR0IF</a:t>
            </a:r>
          </a:p>
          <a:p>
            <a:pPr marL="0" indent="0">
              <a:buNone/>
            </a:pPr>
            <a:r>
              <a:rPr lang="en-US" dirty="0"/>
              <a:t>	BTG PORTB, 5</a:t>
            </a:r>
          </a:p>
          <a:p>
            <a:pPr marL="0" indent="0">
              <a:buNone/>
            </a:pPr>
            <a:r>
              <a:rPr lang="en-US" dirty="0"/>
              <a:t>	BSF T0CON	, TMR0ON</a:t>
            </a:r>
          </a:p>
          <a:p>
            <a:pPr marL="0" indent="0">
              <a:buNone/>
            </a:pPr>
            <a:r>
              <a:rPr lang="en-US" dirty="0"/>
              <a:t>L2	BTFSS INTCON, TMR0IF</a:t>
            </a:r>
          </a:p>
          <a:p>
            <a:pPr marL="0" indent="0">
              <a:buNone/>
            </a:pPr>
            <a:r>
              <a:rPr lang="en-US" dirty="0"/>
              <a:t>	GOTO L2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8B5AC69-2F41-4B97-A0E6-454E37865ACD}"/>
              </a:ext>
            </a:extLst>
          </p:cNvPr>
          <p:cNvCxnSpPr/>
          <p:nvPr/>
        </p:nvCxnSpPr>
        <p:spPr>
          <a:xfrm flipV="1">
            <a:off x="5469147" y="834502"/>
            <a:ext cx="1588601" cy="12340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E10C739-B45A-4E41-BB08-A094381AA476}"/>
              </a:ext>
            </a:extLst>
          </p:cNvPr>
          <p:cNvCxnSpPr>
            <a:cxnSpLocks/>
          </p:cNvCxnSpPr>
          <p:nvPr/>
        </p:nvCxnSpPr>
        <p:spPr>
          <a:xfrm>
            <a:off x="5469147" y="1349227"/>
            <a:ext cx="1284078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FEE1DC-F2C3-4A23-A090-F16F2332D873}"/>
              </a:ext>
            </a:extLst>
          </p:cNvPr>
          <p:cNvCxnSpPr>
            <a:cxnSpLocks/>
          </p:cNvCxnSpPr>
          <p:nvPr/>
        </p:nvCxnSpPr>
        <p:spPr>
          <a:xfrm>
            <a:off x="4882551" y="2086636"/>
            <a:ext cx="1737324" cy="378102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A2FDD75-F501-475B-B042-764D8D232688}"/>
              </a:ext>
            </a:extLst>
          </p:cNvPr>
          <p:cNvCxnSpPr>
            <a:cxnSpLocks/>
          </p:cNvCxnSpPr>
          <p:nvPr/>
        </p:nvCxnSpPr>
        <p:spPr>
          <a:xfrm>
            <a:off x="5193437" y="2790789"/>
            <a:ext cx="2016711" cy="71824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96EE81C-BA44-473E-83F3-0BD8C852026A}"/>
              </a:ext>
            </a:extLst>
          </p:cNvPr>
          <p:cNvCxnSpPr>
            <a:cxnSpLocks/>
          </p:cNvCxnSpPr>
          <p:nvPr/>
        </p:nvCxnSpPr>
        <p:spPr>
          <a:xfrm>
            <a:off x="4502989" y="3123101"/>
            <a:ext cx="2707159" cy="93631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5DCAB5C-97D9-4684-9FDA-03397AFBC54F}"/>
              </a:ext>
            </a:extLst>
          </p:cNvPr>
          <p:cNvCxnSpPr>
            <a:cxnSpLocks/>
          </p:cNvCxnSpPr>
          <p:nvPr/>
        </p:nvCxnSpPr>
        <p:spPr>
          <a:xfrm>
            <a:off x="5058099" y="3597754"/>
            <a:ext cx="2028362" cy="852097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4B7D3EC-A3F6-4B42-9FEB-14E5BC9A4ADA}"/>
              </a:ext>
            </a:extLst>
          </p:cNvPr>
          <p:cNvCxnSpPr>
            <a:cxnSpLocks/>
          </p:cNvCxnSpPr>
          <p:nvPr/>
        </p:nvCxnSpPr>
        <p:spPr>
          <a:xfrm>
            <a:off x="5322498" y="4449851"/>
            <a:ext cx="1525977" cy="340595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xmlns="" id="{EF53E39C-E411-4464-A842-859DE2DF3ED8}"/>
              </a:ext>
            </a:extLst>
          </p:cNvPr>
          <p:cNvSpPr/>
          <p:nvPr/>
        </p:nvSpPr>
        <p:spPr>
          <a:xfrm>
            <a:off x="6848475" y="4699198"/>
            <a:ext cx="361673" cy="77857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xmlns="" id="{21CD30A4-19E7-45C8-BEE4-8CDA667D8AD1}"/>
              </a:ext>
            </a:extLst>
          </p:cNvPr>
          <p:cNvSpPr/>
          <p:nvPr/>
        </p:nvSpPr>
        <p:spPr>
          <a:xfrm>
            <a:off x="6877051" y="1786169"/>
            <a:ext cx="333098" cy="14655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xmlns="" id="{CB7AF8BC-75EA-4ABC-9B94-26A53DCA8FCC}"/>
              </a:ext>
            </a:extLst>
          </p:cNvPr>
          <p:cNvSpPr/>
          <p:nvPr/>
        </p:nvSpPr>
        <p:spPr>
          <a:xfrm>
            <a:off x="6905625" y="1071795"/>
            <a:ext cx="361673" cy="6364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1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8CF1C-5320-4B3B-8FF3-44BF9439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2955"/>
            <a:ext cx="5181600" cy="57640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AutoNum type="arabicPeriod"/>
            </a:pPr>
            <a:r>
              <a:rPr lang="en-US" dirty="0"/>
              <a:t>Set 5</a:t>
            </a:r>
            <a:r>
              <a:rPr lang="en-US" baseline="30000" dirty="0"/>
              <a:t>th</a:t>
            </a:r>
            <a:r>
              <a:rPr lang="en-US" dirty="0"/>
              <a:t> bit of port B for output</a:t>
            </a:r>
          </a:p>
          <a:p>
            <a:pPr marL="514350" indent="-514350">
              <a:buAutoNum type="arabicPeriod"/>
            </a:pPr>
            <a:r>
              <a:rPr lang="en-US" dirty="0"/>
              <a:t>Calculate the value of T0CON register and assign to it</a:t>
            </a:r>
          </a:p>
          <a:p>
            <a:pPr marL="514350" indent="-514350">
              <a:buAutoNum type="arabicPeriod"/>
            </a:pPr>
            <a:r>
              <a:rPr lang="en-US" dirty="0"/>
              <a:t>Load TMR0H and TMR0L registers (ex. FF00H)</a:t>
            </a:r>
          </a:p>
          <a:p>
            <a:pPr marL="514350" indent="-514350">
              <a:buAutoNum type="arabicPeriod"/>
            </a:pPr>
            <a:r>
              <a:rPr lang="en-US" dirty="0"/>
              <a:t>Clear timer interrupt flag bit</a:t>
            </a:r>
          </a:p>
          <a:p>
            <a:pPr marL="514350" indent="-514350">
              <a:buAutoNum type="arabicPeriod"/>
            </a:pPr>
            <a:r>
              <a:rPr lang="en-US" dirty="0"/>
              <a:t>Toggle 5</a:t>
            </a:r>
            <a:r>
              <a:rPr lang="en-US" baseline="30000" dirty="0"/>
              <a:t>th</a:t>
            </a:r>
            <a:r>
              <a:rPr lang="en-US" dirty="0"/>
              <a:t> bit of Port B</a:t>
            </a:r>
          </a:p>
          <a:p>
            <a:pPr marL="514350" indent="-514350">
              <a:buAutoNum type="arabicPeriod"/>
            </a:pPr>
            <a:r>
              <a:rPr lang="en-US" dirty="0"/>
              <a:t>Start timer0 by setting the TMR0ON bit</a:t>
            </a:r>
          </a:p>
          <a:p>
            <a:pPr marL="514350" indent="-514350">
              <a:buAutoNum type="arabicPeriod"/>
            </a:pPr>
            <a:r>
              <a:rPr lang="en-US" dirty="0"/>
              <a:t>Keep watching timer interrupt flag bit </a:t>
            </a:r>
          </a:p>
          <a:p>
            <a:pPr marL="514350" indent="-514350">
              <a:buAutoNum type="arabicPeriod"/>
            </a:pPr>
            <a:r>
              <a:rPr lang="en-US" dirty="0"/>
              <a:t>When it is set, stop timer0 </a:t>
            </a:r>
          </a:p>
          <a:p>
            <a:pPr marL="514350" indent="-514350">
              <a:buAutoNum type="arabicPeriod"/>
            </a:pPr>
            <a:r>
              <a:rPr lang="en-US" dirty="0"/>
              <a:t>Go to step 3.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89F52-05F5-4EF2-A089-FBBDF9634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0219"/>
            <a:ext cx="5181600" cy="58967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Program:</a:t>
            </a:r>
          </a:p>
          <a:p>
            <a:pPr marL="0" indent="0">
              <a:buNone/>
            </a:pPr>
            <a:r>
              <a:rPr lang="en-US" dirty="0"/>
              <a:t>	BCF TRISB,5</a:t>
            </a:r>
          </a:p>
          <a:p>
            <a:pPr marL="0" indent="0">
              <a:buNone/>
            </a:pPr>
            <a:r>
              <a:rPr lang="en-US" dirty="0"/>
              <a:t>	MOVLW 0x08</a:t>
            </a:r>
          </a:p>
          <a:p>
            <a:pPr marL="0" indent="0">
              <a:buNone/>
            </a:pPr>
            <a:r>
              <a:rPr lang="en-US" dirty="0"/>
              <a:t>	MOVF T0CON</a:t>
            </a:r>
          </a:p>
          <a:p>
            <a:pPr marL="0" indent="0">
              <a:buNone/>
            </a:pPr>
            <a:r>
              <a:rPr lang="en-US" dirty="0"/>
              <a:t>	MOVLW 0xFF</a:t>
            </a:r>
          </a:p>
          <a:p>
            <a:pPr marL="0" indent="0">
              <a:buNone/>
            </a:pPr>
            <a:r>
              <a:rPr lang="en-US" dirty="0"/>
              <a:t>	MOVF TMR0H</a:t>
            </a:r>
          </a:p>
          <a:p>
            <a:pPr marL="0" indent="0">
              <a:buNone/>
            </a:pPr>
            <a:r>
              <a:rPr lang="en-US" dirty="0"/>
              <a:t>	MOVLW 0</a:t>
            </a:r>
          </a:p>
          <a:p>
            <a:pPr marL="0" indent="0">
              <a:buNone/>
            </a:pPr>
            <a:r>
              <a:rPr lang="en-US" dirty="0"/>
              <a:t>	MOVF TMR0L</a:t>
            </a:r>
          </a:p>
          <a:p>
            <a:pPr marL="0" indent="0">
              <a:buNone/>
            </a:pPr>
            <a:r>
              <a:rPr lang="en-US" dirty="0"/>
              <a:t>	BCF INTCON, TMR0IF</a:t>
            </a:r>
          </a:p>
          <a:p>
            <a:pPr marL="0" indent="0">
              <a:buNone/>
            </a:pPr>
            <a:r>
              <a:rPr lang="en-US" dirty="0"/>
              <a:t>	BTG PORTB, 5</a:t>
            </a:r>
          </a:p>
          <a:p>
            <a:pPr marL="0" indent="0">
              <a:buNone/>
            </a:pPr>
            <a:r>
              <a:rPr lang="en-US" dirty="0"/>
              <a:t>	BSF T0CON	, TMR0ON</a:t>
            </a:r>
          </a:p>
          <a:p>
            <a:pPr marL="0" indent="0">
              <a:buNone/>
            </a:pPr>
            <a:r>
              <a:rPr lang="en-US" dirty="0"/>
              <a:t>L2	BTFSS INTCON, TMR0IF</a:t>
            </a:r>
          </a:p>
          <a:p>
            <a:pPr marL="0" indent="0">
              <a:buNone/>
            </a:pPr>
            <a:r>
              <a:rPr lang="en-US" dirty="0"/>
              <a:t>	GOTO L2</a:t>
            </a:r>
          </a:p>
          <a:p>
            <a:pPr marL="0" indent="0">
              <a:buNone/>
            </a:pPr>
            <a:r>
              <a:rPr lang="en-US" dirty="0"/>
              <a:t>	BCF T0CON, TMR0ON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8B5AC69-2F41-4B97-A0E6-454E37865ACD}"/>
              </a:ext>
            </a:extLst>
          </p:cNvPr>
          <p:cNvCxnSpPr/>
          <p:nvPr/>
        </p:nvCxnSpPr>
        <p:spPr>
          <a:xfrm flipV="1">
            <a:off x="5193437" y="834501"/>
            <a:ext cx="1864311" cy="124287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E10C739-B45A-4E41-BB08-A094381AA476}"/>
              </a:ext>
            </a:extLst>
          </p:cNvPr>
          <p:cNvCxnSpPr>
            <a:cxnSpLocks/>
          </p:cNvCxnSpPr>
          <p:nvPr/>
        </p:nvCxnSpPr>
        <p:spPr>
          <a:xfrm flipV="1">
            <a:off x="5134344" y="1310335"/>
            <a:ext cx="1561731" cy="39564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FEE1DC-F2C3-4A23-A090-F16F2332D873}"/>
              </a:ext>
            </a:extLst>
          </p:cNvPr>
          <p:cNvCxnSpPr>
            <a:cxnSpLocks/>
          </p:cNvCxnSpPr>
          <p:nvPr/>
        </p:nvCxnSpPr>
        <p:spPr>
          <a:xfrm>
            <a:off x="5686425" y="2061052"/>
            <a:ext cx="933450" cy="403686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A2FDD75-F501-475B-B042-764D8D232688}"/>
              </a:ext>
            </a:extLst>
          </p:cNvPr>
          <p:cNvCxnSpPr>
            <a:cxnSpLocks/>
          </p:cNvCxnSpPr>
          <p:nvPr/>
        </p:nvCxnSpPr>
        <p:spPr>
          <a:xfrm>
            <a:off x="5105261" y="2553462"/>
            <a:ext cx="2104887" cy="955568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96EE81C-BA44-473E-83F3-0BD8C852026A}"/>
              </a:ext>
            </a:extLst>
          </p:cNvPr>
          <p:cNvCxnSpPr>
            <a:cxnSpLocks/>
          </p:cNvCxnSpPr>
          <p:nvPr/>
        </p:nvCxnSpPr>
        <p:spPr>
          <a:xfrm>
            <a:off x="4352925" y="2946958"/>
            <a:ext cx="2857223" cy="811419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5DCAB5C-97D9-4684-9FDA-03397AFBC54F}"/>
              </a:ext>
            </a:extLst>
          </p:cNvPr>
          <p:cNvCxnSpPr>
            <a:cxnSpLocks/>
          </p:cNvCxnSpPr>
          <p:nvPr/>
        </p:nvCxnSpPr>
        <p:spPr>
          <a:xfrm>
            <a:off x="5763919" y="3473160"/>
            <a:ext cx="1293829" cy="843516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4B7D3EC-A3F6-4B42-9FEB-14E5BC9A4ADA}"/>
              </a:ext>
            </a:extLst>
          </p:cNvPr>
          <p:cNvCxnSpPr>
            <a:cxnSpLocks/>
          </p:cNvCxnSpPr>
          <p:nvPr/>
        </p:nvCxnSpPr>
        <p:spPr>
          <a:xfrm>
            <a:off x="5343526" y="4167881"/>
            <a:ext cx="1352549" cy="636418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E56983D-5853-4204-9B99-32F772F185A9}"/>
              </a:ext>
            </a:extLst>
          </p:cNvPr>
          <p:cNvCxnSpPr>
            <a:cxnSpLocks/>
          </p:cNvCxnSpPr>
          <p:nvPr/>
        </p:nvCxnSpPr>
        <p:spPr>
          <a:xfrm>
            <a:off x="4718481" y="4653194"/>
            <a:ext cx="2491667" cy="760705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xmlns="" id="{EF53E39C-E411-4464-A842-859DE2DF3ED8}"/>
              </a:ext>
            </a:extLst>
          </p:cNvPr>
          <p:cNvSpPr/>
          <p:nvPr/>
        </p:nvSpPr>
        <p:spPr>
          <a:xfrm>
            <a:off x="6848475" y="4500795"/>
            <a:ext cx="361673" cy="6364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xmlns="" id="{21CD30A4-19E7-45C8-BEE4-8CDA667D8AD1}"/>
              </a:ext>
            </a:extLst>
          </p:cNvPr>
          <p:cNvSpPr/>
          <p:nvPr/>
        </p:nvSpPr>
        <p:spPr>
          <a:xfrm>
            <a:off x="6877051" y="1786169"/>
            <a:ext cx="333098" cy="14655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xmlns="" id="{CB7AF8BC-75EA-4ABC-9B94-26A53DCA8FCC}"/>
              </a:ext>
            </a:extLst>
          </p:cNvPr>
          <p:cNvSpPr/>
          <p:nvPr/>
        </p:nvSpPr>
        <p:spPr>
          <a:xfrm>
            <a:off x="6905625" y="1071795"/>
            <a:ext cx="361673" cy="6364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09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8CF1C-5320-4B3B-8FF3-44BF9439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2955"/>
            <a:ext cx="5181600" cy="57640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AutoNum type="arabicPeriod"/>
            </a:pPr>
            <a:r>
              <a:rPr lang="en-US" dirty="0"/>
              <a:t>Set 5</a:t>
            </a:r>
            <a:r>
              <a:rPr lang="en-US" baseline="30000" dirty="0"/>
              <a:t>th</a:t>
            </a:r>
            <a:r>
              <a:rPr lang="en-US" dirty="0"/>
              <a:t> bit of port B for output</a:t>
            </a:r>
          </a:p>
          <a:p>
            <a:pPr marL="514350" indent="-514350">
              <a:buAutoNum type="arabicPeriod"/>
            </a:pPr>
            <a:r>
              <a:rPr lang="en-US" dirty="0"/>
              <a:t>Calculate the value of T0CON register and assign to it</a:t>
            </a:r>
          </a:p>
          <a:p>
            <a:pPr marL="514350" indent="-514350">
              <a:buAutoNum type="arabicPeriod"/>
            </a:pPr>
            <a:r>
              <a:rPr lang="en-US" dirty="0"/>
              <a:t>Load TMR0H and TMR0L registers (ex. FF00H)</a:t>
            </a:r>
          </a:p>
          <a:p>
            <a:pPr marL="514350" indent="-514350">
              <a:buAutoNum type="arabicPeriod"/>
            </a:pPr>
            <a:r>
              <a:rPr lang="en-US" dirty="0"/>
              <a:t>Clear timer interrupt flag bit</a:t>
            </a:r>
          </a:p>
          <a:p>
            <a:pPr marL="514350" indent="-514350">
              <a:buAutoNum type="arabicPeriod"/>
            </a:pPr>
            <a:r>
              <a:rPr lang="en-US" dirty="0"/>
              <a:t>Toggle 5</a:t>
            </a:r>
            <a:r>
              <a:rPr lang="en-US" baseline="30000" dirty="0"/>
              <a:t>th</a:t>
            </a:r>
            <a:r>
              <a:rPr lang="en-US" dirty="0"/>
              <a:t> bit of Port B</a:t>
            </a:r>
          </a:p>
          <a:p>
            <a:pPr marL="514350" indent="-514350">
              <a:buAutoNum type="arabicPeriod"/>
            </a:pPr>
            <a:r>
              <a:rPr lang="en-US" dirty="0"/>
              <a:t>Start timer0 by setting the TMR0ON bit</a:t>
            </a:r>
          </a:p>
          <a:p>
            <a:pPr marL="514350" indent="-514350">
              <a:buAutoNum type="arabicPeriod"/>
            </a:pPr>
            <a:r>
              <a:rPr lang="en-US" dirty="0"/>
              <a:t>Keep watching timer interrupt flag bit </a:t>
            </a:r>
          </a:p>
          <a:p>
            <a:pPr marL="514350" indent="-514350">
              <a:buAutoNum type="arabicPeriod"/>
            </a:pPr>
            <a:r>
              <a:rPr lang="en-US" dirty="0"/>
              <a:t>When it is set, stop timer0 </a:t>
            </a:r>
          </a:p>
          <a:p>
            <a:pPr marL="514350" indent="-514350">
              <a:buAutoNum type="arabicPeriod"/>
            </a:pPr>
            <a:r>
              <a:rPr lang="en-US" dirty="0"/>
              <a:t>Go to step 3.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89F52-05F5-4EF2-A089-FBBDF9634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0219"/>
            <a:ext cx="5181600" cy="58967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Program:</a:t>
            </a:r>
          </a:p>
          <a:p>
            <a:pPr marL="0" indent="0">
              <a:buNone/>
            </a:pPr>
            <a:r>
              <a:rPr lang="en-US" dirty="0"/>
              <a:t>	BCF TRISB,5</a:t>
            </a:r>
          </a:p>
          <a:p>
            <a:pPr marL="0" indent="0">
              <a:buNone/>
            </a:pPr>
            <a:r>
              <a:rPr lang="en-US" dirty="0"/>
              <a:t>	MOVLW 0x08</a:t>
            </a:r>
          </a:p>
          <a:p>
            <a:pPr marL="0" indent="0">
              <a:buNone/>
            </a:pPr>
            <a:r>
              <a:rPr lang="en-US" dirty="0"/>
              <a:t>	MOVF T0CON</a:t>
            </a:r>
          </a:p>
          <a:p>
            <a:pPr marL="0" indent="0">
              <a:buNone/>
            </a:pPr>
            <a:r>
              <a:rPr lang="en-US" dirty="0"/>
              <a:t>L1	MOVLW 0xFF</a:t>
            </a:r>
          </a:p>
          <a:p>
            <a:pPr marL="0" indent="0">
              <a:buNone/>
            </a:pPr>
            <a:r>
              <a:rPr lang="en-US" dirty="0"/>
              <a:t>	MOVF TMR0H</a:t>
            </a:r>
          </a:p>
          <a:p>
            <a:pPr marL="0" indent="0">
              <a:buNone/>
            </a:pPr>
            <a:r>
              <a:rPr lang="en-US" dirty="0"/>
              <a:t>	MOVLW 0</a:t>
            </a:r>
          </a:p>
          <a:p>
            <a:pPr marL="0" indent="0">
              <a:buNone/>
            </a:pPr>
            <a:r>
              <a:rPr lang="en-US" dirty="0"/>
              <a:t>	MOVF TMR0L</a:t>
            </a:r>
          </a:p>
          <a:p>
            <a:pPr marL="0" indent="0">
              <a:buNone/>
            </a:pPr>
            <a:r>
              <a:rPr lang="en-US" dirty="0"/>
              <a:t>	BCF INTCON, TMR0IF</a:t>
            </a:r>
          </a:p>
          <a:p>
            <a:pPr marL="0" indent="0">
              <a:buNone/>
            </a:pPr>
            <a:r>
              <a:rPr lang="en-US" dirty="0"/>
              <a:t>	BTG PORTB, 5</a:t>
            </a:r>
          </a:p>
          <a:p>
            <a:pPr marL="0" indent="0">
              <a:buNone/>
            </a:pPr>
            <a:r>
              <a:rPr lang="en-US" dirty="0"/>
              <a:t>	BSF T0CON	, TMR0ON</a:t>
            </a:r>
          </a:p>
          <a:p>
            <a:pPr marL="0" indent="0">
              <a:buNone/>
            </a:pPr>
            <a:r>
              <a:rPr lang="en-US" dirty="0"/>
              <a:t>L2	BTFSS INTCON, TMR0IF</a:t>
            </a:r>
          </a:p>
          <a:p>
            <a:pPr marL="0" indent="0">
              <a:buNone/>
            </a:pPr>
            <a:r>
              <a:rPr lang="en-US" dirty="0"/>
              <a:t>	GOTO L2</a:t>
            </a:r>
          </a:p>
          <a:p>
            <a:pPr marL="0" indent="0">
              <a:buNone/>
            </a:pPr>
            <a:r>
              <a:rPr lang="en-US" dirty="0"/>
              <a:t>	BCF T0CON, TMR0ON</a:t>
            </a:r>
          </a:p>
          <a:p>
            <a:pPr marL="0" indent="0">
              <a:buNone/>
            </a:pPr>
            <a:r>
              <a:rPr lang="en-US" dirty="0"/>
              <a:t>	GOTO L1	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8B5AC69-2F41-4B97-A0E6-454E37865ACD}"/>
              </a:ext>
            </a:extLst>
          </p:cNvPr>
          <p:cNvCxnSpPr/>
          <p:nvPr/>
        </p:nvCxnSpPr>
        <p:spPr>
          <a:xfrm flipV="1">
            <a:off x="5193437" y="834501"/>
            <a:ext cx="1864311" cy="124287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E10C739-B45A-4E41-BB08-A094381AA476}"/>
              </a:ext>
            </a:extLst>
          </p:cNvPr>
          <p:cNvCxnSpPr>
            <a:cxnSpLocks/>
          </p:cNvCxnSpPr>
          <p:nvPr/>
        </p:nvCxnSpPr>
        <p:spPr>
          <a:xfrm flipV="1">
            <a:off x="5134344" y="1310335"/>
            <a:ext cx="1561731" cy="39564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FEE1DC-F2C3-4A23-A090-F16F2332D873}"/>
              </a:ext>
            </a:extLst>
          </p:cNvPr>
          <p:cNvCxnSpPr>
            <a:cxnSpLocks/>
          </p:cNvCxnSpPr>
          <p:nvPr/>
        </p:nvCxnSpPr>
        <p:spPr>
          <a:xfrm>
            <a:off x="5686425" y="2061052"/>
            <a:ext cx="933450" cy="403686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A2FDD75-F501-475B-B042-764D8D232688}"/>
              </a:ext>
            </a:extLst>
          </p:cNvPr>
          <p:cNvCxnSpPr>
            <a:cxnSpLocks/>
          </p:cNvCxnSpPr>
          <p:nvPr/>
        </p:nvCxnSpPr>
        <p:spPr>
          <a:xfrm>
            <a:off x="5105261" y="2553462"/>
            <a:ext cx="2104887" cy="955568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96EE81C-BA44-473E-83F3-0BD8C852026A}"/>
              </a:ext>
            </a:extLst>
          </p:cNvPr>
          <p:cNvCxnSpPr>
            <a:cxnSpLocks/>
          </p:cNvCxnSpPr>
          <p:nvPr/>
        </p:nvCxnSpPr>
        <p:spPr>
          <a:xfrm>
            <a:off x="4352925" y="2946958"/>
            <a:ext cx="2857223" cy="811419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5DCAB5C-97D9-4684-9FDA-03397AFBC54F}"/>
              </a:ext>
            </a:extLst>
          </p:cNvPr>
          <p:cNvCxnSpPr>
            <a:cxnSpLocks/>
          </p:cNvCxnSpPr>
          <p:nvPr/>
        </p:nvCxnSpPr>
        <p:spPr>
          <a:xfrm>
            <a:off x="5763919" y="3473160"/>
            <a:ext cx="1293829" cy="843516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4B7D3EC-A3F6-4B42-9FEB-14E5BC9A4ADA}"/>
              </a:ext>
            </a:extLst>
          </p:cNvPr>
          <p:cNvCxnSpPr>
            <a:cxnSpLocks/>
          </p:cNvCxnSpPr>
          <p:nvPr/>
        </p:nvCxnSpPr>
        <p:spPr>
          <a:xfrm>
            <a:off x="5343526" y="4167881"/>
            <a:ext cx="1352549" cy="636418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E56983D-5853-4204-9B99-32F772F185A9}"/>
              </a:ext>
            </a:extLst>
          </p:cNvPr>
          <p:cNvCxnSpPr>
            <a:cxnSpLocks/>
          </p:cNvCxnSpPr>
          <p:nvPr/>
        </p:nvCxnSpPr>
        <p:spPr>
          <a:xfrm>
            <a:off x="4718481" y="4653194"/>
            <a:ext cx="2491667" cy="760705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1D37B6C-5338-4573-899F-FA0E305BBDC1}"/>
              </a:ext>
            </a:extLst>
          </p:cNvPr>
          <p:cNvCxnSpPr>
            <a:cxnSpLocks/>
          </p:cNvCxnSpPr>
          <p:nvPr/>
        </p:nvCxnSpPr>
        <p:spPr>
          <a:xfrm>
            <a:off x="3152775" y="5048250"/>
            <a:ext cx="3904973" cy="822849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xmlns="" id="{EF53E39C-E411-4464-A842-859DE2DF3ED8}"/>
              </a:ext>
            </a:extLst>
          </p:cNvPr>
          <p:cNvSpPr/>
          <p:nvPr/>
        </p:nvSpPr>
        <p:spPr>
          <a:xfrm>
            <a:off x="6848475" y="4500795"/>
            <a:ext cx="361673" cy="6364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xmlns="" id="{21CD30A4-19E7-45C8-BEE4-8CDA667D8AD1}"/>
              </a:ext>
            </a:extLst>
          </p:cNvPr>
          <p:cNvSpPr/>
          <p:nvPr/>
        </p:nvSpPr>
        <p:spPr>
          <a:xfrm>
            <a:off x="6877051" y="1786169"/>
            <a:ext cx="333098" cy="14655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xmlns="" id="{CB7AF8BC-75EA-4ABC-9B94-26A53DCA8FCC}"/>
              </a:ext>
            </a:extLst>
          </p:cNvPr>
          <p:cNvSpPr/>
          <p:nvPr/>
        </p:nvSpPr>
        <p:spPr>
          <a:xfrm>
            <a:off x="6905625" y="1071795"/>
            <a:ext cx="361673" cy="6364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6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8CF1C-5320-4B3B-8FF3-44BF9439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2955"/>
            <a:ext cx="5181600" cy="57640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AutoNum type="arabicPeriod"/>
            </a:pPr>
            <a:r>
              <a:rPr lang="en-US" dirty="0"/>
              <a:t>Set 5</a:t>
            </a:r>
            <a:r>
              <a:rPr lang="en-US" baseline="30000" dirty="0"/>
              <a:t>th</a:t>
            </a:r>
            <a:r>
              <a:rPr lang="en-US" dirty="0"/>
              <a:t> bit of port B for output</a:t>
            </a:r>
          </a:p>
          <a:p>
            <a:pPr marL="514350" indent="-514350">
              <a:buAutoNum type="arabicPeriod"/>
            </a:pPr>
            <a:r>
              <a:rPr lang="en-US" dirty="0"/>
              <a:t>Calculate the value of T0CON register and assign to it</a:t>
            </a:r>
          </a:p>
          <a:p>
            <a:pPr marL="514350" indent="-514350">
              <a:buAutoNum type="arabicPeriod"/>
            </a:pPr>
            <a:r>
              <a:rPr lang="en-US" dirty="0"/>
              <a:t>Load TMR0H and TMR0L registers (ex. FF00H)</a:t>
            </a:r>
          </a:p>
          <a:p>
            <a:pPr marL="514350" indent="-514350">
              <a:buAutoNum type="arabicPeriod"/>
            </a:pPr>
            <a:r>
              <a:rPr lang="en-US" dirty="0"/>
              <a:t>Clear timer interrupt flag bit</a:t>
            </a:r>
          </a:p>
          <a:p>
            <a:pPr marL="514350" indent="-514350">
              <a:buAutoNum type="arabicPeriod"/>
            </a:pPr>
            <a:r>
              <a:rPr lang="en-US" dirty="0"/>
              <a:t>Toggle 5</a:t>
            </a:r>
            <a:r>
              <a:rPr lang="en-US" baseline="30000" dirty="0"/>
              <a:t>th</a:t>
            </a:r>
            <a:r>
              <a:rPr lang="en-US" dirty="0"/>
              <a:t> bit of Port B</a:t>
            </a:r>
          </a:p>
          <a:p>
            <a:pPr marL="514350" indent="-514350">
              <a:buAutoNum type="arabicPeriod"/>
            </a:pPr>
            <a:r>
              <a:rPr lang="en-US" dirty="0"/>
              <a:t>Start timer0 by setting the TMR0ON bit</a:t>
            </a:r>
          </a:p>
          <a:p>
            <a:pPr marL="514350" indent="-514350">
              <a:buAutoNum type="arabicPeriod"/>
            </a:pPr>
            <a:r>
              <a:rPr lang="en-US" dirty="0"/>
              <a:t>Keep watching timer interrupt flag bit </a:t>
            </a:r>
          </a:p>
          <a:p>
            <a:pPr marL="514350" indent="-514350">
              <a:buAutoNum type="arabicPeriod"/>
            </a:pPr>
            <a:r>
              <a:rPr lang="en-US" dirty="0"/>
              <a:t>When it is set, stop timer0 </a:t>
            </a:r>
          </a:p>
          <a:p>
            <a:pPr marL="514350" indent="-514350">
              <a:buAutoNum type="arabicPeriod"/>
            </a:pPr>
            <a:r>
              <a:rPr lang="en-US" dirty="0"/>
              <a:t>Go to step 3.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89F52-05F5-4EF2-A089-FBBDF9634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0219"/>
            <a:ext cx="5181600" cy="58967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Program:</a:t>
            </a:r>
          </a:p>
          <a:p>
            <a:pPr marL="0" indent="0">
              <a:buNone/>
            </a:pPr>
            <a:r>
              <a:rPr lang="en-US" dirty="0"/>
              <a:t>	BCF TRISB,5</a:t>
            </a:r>
          </a:p>
          <a:p>
            <a:pPr marL="0" indent="0">
              <a:buNone/>
            </a:pPr>
            <a:r>
              <a:rPr lang="en-US" dirty="0"/>
              <a:t>	MOVLW 0x08</a:t>
            </a:r>
          </a:p>
          <a:p>
            <a:pPr marL="0" indent="0">
              <a:buNone/>
            </a:pPr>
            <a:r>
              <a:rPr lang="en-US" dirty="0"/>
              <a:t>	MOVF T0CON</a:t>
            </a:r>
          </a:p>
          <a:p>
            <a:pPr marL="0" indent="0">
              <a:buNone/>
            </a:pPr>
            <a:r>
              <a:rPr lang="en-US" dirty="0"/>
              <a:t>L1	MOVLW 0xFF</a:t>
            </a:r>
          </a:p>
          <a:p>
            <a:pPr marL="0" indent="0">
              <a:buNone/>
            </a:pPr>
            <a:r>
              <a:rPr lang="en-US" dirty="0"/>
              <a:t>	MOVF TMR0H</a:t>
            </a:r>
          </a:p>
          <a:p>
            <a:pPr marL="0" indent="0">
              <a:buNone/>
            </a:pPr>
            <a:r>
              <a:rPr lang="en-US" dirty="0"/>
              <a:t>	MOVLW 0</a:t>
            </a:r>
          </a:p>
          <a:p>
            <a:pPr marL="0" indent="0">
              <a:buNone/>
            </a:pPr>
            <a:r>
              <a:rPr lang="en-US" dirty="0"/>
              <a:t>	MOVF TMR0L</a:t>
            </a:r>
          </a:p>
          <a:p>
            <a:pPr marL="0" indent="0">
              <a:buNone/>
            </a:pPr>
            <a:r>
              <a:rPr lang="en-US" dirty="0"/>
              <a:t>	BCF INTCON, TMR0IF</a:t>
            </a:r>
          </a:p>
          <a:p>
            <a:pPr marL="0" indent="0">
              <a:buNone/>
            </a:pPr>
            <a:r>
              <a:rPr lang="en-US" dirty="0"/>
              <a:t>	BTG PORTB, 5</a:t>
            </a:r>
          </a:p>
          <a:p>
            <a:pPr marL="0" indent="0">
              <a:buNone/>
            </a:pPr>
            <a:r>
              <a:rPr lang="en-US" dirty="0"/>
              <a:t>	BSF T0CON	, TMR0ON</a:t>
            </a:r>
          </a:p>
          <a:p>
            <a:pPr marL="0" indent="0">
              <a:buNone/>
            </a:pPr>
            <a:r>
              <a:rPr lang="en-US" dirty="0"/>
              <a:t>L2	BTFSS INTCON, TMR0IF</a:t>
            </a:r>
          </a:p>
          <a:p>
            <a:pPr marL="0" indent="0">
              <a:buNone/>
            </a:pPr>
            <a:r>
              <a:rPr lang="en-US" dirty="0"/>
              <a:t>	GOTO L2</a:t>
            </a:r>
          </a:p>
          <a:p>
            <a:pPr marL="0" indent="0">
              <a:buNone/>
            </a:pPr>
            <a:r>
              <a:rPr lang="en-US" dirty="0"/>
              <a:t>	BCF T0CON, TMR0ON</a:t>
            </a:r>
          </a:p>
          <a:p>
            <a:pPr marL="0" indent="0">
              <a:buNone/>
            </a:pPr>
            <a:r>
              <a:rPr lang="en-US" dirty="0"/>
              <a:t>	GOTO L1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863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amount of time delay generated by the timer in the previous example. Assume that XTAL = 10MHz.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722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3384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is the amount of time delay generated by the timer in the previous example. Assume that XTAL = 10MHz.</a:t>
            </a:r>
          </a:p>
          <a:p>
            <a:endParaRPr lang="en-US" dirty="0"/>
          </a:p>
          <a:p>
            <a:r>
              <a:rPr lang="en-US" dirty="0"/>
              <a:t>Timer frequency = crystal frequency/4 = 10/4 = 2.5MHz.</a:t>
            </a:r>
          </a:p>
          <a:p>
            <a:r>
              <a:rPr lang="en-US" dirty="0"/>
              <a:t>Each clock period = T = 1/2.5MHz = 0.4µs</a:t>
            </a:r>
          </a:p>
          <a:p>
            <a:r>
              <a:rPr lang="en-US" dirty="0"/>
              <a:t>Time delay= number of counts * clock period</a:t>
            </a:r>
          </a:p>
          <a:p>
            <a:r>
              <a:rPr lang="en-US" dirty="0"/>
              <a:t>Number of counts = FFFFH – FF00H +1(rolling back) = 100H (256 decimal)</a:t>
            </a:r>
          </a:p>
          <a:p>
            <a:r>
              <a:rPr lang="en-US" dirty="0"/>
              <a:t>Time delay(half cycle) = 256 * 0.4 = 102.4 µs</a:t>
            </a:r>
          </a:p>
          <a:p>
            <a:r>
              <a:rPr lang="en-US" dirty="0"/>
              <a:t>Time delay(full cycle) = 102.4 * 2 = 204.8 µs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615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is the frequency of the square wave generated by the following program at PORTB.5. Consider the delay generated by the execution of the instructions also.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086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22"/>
            <a:ext cx="10515600" cy="604444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		BCF TRISB, 5</a:t>
            </a:r>
          </a:p>
          <a:p>
            <a:pPr marL="457200" lvl="1" indent="0">
              <a:buNone/>
            </a:pPr>
            <a:r>
              <a:rPr lang="en-US" dirty="0"/>
              <a:t>		MOVLW 0x08</a:t>
            </a:r>
          </a:p>
          <a:p>
            <a:pPr marL="457200" lvl="1" indent="0">
              <a:buNone/>
            </a:pPr>
            <a:r>
              <a:rPr lang="en-US" dirty="0"/>
              <a:t>		MOVF T0CON</a:t>
            </a:r>
          </a:p>
          <a:p>
            <a:pPr marL="457200" lvl="1" indent="0">
              <a:buNone/>
            </a:pPr>
            <a:r>
              <a:rPr lang="en-US" dirty="0"/>
              <a:t>		BCF INTCON, TMR0IF</a:t>
            </a:r>
          </a:p>
          <a:p>
            <a:pPr marL="457200" lvl="1" indent="0">
              <a:buNone/>
            </a:pPr>
            <a:r>
              <a:rPr lang="en-US" dirty="0"/>
              <a:t>L1  		MOVLW 0xFF</a:t>
            </a:r>
          </a:p>
          <a:p>
            <a:pPr marL="457200" lvl="1" indent="0">
              <a:buNone/>
            </a:pPr>
            <a:r>
              <a:rPr lang="en-US" dirty="0"/>
              <a:t>		MOVF TMR0H</a:t>
            </a:r>
          </a:p>
          <a:p>
            <a:pPr marL="457200" lvl="1" indent="0">
              <a:buNone/>
            </a:pPr>
            <a:r>
              <a:rPr lang="en-US" dirty="0"/>
              <a:t>		MOVLW -D’48’</a:t>
            </a:r>
          </a:p>
          <a:p>
            <a:pPr marL="457200" lvl="1" indent="0">
              <a:buNone/>
            </a:pPr>
            <a:r>
              <a:rPr lang="en-US" dirty="0"/>
              <a:t>		MOVWF TMR0L</a:t>
            </a:r>
          </a:p>
          <a:p>
            <a:pPr marL="457200" lvl="1" indent="0">
              <a:buNone/>
            </a:pPr>
            <a:r>
              <a:rPr lang="en-US" dirty="0"/>
              <a:t>		CALL DELAY</a:t>
            </a:r>
          </a:p>
          <a:p>
            <a:pPr marL="457200" lvl="1" indent="0">
              <a:buNone/>
            </a:pPr>
            <a:r>
              <a:rPr lang="en-US" dirty="0"/>
              <a:t>		BTG PORTB, 5</a:t>
            </a:r>
          </a:p>
          <a:p>
            <a:pPr marL="457200" lvl="1" indent="0">
              <a:buNone/>
            </a:pPr>
            <a:r>
              <a:rPr lang="en-US" dirty="0"/>
              <a:t>		BRA L1</a:t>
            </a:r>
          </a:p>
          <a:p>
            <a:pPr marL="457200" lvl="1" indent="0">
              <a:buNone/>
            </a:pPr>
            <a:r>
              <a:rPr lang="en-US" dirty="0"/>
              <a:t>DELAY	BSF T0CON, TMR0ON</a:t>
            </a:r>
          </a:p>
          <a:p>
            <a:pPr marL="457200" lvl="1" indent="0">
              <a:buNone/>
            </a:pPr>
            <a:r>
              <a:rPr lang="en-US" dirty="0"/>
              <a:t>L2		BTFSS, INTCON, TMR0IF</a:t>
            </a:r>
          </a:p>
          <a:p>
            <a:pPr marL="457200" lvl="1" indent="0">
              <a:buNone/>
            </a:pPr>
            <a:r>
              <a:rPr lang="en-US" dirty="0"/>
              <a:t>		BRA L2</a:t>
            </a:r>
          </a:p>
          <a:p>
            <a:pPr marL="457200" lvl="1" indent="0">
              <a:buNone/>
            </a:pPr>
            <a:r>
              <a:rPr lang="en-US" dirty="0"/>
              <a:t>		BCF T0CON, TMR0ON</a:t>
            </a:r>
          </a:p>
          <a:p>
            <a:pPr marL="457200" lvl="1" indent="0">
              <a:buNone/>
            </a:pPr>
            <a:r>
              <a:rPr lang="en-US" dirty="0"/>
              <a:t>		BCF INTCON, TMR0IF</a:t>
            </a:r>
          </a:p>
          <a:p>
            <a:pPr marL="457200" lvl="1" indent="0">
              <a:buNone/>
            </a:pPr>
            <a:r>
              <a:rPr lang="en-US" dirty="0"/>
              <a:t>		RETURN	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1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84" y="0"/>
            <a:ext cx="7090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9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22"/>
            <a:ext cx="10515600" cy="604444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		BCF TRISB, 5</a:t>
            </a:r>
          </a:p>
          <a:p>
            <a:pPr marL="457200" lvl="1" indent="0">
              <a:buNone/>
            </a:pPr>
            <a:r>
              <a:rPr lang="en-US" dirty="0"/>
              <a:t>		MOVLW 0x08</a:t>
            </a:r>
          </a:p>
          <a:p>
            <a:pPr marL="457200" lvl="1" indent="0">
              <a:buNone/>
            </a:pPr>
            <a:r>
              <a:rPr lang="en-US" dirty="0"/>
              <a:t>		MOVF T0CON</a:t>
            </a:r>
          </a:p>
          <a:p>
            <a:pPr marL="457200" lvl="1" indent="0">
              <a:buNone/>
            </a:pPr>
            <a:r>
              <a:rPr lang="en-US" dirty="0"/>
              <a:t>		BCF INTCON, TMR0IF</a:t>
            </a:r>
          </a:p>
          <a:p>
            <a:pPr marL="457200" lvl="1" indent="0">
              <a:buNone/>
            </a:pPr>
            <a:r>
              <a:rPr lang="en-US" dirty="0"/>
              <a:t>L1  		MOVLW 0xFF</a:t>
            </a:r>
          </a:p>
          <a:p>
            <a:pPr marL="457200" lvl="1" indent="0">
              <a:buNone/>
            </a:pPr>
            <a:r>
              <a:rPr lang="en-US" dirty="0"/>
              <a:t>		MOVF TMR0H</a:t>
            </a:r>
          </a:p>
          <a:p>
            <a:pPr marL="457200" lvl="1" indent="0">
              <a:buNone/>
            </a:pPr>
            <a:r>
              <a:rPr lang="en-US" dirty="0"/>
              <a:t>		MOVLW -D’48’ </a:t>
            </a:r>
            <a:r>
              <a:rPr lang="en-US" dirty="0">
                <a:sym typeface="Wingdings" panose="05000000000000000000" pitchFamily="2" charset="2"/>
              </a:rPr>
              <a:t> Number of counts = FFFFH – (-48D)+1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MOVWF TMR0L</a:t>
            </a:r>
          </a:p>
          <a:p>
            <a:pPr marL="457200" lvl="1" indent="0">
              <a:buNone/>
            </a:pPr>
            <a:r>
              <a:rPr lang="en-US" dirty="0"/>
              <a:t>		CALL DELAY</a:t>
            </a:r>
          </a:p>
          <a:p>
            <a:pPr marL="457200" lvl="1" indent="0">
              <a:buNone/>
            </a:pPr>
            <a:r>
              <a:rPr lang="en-US" dirty="0"/>
              <a:t>		BTG PORTB, 5</a:t>
            </a:r>
          </a:p>
          <a:p>
            <a:pPr marL="457200" lvl="1" indent="0">
              <a:buNone/>
            </a:pPr>
            <a:r>
              <a:rPr lang="en-US" dirty="0"/>
              <a:t>		BRA L1</a:t>
            </a:r>
          </a:p>
          <a:p>
            <a:pPr marL="457200" lvl="1" indent="0">
              <a:buNone/>
            </a:pPr>
            <a:r>
              <a:rPr lang="en-US" dirty="0"/>
              <a:t>DELAY	BSF T0CON, TMR0ON</a:t>
            </a:r>
          </a:p>
          <a:p>
            <a:pPr marL="457200" lvl="1" indent="0">
              <a:buNone/>
            </a:pPr>
            <a:r>
              <a:rPr lang="en-US" dirty="0"/>
              <a:t>L2		BTFSS, INTCON, TMR0IF</a:t>
            </a:r>
          </a:p>
          <a:p>
            <a:pPr marL="457200" lvl="1" indent="0">
              <a:buNone/>
            </a:pPr>
            <a:r>
              <a:rPr lang="en-US" dirty="0"/>
              <a:t>		BRA L2</a:t>
            </a:r>
          </a:p>
          <a:p>
            <a:pPr marL="457200" lvl="1" indent="0">
              <a:buNone/>
            </a:pPr>
            <a:r>
              <a:rPr lang="en-US" dirty="0"/>
              <a:t>		BSF T0CON, TMR0ON</a:t>
            </a:r>
          </a:p>
          <a:p>
            <a:pPr marL="457200" lvl="1" indent="0">
              <a:buNone/>
            </a:pPr>
            <a:r>
              <a:rPr lang="en-US" dirty="0"/>
              <a:t>		BCF INTCON, TMR0IF</a:t>
            </a:r>
          </a:p>
          <a:p>
            <a:pPr marL="457200" lvl="1" indent="0">
              <a:buNone/>
            </a:pPr>
            <a:r>
              <a:rPr lang="en-US" dirty="0"/>
              <a:t>		RETURN	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603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-48D = 2’s complement of 48</a:t>
            </a:r>
          </a:p>
          <a:p>
            <a:pPr marL="0" indent="0">
              <a:buNone/>
            </a:pPr>
            <a:r>
              <a:rPr lang="en-US" dirty="0"/>
              <a:t>	= 2’s complement of 0030H</a:t>
            </a:r>
          </a:p>
          <a:p>
            <a:pPr marL="0" indent="0">
              <a:buNone/>
            </a:pPr>
            <a:r>
              <a:rPr lang="en-US" dirty="0"/>
              <a:t>	= 2’s complement of 0000 0000 0011 0000 B</a:t>
            </a:r>
          </a:p>
          <a:p>
            <a:pPr marL="0" indent="0">
              <a:buNone/>
            </a:pPr>
            <a:r>
              <a:rPr lang="en-US" dirty="0"/>
              <a:t>	=1111 1111 1101 0000 B</a:t>
            </a:r>
          </a:p>
          <a:p>
            <a:pPr marL="0" indent="0">
              <a:buNone/>
            </a:pPr>
            <a:r>
              <a:rPr lang="en-US" dirty="0"/>
              <a:t>	=FFD0H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670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22"/>
            <a:ext cx="10634932" cy="604444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		BCF TRISB, 5</a:t>
            </a:r>
          </a:p>
          <a:p>
            <a:pPr marL="457200" lvl="1" indent="0">
              <a:buNone/>
            </a:pPr>
            <a:r>
              <a:rPr lang="en-US" dirty="0"/>
              <a:t>		MOVLW 0x08</a:t>
            </a:r>
          </a:p>
          <a:p>
            <a:pPr marL="457200" lvl="1" indent="0">
              <a:buNone/>
            </a:pPr>
            <a:r>
              <a:rPr lang="en-US" dirty="0"/>
              <a:t>		MOVF T0CON</a:t>
            </a:r>
          </a:p>
          <a:p>
            <a:pPr marL="457200" lvl="1" indent="0">
              <a:buNone/>
            </a:pPr>
            <a:r>
              <a:rPr lang="en-US" dirty="0"/>
              <a:t>		BCF INTCON, TMR0IF</a:t>
            </a:r>
          </a:p>
          <a:p>
            <a:pPr marL="457200" lvl="1" indent="0">
              <a:buNone/>
            </a:pPr>
            <a:r>
              <a:rPr lang="en-US" dirty="0"/>
              <a:t>L1  		MOVLW 0xFF</a:t>
            </a:r>
          </a:p>
          <a:p>
            <a:pPr marL="457200" lvl="1" indent="0">
              <a:buNone/>
            </a:pPr>
            <a:r>
              <a:rPr lang="en-US" dirty="0"/>
              <a:t>		MOVF TMR0H</a:t>
            </a:r>
          </a:p>
          <a:p>
            <a:pPr marL="457200" lvl="1" indent="0">
              <a:buNone/>
            </a:pPr>
            <a:r>
              <a:rPr lang="en-US" dirty="0"/>
              <a:t>		MOVLW -D’48’ </a:t>
            </a:r>
            <a:r>
              <a:rPr lang="en-US" dirty="0">
                <a:sym typeface="Wingdings" panose="05000000000000000000" pitchFamily="2" charset="2"/>
              </a:rPr>
              <a:t> N0. of counts = FFFFH – FFD0H = 002FH +1 = 0030H =48D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MOVWF TMR0L</a:t>
            </a:r>
          </a:p>
          <a:p>
            <a:pPr marL="457200" lvl="1" indent="0">
              <a:buNone/>
            </a:pPr>
            <a:r>
              <a:rPr lang="en-US" dirty="0"/>
              <a:t>		CALL DELAY</a:t>
            </a:r>
          </a:p>
          <a:p>
            <a:pPr marL="457200" lvl="1" indent="0">
              <a:buNone/>
            </a:pPr>
            <a:r>
              <a:rPr lang="en-US" dirty="0"/>
              <a:t>		BTG PORTB, 5</a:t>
            </a:r>
          </a:p>
          <a:p>
            <a:pPr marL="457200" lvl="1" indent="0">
              <a:buNone/>
            </a:pPr>
            <a:r>
              <a:rPr lang="en-US" dirty="0"/>
              <a:t>		BRA L1</a:t>
            </a:r>
          </a:p>
          <a:p>
            <a:pPr marL="457200" lvl="1" indent="0">
              <a:buNone/>
            </a:pPr>
            <a:r>
              <a:rPr lang="en-US" dirty="0"/>
              <a:t>DELAY	BSF T0CON, TMR0ON</a:t>
            </a:r>
          </a:p>
          <a:p>
            <a:pPr marL="457200" lvl="1" indent="0">
              <a:buNone/>
            </a:pPr>
            <a:r>
              <a:rPr lang="en-US" dirty="0"/>
              <a:t>L2		BTFSS, INTCON, TMR0IF</a:t>
            </a:r>
          </a:p>
          <a:p>
            <a:pPr marL="457200" lvl="1" indent="0">
              <a:buNone/>
            </a:pPr>
            <a:r>
              <a:rPr lang="en-US" dirty="0"/>
              <a:t>		BRA L2</a:t>
            </a:r>
          </a:p>
          <a:p>
            <a:pPr marL="457200" lvl="1" indent="0">
              <a:buNone/>
            </a:pPr>
            <a:r>
              <a:rPr lang="en-US" dirty="0"/>
              <a:t>		BSF T0CON, TMR0ON</a:t>
            </a:r>
          </a:p>
          <a:p>
            <a:pPr marL="457200" lvl="1" indent="0">
              <a:buNone/>
            </a:pPr>
            <a:r>
              <a:rPr lang="en-US" dirty="0"/>
              <a:t>		BCF INTCON, TMR0IF</a:t>
            </a:r>
          </a:p>
          <a:p>
            <a:pPr marL="457200" lvl="1" indent="0">
              <a:buNone/>
            </a:pPr>
            <a:r>
              <a:rPr lang="en-US" dirty="0"/>
              <a:t>		RETURN	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011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22"/>
            <a:ext cx="10515600" cy="604444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		BCF TRISB, 5	</a:t>
            </a:r>
          </a:p>
          <a:p>
            <a:pPr marL="457200" lvl="1" indent="0">
              <a:buNone/>
            </a:pPr>
            <a:r>
              <a:rPr lang="en-US" dirty="0"/>
              <a:t>		MOVLW 0x08	</a:t>
            </a:r>
          </a:p>
          <a:p>
            <a:pPr marL="457200" lvl="1" indent="0">
              <a:buNone/>
            </a:pPr>
            <a:r>
              <a:rPr lang="en-US" dirty="0"/>
              <a:t>		MOVF T0CON	</a:t>
            </a:r>
          </a:p>
          <a:p>
            <a:pPr marL="457200" lvl="1" indent="0">
              <a:buNone/>
            </a:pPr>
            <a:r>
              <a:rPr lang="en-US" dirty="0"/>
              <a:t>		BCF INTCON, TMR0IF</a:t>
            </a:r>
          </a:p>
          <a:p>
            <a:pPr marL="457200" lvl="1" indent="0">
              <a:buNone/>
            </a:pPr>
            <a:r>
              <a:rPr lang="en-US" dirty="0"/>
              <a:t>L1  		MOVLW 0xFF	</a:t>
            </a:r>
            <a:r>
              <a:rPr lang="en-US" dirty="0">
                <a:sym typeface="Wingdings" panose="05000000000000000000" pitchFamily="2" charset="2"/>
              </a:rPr>
              <a:t>1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MOVF TMR0H	</a:t>
            </a:r>
            <a:r>
              <a:rPr lang="en-US" dirty="0">
                <a:sym typeface="Wingdings" panose="05000000000000000000" pitchFamily="2" charset="2"/>
              </a:rPr>
              <a:t>1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MOVLW  -D’48’ 	</a:t>
            </a:r>
            <a:r>
              <a:rPr lang="en-US" dirty="0">
                <a:sym typeface="Wingdings" panose="05000000000000000000" pitchFamily="2" charset="2"/>
              </a:rPr>
              <a:t>1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MOVWF TMR0L	</a:t>
            </a:r>
            <a:r>
              <a:rPr lang="en-US" dirty="0">
                <a:sym typeface="Wingdings" panose="05000000000000000000" pitchFamily="2" charset="2"/>
              </a:rPr>
              <a:t>1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CALL DELAY	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BTG PORTB, 5	</a:t>
            </a:r>
            <a:r>
              <a:rPr lang="en-US" dirty="0">
                <a:sym typeface="Wingdings" panose="05000000000000000000" pitchFamily="2" charset="2"/>
              </a:rPr>
              <a:t>1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BRA L1 		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DELAY	BSF T0CON, TMR0ON	</a:t>
            </a:r>
            <a:r>
              <a:rPr lang="en-US" dirty="0">
                <a:sym typeface="Wingdings" panose="05000000000000000000" pitchFamily="2" charset="2"/>
              </a:rPr>
              <a:t>1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L2		BTFSS, INTCON, TMR0IF</a:t>
            </a:r>
          </a:p>
          <a:p>
            <a:pPr marL="457200" lvl="1" indent="0">
              <a:buNone/>
            </a:pPr>
            <a:r>
              <a:rPr lang="en-US" dirty="0"/>
              <a:t>		BRA L2	</a:t>
            </a:r>
          </a:p>
          <a:p>
            <a:pPr marL="457200" lvl="1" indent="0">
              <a:buNone/>
            </a:pPr>
            <a:r>
              <a:rPr lang="en-US" dirty="0"/>
              <a:t>		BSF T0CON, TMR0ON	</a:t>
            </a:r>
            <a:r>
              <a:rPr lang="en-US" dirty="0">
                <a:sym typeface="Wingdings" panose="05000000000000000000" pitchFamily="2" charset="2"/>
              </a:rPr>
              <a:t>1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BCF INTCON, TMR0IF 	</a:t>
            </a:r>
            <a:r>
              <a:rPr lang="en-US" dirty="0">
                <a:sym typeface="Wingdings" panose="05000000000000000000" pitchFamily="2" charset="2"/>
              </a:rPr>
              <a:t>1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RETURN	</a:t>
            </a:r>
            <a:r>
              <a:rPr lang="en-US" dirty="0">
                <a:sym typeface="Wingdings" panose="05000000000000000000" pitchFamily="2" charset="2"/>
              </a:rPr>
              <a:t>1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Total number of cycles = 48+13 = 61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5451894" y="4123426"/>
            <a:ext cx="396815" cy="51758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047117" y="4183815"/>
            <a:ext cx="47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Included in timer delay (48 cycles)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1318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Total number of cycles = 48+13 = 61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Time delay of one full cycle = 61 * 0.4 * 2 = 48.8 µs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Frequency of the square wave = 1/48.8 = 20.491 KHz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80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delay generated by timer0 in the following code. Do not include the overhead due to instructions. Assume XTAL = 10 </a:t>
            </a:r>
            <a:r>
              <a:rPr lang="en-US" dirty="0" err="1"/>
              <a:t>MHz.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44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15646B-2D62-4661-866D-7FD5B3FF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314325"/>
            <a:ext cx="60579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695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frequency = crystal frequency/4 = 10/4 = 2.5MHz.</a:t>
            </a:r>
          </a:p>
          <a:p>
            <a:r>
              <a:rPr lang="en-US" dirty="0"/>
              <a:t>Each clock period = T = 1/2.5MHz = 0.4µs</a:t>
            </a:r>
          </a:p>
          <a:p>
            <a:r>
              <a:rPr lang="en-US" dirty="0"/>
              <a:t>Time delay= number of counts * clock period</a:t>
            </a:r>
          </a:p>
          <a:p>
            <a:r>
              <a:rPr lang="en-US" dirty="0"/>
              <a:t>Number of counts = FFFFH – B83EH +1(rolling back) </a:t>
            </a:r>
          </a:p>
          <a:p>
            <a:pPr marL="0" indent="0">
              <a:buNone/>
            </a:pPr>
            <a:r>
              <a:rPr lang="en-US" dirty="0"/>
              <a:t>                                     = 47C2H (18370 decimal)</a:t>
            </a:r>
          </a:p>
          <a:p>
            <a:r>
              <a:rPr lang="en-US" dirty="0"/>
              <a:t>Time delay(half cycle) = 18370 * 0.4 = 7348 µs = 7.348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03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8F82F6-C964-4B95-9FFF-AA33668C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729" y="1632196"/>
            <a:ext cx="4230835" cy="5261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AFBFF9-C8DE-4D1C-A3A5-9D2358999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281" y="469241"/>
            <a:ext cx="9394615" cy="6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Timer frequency = crystal frequency/4 = 10/4 = 2.5MHz.</a:t>
            </a:r>
          </a:p>
          <a:p>
            <a:r>
              <a:rPr lang="en-US" dirty="0"/>
              <a:t>Each clock period = T = 1/2.5MHz = 0.4µs</a:t>
            </a:r>
          </a:p>
          <a:p>
            <a:r>
              <a:rPr lang="en-US" dirty="0"/>
              <a:t>Time delay= number of counts * clock period</a:t>
            </a:r>
          </a:p>
          <a:p>
            <a:r>
              <a:rPr lang="en-US" dirty="0"/>
              <a:t>Number of counts = FFFFH – 7634H +1(rolling back) </a:t>
            </a:r>
          </a:p>
          <a:p>
            <a:pPr marL="0" indent="0">
              <a:buNone/>
            </a:pPr>
            <a:r>
              <a:rPr lang="en-US" dirty="0"/>
              <a:t>                                     = 89CCH (35276 decimal)</a:t>
            </a:r>
          </a:p>
          <a:p>
            <a:r>
              <a:rPr lang="en-US" dirty="0"/>
              <a:t>Time delay(half cycle) = 35276 * 0.4 = 14110.4 µs = 14.1104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Time delay(full cycle) = 14.1104*2 = 28.2208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Frequency of square wave = 1/Time of full cycle = 35.4348 Hz </a:t>
            </a:r>
          </a:p>
        </p:txBody>
      </p:sp>
    </p:spTree>
    <p:extLst>
      <p:ext uri="{BB962C8B-B14F-4D97-AF65-F5344CB8AC3E}">
        <p14:creationId xmlns:p14="http://schemas.microsoft.com/office/powerpoint/2010/main" val="9031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Timer Registers(16 bits)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TMRxH</a:t>
            </a:r>
            <a:r>
              <a:rPr lang="en-US" dirty="0"/>
              <a:t> - </a:t>
            </a:r>
            <a:r>
              <a:rPr lang="en-US" dirty="0" err="1"/>
              <a:t>TMRxL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629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9027D-D0A3-46E2-A06D-2E27F35D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time delay, procedure to calculate the values to be loaded in timer register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44A61F-EA17-401B-9E06-9E46A5F7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9027D-D0A3-46E2-A06D-2E27F35D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time delay, procedure to calculate the values to be loaded in timer register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44A61F-EA17-401B-9E06-9E46A5F7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there is no </a:t>
            </a:r>
            <a:r>
              <a:rPr lang="en-US" dirty="0" err="1"/>
              <a:t>prescaler</a:t>
            </a:r>
            <a:r>
              <a:rPr lang="en-US" dirty="0"/>
              <a:t> </a:t>
            </a:r>
          </a:p>
          <a:p>
            <a:r>
              <a:rPr lang="en-US" dirty="0"/>
              <a:t>Let t be the time delay to be generated (in µs).</a:t>
            </a:r>
          </a:p>
          <a:p>
            <a:r>
              <a:rPr lang="en-US" dirty="0"/>
              <a:t>Let f be the crystal frequency (in MHz)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1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4E8D2-06F1-4566-9BEB-42FBEE0B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036EFA-E9FB-4837-8AFE-2439E3F3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Calculate n = t*f/4 </a:t>
            </a:r>
          </a:p>
          <a:p>
            <a:pPr marL="514350" indent="-514350">
              <a:buAutoNum type="arabicPeriod"/>
            </a:pPr>
            <a:r>
              <a:rPr lang="en-US" dirty="0"/>
              <a:t>Calculate c= 65536 – n (FFFFH – n + 1)</a:t>
            </a:r>
          </a:p>
          <a:p>
            <a:pPr marL="514350" indent="-514350">
              <a:buAutoNum type="arabicPeriod"/>
            </a:pPr>
            <a:r>
              <a:rPr lang="en-IN" dirty="0"/>
              <a:t>Convert c to Hex, let it be </a:t>
            </a:r>
            <a:r>
              <a:rPr lang="en-IN" dirty="0" err="1"/>
              <a:t>pqrs</a:t>
            </a:r>
            <a:r>
              <a:rPr lang="en-IN" dirty="0"/>
              <a:t>.</a:t>
            </a:r>
          </a:p>
          <a:p>
            <a:pPr marL="514350" indent="-514350">
              <a:buAutoNum type="arabicPeriod"/>
            </a:pPr>
            <a:r>
              <a:rPr lang="en-IN" dirty="0"/>
              <a:t>Set TMR0H= </a:t>
            </a:r>
            <a:r>
              <a:rPr lang="en-IN" dirty="0" err="1"/>
              <a:t>pq</a:t>
            </a:r>
            <a:r>
              <a:rPr lang="en-IN" dirty="0"/>
              <a:t> and TMR0L = </a:t>
            </a:r>
            <a:r>
              <a:rPr lang="en-IN" dirty="0" err="1"/>
              <a:t>rs</a:t>
            </a: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DB5A7-4E7D-406C-B2E9-AC77FD15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9CDD3-06D1-43C5-B38B-EE3F80D2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generate a square wave on PORTB.5 with a frequency of 35.4348 Hz. Assume that XTAL= 10 MHz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DB5A7-4E7D-406C-B2E9-AC77FD15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9CDD3-06D1-43C5-B38B-EE3F80D2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generate a square wave on PORTB.5 with a frequency of 35.4348 Hz. Assume that XTAL= 10 MHz</a:t>
            </a:r>
          </a:p>
          <a:p>
            <a:pPr marL="514350" indent="-514350">
              <a:buAutoNum type="arabicPeriod"/>
            </a:pPr>
            <a:r>
              <a:rPr lang="en-US" dirty="0"/>
              <a:t>Calculate n = t*f /4</a:t>
            </a:r>
          </a:p>
          <a:p>
            <a:pPr marL="514350" indent="-514350">
              <a:buAutoNum type="arabicPeriod"/>
            </a:pPr>
            <a:r>
              <a:rPr lang="en-US" dirty="0"/>
              <a:t>Calculate c= 65536 – n (FFFFH – n + 1)</a:t>
            </a:r>
          </a:p>
          <a:p>
            <a:pPr marL="514350" indent="-514350">
              <a:buAutoNum type="arabicPeriod"/>
            </a:pPr>
            <a:r>
              <a:rPr lang="en-IN" dirty="0"/>
              <a:t>Convert c to Hex</a:t>
            </a:r>
          </a:p>
          <a:p>
            <a:pPr marL="514350" indent="-514350">
              <a:buAutoNum type="arabicPeriod"/>
            </a:pPr>
            <a:r>
              <a:rPr lang="en-IN" dirty="0"/>
              <a:t>Set TMR0H and TMR0L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1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DB5A7-4E7D-406C-B2E9-AC77FD15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9CDD3-06D1-43C5-B38B-EE3F80D2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program to generate a square wave on PORTB.5 with a frequency of 35.4348 Hz. Assume that XTAL= 10 MHz</a:t>
            </a:r>
          </a:p>
          <a:p>
            <a:pPr marL="0" indent="0">
              <a:buNone/>
            </a:pPr>
            <a:r>
              <a:rPr lang="en-US" dirty="0"/>
              <a:t>	t = 1/(2*freq. of square wave)</a:t>
            </a:r>
          </a:p>
          <a:p>
            <a:pPr marL="0" indent="0">
              <a:buNone/>
            </a:pPr>
            <a:r>
              <a:rPr lang="en-US" dirty="0"/>
              <a:t>	   = 1/(2*35.4348)</a:t>
            </a:r>
          </a:p>
          <a:p>
            <a:pPr marL="0" indent="0">
              <a:buNone/>
            </a:pPr>
            <a:r>
              <a:rPr lang="en-US" dirty="0"/>
              <a:t>	   = 0.0141104 s = 14110.4 µs</a:t>
            </a:r>
          </a:p>
          <a:p>
            <a:pPr marL="514350" indent="-514350">
              <a:buAutoNum type="arabicPeriod"/>
            </a:pPr>
            <a:r>
              <a:rPr lang="en-US" dirty="0"/>
              <a:t>Calculate n = t*f/4 </a:t>
            </a:r>
          </a:p>
          <a:p>
            <a:pPr marL="514350" indent="-514350">
              <a:buAutoNum type="arabicPeriod"/>
            </a:pPr>
            <a:r>
              <a:rPr lang="en-US" dirty="0"/>
              <a:t>Calculate c= 65536 – n (FFFFH – n + 1) </a:t>
            </a:r>
          </a:p>
          <a:p>
            <a:pPr marL="514350" indent="-514350">
              <a:buAutoNum type="arabicPeriod"/>
            </a:pPr>
            <a:r>
              <a:rPr lang="en-IN" dirty="0"/>
              <a:t>Convert c to Hex</a:t>
            </a:r>
          </a:p>
          <a:p>
            <a:pPr marL="514350" indent="-514350">
              <a:buAutoNum type="arabicPeriod"/>
            </a:pPr>
            <a:r>
              <a:rPr lang="en-IN" dirty="0"/>
              <a:t>Set TMR0H and TMR0L</a:t>
            </a:r>
          </a:p>
        </p:txBody>
      </p:sp>
    </p:spTree>
    <p:extLst>
      <p:ext uri="{BB962C8B-B14F-4D97-AF65-F5344CB8AC3E}">
        <p14:creationId xmlns:p14="http://schemas.microsoft.com/office/powerpoint/2010/main" val="35888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DB5A7-4E7D-406C-B2E9-AC77FD15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9CDD3-06D1-43C5-B38B-EE3F80D2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program to generate a square wave on PORTB.5 with a frequency of 35.4348 Hz. Assume that XTAL= 10 MHz</a:t>
            </a:r>
          </a:p>
          <a:p>
            <a:pPr marL="0" indent="0">
              <a:buNone/>
            </a:pPr>
            <a:r>
              <a:rPr lang="en-US" dirty="0"/>
              <a:t>	t = 1/(2*freq. of square wave)</a:t>
            </a:r>
          </a:p>
          <a:p>
            <a:pPr marL="0" indent="0">
              <a:buNone/>
            </a:pPr>
            <a:r>
              <a:rPr lang="en-US" dirty="0"/>
              <a:t>	   = 1/(2*35.4348)</a:t>
            </a:r>
          </a:p>
          <a:p>
            <a:pPr marL="0" indent="0">
              <a:buNone/>
            </a:pPr>
            <a:r>
              <a:rPr lang="en-US" dirty="0"/>
              <a:t>	   = 0.0141104 s = 14110.4 µs</a:t>
            </a:r>
          </a:p>
          <a:p>
            <a:pPr marL="514350" indent="-514350">
              <a:buAutoNum type="arabicPeriod"/>
            </a:pPr>
            <a:r>
              <a:rPr lang="en-US" dirty="0"/>
              <a:t>Calculate n = t*f/4  </a:t>
            </a:r>
            <a:r>
              <a:rPr lang="en-US" dirty="0">
                <a:sym typeface="Wingdings" panose="05000000000000000000" pitchFamily="2" charset="2"/>
              </a:rPr>
              <a:t> n= 14110.4 * 10 /4  = 35276</a:t>
            </a:r>
          </a:p>
          <a:p>
            <a:pPr marL="514350" indent="-514350">
              <a:buAutoNum type="arabicPeriod"/>
            </a:pPr>
            <a:r>
              <a:rPr lang="en-US" dirty="0"/>
              <a:t>Calculate c= 65536 – n (FFFFH – n + 1) = 65536 – 35276 = 30260</a:t>
            </a:r>
          </a:p>
          <a:p>
            <a:pPr marL="514350" indent="-514350">
              <a:buAutoNum type="arabicPeriod"/>
            </a:pPr>
            <a:r>
              <a:rPr lang="en-IN" dirty="0"/>
              <a:t>Convert c to Hex </a:t>
            </a:r>
            <a:r>
              <a:rPr lang="en-IN" dirty="0">
                <a:sym typeface="Wingdings" panose="05000000000000000000" pitchFamily="2" charset="2"/>
              </a:rPr>
              <a:t> 7634H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Set TMR0H= 76H and TMR0L = 34H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7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1D3A48-3F9C-4CC6-B84C-DA3510B6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9315DA-738A-435D-BD07-7969CB5B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that XTAL = 10 MHz, write a program to generate a square wave with a period of 10 </a:t>
            </a:r>
            <a:r>
              <a:rPr lang="en-US" dirty="0" err="1"/>
              <a:t>ms</a:t>
            </a:r>
            <a:r>
              <a:rPr lang="en-US" dirty="0"/>
              <a:t> on pin PORTB.3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1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1D3A48-3F9C-4CC6-B84C-DA3510B6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9315DA-738A-435D-BD07-7969CB5B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that XTAL = 10 MHz, write a program to generate a square wave with a period of 10 </a:t>
            </a:r>
            <a:r>
              <a:rPr lang="en-US" dirty="0" err="1"/>
              <a:t>ms</a:t>
            </a:r>
            <a:r>
              <a:rPr lang="en-US" dirty="0"/>
              <a:t> on pin PORTB.3</a:t>
            </a:r>
          </a:p>
          <a:p>
            <a:r>
              <a:rPr lang="en-US" dirty="0"/>
              <a:t>Period = 10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Time delay t = Period / 2 = 5 </a:t>
            </a:r>
            <a:r>
              <a:rPr lang="en-US" dirty="0" err="1"/>
              <a:t>ms</a:t>
            </a:r>
            <a:r>
              <a:rPr lang="en-US" dirty="0"/>
              <a:t> = 5000 µs</a:t>
            </a:r>
          </a:p>
          <a:p>
            <a:r>
              <a:rPr lang="en-US" dirty="0"/>
              <a:t>f = 10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7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1D3A48-3F9C-4CC6-B84C-DA3510B6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9315DA-738A-435D-BD07-7969CB5B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2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Assuming that XTAL = 10 MHz, write a program to generate a square wave with a period of 10 </a:t>
            </a:r>
            <a:r>
              <a:rPr lang="en-US" dirty="0" err="1"/>
              <a:t>ms</a:t>
            </a:r>
            <a:r>
              <a:rPr lang="en-US" dirty="0"/>
              <a:t> on pin PORTB.3</a:t>
            </a:r>
          </a:p>
          <a:p>
            <a:r>
              <a:rPr lang="en-US" dirty="0"/>
              <a:t>Period = 10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Time delay t = Period / 2 = 5 </a:t>
            </a:r>
            <a:r>
              <a:rPr lang="en-US" dirty="0" err="1"/>
              <a:t>ms</a:t>
            </a:r>
            <a:r>
              <a:rPr lang="en-US" dirty="0"/>
              <a:t> = 5000 µs</a:t>
            </a:r>
          </a:p>
          <a:p>
            <a:r>
              <a:rPr lang="en-US" dirty="0"/>
              <a:t>f = 10</a:t>
            </a:r>
          </a:p>
          <a:p>
            <a:pPr marL="514350" indent="-514350">
              <a:buAutoNum type="arabicPeriod"/>
            </a:pPr>
            <a:r>
              <a:rPr lang="en-US" dirty="0"/>
              <a:t>Calculate n = t*f/4 </a:t>
            </a:r>
          </a:p>
          <a:p>
            <a:pPr marL="514350" indent="-514350">
              <a:buAutoNum type="arabicPeriod"/>
            </a:pPr>
            <a:r>
              <a:rPr lang="en-US" dirty="0"/>
              <a:t>Calculate c= 65536 – n (FFFFH – n + 1)</a:t>
            </a:r>
          </a:p>
          <a:p>
            <a:pPr marL="514350" indent="-514350">
              <a:buAutoNum type="arabicPeriod"/>
            </a:pPr>
            <a:r>
              <a:rPr lang="en-IN" dirty="0"/>
              <a:t>Convert c to Hex</a:t>
            </a:r>
          </a:p>
          <a:p>
            <a:pPr marL="514350" indent="-514350">
              <a:buAutoNum type="arabicPeriod"/>
            </a:pPr>
            <a:r>
              <a:rPr lang="en-IN" dirty="0"/>
              <a:t>Set TMR0H and TMR0L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0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Timer Registers(16 bits)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TMRxH</a:t>
            </a:r>
            <a:r>
              <a:rPr lang="en-US" dirty="0"/>
              <a:t> - </a:t>
            </a:r>
            <a:r>
              <a:rPr lang="en-US" dirty="0" err="1"/>
              <a:t>TMRxL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2266950"/>
            <a:ext cx="115919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588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1D3A48-3F9C-4CC6-B84C-DA3510B6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9315DA-738A-435D-BD07-7969CB5B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Assuming that XTAL = 10 MHz, write a program to generate a square wave with a period of 10 </a:t>
            </a:r>
            <a:r>
              <a:rPr lang="en-US" dirty="0" err="1"/>
              <a:t>ms</a:t>
            </a:r>
            <a:r>
              <a:rPr lang="en-US" dirty="0"/>
              <a:t> on pin PORTB.3</a:t>
            </a:r>
          </a:p>
          <a:p>
            <a:r>
              <a:rPr lang="en-US" dirty="0"/>
              <a:t>Period = 10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Time delay t = Period / 2 = 5 </a:t>
            </a:r>
            <a:r>
              <a:rPr lang="en-US" dirty="0" err="1"/>
              <a:t>ms</a:t>
            </a:r>
            <a:r>
              <a:rPr lang="en-US" dirty="0"/>
              <a:t> = 5000 µs</a:t>
            </a:r>
          </a:p>
          <a:p>
            <a:r>
              <a:rPr lang="en-US" dirty="0"/>
              <a:t>f = 10</a:t>
            </a:r>
          </a:p>
          <a:p>
            <a:pPr marL="514350" indent="-514350">
              <a:buAutoNum type="arabicPeriod"/>
            </a:pPr>
            <a:r>
              <a:rPr lang="en-US" dirty="0"/>
              <a:t>Calculate n = t*f/4  </a:t>
            </a:r>
            <a:r>
              <a:rPr lang="en-US" dirty="0">
                <a:sym typeface="Wingdings" panose="05000000000000000000" pitchFamily="2" charset="2"/>
              </a:rPr>
              <a:t> n =</a:t>
            </a:r>
            <a:r>
              <a:rPr lang="en-US" dirty="0"/>
              <a:t> 5000 * 10 / 4 = 12500</a:t>
            </a:r>
          </a:p>
          <a:p>
            <a:pPr marL="514350" indent="-514350">
              <a:buAutoNum type="arabicPeriod"/>
            </a:pPr>
            <a:r>
              <a:rPr lang="en-US" dirty="0"/>
              <a:t>Calculate c= 65536 – n (FFFFH – n + 1) </a:t>
            </a:r>
            <a:r>
              <a:rPr lang="en-US" dirty="0">
                <a:sym typeface="Wingdings" panose="05000000000000000000" pitchFamily="2" charset="2"/>
              </a:rPr>
              <a:t> c= 65536-12500 = 53036</a:t>
            </a:r>
            <a:endParaRPr lang="en-US" dirty="0"/>
          </a:p>
          <a:p>
            <a:pPr marL="514350" indent="-514350">
              <a:buAutoNum type="arabicPeriod"/>
            </a:pPr>
            <a:r>
              <a:rPr lang="en-IN" dirty="0"/>
              <a:t>Convert c to Hex </a:t>
            </a:r>
            <a:r>
              <a:rPr lang="en-IN" dirty="0">
                <a:sym typeface="Wingdings" panose="05000000000000000000" pitchFamily="2" charset="2"/>
              </a:rPr>
              <a:t> CF2CH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Set TMR0H = CFH and TMR0L = 2CH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9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57515-E632-4E6B-87B2-F4999547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1BC8B4-954A-471A-8DFC-46673293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that XTAL = 10 MHz, write a program to generate a square wave of 2 </a:t>
            </a:r>
            <a:r>
              <a:rPr lang="en-US" dirty="0" err="1"/>
              <a:t>KHz</a:t>
            </a:r>
            <a:r>
              <a:rPr lang="en-US" dirty="0"/>
              <a:t> frequency on pin PORTB.3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6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57515-E632-4E6B-87B2-F4999547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1BC8B4-954A-471A-8DFC-46673293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Assuming that XTAL = 10 MHz, write a program to generate a square wave of 2 </a:t>
            </a:r>
            <a:r>
              <a:rPr lang="en-US" dirty="0" err="1"/>
              <a:t>KHz</a:t>
            </a:r>
            <a:r>
              <a:rPr lang="en-US" dirty="0"/>
              <a:t> frequency on pin PORTB.3</a:t>
            </a:r>
          </a:p>
          <a:p>
            <a:pPr marL="0" indent="0">
              <a:buNone/>
            </a:pPr>
            <a:r>
              <a:rPr lang="en-US" dirty="0"/>
              <a:t>t = 1/(2*freq. of square wave)</a:t>
            </a:r>
          </a:p>
          <a:p>
            <a:pPr marL="0" indent="0">
              <a:buNone/>
            </a:pPr>
            <a:r>
              <a:rPr lang="en-US" dirty="0"/>
              <a:t>	   = 1/(2* 2 * 1000)</a:t>
            </a:r>
          </a:p>
          <a:p>
            <a:pPr marL="0" indent="0">
              <a:buNone/>
            </a:pPr>
            <a:r>
              <a:rPr lang="en-US" dirty="0"/>
              <a:t>	   = 0.00025 s = 250 µs</a:t>
            </a:r>
          </a:p>
          <a:p>
            <a:pPr marL="514350" indent="-514350">
              <a:buAutoNum type="arabicPeriod"/>
            </a:pPr>
            <a:r>
              <a:rPr lang="en-US" dirty="0"/>
              <a:t>Calculate n = t*f/4 </a:t>
            </a:r>
          </a:p>
          <a:p>
            <a:pPr marL="514350" indent="-514350">
              <a:buAutoNum type="arabicPeriod"/>
            </a:pPr>
            <a:r>
              <a:rPr lang="en-US" dirty="0"/>
              <a:t>Calculate c= 65536 – n (FFFFH – n + 1) </a:t>
            </a:r>
          </a:p>
          <a:p>
            <a:pPr marL="514350" indent="-514350">
              <a:buAutoNum type="arabicPeriod"/>
            </a:pPr>
            <a:r>
              <a:rPr lang="en-IN" dirty="0"/>
              <a:t>Convert c to Hex</a:t>
            </a:r>
          </a:p>
          <a:p>
            <a:pPr marL="514350" indent="-514350">
              <a:buAutoNum type="arabicPeriod"/>
            </a:pPr>
            <a:r>
              <a:rPr lang="en-IN" dirty="0"/>
              <a:t>Set TMR0H and TMR0L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1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57515-E632-4E6B-87B2-F4999547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1BC8B4-954A-471A-8DFC-46673293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Assuming that XTAL = 10 MHz, write a program to generate a square wave of 2 </a:t>
            </a:r>
            <a:r>
              <a:rPr lang="en-US" dirty="0" err="1"/>
              <a:t>KHz</a:t>
            </a:r>
            <a:r>
              <a:rPr lang="en-US" dirty="0"/>
              <a:t> frequency on pin PORTB.3</a:t>
            </a:r>
          </a:p>
          <a:p>
            <a:pPr marL="0" indent="0">
              <a:buNone/>
            </a:pPr>
            <a:r>
              <a:rPr lang="en-US" dirty="0"/>
              <a:t>t = 1/(2*freq. of square wave)</a:t>
            </a:r>
          </a:p>
          <a:p>
            <a:pPr marL="0" indent="0">
              <a:buNone/>
            </a:pPr>
            <a:r>
              <a:rPr lang="en-US" dirty="0"/>
              <a:t>	   = 1/(2* 2 * 1000)</a:t>
            </a:r>
          </a:p>
          <a:p>
            <a:pPr marL="0" indent="0">
              <a:buNone/>
            </a:pPr>
            <a:r>
              <a:rPr lang="en-US" dirty="0"/>
              <a:t>	   = 0.00025 s = 250 µs</a:t>
            </a:r>
          </a:p>
          <a:p>
            <a:pPr marL="514350" indent="-514350">
              <a:buAutoNum type="arabicPeriod"/>
            </a:pPr>
            <a:r>
              <a:rPr lang="en-US" dirty="0"/>
              <a:t>Calculate n = t*f/4 = 250 * 10 / 4 = 625</a:t>
            </a:r>
          </a:p>
          <a:p>
            <a:pPr marL="514350" indent="-514350">
              <a:buAutoNum type="arabicPeriod"/>
            </a:pPr>
            <a:r>
              <a:rPr lang="en-US" dirty="0"/>
              <a:t>Calculate c= 65536 – 625 (FFFFH – n + 1) = 64911</a:t>
            </a:r>
          </a:p>
          <a:p>
            <a:pPr marL="514350" indent="-514350">
              <a:buAutoNum type="arabicPeriod"/>
            </a:pPr>
            <a:r>
              <a:rPr lang="en-IN" dirty="0"/>
              <a:t>Convert c to Hex </a:t>
            </a:r>
            <a:r>
              <a:rPr lang="en-IN" dirty="0">
                <a:sym typeface="Wingdings" panose="05000000000000000000" pitchFamily="2" charset="2"/>
              </a:rPr>
              <a:t> FD8FH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Set TMR0H = FDH and TMR0L = 8FH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5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297DB-1A2E-46B1-B949-5571A88B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A9871E-9315-43A9-BA7A-36B46966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largest possible delay and smallest frequency generated using timer0, assume XTAL = 10 </a:t>
            </a:r>
            <a:r>
              <a:rPr lang="en-US" dirty="0" err="1"/>
              <a:t>MHz.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0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97C99-A5AE-4BD4-AD46-5D39B541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73536A-7B4B-44FB-BD19-E4388A71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delay is generated when the timer counts from 0 to FFFFH.</a:t>
            </a:r>
          </a:p>
          <a:p>
            <a:r>
              <a:rPr lang="en-US" dirty="0"/>
              <a:t>i.e. TMR0H = TMR0L = 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2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9404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maximum delay </a:t>
            </a:r>
            <a:r>
              <a:rPr lang="en-US" dirty="0" err="1" smtClean="0"/>
              <a:t>prescalar</a:t>
            </a:r>
            <a:r>
              <a:rPr lang="en-US" dirty="0" smtClean="0"/>
              <a:t> 256 should be used</a:t>
            </a:r>
          </a:p>
          <a:p>
            <a:r>
              <a:rPr lang="en-US" dirty="0" smtClean="0"/>
              <a:t>Timer </a:t>
            </a:r>
            <a:r>
              <a:rPr lang="en-US" dirty="0"/>
              <a:t>frequency = crystal frequency</a:t>
            </a:r>
            <a:r>
              <a:rPr lang="en-US" dirty="0" smtClean="0"/>
              <a:t>/(4*256) </a:t>
            </a:r>
            <a:r>
              <a:rPr lang="en-US" dirty="0"/>
              <a:t>= 10</a:t>
            </a:r>
            <a:r>
              <a:rPr lang="en-US" dirty="0" smtClean="0"/>
              <a:t>/(4*256) </a:t>
            </a:r>
            <a:r>
              <a:rPr lang="en-US" dirty="0"/>
              <a:t>= </a:t>
            </a:r>
            <a:r>
              <a:rPr lang="en-US" dirty="0" smtClean="0"/>
              <a:t>9.765MHz</a:t>
            </a:r>
            <a:r>
              <a:rPr lang="en-US" dirty="0"/>
              <a:t>.</a:t>
            </a:r>
          </a:p>
          <a:p>
            <a:r>
              <a:rPr lang="en-US" dirty="0"/>
              <a:t>Each clock period = T = </a:t>
            </a:r>
            <a:r>
              <a:rPr lang="en-US" dirty="0" smtClean="0"/>
              <a:t>1/9.765MHz </a:t>
            </a:r>
            <a:r>
              <a:rPr lang="en-US" dirty="0"/>
              <a:t>= </a:t>
            </a:r>
            <a:r>
              <a:rPr lang="en-US" dirty="0" smtClean="0"/>
              <a:t>0.1024µs</a:t>
            </a:r>
            <a:endParaRPr lang="en-US" dirty="0"/>
          </a:p>
          <a:p>
            <a:r>
              <a:rPr lang="en-US" dirty="0"/>
              <a:t>Time delay= number of counts * clock period</a:t>
            </a:r>
          </a:p>
          <a:p>
            <a:r>
              <a:rPr lang="en-US" dirty="0"/>
              <a:t>Number of counts = FFFFH – 0 +1(rolling back) </a:t>
            </a:r>
          </a:p>
          <a:p>
            <a:pPr marL="0" indent="0">
              <a:buNone/>
            </a:pPr>
            <a:r>
              <a:rPr lang="en-US" dirty="0"/>
              <a:t>                                     = 10000H (65536 decimal)</a:t>
            </a:r>
          </a:p>
          <a:p>
            <a:r>
              <a:rPr lang="en-US" b="1" dirty="0"/>
              <a:t>Largest Time delay(half cycle) = 65536* </a:t>
            </a:r>
            <a:r>
              <a:rPr lang="en-US" b="1" dirty="0" smtClean="0"/>
              <a:t>0.1024 </a:t>
            </a:r>
            <a:r>
              <a:rPr lang="en-US" b="1" dirty="0"/>
              <a:t>= </a:t>
            </a:r>
            <a:r>
              <a:rPr lang="en-US" b="1" dirty="0" smtClean="0"/>
              <a:t>6710.8 </a:t>
            </a:r>
            <a:r>
              <a:rPr lang="en-US" b="1" dirty="0"/>
              <a:t>µs = </a:t>
            </a:r>
            <a:r>
              <a:rPr lang="en-US" b="1" dirty="0" smtClean="0"/>
              <a:t>6.7108 </a:t>
            </a:r>
            <a:r>
              <a:rPr lang="en-US" b="1" dirty="0" err="1"/>
              <a:t>ms</a:t>
            </a:r>
            <a:endParaRPr lang="en-US" b="1" dirty="0"/>
          </a:p>
          <a:p>
            <a:r>
              <a:rPr lang="en-US" dirty="0"/>
              <a:t>Time delay(full cycle) = </a:t>
            </a:r>
            <a:r>
              <a:rPr lang="en-US" dirty="0" smtClean="0"/>
              <a:t>6.7108*2 </a:t>
            </a:r>
            <a:r>
              <a:rPr lang="en-US" dirty="0"/>
              <a:t>= 13.4216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b="1" dirty="0"/>
              <a:t>Smallest Frequency of square wave = 1/Time of full cycle = </a:t>
            </a:r>
            <a:r>
              <a:rPr lang="en-US" b="1" dirty="0" smtClean="0"/>
              <a:t>74.506 </a:t>
            </a:r>
            <a:r>
              <a:rPr lang="en-US" b="1" dirty="0"/>
              <a:t>Hz </a:t>
            </a:r>
          </a:p>
        </p:txBody>
      </p:sp>
    </p:spTree>
    <p:extLst>
      <p:ext uri="{BB962C8B-B14F-4D97-AF65-F5344CB8AC3E}">
        <p14:creationId xmlns:p14="http://schemas.microsoft.com/office/powerpoint/2010/main" val="25942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297DB-1A2E-46B1-B949-5571A88B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A9871E-9315-43A9-BA7A-36B46966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smtClean="0"/>
              <a:t>smallest </a:t>
            </a:r>
            <a:r>
              <a:rPr lang="en-US" dirty="0"/>
              <a:t>possible delay and </a:t>
            </a:r>
            <a:r>
              <a:rPr lang="en-US" dirty="0" smtClean="0"/>
              <a:t>largest </a:t>
            </a:r>
            <a:r>
              <a:rPr lang="en-US" dirty="0"/>
              <a:t>frequency generated using timer0, assume XTAL = 10 </a:t>
            </a:r>
            <a:r>
              <a:rPr lang="en-US" dirty="0" err="1"/>
              <a:t>MHz.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5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97C99-A5AE-4BD4-AD46-5D39B541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73536A-7B4B-44FB-BD19-E4388A71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</a:t>
            </a:r>
            <a:r>
              <a:rPr lang="en-US" dirty="0"/>
              <a:t>delay is generated when the timer counts from </a:t>
            </a:r>
            <a:r>
              <a:rPr lang="en-US" dirty="0" smtClean="0"/>
              <a:t> FFFFH to 0000.</a:t>
            </a:r>
            <a:endParaRPr lang="en-US" dirty="0"/>
          </a:p>
          <a:p>
            <a:r>
              <a:rPr lang="en-US" dirty="0"/>
              <a:t>i.e. TMR0H = TMR0L = 00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 timer is active for only one cycle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prescalar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9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940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Timer </a:t>
            </a:r>
            <a:r>
              <a:rPr lang="en-US" dirty="0"/>
              <a:t>frequency = crystal </a:t>
            </a:r>
            <a:r>
              <a:rPr lang="en-US" dirty="0" smtClean="0"/>
              <a:t>frequency/4 </a:t>
            </a:r>
            <a:r>
              <a:rPr lang="en-US" dirty="0"/>
              <a:t>= </a:t>
            </a:r>
            <a:r>
              <a:rPr lang="en-US" dirty="0" smtClean="0"/>
              <a:t>10/4 </a:t>
            </a:r>
            <a:r>
              <a:rPr lang="en-US" dirty="0"/>
              <a:t>= </a:t>
            </a:r>
            <a:r>
              <a:rPr lang="en-US" dirty="0" smtClean="0"/>
              <a:t>2.5MHz</a:t>
            </a:r>
            <a:r>
              <a:rPr lang="en-US" dirty="0"/>
              <a:t>.</a:t>
            </a:r>
          </a:p>
          <a:p>
            <a:r>
              <a:rPr lang="en-US" dirty="0"/>
              <a:t>Each clock period = T = </a:t>
            </a:r>
            <a:r>
              <a:rPr lang="en-US" dirty="0" smtClean="0"/>
              <a:t>2.5MHz </a:t>
            </a:r>
            <a:r>
              <a:rPr lang="en-US" dirty="0"/>
              <a:t>= </a:t>
            </a:r>
            <a:r>
              <a:rPr lang="en-US" dirty="0" smtClean="0"/>
              <a:t>0.4µs</a:t>
            </a:r>
            <a:endParaRPr lang="en-US" dirty="0"/>
          </a:p>
          <a:p>
            <a:r>
              <a:rPr lang="en-US" dirty="0"/>
              <a:t>Time delay= number of counts * clock period</a:t>
            </a:r>
          </a:p>
          <a:p>
            <a:r>
              <a:rPr lang="en-US" dirty="0"/>
              <a:t>Number of counts = FFFFH – </a:t>
            </a:r>
            <a:r>
              <a:rPr lang="en-US" dirty="0" smtClean="0"/>
              <a:t>FFFF+1(rolling </a:t>
            </a:r>
            <a:r>
              <a:rPr lang="en-US" dirty="0"/>
              <a:t>back) </a:t>
            </a:r>
          </a:p>
          <a:p>
            <a:pPr marL="0" indent="0">
              <a:buNone/>
            </a:pPr>
            <a:r>
              <a:rPr lang="en-US" dirty="0"/>
              <a:t>                                     = </a:t>
            </a:r>
            <a:r>
              <a:rPr lang="en-US" dirty="0" smtClean="0"/>
              <a:t>1 </a:t>
            </a:r>
          </a:p>
          <a:p>
            <a:pPr marL="0" indent="0">
              <a:buNone/>
            </a:pPr>
            <a:r>
              <a:rPr lang="en-US" b="1" dirty="0" smtClean="0"/>
              <a:t>Smallest </a:t>
            </a:r>
            <a:r>
              <a:rPr lang="en-US" b="1" dirty="0"/>
              <a:t>Time delay(half cycle) = </a:t>
            </a:r>
            <a:r>
              <a:rPr lang="en-US" b="1" dirty="0" smtClean="0"/>
              <a:t>1* 0.4 </a:t>
            </a:r>
            <a:r>
              <a:rPr lang="en-US" b="1" dirty="0"/>
              <a:t>= </a:t>
            </a:r>
            <a:r>
              <a:rPr lang="en-US" b="1" dirty="0" smtClean="0"/>
              <a:t>0.4 µs</a:t>
            </a:r>
          </a:p>
          <a:p>
            <a:pPr marL="0" indent="0">
              <a:buNone/>
            </a:pPr>
            <a:r>
              <a:rPr lang="en-US" dirty="0" smtClean="0"/>
              <a:t>Time </a:t>
            </a:r>
            <a:r>
              <a:rPr lang="en-US" dirty="0"/>
              <a:t>delay(full cycle) = </a:t>
            </a:r>
            <a:r>
              <a:rPr lang="en-US" dirty="0" smtClean="0"/>
              <a:t>0.4*2 </a:t>
            </a:r>
            <a:r>
              <a:rPr lang="en-US" dirty="0"/>
              <a:t>= </a:t>
            </a:r>
            <a:r>
              <a:rPr lang="en-US" b="1" dirty="0" smtClean="0"/>
              <a:t>0.8 </a:t>
            </a:r>
            <a:r>
              <a:rPr lang="en-US" b="1" dirty="0"/>
              <a:t>µs</a:t>
            </a:r>
            <a:endParaRPr lang="en-US" dirty="0"/>
          </a:p>
          <a:p>
            <a:r>
              <a:rPr lang="en-US" b="1" dirty="0" smtClean="0"/>
              <a:t>Largest </a:t>
            </a:r>
            <a:r>
              <a:rPr lang="en-US" b="1" dirty="0"/>
              <a:t>Frequency of square wave = 1/Time of full cycle </a:t>
            </a:r>
            <a:r>
              <a:rPr lang="en-US" b="1"/>
              <a:t>= </a:t>
            </a:r>
            <a:r>
              <a:rPr lang="en-US" b="1" smtClean="0"/>
              <a:t> 1.25 MHz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11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Timers 0 and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902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Timer 0 as 8 bit timer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73334"/>
            <a:ext cx="10515600" cy="8559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82483" y="3303917"/>
            <a:ext cx="1276709" cy="1362974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66850" y="4936308"/>
            <a:ext cx="7219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TMR0L register is used to store the count</a:t>
            </a:r>
          </a:p>
          <a:p>
            <a:r>
              <a:rPr lang="en-US" sz="2400" dirty="0" smtClean="0"/>
              <a:t>	FF </a:t>
            </a:r>
            <a:r>
              <a:rPr lang="en-US" sz="2400" dirty="0" smtClean="0">
                <a:sym typeface="Wingdings" panose="05000000000000000000" pitchFamily="2" charset="2"/>
              </a:rPr>
              <a:t> 00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181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Timer Control Registers(8 bits)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TxCON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5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6" y="140812"/>
            <a:ext cx="114681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7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2534</Words>
  <Application>Microsoft Office PowerPoint</Application>
  <PresentationFormat>Widescreen</PresentationFormat>
  <Paragraphs>484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CIDFont+F1</vt:lpstr>
      <vt:lpstr>CIDFont+F3</vt:lpstr>
      <vt:lpstr>Wingdings</vt:lpstr>
      <vt:lpstr>Office Theme</vt:lpstr>
      <vt:lpstr>Timer Programming</vt:lpstr>
      <vt:lpstr>PowerPoint Presentation</vt:lpstr>
      <vt:lpstr>PowerPoint Presentation</vt:lpstr>
      <vt:lpstr>PowerPoint Presentation</vt:lpstr>
      <vt:lpstr>Timer Registers(16 bits)</vt:lpstr>
      <vt:lpstr>Timer Registers(16 bits)</vt:lpstr>
      <vt:lpstr>Programming Timers 0 and 1</vt:lpstr>
      <vt:lpstr>Timer Control Registers(8 bits)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 bit Timer programming</vt:lpstr>
      <vt:lpstr>PowerPoint Presentation</vt:lpstr>
      <vt:lpstr>PowerPoint Presentation</vt:lpstr>
      <vt:lpstr>PowerPoint Presentation</vt:lpstr>
      <vt:lpstr>Write a program to generate a square wave of 50% duty cycle on PORTB.5 bit. Use Timer0 to generate the time delay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Given a time delay, procedure to calculate the values to be loaded in timer register</vt:lpstr>
      <vt:lpstr>Given a time delay, procedure to calculate the values to be loaded in timer register</vt:lpstr>
      <vt:lpstr>Steps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Timer 0 as 8 bit timer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Microsoft account</dc:creator>
  <cp:lastModifiedBy>Microsoft account</cp:lastModifiedBy>
  <cp:revision>20</cp:revision>
  <dcterms:created xsi:type="dcterms:W3CDTF">2021-02-16T05:25:29Z</dcterms:created>
  <dcterms:modified xsi:type="dcterms:W3CDTF">2022-02-21T04:26:58Z</dcterms:modified>
</cp:coreProperties>
</file>