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75" r:id="rId5"/>
    <p:sldId id="266" r:id="rId6"/>
    <p:sldId id="276" r:id="rId7"/>
    <p:sldId id="278" r:id="rId8"/>
    <p:sldId id="279" r:id="rId9"/>
    <p:sldId id="280" r:id="rId10"/>
    <p:sldId id="288" r:id="rId11"/>
    <p:sldId id="289" r:id="rId12"/>
    <p:sldId id="290" r:id="rId13"/>
    <p:sldId id="286" r:id="rId14"/>
    <p:sldId id="282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A7FA4B-9E7B-4229-9286-8692B056E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082138-4E0A-4461-8241-8E42EBF80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A61AE9-A9CE-4946-ACC8-01717515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754199-3993-41CE-B3FD-5C092E6C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219B2D-D8EB-47CD-8774-66FBD62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26FE2-311C-4506-9840-1435A40C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4C0B76-F917-453B-9918-5C9DA246D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50072C-ABE2-4573-8726-3AFA15D3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CE769-1142-451A-8B59-18E7835C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5A948D-DB48-46D3-8453-1D6F9603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6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8EC915-34AC-40A2-B65D-8BA85092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4AA692-192E-40F7-90AE-73DE3FCA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B3D51E-7445-4124-B6D7-A5B39277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E93826-054C-4430-BE1E-74A5039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9DC0A4-59F2-48AB-85A5-34131115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5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14BFBB-81EC-4F99-BCC6-FF32D8CD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F87DFE-5F4F-4D77-B418-5FB40A7B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D7717B-B525-4653-85E2-6FCD1E5E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9D9B96-2AF2-4A11-A2EA-200B416C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A6E0E5-62E8-48E8-96F1-65B282F4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0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99951-B686-45CC-B8E3-8BAD32C6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AC24E6-35D8-4E53-9997-1CFF94677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12719D-B04A-4588-95C2-AA0E3E36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A370C0-8530-4F46-B840-F6CBEFF7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93E27F-54DC-40F5-ADE3-EF292CDC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0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E31D3-8E22-42A4-A718-BBE8C5DC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46B1AB-673F-4AAA-B188-EE0B3F28C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8E8206-34C8-4F1B-B556-1E1EC5810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BD98FB-1C68-4E86-B950-65C29B98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2D9AF9-71BE-4250-BA71-1979DD36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04858D-66A2-49B2-BB61-79E94C32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5CDA8-0772-4394-9E29-4295926F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62EBBB-B144-49A1-9177-7B298A7E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A17029-7074-478F-B136-83670A23F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CF67A4-F289-400E-8EEF-3358236BE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0D522F-C85A-4CBD-B599-9188EFF9F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1056D6E-F10F-425D-BB3D-C661077E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9711B6-C556-41C8-BB05-284361AA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1856641-12D6-44B8-B35E-7307E2B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3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E77FD-C741-4359-94CD-7F5BF96B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A3C3CD-7053-4645-891F-8933C092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4FFD5F-0336-4F7A-9788-EAF21444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770EEA-0A80-435E-98C2-98D75114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59F55DE-C4F9-4A48-866B-FA086F9B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2768E97-AC15-4E14-BB03-E2487FF9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04D5BD-1256-4ED2-B619-25281750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5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A9D92-6245-4173-BF8B-7193CB75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7F5A87-CD82-4450-B568-55B5222B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B3DB11-DF23-4AEC-8DFB-B73DA3A8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FF64A7-0C8D-4B23-99DF-B4DA90FB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6F2444-8807-4FDB-A18E-C893D13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8E1783-B161-45D5-81C7-BFB257D6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19CC0-4718-426D-BE3E-B89B7D68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1A0949-F851-45DF-8C56-63B2586CF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E33F9E-2AA8-4C51-878B-98D138161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099219-0799-4C36-ACA7-71E7E506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2C9C41-4422-40A3-B0C1-A865E68C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1660B3-8E9C-4C70-A239-DCACA84B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5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B976035-BF76-493F-AF3D-DB6CD560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4B7F33-3EC3-4891-9B34-53202FFF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5A521D-2C49-45EF-9FC3-157309381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DE24-7516-475D-AEF8-4C04BD9F7750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68FE1A-2BBB-41C0-A2DD-0BB3F1228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2C39B8-5C50-4256-964F-3603CA65D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3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64D912-D9C9-4228-8D06-5D5FC2954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 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7033331-D193-40BB-A068-07A836AD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smtClean="0"/>
              <a:t>as 8 bit timer.</a:t>
            </a:r>
          </a:p>
          <a:p>
            <a:r>
              <a:rPr lang="en-US" dirty="0" smtClean="0"/>
              <a:t>Not used as a counter.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Assuming that XTAL=10MHz, what is the delay generated at PORTB.4?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2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339" y="443178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	BCF </a:t>
            </a:r>
            <a:r>
              <a:rPr lang="en-US" sz="2800" dirty="0"/>
              <a:t>TRISB,4</a:t>
            </a:r>
          </a:p>
          <a:p>
            <a:r>
              <a:rPr lang="en-US" sz="2800" dirty="0"/>
              <a:t>	BCF PORTB, 4</a:t>
            </a:r>
          </a:p>
          <a:p>
            <a:r>
              <a:rPr lang="en-US" sz="2800" dirty="0"/>
              <a:t>	MOVLW </a:t>
            </a:r>
            <a:r>
              <a:rPr lang="en-US" sz="2800" dirty="0" smtClean="0"/>
              <a:t>0X7B</a:t>
            </a:r>
            <a:endParaRPr lang="en-US" sz="2800" dirty="0"/>
          </a:p>
          <a:p>
            <a:r>
              <a:rPr lang="en-US" sz="2800" dirty="0"/>
              <a:t>	MOVWF T2CON</a:t>
            </a:r>
          </a:p>
          <a:p>
            <a:r>
              <a:rPr lang="en-US" sz="2800" dirty="0"/>
              <a:t>	MOVWF TMR2</a:t>
            </a:r>
          </a:p>
          <a:p>
            <a:r>
              <a:rPr lang="en-US" sz="2800" dirty="0"/>
              <a:t>	MOVLW </a:t>
            </a:r>
            <a:r>
              <a:rPr lang="en-US" sz="2800" dirty="0" smtClean="0"/>
              <a:t>0XFF </a:t>
            </a:r>
            <a:endParaRPr lang="en-US" sz="2800" dirty="0"/>
          </a:p>
          <a:p>
            <a:r>
              <a:rPr lang="en-US" sz="2800" dirty="0"/>
              <a:t>	MOVWF PR2</a:t>
            </a:r>
          </a:p>
          <a:p>
            <a:r>
              <a:rPr lang="en-US" sz="2800" dirty="0"/>
              <a:t>	BCF PIR1, TMR2IF</a:t>
            </a:r>
          </a:p>
          <a:p>
            <a:r>
              <a:rPr lang="en-US" sz="2800" dirty="0"/>
              <a:t>	BSF T2CON, TMR2ON</a:t>
            </a:r>
          </a:p>
          <a:p>
            <a:r>
              <a:rPr lang="en-US" sz="2800" dirty="0"/>
              <a:t>XYZ	BTFSS PIR1, TMR2IF</a:t>
            </a:r>
          </a:p>
          <a:p>
            <a:r>
              <a:rPr lang="en-US" sz="2800" dirty="0"/>
              <a:t>	BRA XYZ</a:t>
            </a:r>
          </a:p>
          <a:p>
            <a:r>
              <a:rPr lang="en-US" sz="2800" dirty="0"/>
              <a:t>	BSF PORTB, 4</a:t>
            </a:r>
          </a:p>
          <a:p>
            <a:r>
              <a:rPr lang="en-US" sz="2800" dirty="0"/>
              <a:t>	BCF T2CON,TMR2ON</a:t>
            </a:r>
          </a:p>
          <a:p>
            <a:r>
              <a:rPr lang="en-US" sz="2800" dirty="0"/>
              <a:t>	END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638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339" y="443178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	BCF </a:t>
            </a:r>
            <a:r>
              <a:rPr lang="en-US" sz="2800" dirty="0"/>
              <a:t>TRISB,4</a:t>
            </a:r>
          </a:p>
          <a:p>
            <a:r>
              <a:rPr lang="en-US" sz="2800" dirty="0"/>
              <a:t>	BCF PORTB, 4</a:t>
            </a:r>
          </a:p>
          <a:p>
            <a:r>
              <a:rPr lang="en-US" sz="2800" dirty="0"/>
              <a:t>	MOVLW </a:t>
            </a:r>
            <a:r>
              <a:rPr lang="en-US" sz="2800" dirty="0" smtClean="0"/>
              <a:t>0X7B</a:t>
            </a:r>
            <a:endParaRPr lang="en-US" sz="2800" dirty="0"/>
          </a:p>
          <a:p>
            <a:r>
              <a:rPr lang="en-US" sz="2800" dirty="0"/>
              <a:t>	MOVWF T2CON</a:t>
            </a:r>
          </a:p>
          <a:p>
            <a:r>
              <a:rPr lang="en-US" sz="2800" dirty="0"/>
              <a:t>	MOVWF TMR2</a:t>
            </a:r>
          </a:p>
          <a:p>
            <a:r>
              <a:rPr lang="en-US" sz="2800" dirty="0"/>
              <a:t>	MOVLW </a:t>
            </a:r>
            <a:r>
              <a:rPr lang="en-US" sz="2800" dirty="0" smtClean="0"/>
              <a:t>0XFF </a:t>
            </a:r>
            <a:endParaRPr lang="en-US" sz="2800" dirty="0"/>
          </a:p>
          <a:p>
            <a:r>
              <a:rPr lang="en-US" sz="2800" dirty="0"/>
              <a:t>	MOVWF PR2</a:t>
            </a:r>
          </a:p>
          <a:p>
            <a:r>
              <a:rPr lang="en-US" sz="2800" dirty="0"/>
              <a:t>	BCF PIR1, TMR2IF</a:t>
            </a:r>
          </a:p>
          <a:p>
            <a:r>
              <a:rPr lang="en-US" sz="2800" dirty="0"/>
              <a:t>	BSF T2CON, TMR2ON</a:t>
            </a:r>
          </a:p>
          <a:p>
            <a:r>
              <a:rPr lang="en-US" sz="2800" dirty="0"/>
              <a:t>XYZ	BTFSS PIR1, TMR2IF</a:t>
            </a:r>
          </a:p>
          <a:p>
            <a:r>
              <a:rPr lang="en-US" sz="2800" dirty="0"/>
              <a:t>	BRA XYZ</a:t>
            </a:r>
          </a:p>
          <a:p>
            <a:r>
              <a:rPr lang="en-US" sz="2800" dirty="0"/>
              <a:t>	BSF PORTB, 4</a:t>
            </a:r>
          </a:p>
          <a:p>
            <a:r>
              <a:rPr lang="en-US" sz="2800" dirty="0"/>
              <a:t>	BCF T2CON,TMR2ON</a:t>
            </a:r>
          </a:p>
          <a:p>
            <a:r>
              <a:rPr lang="en-US" sz="2800" dirty="0"/>
              <a:t>	END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92436" y="1690777"/>
            <a:ext cx="6788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 T2CON =7BH , 1:16 </a:t>
            </a:r>
            <a:r>
              <a:rPr lang="en-US" sz="2400" dirty="0" err="1" smtClean="0">
                <a:sym typeface="Wingdings" panose="05000000000000000000" pitchFamily="2" charset="2"/>
              </a:rPr>
              <a:t>postscalar</a:t>
            </a:r>
            <a:r>
              <a:rPr lang="en-US" sz="2400" dirty="0" smtClean="0">
                <a:sym typeface="Wingdings" panose="05000000000000000000" pitchFamily="2" charset="2"/>
              </a:rPr>
              <a:t> and 1:16 </a:t>
            </a:r>
            <a:r>
              <a:rPr lang="en-US" sz="2400" dirty="0" err="1" smtClean="0">
                <a:sym typeface="Wingdings" panose="05000000000000000000" pitchFamily="2" charset="2"/>
              </a:rPr>
              <a:t>prescalar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44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339" y="443178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	BCF </a:t>
            </a:r>
            <a:r>
              <a:rPr lang="en-US" sz="2800" dirty="0"/>
              <a:t>TRISB,4</a:t>
            </a:r>
          </a:p>
          <a:p>
            <a:r>
              <a:rPr lang="en-US" sz="2800" dirty="0"/>
              <a:t>	BCF PORTB, 4</a:t>
            </a:r>
          </a:p>
          <a:p>
            <a:r>
              <a:rPr lang="en-US" sz="2800" dirty="0"/>
              <a:t>	MOVLW </a:t>
            </a:r>
            <a:r>
              <a:rPr lang="en-US" sz="2800" dirty="0" smtClean="0"/>
              <a:t>0X7B</a:t>
            </a:r>
            <a:endParaRPr lang="en-US" sz="2800" dirty="0"/>
          </a:p>
          <a:p>
            <a:r>
              <a:rPr lang="en-US" sz="2800" dirty="0"/>
              <a:t>	MOVWF T2CON</a:t>
            </a:r>
          </a:p>
          <a:p>
            <a:r>
              <a:rPr lang="en-US" sz="2800" dirty="0"/>
              <a:t>	MOVWF TMR2</a:t>
            </a:r>
          </a:p>
          <a:p>
            <a:r>
              <a:rPr lang="en-US" sz="2800" dirty="0"/>
              <a:t>	MOVLW </a:t>
            </a:r>
            <a:r>
              <a:rPr lang="en-US" sz="2800" dirty="0" smtClean="0"/>
              <a:t>0XFF </a:t>
            </a:r>
            <a:endParaRPr lang="en-US" sz="2800" dirty="0"/>
          </a:p>
          <a:p>
            <a:r>
              <a:rPr lang="en-US" sz="2800" dirty="0"/>
              <a:t>	MOVWF PR2</a:t>
            </a:r>
          </a:p>
          <a:p>
            <a:r>
              <a:rPr lang="en-US" sz="2800" dirty="0"/>
              <a:t>	BCF PIR1, TMR2IF</a:t>
            </a:r>
          </a:p>
          <a:p>
            <a:r>
              <a:rPr lang="en-US" sz="2800" dirty="0"/>
              <a:t>	BSF T2CON, TMR2ON</a:t>
            </a:r>
          </a:p>
          <a:p>
            <a:r>
              <a:rPr lang="en-US" sz="2800" dirty="0"/>
              <a:t>XYZ	BTFSS PIR1, TMR2IF</a:t>
            </a:r>
          </a:p>
          <a:p>
            <a:r>
              <a:rPr lang="en-US" sz="2800" dirty="0"/>
              <a:t>	BRA XYZ</a:t>
            </a:r>
          </a:p>
          <a:p>
            <a:r>
              <a:rPr lang="en-US" sz="2800" dirty="0"/>
              <a:t>	BSF PORTB, 4</a:t>
            </a:r>
          </a:p>
          <a:p>
            <a:r>
              <a:rPr lang="en-US" sz="2800" dirty="0"/>
              <a:t>	BCF T2CON,TMR2ON</a:t>
            </a:r>
          </a:p>
          <a:p>
            <a:r>
              <a:rPr lang="en-US" sz="2800" dirty="0"/>
              <a:t>	END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92436" y="1690777"/>
            <a:ext cx="6788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 T2CON =7BH , 1:16 </a:t>
            </a:r>
            <a:r>
              <a:rPr lang="en-US" sz="2400" dirty="0" err="1" smtClean="0">
                <a:sym typeface="Wingdings" panose="05000000000000000000" pitchFamily="2" charset="2"/>
              </a:rPr>
              <a:t>postscalar</a:t>
            </a:r>
            <a:r>
              <a:rPr lang="en-US" sz="2400" dirty="0" smtClean="0">
                <a:sym typeface="Wingdings" panose="05000000000000000000" pitchFamily="2" charset="2"/>
              </a:rPr>
              <a:t> and 1:16 </a:t>
            </a:r>
            <a:r>
              <a:rPr lang="en-US" sz="2400" dirty="0" err="1" smtClean="0">
                <a:sym typeface="Wingdings" panose="05000000000000000000" pitchFamily="2" charset="2"/>
              </a:rPr>
              <a:t>prescalar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44027" y="2152442"/>
            <a:ext cx="67286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Microcontroller frequency = 10/4 = 2.5MHz</a:t>
            </a:r>
          </a:p>
          <a:p>
            <a:r>
              <a:rPr lang="en-US" sz="2400" dirty="0" smtClean="0"/>
              <a:t>Frequency due to </a:t>
            </a:r>
            <a:r>
              <a:rPr lang="en-US" sz="2400" dirty="0" err="1" smtClean="0"/>
              <a:t>prescalar</a:t>
            </a:r>
            <a:r>
              <a:rPr lang="en-US" sz="2400" dirty="0" smtClean="0"/>
              <a:t> = 2.5/16 = 156250Hz</a:t>
            </a:r>
          </a:p>
          <a:p>
            <a:r>
              <a:rPr lang="en-US" sz="2400" dirty="0" smtClean="0"/>
              <a:t>Clock period = 1/</a:t>
            </a:r>
            <a:r>
              <a:rPr lang="en-US" sz="2400" dirty="0"/>
              <a:t>156250</a:t>
            </a:r>
            <a:r>
              <a:rPr lang="en-US" sz="2400" dirty="0" smtClean="0"/>
              <a:t> =6.4 </a:t>
            </a:r>
            <a:r>
              <a:rPr lang="en-US" sz="2400" dirty="0"/>
              <a:t>µs</a:t>
            </a:r>
          </a:p>
          <a:p>
            <a:r>
              <a:rPr lang="en-US" sz="2400" dirty="0" smtClean="0"/>
              <a:t>TMR2 increments from 0 to 255 </a:t>
            </a:r>
          </a:p>
          <a:p>
            <a:r>
              <a:rPr lang="en-US" sz="2400" dirty="0" smtClean="0"/>
              <a:t>Thus count =255</a:t>
            </a:r>
          </a:p>
          <a:p>
            <a:r>
              <a:rPr lang="en-US" sz="2400" dirty="0" smtClean="0"/>
              <a:t>Half cycle delay=255*6.4 =1632 µs</a:t>
            </a:r>
          </a:p>
          <a:p>
            <a:r>
              <a:rPr lang="en-US" sz="2400" dirty="0" smtClean="0"/>
              <a:t>Full cycle delay = 3264 µs</a:t>
            </a:r>
          </a:p>
          <a:p>
            <a:endParaRPr lang="en-IN" dirty="0"/>
          </a:p>
        </p:txBody>
      </p:sp>
      <p:sp>
        <p:nvSpPr>
          <p:cNvPr id="5" name="Right Brace 4"/>
          <p:cNvSpPr/>
          <p:nvPr/>
        </p:nvSpPr>
        <p:spPr>
          <a:xfrm>
            <a:off x="9506309" y="3994030"/>
            <a:ext cx="879895" cy="66423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503155" y="4095314"/>
            <a:ext cx="11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Timer 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40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339" y="443178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	BCF </a:t>
            </a:r>
            <a:r>
              <a:rPr lang="en-US" sz="2800" dirty="0"/>
              <a:t>TRISB,4</a:t>
            </a:r>
          </a:p>
          <a:p>
            <a:r>
              <a:rPr lang="en-US" sz="2800" dirty="0"/>
              <a:t>	BCF PORTB, 4</a:t>
            </a:r>
          </a:p>
          <a:p>
            <a:r>
              <a:rPr lang="en-US" sz="2800" dirty="0"/>
              <a:t>	MOVLW </a:t>
            </a:r>
            <a:r>
              <a:rPr lang="en-US" sz="2800" dirty="0" smtClean="0"/>
              <a:t>0X7B</a:t>
            </a:r>
            <a:endParaRPr lang="en-US" sz="2800" dirty="0"/>
          </a:p>
          <a:p>
            <a:r>
              <a:rPr lang="en-US" sz="2800" dirty="0"/>
              <a:t>	MOVWF T2CON</a:t>
            </a:r>
          </a:p>
          <a:p>
            <a:r>
              <a:rPr lang="en-US" sz="2800" dirty="0"/>
              <a:t>	MOVWF TMR2</a:t>
            </a:r>
          </a:p>
          <a:p>
            <a:r>
              <a:rPr lang="en-US" sz="2800" dirty="0"/>
              <a:t>	MOVLW </a:t>
            </a:r>
            <a:r>
              <a:rPr lang="en-US" sz="2800" dirty="0" smtClean="0"/>
              <a:t>0XFF </a:t>
            </a:r>
            <a:endParaRPr lang="en-US" sz="2800" dirty="0"/>
          </a:p>
          <a:p>
            <a:r>
              <a:rPr lang="en-US" sz="2800" dirty="0"/>
              <a:t>	MOVWF PR2</a:t>
            </a:r>
          </a:p>
          <a:p>
            <a:r>
              <a:rPr lang="en-US" sz="2800" dirty="0"/>
              <a:t>	BCF PIR1, TMR2IF</a:t>
            </a:r>
          </a:p>
          <a:p>
            <a:r>
              <a:rPr lang="en-US" sz="2800" dirty="0"/>
              <a:t>	BSF T2CON, TMR2ON</a:t>
            </a:r>
          </a:p>
          <a:p>
            <a:r>
              <a:rPr lang="en-US" sz="2800" dirty="0"/>
              <a:t>XYZ	BTFSS PIR1, TMR2IF</a:t>
            </a:r>
          </a:p>
          <a:p>
            <a:r>
              <a:rPr lang="en-US" sz="2800" dirty="0"/>
              <a:t>	BRA XYZ</a:t>
            </a:r>
          </a:p>
          <a:p>
            <a:r>
              <a:rPr lang="en-US" sz="2800" dirty="0"/>
              <a:t>	BSF PORTB, 4</a:t>
            </a:r>
          </a:p>
          <a:p>
            <a:r>
              <a:rPr lang="en-US" sz="2800" dirty="0"/>
              <a:t>	BCF T2CON,TMR2ON</a:t>
            </a:r>
          </a:p>
          <a:p>
            <a:r>
              <a:rPr lang="en-US" sz="2800" dirty="0"/>
              <a:t>	END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92436" y="1690777"/>
            <a:ext cx="6788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 T2CON =7BH , 1:16 </a:t>
            </a:r>
            <a:r>
              <a:rPr lang="en-US" sz="2400" dirty="0" err="1" smtClean="0">
                <a:sym typeface="Wingdings" panose="05000000000000000000" pitchFamily="2" charset="2"/>
              </a:rPr>
              <a:t>postscalar</a:t>
            </a:r>
            <a:r>
              <a:rPr lang="en-US" sz="2400" dirty="0" smtClean="0">
                <a:sym typeface="Wingdings" panose="05000000000000000000" pitchFamily="2" charset="2"/>
              </a:rPr>
              <a:t> and 1:16 </a:t>
            </a:r>
            <a:r>
              <a:rPr lang="en-US" sz="2400" dirty="0" err="1" smtClean="0">
                <a:sym typeface="Wingdings" panose="05000000000000000000" pitchFamily="2" charset="2"/>
              </a:rPr>
              <a:t>prescalar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44027" y="2152442"/>
            <a:ext cx="67286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Microcontroller frequency = 10/4 = 2.5MHz</a:t>
            </a:r>
          </a:p>
          <a:p>
            <a:r>
              <a:rPr lang="en-US" sz="2400" dirty="0" smtClean="0"/>
              <a:t>Frequency due to </a:t>
            </a:r>
            <a:r>
              <a:rPr lang="en-US" sz="2400" dirty="0" err="1" smtClean="0"/>
              <a:t>prescalar</a:t>
            </a:r>
            <a:r>
              <a:rPr lang="en-US" sz="2400" dirty="0" smtClean="0"/>
              <a:t> = 2.5/16 = 156250Hz</a:t>
            </a:r>
          </a:p>
          <a:p>
            <a:r>
              <a:rPr lang="en-US" sz="2400" dirty="0" smtClean="0"/>
              <a:t>Clock period = 1/</a:t>
            </a:r>
            <a:r>
              <a:rPr lang="en-US" sz="2400" dirty="0"/>
              <a:t>156250</a:t>
            </a:r>
            <a:r>
              <a:rPr lang="en-US" sz="2400" dirty="0" smtClean="0"/>
              <a:t> =6.4 </a:t>
            </a:r>
            <a:r>
              <a:rPr lang="en-US" sz="2400" dirty="0"/>
              <a:t>µs</a:t>
            </a:r>
          </a:p>
          <a:p>
            <a:r>
              <a:rPr lang="en-US" sz="2400" dirty="0" smtClean="0"/>
              <a:t>TMR2 increments from 0 to 255 </a:t>
            </a:r>
          </a:p>
          <a:p>
            <a:r>
              <a:rPr lang="en-US" sz="2400" dirty="0" smtClean="0"/>
              <a:t>Thus count =255</a:t>
            </a:r>
          </a:p>
          <a:p>
            <a:r>
              <a:rPr lang="en-US" sz="2400" dirty="0" smtClean="0"/>
              <a:t>Half cycle delay =255*6.4 =1632 µs</a:t>
            </a:r>
          </a:p>
          <a:p>
            <a:r>
              <a:rPr lang="en-US" sz="2400" dirty="0" smtClean="0"/>
              <a:t>Full cycle delay = 3264 µs</a:t>
            </a:r>
          </a:p>
          <a:p>
            <a:r>
              <a:rPr lang="en-US" sz="2400" dirty="0" smtClean="0"/>
              <a:t>Frequency of square wave = 1/3264 = 306.37 Hz</a:t>
            </a:r>
          </a:p>
          <a:p>
            <a:r>
              <a:rPr lang="en-US" sz="2400" dirty="0" smtClean="0"/>
              <a:t>Frequency due to </a:t>
            </a:r>
            <a:r>
              <a:rPr lang="en-US" sz="2400" dirty="0" err="1" smtClean="0"/>
              <a:t>postscalar</a:t>
            </a:r>
            <a:r>
              <a:rPr lang="en-US" sz="2400" dirty="0" smtClean="0"/>
              <a:t> = 306.37/16 = 19.148Hz</a:t>
            </a:r>
          </a:p>
          <a:p>
            <a:r>
              <a:rPr lang="en-US" sz="2400" dirty="0" smtClean="0"/>
              <a:t>Full cycle delay at PORTB.4 = 52.224 </a:t>
            </a:r>
            <a:r>
              <a:rPr lang="en-US" sz="2400" dirty="0" err="1" smtClean="0"/>
              <a:t>ms</a:t>
            </a:r>
            <a:endParaRPr lang="en-US" sz="2400" dirty="0" smtClean="0"/>
          </a:p>
          <a:p>
            <a:r>
              <a:rPr lang="en-US" sz="2400" dirty="0" smtClean="0"/>
              <a:t>Half cycle delay at PORTB.4 = 26.112 </a:t>
            </a:r>
            <a:r>
              <a:rPr lang="en-US" sz="2400" dirty="0" err="1" smtClean="0"/>
              <a:t>ms</a:t>
            </a:r>
            <a:endParaRPr lang="en-US" sz="2400" dirty="0" smtClean="0"/>
          </a:p>
          <a:p>
            <a:endParaRPr lang="en-IN" dirty="0"/>
          </a:p>
        </p:txBody>
      </p:sp>
      <p:sp>
        <p:nvSpPr>
          <p:cNvPr id="6" name="Right Brace 5"/>
          <p:cNvSpPr/>
          <p:nvPr/>
        </p:nvSpPr>
        <p:spPr>
          <a:xfrm>
            <a:off x="10467975" y="3790950"/>
            <a:ext cx="1465728" cy="132897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849514" y="3478143"/>
            <a:ext cx="11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Timer 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16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339" y="443178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	BCF </a:t>
            </a:r>
            <a:r>
              <a:rPr lang="en-US" sz="2800" dirty="0"/>
              <a:t>TRISB,4</a:t>
            </a:r>
          </a:p>
          <a:p>
            <a:r>
              <a:rPr lang="en-US" sz="2800" dirty="0"/>
              <a:t>	BCF PORTB, 4</a:t>
            </a:r>
          </a:p>
          <a:p>
            <a:r>
              <a:rPr lang="en-US" sz="2800" dirty="0"/>
              <a:t>	MOVLW </a:t>
            </a:r>
            <a:r>
              <a:rPr lang="en-US" sz="2800" dirty="0" smtClean="0"/>
              <a:t>0X7B</a:t>
            </a:r>
            <a:endParaRPr lang="en-US" sz="2800" dirty="0"/>
          </a:p>
          <a:p>
            <a:r>
              <a:rPr lang="en-US" sz="2800" dirty="0"/>
              <a:t>	MOVWF T2CON</a:t>
            </a:r>
          </a:p>
          <a:p>
            <a:r>
              <a:rPr lang="en-US" sz="2800" dirty="0"/>
              <a:t>	MOVWF TMR2</a:t>
            </a:r>
          </a:p>
          <a:p>
            <a:r>
              <a:rPr lang="en-US" sz="2800" dirty="0"/>
              <a:t>	MOVLW </a:t>
            </a:r>
            <a:r>
              <a:rPr lang="en-US" sz="2800" dirty="0" smtClean="0"/>
              <a:t>0XFF </a:t>
            </a:r>
            <a:endParaRPr lang="en-US" sz="2800" dirty="0"/>
          </a:p>
          <a:p>
            <a:r>
              <a:rPr lang="en-US" sz="2800" dirty="0"/>
              <a:t>	MOVWF PR2</a:t>
            </a:r>
          </a:p>
          <a:p>
            <a:r>
              <a:rPr lang="en-US" sz="2800" dirty="0"/>
              <a:t>	BCF PIR1, TMR2IF</a:t>
            </a:r>
          </a:p>
          <a:p>
            <a:r>
              <a:rPr lang="en-US" sz="2800" dirty="0"/>
              <a:t>	BSF T2CON, TMR2ON</a:t>
            </a:r>
          </a:p>
          <a:p>
            <a:r>
              <a:rPr lang="en-US" sz="2800" dirty="0"/>
              <a:t>XYZ	BTFSS PIR1, TMR2IF</a:t>
            </a:r>
          </a:p>
          <a:p>
            <a:r>
              <a:rPr lang="en-US" sz="2800" dirty="0"/>
              <a:t>	BRA XYZ</a:t>
            </a:r>
          </a:p>
          <a:p>
            <a:r>
              <a:rPr lang="en-US" sz="2800" dirty="0"/>
              <a:t>	BSF PORTB, 4</a:t>
            </a:r>
          </a:p>
          <a:p>
            <a:r>
              <a:rPr lang="en-US" sz="2800" dirty="0"/>
              <a:t>	BCF T2CON,TMR2ON</a:t>
            </a:r>
          </a:p>
          <a:p>
            <a:r>
              <a:rPr lang="en-US" sz="2800" dirty="0"/>
              <a:t>	END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92436" y="1690777"/>
            <a:ext cx="6788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 T2CON =7BH , 1:16 </a:t>
            </a:r>
            <a:r>
              <a:rPr lang="en-US" sz="2400" dirty="0" err="1" smtClean="0">
                <a:sym typeface="Wingdings" panose="05000000000000000000" pitchFamily="2" charset="2"/>
              </a:rPr>
              <a:t>postscalar</a:t>
            </a:r>
            <a:r>
              <a:rPr lang="en-US" sz="2400" dirty="0" smtClean="0">
                <a:sym typeface="Wingdings" panose="05000000000000000000" pitchFamily="2" charset="2"/>
              </a:rPr>
              <a:t> and 1:16 </a:t>
            </a:r>
            <a:r>
              <a:rPr lang="en-US" sz="2400" dirty="0" err="1" smtClean="0">
                <a:sym typeface="Wingdings" panose="05000000000000000000" pitchFamily="2" charset="2"/>
              </a:rPr>
              <a:t>prescalar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44027" y="2152442"/>
            <a:ext cx="67286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Microcontroller frequency = 10/4 = 2.5MHz</a:t>
            </a:r>
          </a:p>
          <a:p>
            <a:r>
              <a:rPr lang="en-US" sz="2400" dirty="0" smtClean="0"/>
              <a:t>Frequency due to </a:t>
            </a:r>
            <a:r>
              <a:rPr lang="en-US" sz="2400" dirty="0" err="1" smtClean="0"/>
              <a:t>prescalar</a:t>
            </a:r>
            <a:r>
              <a:rPr lang="en-US" sz="2400" dirty="0" smtClean="0"/>
              <a:t> and </a:t>
            </a:r>
            <a:r>
              <a:rPr lang="en-US" sz="2400" dirty="0" err="1" smtClean="0"/>
              <a:t>postscalar</a:t>
            </a:r>
            <a:r>
              <a:rPr lang="en-US" sz="2400" dirty="0" smtClean="0"/>
              <a:t> = 2.5/(16*16) </a:t>
            </a:r>
            <a:r>
              <a:rPr lang="en-US" sz="2400" dirty="0"/>
              <a:t>= 97,656.25Hz</a:t>
            </a:r>
            <a:endParaRPr lang="en-US" sz="2400" dirty="0" smtClean="0"/>
          </a:p>
          <a:p>
            <a:r>
              <a:rPr lang="en-US" sz="2400" dirty="0" smtClean="0"/>
              <a:t>Clock period = 1/</a:t>
            </a:r>
            <a:r>
              <a:rPr lang="en-US" sz="2400" dirty="0"/>
              <a:t>97,656.25</a:t>
            </a:r>
            <a:r>
              <a:rPr lang="en-US" sz="2400" dirty="0" smtClean="0"/>
              <a:t> =10.24 </a:t>
            </a:r>
            <a:r>
              <a:rPr lang="en-US" sz="2400" dirty="0"/>
              <a:t>µs</a:t>
            </a:r>
          </a:p>
          <a:p>
            <a:r>
              <a:rPr lang="en-US" sz="2400" dirty="0" smtClean="0"/>
              <a:t>TMR2 increments from 0 to 255 </a:t>
            </a:r>
          </a:p>
          <a:p>
            <a:r>
              <a:rPr lang="en-US" sz="2400" dirty="0" smtClean="0"/>
              <a:t>Thus count =255</a:t>
            </a:r>
          </a:p>
          <a:p>
            <a:r>
              <a:rPr lang="en-US" sz="2400" dirty="0" smtClean="0"/>
              <a:t>Half cycle delay=255*10.24 =26.112 µs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8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996" y="2587925"/>
            <a:ext cx="66768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Timer 2 </a:t>
            </a:r>
            <a:r>
              <a:rPr lang="en-US" sz="2400" dirty="0" err="1" smtClean="0"/>
              <a:t>CONtrol</a:t>
            </a:r>
            <a:r>
              <a:rPr lang="en-US" sz="2400" dirty="0" smtClean="0"/>
              <a:t> register – T2CON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Timer 2 register – TMR2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Period Register – PR2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Peripheral Interface Request register 1 – PIR1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Peripheral Interrupt Enable register 1 – PIE1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62709" y="957532"/>
            <a:ext cx="3571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Timer 2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63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88" y="2096219"/>
            <a:ext cx="10666675" cy="17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94" y="1043796"/>
            <a:ext cx="8993050" cy="5684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5079" y="267418"/>
            <a:ext cx="4554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T2CON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9638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DDCA3-B48A-438E-A7A5-CEE1E26D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PIR1 and PIE1 registers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135D73-40A7-48D3-A159-0A11C050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Peripheral </a:t>
            </a:r>
            <a:r>
              <a:rPr lang="en-US" dirty="0"/>
              <a:t>Interrupt Request </a:t>
            </a:r>
            <a:r>
              <a:rPr lang="en-US" dirty="0" smtClean="0"/>
              <a:t>1 register </a:t>
            </a:r>
            <a:endParaRPr lang="en-US" dirty="0"/>
          </a:p>
          <a:p>
            <a:pPr lvl="1"/>
            <a:r>
              <a:rPr lang="en-US" dirty="0" smtClean="0"/>
              <a:t>TMR2IF </a:t>
            </a:r>
            <a:r>
              <a:rPr lang="en-US" dirty="0">
                <a:sym typeface="Wingdings" panose="05000000000000000000" pitchFamily="2" charset="2"/>
              </a:rPr>
              <a:t> Timer </a:t>
            </a:r>
            <a:r>
              <a:rPr lang="en-US" dirty="0" smtClean="0">
                <a:sym typeface="Wingdings" panose="05000000000000000000" pitchFamily="2" charset="2"/>
              </a:rPr>
              <a:t>2 </a:t>
            </a:r>
            <a:r>
              <a:rPr lang="en-US" dirty="0">
                <a:sym typeface="Wingdings" panose="05000000000000000000" pitchFamily="2" charset="2"/>
              </a:rPr>
              <a:t>Interrupt </a:t>
            </a:r>
            <a:r>
              <a:rPr lang="en-US" dirty="0" smtClean="0">
                <a:sym typeface="Wingdings" panose="05000000000000000000" pitchFamily="2" charset="2"/>
              </a:rPr>
              <a:t>Flag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Peripheral Interrupt Enable 1 register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TMR2IE  Timer </a:t>
            </a:r>
            <a:r>
              <a:rPr lang="en-US" dirty="0" smtClean="0">
                <a:sym typeface="Wingdings" panose="05000000000000000000" pitchFamily="2" charset="2"/>
              </a:rPr>
              <a:t>2 </a:t>
            </a:r>
            <a:r>
              <a:rPr lang="en-US" dirty="0" smtClean="0">
                <a:sym typeface="Wingdings" panose="05000000000000000000" pitchFamily="2" charset="2"/>
              </a:rPr>
              <a:t>Interrupt Enable</a:t>
            </a:r>
            <a:endParaRPr lang="en-US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12531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601200" y="1690688"/>
            <a:ext cx="1076325" cy="1462087"/>
          </a:xfrm>
          <a:prstGeom prst="ellipse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of Timer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fixed value is stored in register PR2</a:t>
            </a:r>
          </a:p>
          <a:p>
            <a:r>
              <a:rPr lang="en-US" dirty="0" smtClean="0"/>
              <a:t>Initial value in TMR2 is 0.</a:t>
            </a:r>
          </a:p>
          <a:p>
            <a:r>
              <a:rPr lang="en-US" dirty="0" smtClean="0"/>
              <a:t>Once Timer 2 is enabled, TMR2 register is incremented</a:t>
            </a:r>
          </a:p>
          <a:p>
            <a:r>
              <a:rPr lang="en-US" dirty="0" smtClean="0"/>
              <a:t>When the value in TMR2 matches with the value in PR2 TMR2IF is set and TMR2 is reset.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5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Assuming that XTAL=10MHz, what is the frequency of the square wave at PORTB.4?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257175"/>
            <a:ext cx="10515600" cy="63436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BCF TRISB,4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BCF PORTB,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MOVLW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MOVWF T2CON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MOVWF TMR2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MOVLW D’100’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MOVWF PR2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BCF PIR1, TMR2IF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BSF T2CON, TMR2ON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XYZ	BTFSS PIR1, TMR2IF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BRA XYZ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BSF PORTB,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BCF T2CON,TMR2ON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4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38200" y="257175"/>
            <a:ext cx="10515600" cy="63436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BCF TRISB,4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BCF PORTB,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MOVLW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MOVWF T2CON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MOVWF TMR2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MOVLW D’100’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MOVWF PR2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BCF PIR1, TMR2IF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BSF T2CON, TMR2ON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XYZ	BTFSS PIR1, TMR2IF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BRA XYZ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BSF PORTB,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BCF T2CON,TMR2ON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END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192436" y="1690777"/>
            <a:ext cx="6788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 T2CON =0 , no </a:t>
            </a:r>
            <a:r>
              <a:rPr lang="en-US" sz="2400" dirty="0" err="1" smtClean="0">
                <a:sym typeface="Wingdings" panose="05000000000000000000" pitchFamily="2" charset="2"/>
              </a:rPr>
              <a:t>postscalar</a:t>
            </a:r>
            <a:r>
              <a:rPr lang="en-US" sz="2400" dirty="0" smtClean="0">
                <a:sym typeface="Wingdings" panose="05000000000000000000" pitchFamily="2" charset="2"/>
              </a:rPr>
              <a:t> and no </a:t>
            </a:r>
            <a:r>
              <a:rPr lang="en-US" sz="2400" dirty="0" err="1" smtClean="0">
                <a:sym typeface="Wingdings" panose="05000000000000000000" pitchFamily="2" charset="2"/>
              </a:rPr>
              <a:t>prescalar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15464" y="3088257"/>
            <a:ext cx="67286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Microcontroller frequency = 10/4 = 2.5MHz</a:t>
            </a:r>
          </a:p>
          <a:p>
            <a:r>
              <a:rPr lang="en-US" sz="2400" dirty="0" smtClean="0"/>
              <a:t>Clock period = 1/2.5 =</a:t>
            </a:r>
            <a:r>
              <a:rPr lang="en-US" sz="2400" dirty="0"/>
              <a:t>0.4µs</a:t>
            </a:r>
          </a:p>
          <a:p>
            <a:r>
              <a:rPr lang="en-US" sz="2400" dirty="0" smtClean="0"/>
              <a:t>TMR2 increments from 0 to 100 </a:t>
            </a:r>
          </a:p>
          <a:p>
            <a:r>
              <a:rPr lang="en-US" sz="2400" dirty="0" smtClean="0"/>
              <a:t>Thus count =100</a:t>
            </a:r>
          </a:p>
          <a:p>
            <a:r>
              <a:rPr lang="en-US" sz="2400" dirty="0" smtClean="0"/>
              <a:t>Half cycle delay=100*0.4 = 40 µs</a:t>
            </a:r>
          </a:p>
          <a:p>
            <a:r>
              <a:rPr lang="en-US" sz="2400" dirty="0" smtClean="0"/>
              <a:t>Full cycle delay = 80 µs</a:t>
            </a:r>
          </a:p>
          <a:p>
            <a:r>
              <a:rPr lang="en-US" sz="2400" dirty="0" smtClean="0"/>
              <a:t>Frequency of square wave = 1/80 = 12500 Hz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3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407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Timer 2</vt:lpstr>
      <vt:lpstr>PowerPoint Presentation</vt:lpstr>
      <vt:lpstr>PowerPoint Presentation</vt:lpstr>
      <vt:lpstr>PowerPoint Presentation</vt:lpstr>
      <vt:lpstr>PIR1 and PIE1 registers</vt:lpstr>
      <vt:lpstr>Working of Timer 2</vt:lpstr>
      <vt:lpstr>Assuming that XTAL=10MHz, what is the frequency of the square wave at PORTB.4?</vt:lpstr>
      <vt:lpstr>PowerPoint Presentation</vt:lpstr>
      <vt:lpstr>PowerPoint Presentation</vt:lpstr>
      <vt:lpstr>Assuming that XTAL=10MHz, what is the delay generated at PORTB.4?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Jogalekar</dc:creator>
  <cp:lastModifiedBy>Microsoft account</cp:lastModifiedBy>
  <cp:revision>39</cp:revision>
  <dcterms:created xsi:type="dcterms:W3CDTF">2021-03-02T05:46:15Z</dcterms:created>
  <dcterms:modified xsi:type="dcterms:W3CDTF">2022-02-24T11:15:45Z</dcterms:modified>
</cp:coreProperties>
</file>