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9" r:id="rId5"/>
    <p:sldId id="259" r:id="rId6"/>
    <p:sldId id="261" r:id="rId7"/>
    <p:sldId id="260" r:id="rId8"/>
    <p:sldId id="262" r:id="rId9"/>
    <p:sldId id="290" r:id="rId10"/>
    <p:sldId id="291" r:id="rId11"/>
    <p:sldId id="263" r:id="rId12"/>
    <p:sldId id="264" r:id="rId13"/>
    <p:sldId id="265" r:id="rId14"/>
    <p:sldId id="298" r:id="rId15"/>
    <p:sldId id="267" r:id="rId16"/>
    <p:sldId id="268" r:id="rId17"/>
    <p:sldId id="269" r:id="rId18"/>
    <p:sldId id="270" r:id="rId19"/>
    <p:sldId id="271" r:id="rId20"/>
    <p:sldId id="285" r:id="rId21"/>
    <p:sldId id="272" r:id="rId22"/>
    <p:sldId id="286" r:id="rId23"/>
    <p:sldId id="292" r:id="rId24"/>
    <p:sldId id="293" r:id="rId25"/>
    <p:sldId id="294" r:id="rId26"/>
    <p:sldId id="295" r:id="rId27"/>
    <p:sldId id="296" r:id="rId28"/>
    <p:sldId id="297" r:id="rId29"/>
    <p:sldId id="287" r:id="rId30"/>
    <p:sldId id="28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3CBFF-3F07-421D-ACDC-92D505121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D0C43E-76B6-4411-9C74-9E512E7A47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3AA2C-6011-4E08-B59E-64510515C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E2A2-1392-40A3-95ED-8E1BA5FB29CD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EF4D6-738A-4A85-99E9-D4191BDD4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85DCF-6F75-4D20-883C-66FE1F0BA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F0E2A-2987-4011-BB00-EA379DEA2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471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0DAF0-1E63-4042-992A-3EFF75C8F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EEF581-7163-47B3-9BE5-167032986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BB89A-4356-46C5-AB08-10CF64BE6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E2A2-1392-40A3-95ED-8E1BA5FB29CD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52DAC-4FCA-4573-BBC2-CFDB95F24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C2A57-2B38-410A-AAC7-56A7A3CD5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F0E2A-2987-4011-BB00-EA379DEA2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49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3C49A0-36C7-47A3-B001-D628B601C9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AB4573-64DD-4909-85BA-D659E06AE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16F99-45DB-474E-866A-7A0B84507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E2A2-1392-40A3-95ED-8E1BA5FB29CD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98F93-91E0-4A47-89CE-87E3DEA74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E2614-8E29-4989-83B1-5359437AD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F0E2A-2987-4011-BB00-EA379DEA2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811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71FA9-0D5A-48A0-AE5E-00855BF98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79370-D50B-426D-BE95-41F06F2F8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5836B-288F-4B24-8EDE-8A374EDB3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E2A2-1392-40A3-95ED-8E1BA5FB29CD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33C50-E49C-4958-A1AE-573B77E78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10BA7-9B44-4729-9248-C76D8FAC3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F0E2A-2987-4011-BB00-EA379DEA2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603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175B7-CA94-49EF-AFF1-69DB03F5D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BC7C5-29FD-4022-B8E8-4071DCE3E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BA6C9-B7D8-48BF-B5AA-14B102943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E2A2-1392-40A3-95ED-8E1BA5FB29CD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79097-A7C3-40BF-B236-69527F58A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6265F-173F-477D-858A-03BF91CA5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F0E2A-2987-4011-BB00-EA379DEA2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156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4D76E-AAAD-4BB8-865A-B3F9DDED4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14BF9-8958-41FB-BA61-A663CC6C8C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DBB89-4F9D-4416-B45F-45F6B853F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18265-6F24-441A-9FBB-A2C898EA5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E2A2-1392-40A3-95ED-8E1BA5FB29CD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1F685-A08D-434A-8FEA-71E303998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91E7D1-C754-4064-A55E-59D443C22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F0E2A-2987-4011-BB00-EA379DEA2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199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93719-D031-4F1D-988B-D3692D19F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80CFB-7E48-4689-BFEA-5208FD855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05E12-EB54-4E38-A966-D03A88E3E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262A00-0703-4B6D-A798-7E51D19FBE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CD66BA-F549-4A07-8B8E-F92D4A412E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9FE69E-1395-427A-B60F-34E5369C0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E2A2-1392-40A3-95ED-8E1BA5FB29CD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4F42D6-54B0-446B-9CBA-3106D1E56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32316B-7EBA-4DF1-B22A-4A9A1DFD3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F0E2A-2987-4011-BB00-EA379DEA2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8582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9194E-BEA9-43D3-BE61-E0D39111B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E438F7-9774-4ABB-B4B7-49E20AFFA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E2A2-1392-40A3-95ED-8E1BA5FB29CD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3BCA84-4F38-4762-BB03-6C8D917D6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16124D-5600-499A-9986-337670804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F0E2A-2987-4011-BB00-EA379DEA2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45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4233BF-0660-4E44-AFC4-1786EC6E8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E2A2-1392-40A3-95ED-8E1BA5FB29CD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B291B6-8A84-48B5-9B67-0E678F0A8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44745-E42E-4C0F-B160-086E42FA6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F0E2A-2987-4011-BB00-EA379DEA2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174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926E3-FA93-4911-94B9-64DF0F62F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4881D-5079-4EAC-904C-71F54160B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E45D5F-63E3-4595-A5BC-94B8ABEEF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61589-BE86-4F9C-8E12-3327856C8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E2A2-1392-40A3-95ED-8E1BA5FB29CD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62BDB-BFE5-4BF1-9C10-F6FCB4947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A5B6B5-3D25-4DDB-B8AB-05D4AD5BE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F0E2A-2987-4011-BB00-EA379DEA2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425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80989-7DB5-45E3-B5BE-0CB35054D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F35B46-345F-4EA4-B280-A1ADBDEA12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03B75E-7C93-4B1E-9C90-4C249238CA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A9B64-4B52-4FC4-BB27-0BAC9C01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E2A2-1392-40A3-95ED-8E1BA5FB29CD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62BFA-A379-48B2-B39A-B1D429CD6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9E158-6DDB-4758-A98C-ED257F675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F0E2A-2987-4011-BB00-EA379DEA2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532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8589F3-A618-44D0-9441-89388B9CE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A268B-9ADF-4B01-878A-99B6CFF5D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A6086-B571-48EB-9CFF-B5B0E5CC1A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6E2A2-1392-40A3-95ED-8E1BA5FB29CD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C6AAC-3A8F-48C8-AACB-EDD2DCE68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44122-F8F9-48D6-9CB4-E433E6AFD5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F0E2A-2987-4011-BB00-EA379DEA2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748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93C89-98FB-49B2-8CF8-F9680DF378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Prescaler</a:t>
            </a:r>
            <a:r>
              <a:rPr lang="en-US" dirty="0"/>
              <a:t> and generating a large time delay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F53D1B-799F-488B-A657-BC0E375458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007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74AE80-CF4C-47A1-BE38-05FB4A5D2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666" y="371475"/>
            <a:ext cx="4762500" cy="61150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76158D-442E-40A0-961F-43D5DFBD0030}"/>
              </a:ext>
            </a:extLst>
          </p:cNvPr>
          <p:cNvSpPr txBox="1"/>
          <p:nvPr/>
        </p:nvSpPr>
        <p:spPr>
          <a:xfrm>
            <a:off x="6427433" y="719091"/>
            <a:ext cx="343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T0CON = 0x05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24EFAF-F90D-4591-BD2A-31C01418D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297" y="1172771"/>
            <a:ext cx="6314643" cy="5139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3E2556-53BB-4670-A728-4B26DB30DA86}"/>
              </a:ext>
            </a:extLst>
          </p:cNvPr>
          <p:cNvSpPr txBox="1"/>
          <p:nvPr/>
        </p:nvSpPr>
        <p:spPr>
          <a:xfrm>
            <a:off x="5578297" y="1578011"/>
            <a:ext cx="63146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    0              0              0               0                0               1               0                1</a:t>
            </a:r>
          </a:p>
          <a:p>
            <a:r>
              <a:rPr lang="en-US" sz="1400" dirty="0"/>
              <a:t>Counter     16 bit         transition   increment   </a:t>
            </a:r>
            <a:r>
              <a:rPr lang="en-US" sz="1400" dirty="0" err="1"/>
              <a:t>Prescaler</a:t>
            </a:r>
            <a:r>
              <a:rPr lang="en-US" sz="1400" dirty="0"/>
              <a:t>                 1:64 </a:t>
            </a:r>
            <a:r>
              <a:rPr lang="en-US" sz="1400" dirty="0" err="1"/>
              <a:t>prescale</a:t>
            </a:r>
            <a:r>
              <a:rPr lang="en-US" sz="1400" dirty="0"/>
              <a:t>          </a:t>
            </a:r>
          </a:p>
          <a:p>
            <a:r>
              <a:rPr lang="en-US" sz="1400" dirty="0"/>
              <a:t>timer off                        on cycle       on +</a:t>
            </a:r>
            <a:r>
              <a:rPr lang="en-US" sz="1400" dirty="0" err="1"/>
              <a:t>ve</a:t>
            </a:r>
            <a:r>
              <a:rPr lang="en-US" sz="1400" dirty="0"/>
              <a:t>       assigned</a:t>
            </a:r>
          </a:p>
          <a:p>
            <a:r>
              <a:rPr lang="en-US" sz="1600" dirty="0"/>
              <a:t>                                    </a:t>
            </a:r>
            <a:r>
              <a:rPr lang="en-US" sz="1400" dirty="0"/>
              <a:t>clock            edge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462574-A9D8-4642-BE50-C3D8DAAC6702}"/>
              </a:ext>
            </a:extLst>
          </p:cNvPr>
          <p:cNvSpPr txBox="1"/>
          <p:nvPr/>
        </p:nvSpPr>
        <p:spPr>
          <a:xfrm>
            <a:off x="6095999" y="2885243"/>
            <a:ext cx="55071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Timer frequency = 10/4/64 = 390625 Hz</a:t>
            </a:r>
          </a:p>
          <a:p>
            <a:r>
              <a:rPr lang="en-US" dirty="0"/>
              <a:t>Timer cycle = 1/390625 = 25.6 µs</a:t>
            </a:r>
          </a:p>
          <a:p>
            <a:r>
              <a:rPr lang="en-US" dirty="0"/>
              <a:t>Count = FFFFH – 0108H+1 =  FEF8H = 65272</a:t>
            </a:r>
          </a:p>
          <a:p>
            <a:r>
              <a:rPr lang="en-US" dirty="0"/>
              <a:t>Time delay = 65272 * 25.6 µs = </a:t>
            </a:r>
            <a:r>
              <a:rPr lang="en-US" b="1" u="sng" dirty="0"/>
              <a:t>1.671 s</a:t>
            </a:r>
          </a:p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2361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7218E-0E08-4C19-AD7A-8049FE0B7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7D383-060C-48EB-8F5A-F1EC823F1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maximum time delay that can be generated using timer 0, with </a:t>
            </a:r>
            <a:r>
              <a:rPr lang="en-US" dirty="0" err="1"/>
              <a:t>prescaler</a:t>
            </a:r>
            <a:r>
              <a:rPr lang="en-US" dirty="0"/>
              <a:t>. Assume XTAL = 10 </a:t>
            </a:r>
            <a:r>
              <a:rPr lang="en-US" dirty="0" err="1"/>
              <a:t>MHz.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5255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7218E-0E08-4C19-AD7A-8049FE0B7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7D383-060C-48EB-8F5A-F1EC823F1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maximum time delay that can be generated using timer 0, with </a:t>
            </a:r>
            <a:r>
              <a:rPr lang="en-US" dirty="0" err="1"/>
              <a:t>prescaler</a:t>
            </a:r>
            <a:r>
              <a:rPr lang="en-US" dirty="0"/>
              <a:t>. Assume XTAL = 10 </a:t>
            </a:r>
            <a:r>
              <a:rPr lang="en-US" dirty="0" err="1"/>
              <a:t>MHz.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A51C0E-6FD4-48F9-8A9A-8D8D977748CF}"/>
              </a:ext>
            </a:extLst>
          </p:cNvPr>
          <p:cNvSpPr txBox="1"/>
          <p:nvPr/>
        </p:nvSpPr>
        <p:spPr>
          <a:xfrm>
            <a:off x="1367161" y="3198582"/>
            <a:ext cx="8120848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Timer frequency = 10/4/256 = 9765.625 Hz</a:t>
            </a:r>
          </a:p>
          <a:p>
            <a:r>
              <a:rPr lang="en-US" sz="2800" dirty="0"/>
              <a:t>Time cycle = 1/9765.625 = 102.4 µs</a:t>
            </a:r>
          </a:p>
          <a:p>
            <a:r>
              <a:rPr lang="en-US" sz="2800" dirty="0"/>
              <a:t>Count = FFFFH – 0000H+1 =  10000H = 65536</a:t>
            </a:r>
          </a:p>
          <a:p>
            <a:r>
              <a:rPr lang="en-US" sz="2800" dirty="0"/>
              <a:t>Time delay = 65536 * 102.4  µs = </a:t>
            </a:r>
            <a:r>
              <a:rPr lang="en-US" sz="2800" b="1" u="sng" dirty="0"/>
              <a:t>6.710886 s</a:t>
            </a:r>
          </a:p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5056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52E41-ABE3-4EE5-99FA-C59EAEAE7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BFB5C-EB07-4AF1-BE8E-68E237060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generate a square wave of 50 Hz frequency on pin PORTB.7. Use Timer0, 16-bit mode, with </a:t>
            </a:r>
            <a:r>
              <a:rPr lang="en-US" dirty="0" err="1"/>
              <a:t>prescaler</a:t>
            </a:r>
            <a:r>
              <a:rPr lang="en-US" dirty="0"/>
              <a:t> = 128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3714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6453C9C-D1F0-4B45-BE22-D53C5B401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145" y="1030299"/>
            <a:ext cx="11468100" cy="9334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0BB2AC8-80C5-4428-B35E-77100306FCFD}"/>
              </a:ext>
            </a:extLst>
          </p:cNvPr>
          <p:cNvSpPr txBox="1"/>
          <p:nvPr/>
        </p:nvSpPr>
        <p:spPr>
          <a:xfrm>
            <a:off x="838199" y="2177197"/>
            <a:ext cx="112042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Counter                     16 bit                   transition             increment               </a:t>
            </a:r>
            <a:r>
              <a:rPr lang="en-US" sz="1600" dirty="0" err="1"/>
              <a:t>Prescaler</a:t>
            </a:r>
            <a:r>
              <a:rPr lang="en-US" sz="1600" dirty="0"/>
              <a:t> </a:t>
            </a:r>
          </a:p>
          <a:p>
            <a:r>
              <a:rPr lang="en-US" sz="1600" dirty="0"/>
              <a:t>timer off                                               on cycle clock        on +</a:t>
            </a:r>
            <a:r>
              <a:rPr lang="en-US" sz="1600" dirty="0" err="1"/>
              <a:t>ve</a:t>
            </a:r>
            <a:r>
              <a:rPr lang="en-US" sz="1600" dirty="0"/>
              <a:t>  edge         not assigned</a:t>
            </a:r>
          </a:p>
          <a:p>
            <a:r>
              <a:rPr lang="en-US" sz="1600" dirty="0"/>
              <a:t>                                                                                                low to high </a:t>
            </a:r>
          </a:p>
          <a:p>
            <a:r>
              <a:rPr lang="en-US" sz="1600" dirty="0"/>
              <a:t>0                                   0                               0                                0                          0                          1                                    1                         0          </a:t>
            </a:r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84941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6453C9C-D1F0-4B45-BE22-D53C5B401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145" y="1030299"/>
            <a:ext cx="11468100" cy="9334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0BB2AC8-80C5-4428-B35E-77100306FCFD}"/>
              </a:ext>
            </a:extLst>
          </p:cNvPr>
          <p:cNvSpPr txBox="1"/>
          <p:nvPr/>
        </p:nvSpPr>
        <p:spPr>
          <a:xfrm>
            <a:off x="838199" y="2177197"/>
            <a:ext cx="1120427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Counter                     16 bit                   transition             increment               </a:t>
            </a:r>
            <a:r>
              <a:rPr lang="en-US" sz="1600" dirty="0" err="1"/>
              <a:t>Prescaler</a:t>
            </a:r>
            <a:r>
              <a:rPr lang="en-US" sz="1600" dirty="0"/>
              <a:t> </a:t>
            </a:r>
          </a:p>
          <a:p>
            <a:r>
              <a:rPr lang="en-US" sz="1600" dirty="0"/>
              <a:t>timer off                                               on cycle clock        on +</a:t>
            </a:r>
            <a:r>
              <a:rPr lang="en-US" sz="1600" dirty="0" err="1"/>
              <a:t>ve</a:t>
            </a:r>
            <a:r>
              <a:rPr lang="en-US" sz="1600" dirty="0"/>
              <a:t>  edge         not assigned</a:t>
            </a:r>
          </a:p>
          <a:p>
            <a:r>
              <a:rPr lang="en-US" sz="1600" dirty="0"/>
              <a:t>                                                                                                low to high </a:t>
            </a:r>
          </a:p>
          <a:p>
            <a:r>
              <a:rPr lang="en-US" sz="1600" dirty="0"/>
              <a:t>0                                   0                               0                                0                          0                          1                                    1                         0          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IN" sz="2800" dirty="0"/>
              <a:t>T0CON = 06H</a:t>
            </a:r>
          </a:p>
        </p:txBody>
      </p:sp>
    </p:spTree>
    <p:extLst>
      <p:ext uri="{BB962C8B-B14F-4D97-AF65-F5344CB8AC3E}">
        <p14:creationId xmlns:p14="http://schemas.microsoft.com/office/powerpoint/2010/main" val="2982735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9781C-5850-4BC8-9B50-C3A2D52BD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0828F-0632-418D-B20D-F089870EC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: </a:t>
            </a:r>
          </a:p>
          <a:p>
            <a:pPr marL="0" indent="0">
              <a:buNone/>
            </a:pPr>
            <a:r>
              <a:rPr lang="en-US" dirty="0"/>
              <a:t>	Frequency of square wave = 50 Hz.</a:t>
            </a:r>
          </a:p>
          <a:p>
            <a:pPr marL="0" indent="0">
              <a:buNone/>
            </a:pPr>
            <a:r>
              <a:rPr lang="en-US" dirty="0"/>
              <a:t>Full cycle delay = 1/50 = 0.02 s = 20 </a:t>
            </a:r>
            <a:r>
              <a:rPr lang="en-US" dirty="0" err="1"/>
              <a:t>ms.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Half cycle delay = 10 </a:t>
            </a:r>
            <a:r>
              <a:rPr lang="en-US" dirty="0" err="1"/>
              <a:t>ms.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t= 10 </a:t>
            </a:r>
            <a:r>
              <a:rPr lang="en-US" dirty="0" err="1"/>
              <a:t>ms</a:t>
            </a:r>
            <a:r>
              <a:rPr lang="en-US" dirty="0"/>
              <a:t> = 10000 µs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f= 10 MHz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6098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3CAC4-7671-479A-AD22-5BE9E0CED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130D0-996C-48B4-BF68-653304694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 n = t*f /4/128 = 10000*10/4/128 = 195.3125 = 195</a:t>
            </a:r>
          </a:p>
          <a:p>
            <a:pPr marL="514350" indent="-514350">
              <a:buAutoNum type="arabicPeriod"/>
            </a:pPr>
            <a:r>
              <a:rPr lang="en-US" dirty="0"/>
              <a:t>c= 65536 – n = 65536 – 195 = 65341</a:t>
            </a:r>
          </a:p>
          <a:p>
            <a:pPr marL="514350" indent="-514350">
              <a:buAutoNum type="arabicPeriod"/>
            </a:pPr>
            <a:r>
              <a:rPr lang="en-IN" dirty="0"/>
              <a:t>Convert c to Hex = FF3DH</a:t>
            </a:r>
          </a:p>
          <a:p>
            <a:pPr marL="514350" indent="-514350">
              <a:buAutoNum type="arabicPeriod"/>
            </a:pPr>
            <a:r>
              <a:rPr lang="en-IN" dirty="0"/>
              <a:t>Set TMR0H = FFH and TMR0L = 3DH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1771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5ABEA-D340-4F52-897F-794957C3A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980"/>
            <a:ext cx="10515600" cy="66810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	BCF 		TRISB,  7</a:t>
            </a:r>
          </a:p>
          <a:p>
            <a:pPr marL="0" indent="0">
              <a:buNone/>
            </a:pPr>
            <a:r>
              <a:rPr lang="en-US" dirty="0"/>
              <a:t>	MOVLW	0x06</a:t>
            </a:r>
          </a:p>
          <a:p>
            <a:pPr marL="0" indent="0">
              <a:buNone/>
            </a:pPr>
            <a:r>
              <a:rPr lang="en-US" dirty="0"/>
              <a:t>	MOVWF 	T0CON</a:t>
            </a:r>
          </a:p>
          <a:p>
            <a:pPr marL="0" indent="0">
              <a:buNone/>
            </a:pPr>
            <a:r>
              <a:rPr lang="en-US" dirty="0"/>
              <a:t>L1	MOVLW	0xFF</a:t>
            </a:r>
          </a:p>
          <a:p>
            <a:pPr marL="0" indent="0">
              <a:buNone/>
            </a:pPr>
            <a:r>
              <a:rPr lang="en-US" dirty="0"/>
              <a:t>	MOVWF	TMR0H</a:t>
            </a:r>
          </a:p>
          <a:p>
            <a:pPr marL="0" indent="0">
              <a:buNone/>
            </a:pPr>
            <a:r>
              <a:rPr lang="en-US" dirty="0"/>
              <a:t>	MOVLW	0x3D</a:t>
            </a:r>
          </a:p>
          <a:p>
            <a:pPr marL="0" indent="0">
              <a:buNone/>
            </a:pPr>
            <a:r>
              <a:rPr lang="en-US" dirty="0"/>
              <a:t>	MOVWF	TMR0L</a:t>
            </a:r>
          </a:p>
          <a:p>
            <a:pPr marL="0" indent="0">
              <a:buNone/>
            </a:pPr>
            <a:r>
              <a:rPr lang="en-US" dirty="0"/>
              <a:t>	BCF		INTCON,  TMR0IF</a:t>
            </a:r>
          </a:p>
          <a:p>
            <a:pPr marL="0" indent="0">
              <a:buNone/>
            </a:pPr>
            <a:r>
              <a:rPr lang="en-US" dirty="0"/>
              <a:t>	BTG 		PORTB,  7</a:t>
            </a:r>
          </a:p>
          <a:p>
            <a:pPr marL="0" indent="0">
              <a:buNone/>
            </a:pPr>
            <a:r>
              <a:rPr lang="en-US" dirty="0"/>
              <a:t>	BSF		T0CON,  TMR0ON</a:t>
            </a:r>
          </a:p>
          <a:p>
            <a:pPr marL="0" indent="0">
              <a:buNone/>
            </a:pPr>
            <a:r>
              <a:rPr lang="en-IN" dirty="0"/>
              <a:t>L2	BTFSS		INTCON,  TMR0IF</a:t>
            </a:r>
          </a:p>
          <a:p>
            <a:pPr marL="0" indent="0">
              <a:buNone/>
            </a:pPr>
            <a:r>
              <a:rPr lang="en-IN" dirty="0"/>
              <a:t>	BRA		L2</a:t>
            </a:r>
          </a:p>
          <a:p>
            <a:pPr marL="0" indent="0">
              <a:buNone/>
            </a:pPr>
            <a:r>
              <a:rPr lang="en-IN" dirty="0"/>
              <a:t>	BCF		T0CON,  TMR0ON</a:t>
            </a:r>
          </a:p>
          <a:p>
            <a:pPr marL="0" indent="0">
              <a:buNone/>
            </a:pPr>
            <a:r>
              <a:rPr lang="en-IN" dirty="0"/>
              <a:t>	BRA		L1</a:t>
            </a:r>
          </a:p>
        </p:txBody>
      </p:sp>
    </p:spTree>
    <p:extLst>
      <p:ext uri="{BB962C8B-B14F-4D97-AF65-F5344CB8AC3E}">
        <p14:creationId xmlns:p14="http://schemas.microsoft.com/office/powerpoint/2010/main" val="1704569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7B262-D6A4-4486-BB31-BB1BC18E9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CIDFont+F1"/>
              </a:rPr>
              <a:t>8</a:t>
            </a:r>
            <a:r>
              <a:rPr lang="en-IN" sz="4400" b="0" i="0" u="none" strike="noStrike" baseline="0" dirty="0">
                <a:latin typeface="CIDFont+F1"/>
              </a:rPr>
              <a:t> bit Timer programming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3BCAF-A077-4E29-AB14-10F21CC0F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sz="2400" b="0" i="0" u="none" strike="noStrike" baseline="0" dirty="0">
                <a:latin typeface="CIDFont+F3"/>
              </a:rPr>
              <a:t>TMR0L – 00H to FFH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sz="2400" b="0" i="0" u="none" strike="noStrike" baseline="0" dirty="0">
                <a:latin typeface="CIDFont+F3"/>
              </a:rPr>
              <a:t>Start the timer0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b="0" i="0" u="none" strike="noStrike" baseline="0" dirty="0">
                <a:latin typeface="CIDFont+F3"/>
              </a:rPr>
              <a:t>Set the timer on bit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IN" b="0" i="0" u="none" strike="noStrike" baseline="0" dirty="0">
                <a:latin typeface="CIDFont+F3"/>
              </a:rPr>
              <a:t> BSF T0CON, TMR0ON or BSF T0CON,7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400" b="0" i="0" u="none" strike="noStrike" baseline="0" dirty="0">
                <a:latin typeface="CIDFont+F3"/>
              </a:rPr>
              <a:t>It starts to count up till FFH then back to 00H.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b="0" i="0" u="none" strike="noStrike" baseline="0" dirty="0">
                <a:latin typeface="CIDFont+F3"/>
              </a:rPr>
              <a:t> When it reaches FFH, timer interrupt flag (TMR0IF ) of interrupt control </a:t>
            </a:r>
            <a:r>
              <a:rPr lang="en-IN" b="0" i="0" u="none" strike="noStrike" baseline="0" dirty="0">
                <a:latin typeface="CIDFont+F3"/>
              </a:rPr>
              <a:t>register (INTCON) is set.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400" b="0" i="0" u="none" strike="noStrike" baseline="0" dirty="0">
                <a:latin typeface="CIDFont+F3"/>
              </a:rPr>
              <a:t>In order to repeat the process, load the TMR0L registers with the original value and reset TMR0IF.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4920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20AC1-7CDE-4437-9B38-471043299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0A8A2-0357-432B-99B1-32DFA98C4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time delay(t) depends on crystal frequency (f) and value in timer’s 16 bit register(r).</a:t>
            </a:r>
          </a:p>
          <a:p>
            <a:r>
              <a:rPr lang="en-IN" dirty="0"/>
              <a:t>The time delay is inversely proportional to both crystal frequency and the value in timer’s 16 bit register.</a:t>
            </a:r>
          </a:p>
          <a:p>
            <a:pPr marL="0" indent="0">
              <a:buNone/>
            </a:pPr>
            <a:r>
              <a:rPr lang="en-IN" dirty="0"/>
              <a:t>       </a:t>
            </a:r>
          </a:p>
          <a:p>
            <a:pPr marL="0" indent="0">
              <a:buNone/>
            </a:pPr>
            <a:r>
              <a:rPr lang="en-IN" dirty="0"/>
              <a:t>        i.e.             t  </a:t>
            </a:r>
            <a:r>
              <a:rPr lang="en-IN" b="0" i="0" dirty="0">
                <a:solidFill>
                  <a:srgbClr val="333333"/>
                </a:solidFill>
                <a:effectLst/>
                <a:latin typeface="Roboto"/>
              </a:rPr>
              <a:t>∝</a:t>
            </a:r>
            <a:r>
              <a:rPr lang="en-IN" dirty="0"/>
              <a:t> 1/f        and           t </a:t>
            </a:r>
            <a:r>
              <a:rPr lang="en-IN" b="0" i="0" dirty="0">
                <a:solidFill>
                  <a:srgbClr val="333333"/>
                </a:solidFill>
                <a:effectLst/>
                <a:latin typeface="Roboto"/>
              </a:rPr>
              <a:t>∝ </a:t>
            </a:r>
            <a:r>
              <a:rPr lang="en-IN" dirty="0"/>
              <a:t> 1/r</a:t>
            </a:r>
          </a:p>
        </p:txBody>
      </p:sp>
    </p:spTree>
    <p:extLst>
      <p:ext uri="{BB962C8B-B14F-4D97-AF65-F5344CB8AC3E}">
        <p14:creationId xmlns:p14="http://schemas.microsoft.com/office/powerpoint/2010/main" val="2758629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23384"/>
          </a:xfrm>
        </p:spPr>
        <p:txBody>
          <a:bodyPr>
            <a:normAutofit/>
          </a:bodyPr>
          <a:lstStyle/>
          <a:p>
            <a:r>
              <a:rPr lang="en-US" dirty="0"/>
              <a:t>Timer frequency = f = crystal frequency/4 (/ </a:t>
            </a:r>
            <a:r>
              <a:rPr lang="en-US" dirty="0" err="1"/>
              <a:t>prescale</a:t>
            </a:r>
            <a:r>
              <a:rPr lang="en-US" dirty="0"/>
              <a:t> if applicable)</a:t>
            </a:r>
          </a:p>
          <a:p>
            <a:r>
              <a:rPr lang="en-US" dirty="0"/>
              <a:t>Each clock period = t = 1/f</a:t>
            </a:r>
          </a:p>
          <a:p>
            <a:r>
              <a:rPr lang="en-US" dirty="0"/>
              <a:t>Time delay= number of counts * clock period</a:t>
            </a:r>
          </a:p>
          <a:p>
            <a:r>
              <a:rPr lang="en-US" dirty="0"/>
              <a:t>Number of counts =  c = FFH – (value in TMR0L) +1(rolling back)  (in decimal)</a:t>
            </a:r>
          </a:p>
          <a:p>
            <a:r>
              <a:rPr lang="en-US" dirty="0"/>
              <a:t>Time delay(half cycle) = c * t</a:t>
            </a:r>
          </a:p>
          <a:p>
            <a:r>
              <a:rPr lang="en-US" dirty="0"/>
              <a:t>Time delay(full cycle) = 2 * c * t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50474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0158A-919E-4B2A-AB00-AB91AC479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17"/>
            <a:ext cx="10515600" cy="1325563"/>
          </a:xfrm>
        </p:spPr>
        <p:txBody>
          <a:bodyPr>
            <a:noAutofit/>
          </a:bodyPr>
          <a:lstStyle/>
          <a:p>
            <a:r>
              <a:rPr lang="en-US" sz="3200" dirty="0"/>
              <a:t>Assuming that XTAL = 10 MHz, find the frequency of the square wave generated on pin PORTB.0 in the following program</a:t>
            </a: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ABD799-6238-4139-A7DE-76A0333046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1184" y="1825625"/>
            <a:ext cx="3609632" cy="4351338"/>
          </a:xfrm>
        </p:spPr>
      </p:pic>
    </p:spTree>
    <p:extLst>
      <p:ext uri="{BB962C8B-B14F-4D97-AF65-F5344CB8AC3E}">
        <p14:creationId xmlns:p14="http://schemas.microsoft.com/office/powerpoint/2010/main" val="30462733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0158A-919E-4B2A-AB00-AB91AC479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17"/>
            <a:ext cx="10515600" cy="1325563"/>
          </a:xfrm>
        </p:spPr>
        <p:txBody>
          <a:bodyPr>
            <a:noAutofit/>
          </a:bodyPr>
          <a:lstStyle/>
          <a:p>
            <a:r>
              <a:rPr lang="en-US" sz="3200" dirty="0"/>
              <a:t>Assuming that XTAL = 10 MHz, find the frequency of the square wave generated on pin PORTB.0 in the following program</a:t>
            </a: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ABD799-6238-4139-A7DE-76A0333046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51883"/>
            <a:ext cx="3609632" cy="435133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E7EC87-135E-415D-B189-6C9163ABE828}"/>
              </a:ext>
            </a:extLst>
          </p:cNvPr>
          <p:cNvSpPr txBox="1"/>
          <p:nvPr/>
        </p:nvSpPr>
        <p:spPr>
          <a:xfrm>
            <a:off x="5708341" y="1890944"/>
            <a:ext cx="6001305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Timer frequency = f = 10/4 = 2.5 MHz</a:t>
            </a:r>
          </a:p>
        </p:txBody>
      </p:sp>
    </p:spTree>
    <p:extLst>
      <p:ext uri="{BB962C8B-B14F-4D97-AF65-F5344CB8AC3E}">
        <p14:creationId xmlns:p14="http://schemas.microsoft.com/office/powerpoint/2010/main" val="42562369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0158A-919E-4B2A-AB00-AB91AC479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17"/>
            <a:ext cx="10515600" cy="1325563"/>
          </a:xfrm>
        </p:spPr>
        <p:txBody>
          <a:bodyPr>
            <a:noAutofit/>
          </a:bodyPr>
          <a:lstStyle/>
          <a:p>
            <a:r>
              <a:rPr lang="en-US" sz="3200" dirty="0"/>
              <a:t>Assuming that XTAL = 10 MHz, find the frequency of the square wave generated on pin PORTB.0 in the following program</a:t>
            </a: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ABD799-6238-4139-A7DE-76A0333046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51883"/>
            <a:ext cx="3609632" cy="435133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E7EC87-135E-415D-B189-6C9163ABE828}"/>
              </a:ext>
            </a:extLst>
          </p:cNvPr>
          <p:cNvSpPr txBox="1"/>
          <p:nvPr/>
        </p:nvSpPr>
        <p:spPr>
          <a:xfrm>
            <a:off x="5708341" y="1890944"/>
            <a:ext cx="6001305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Timer frequency = f = 10/4 = 2.5 MHz</a:t>
            </a:r>
          </a:p>
          <a:p>
            <a:pPr>
              <a:lnSpc>
                <a:spcPct val="150000"/>
              </a:lnSpc>
            </a:pPr>
            <a:r>
              <a:rPr lang="en-US" dirty="0"/>
              <a:t>Each clock period = t = 1/f = 1/2.5 = 0.4 µs</a:t>
            </a:r>
          </a:p>
        </p:txBody>
      </p:sp>
    </p:spTree>
    <p:extLst>
      <p:ext uri="{BB962C8B-B14F-4D97-AF65-F5344CB8AC3E}">
        <p14:creationId xmlns:p14="http://schemas.microsoft.com/office/powerpoint/2010/main" val="2482601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0158A-919E-4B2A-AB00-AB91AC479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17"/>
            <a:ext cx="10515600" cy="1325563"/>
          </a:xfrm>
        </p:spPr>
        <p:txBody>
          <a:bodyPr>
            <a:noAutofit/>
          </a:bodyPr>
          <a:lstStyle/>
          <a:p>
            <a:r>
              <a:rPr lang="en-US" sz="3200" dirty="0"/>
              <a:t>Assuming that XTAL = 10 MHz, find the frequency of the square wave generated on pin PORTB.0 in the following program</a:t>
            </a: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ABD799-6238-4139-A7DE-76A0333046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51883"/>
            <a:ext cx="3609632" cy="435133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E7EC87-135E-415D-B189-6C9163ABE828}"/>
              </a:ext>
            </a:extLst>
          </p:cNvPr>
          <p:cNvSpPr txBox="1"/>
          <p:nvPr/>
        </p:nvSpPr>
        <p:spPr>
          <a:xfrm>
            <a:off x="5708341" y="1890944"/>
            <a:ext cx="600130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Timer frequency = f = 10/4 = 2.5 MHz</a:t>
            </a:r>
          </a:p>
          <a:p>
            <a:pPr>
              <a:lnSpc>
                <a:spcPct val="150000"/>
              </a:lnSpc>
            </a:pPr>
            <a:r>
              <a:rPr lang="en-US" dirty="0"/>
              <a:t>Each clock period = t = 1/f = 1/2.5 = 0.4 µs</a:t>
            </a:r>
          </a:p>
          <a:p>
            <a:pPr>
              <a:lnSpc>
                <a:spcPct val="150000"/>
              </a:lnSpc>
            </a:pPr>
            <a:r>
              <a:rPr lang="en-US" dirty="0"/>
              <a:t>Time delay= number of counts * clock period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16217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0158A-919E-4B2A-AB00-AB91AC479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17"/>
            <a:ext cx="10515600" cy="1325563"/>
          </a:xfrm>
        </p:spPr>
        <p:txBody>
          <a:bodyPr>
            <a:noAutofit/>
          </a:bodyPr>
          <a:lstStyle/>
          <a:p>
            <a:r>
              <a:rPr lang="en-US" sz="3200" dirty="0"/>
              <a:t>Assuming that XTAL = 10 MHz, find the frequency of the square wave generated on pin PORTB.0 in the following program</a:t>
            </a: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ABD799-6238-4139-A7DE-76A0333046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51883"/>
            <a:ext cx="3609632" cy="435133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E7EC87-135E-415D-B189-6C9163ABE828}"/>
              </a:ext>
            </a:extLst>
          </p:cNvPr>
          <p:cNvSpPr txBox="1"/>
          <p:nvPr/>
        </p:nvSpPr>
        <p:spPr>
          <a:xfrm>
            <a:off x="5708341" y="1890944"/>
            <a:ext cx="60013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Timer frequency = f = 10/4 = 2.5 MHz</a:t>
            </a:r>
          </a:p>
          <a:p>
            <a:pPr>
              <a:lnSpc>
                <a:spcPct val="150000"/>
              </a:lnSpc>
            </a:pPr>
            <a:r>
              <a:rPr lang="en-US" dirty="0"/>
              <a:t>Each clock period = t = 1/f = 1/2.5 = 0.4 µs</a:t>
            </a:r>
          </a:p>
          <a:p>
            <a:pPr>
              <a:lnSpc>
                <a:spcPct val="150000"/>
              </a:lnSpc>
            </a:pPr>
            <a:r>
              <a:rPr lang="en-US" dirty="0"/>
              <a:t>Time delay= number of counts * clock period</a:t>
            </a:r>
          </a:p>
          <a:p>
            <a:pPr>
              <a:lnSpc>
                <a:spcPct val="150000"/>
              </a:lnSpc>
            </a:pPr>
            <a:r>
              <a:rPr lang="en-US" dirty="0"/>
              <a:t>Number of counts =  c = FFH – 5 +1 = FBH = 251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78257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0158A-919E-4B2A-AB00-AB91AC479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17"/>
            <a:ext cx="10515600" cy="1325563"/>
          </a:xfrm>
        </p:spPr>
        <p:txBody>
          <a:bodyPr>
            <a:noAutofit/>
          </a:bodyPr>
          <a:lstStyle/>
          <a:p>
            <a:r>
              <a:rPr lang="en-US" sz="3200" dirty="0"/>
              <a:t>Assuming that XTAL = 10 MHz, find the frequency of the square wave generated on pin PORTB.0 in the following program</a:t>
            </a: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ABD799-6238-4139-A7DE-76A0333046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51883"/>
            <a:ext cx="3609632" cy="435133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E7EC87-135E-415D-B189-6C9163ABE828}"/>
              </a:ext>
            </a:extLst>
          </p:cNvPr>
          <p:cNvSpPr txBox="1"/>
          <p:nvPr/>
        </p:nvSpPr>
        <p:spPr>
          <a:xfrm>
            <a:off x="5708341" y="1890944"/>
            <a:ext cx="6001305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Timer frequency = f = 10/4 = 2.5 MHz</a:t>
            </a:r>
          </a:p>
          <a:p>
            <a:pPr>
              <a:lnSpc>
                <a:spcPct val="150000"/>
              </a:lnSpc>
            </a:pPr>
            <a:r>
              <a:rPr lang="en-US" dirty="0"/>
              <a:t>Each clock period = t = 1/f = 1/2.5 = 0.4 µs</a:t>
            </a:r>
          </a:p>
          <a:p>
            <a:pPr>
              <a:lnSpc>
                <a:spcPct val="150000"/>
              </a:lnSpc>
            </a:pPr>
            <a:r>
              <a:rPr lang="en-US" dirty="0"/>
              <a:t>Time delay= number of counts * clock period</a:t>
            </a:r>
          </a:p>
          <a:p>
            <a:pPr>
              <a:lnSpc>
                <a:spcPct val="150000"/>
              </a:lnSpc>
            </a:pPr>
            <a:r>
              <a:rPr lang="en-US" dirty="0"/>
              <a:t>Number of counts =  c = FFH – 5 +1 = FBH = 251</a:t>
            </a:r>
          </a:p>
          <a:p>
            <a:pPr>
              <a:lnSpc>
                <a:spcPct val="150000"/>
              </a:lnSpc>
            </a:pPr>
            <a:r>
              <a:rPr lang="en-US" dirty="0"/>
              <a:t>Time delay(half cycle) = 251*0.4 = 100.4 µs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23160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0158A-919E-4B2A-AB00-AB91AC479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17"/>
            <a:ext cx="10515600" cy="1325563"/>
          </a:xfrm>
        </p:spPr>
        <p:txBody>
          <a:bodyPr>
            <a:noAutofit/>
          </a:bodyPr>
          <a:lstStyle/>
          <a:p>
            <a:r>
              <a:rPr lang="en-US" sz="3200" dirty="0"/>
              <a:t>Assuming that XTAL = 10 MHz, find the frequency of the square wave generated on pin PORTB.0 in the following program</a:t>
            </a: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ABD799-6238-4139-A7DE-76A0333046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51883"/>
            <a:ext cx="3609632" cy="435133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E7EC87-135E-415D-B189-6C9163ABE828}"/>
              </a:ext>
            </a:extLst>
          </p:cNvPr>
          <p:cNvSpPr txBox="1"/>
          <p:nvPr/>
        </p:nvSpPr>
        <p:spPr>
          <a:xfrm>
            <a:off x="5708341" y="1890944"/>
            <a:ext cx="60013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Timer frequency = f = 10/4 = 2.5 MHz</a:t>
            </a:r>
          </a:p>
          <a:p>
            <a:pPr>
              <a:lnSpc>
                <a:spcPct val="150000"/>
              </a:lnSpc>
            </a:pPr>
            <a:r>
              <a:rPr lang="en-US" dirty="0"/>
              <a:t>Each clock period = t = 1/f = 1/2.5 = 0.4 µs</a:t>
            </a:r>
          </a:p>
          <a:p>
            <a:pPr>
              <a:lnSpc>
                <a:spcPct val="150000"/>
              </a:lnSpc>
            </a:pPr>
            <a:r>
              <a:rPr lang="en-US" dirty="0"/>
              <a:t>Time delay= number of counts * clock period</a:t>
            </a:r>
          </a:p>
          <a:p>
            <a:pPr>
              <a:lnSpc>
                <a:spcPct val="150000"/>
              </a:lnSpc>
            </a:pPr>
            <a:r>
              <a:rPr lang="en-US" dirty="0"/>
              <a:t>Number of counts =  c = FFH – 5 +1 = FBH = 251</a:t>
            </a:r>
          </a:p>
          <a:p>
            <a:pPr>
              <a:lnSpc>
                <a:spcPct val="150000"/>
              </a:lnSpc>
            </a:pPr>
            <a:r>
              <a:rPr lang="en-US" dirty="0"/>
              <a:t>Time delay(half cycle) = 251*0.4 = 100.4 µs</a:t>
            </a:r>
          </a:p>
          <a:p>
            <a:pPr>
              <a:lnSpc>
                <a:spcPct val="150000"/>
              </a:lnSpc>
            </a:pPr>
            <a:r>
              <a:rPr lang="en-US" dirty="0"/>
              <a:t>Time delay(full cycle) = 200.8 µs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08096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0158A-919E-4B2A-AB00-AB91AC479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17"/>
            <a:ext cx="10515600" cy="1325563"/>
          </a:xfrm>
        </p:spPr>
        <p:txBody>
          <a:bodyPr>
            <a:noAutofit/>
          </a:bodyPr>
          <a:lstStyle/>
          <a:p>
            <a:r>
              <a:rPr lang="en-US" sz="3200" dirty="0"/>
              <a:t>Assuming that XTAL = 10 MHz, find the frequency of the square wave generated on pin PORTB.0 in the following program</a:t>
            </a: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ABD799-6238-4139-A7DE-76A0333046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51883"/>
            <a:ext cx="3609632" cy="435133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E7EC87-135E-415D-B189-6C9163ABE828}"/>
              </a:ext>
            </a:extLst>
          </p:cNvPr>
          <p:cNvSpPr txBox="1"/>
          <p:nvPr/>
        </p:nvSpPr>
        <p:spPr>
          <a:xfrm>
            <a:off x="5708341" y="1890944"/>
            <a:ext cx="6001305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Timer frequency = f = 10/4 = 2.5 MHz</a:t>
            </a:r>
          </a:p>
          <a:p>
            <a:pPr>
              <a:lnSpc>
                <a:spcPct val="150000"/>
              </a:lnSpc>
            </a:pPr>
            <a:r>
              <a:rPr lang="en-US" dirty="0"/>
              <a:t>Each clock period = t = 1/f = 1/2.5 = 0.4 µs</a:t>
            </a:r>
          </a:p>
          <a:p>
            <a:pPr>
              <a:lnSpc>
                <a:spcPct val="150000"/>
              </a:lnSpc>
            </a:pPr>
            <a:r>
              <a:rPr lang="en-US" dirty="0"/>
              <a:t>Time delay= number of counts * clock period</a:t>
            </a:r>
          </a:p>
          <a:p>
            <a:pPr>
              <a:lnSpc>
                <a:spcPct val="150000"/>
              </a:lnSpc>
            </a:pPr>
            <a:r>
              <a:rPr lang="en-US" dirty="0"/>
              <a:t>Number of counts =  c = FFH – 5 +1 = FBH = 251</a:t>
            </a:r>
          </a:p>
          <a:p>
            <a:pPr>
              <a:lnSpc>
                <a:spcPct val="150000"/>
              </a:lnSpc>
            </a:pPr>
            <a:r>
              <a:rPr lang="en-US" dirty="0"/>
              <a:t>Time delay(half cycle) = 251*0.4 = 100.4 µs</a:t>
            </a:r>
          </a:p>
          <a:p>
            <a:pPr>
              <a:lnSpc>
                <a:spcPct val="150000"/>
              </a:lnSpc>
            </a:pPr>
            <a:r>
              <a:rPr lang="en-US" dirty="0"/>
              <a:t>Time delay(full cycle) = 200.8 µs</a:t>
            </a:r>
          </a:p>
          <a:p>
            <a:pPr>
              <a:lnSpc>
                <a:spcPct val="150000"/>
              </a:lnSpc>
            </a:pPr>
            <a:r>
              <a:rPr lang="en-US" dirty="0"/>
              <a:t>Frequency of square wave = 1/200.8 = 4980.78 Hz = 4.980 </a:t>
            </a:r>
            <a:r>
              <a:rPr lang="en-US" dirty="0" err="1"/>
              <a:t>KHz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73468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44890-671B-46DA-A8F7-9D2804AD7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What is the possible minimum frequency of the square wave generated using 8 bit timer0 and </a:t>
            </a:r>
            <a:r>
              <a:rPr lang="en-US" sz="3200" dirty="0" err="1"/>
              <a:t>prescaler</a:t>
            </a:r>
            <a:r>
              <a:rPr lang="en-US" sz="3200" dirty="0"/>
              <a:t> 256.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236D6-D067-4096-9648-14DD9E081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3880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5C302-6D03-478C-B52F-8C7F4B14C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ADBA-FF48-41E3-8B00-92653A10D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seen that the maximum delay generated for the crystal frequency 10 MHz without </a:t>
            </a:r>
            <a:r>
              <a:rPr lang="en-US" dirty="0" err="1"/>
              <a:t>prescaler</a:t>
            </a:r>
            <a:r>
              <a:rPr lang="en-US" dirty="0"/>
              <a:t> is 26.2144 </a:t>
            </a:r>
            <a:r>
              <a:rPr lang="en-US" dirty="0" err="1"/>
              <a:t>ms.</a:t>
            </a:r>
            <a:endParaRPr lang="en-US" dirty="0"/>
          </a:p>
          <a:p>
            <a:r>
              <a:rPr lang="en-US" dirty="0"/>
              <a:t>If we want to generate more delay, then we should use </a:t>
            </a:r>
            <a:r>
              <a:rPr lang="en-US" dirty="0" err="1"/>
              <a:t>prescaler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59609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44890-671B-46DA-A8F7-9D2804AD7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What is the possible minimum frequency of the square wave generated using 8 bit timer0 and </a:t>
            </a:r>
            <a:r>
              <a:rPr lang="en-US" sz="2800" dirty="0" err="1"/>
              <a:t>prescaler</a:t>
            </a:r>
            <a:r>
              <a:rPr lang="en-US" sz="2800" dirty="0"/>
              <a:t> 256. Assume XTAL = 10 MHz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236D6-D067-4096-9648-14DD9E081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Timer frequency = f = 10/4 = 2.5 MHz</a:t>
            </a:r>
          </a:p>
          <a:p>
            <a:pPr>
              <a:lnSpc>
                <a:spcPct val="150000"/>
              </a:lnSpc>
            </a:pPr>
            <a:r>
              <a:rPr lang="en-US" dirty="0"/>
              <a:t>Each clock period = t = 1/f/</a:t>
            </a:r>
            <a:r>
              <a:rPr lang="en-US" dirty="0" err="1"/>
              <a:t>prescaler</a:t>
            </a:r>
            <a:r>
              <a:rPr lang="en-US" dirty="0"/>
              <a:t> = 1/2.5/256 = 1.5625  </a:t>
            </a:r>
            <a:r>
              <a:rPr lang="en-US" dirty="0" err="1"/>
              <a:t>ms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Time delay= number of counts * clock period</a:t>
            </a:r>
          </a:p>
          <a:p>
            <a:pPr>
              <a:lnSpc>
                <a:spcPct val="150000"/>
              </a:lnSpc>
            </a:pPr>
            <a:r>
              <a:rPr lang="en-US" dirty="0"/>
              <a:t>Number of counts =  c = FFH – 0 +1 = 100H = 256</a:t>
            </a:r>
          </a:p>
          <a:p>
            <a:pPr>
              <a:lnSpc>
                <a:spcPct val="150000"/>
              </a:lnSpc>
            </a:pPr>
            <a:r>
              <a:rPr lang="en-US" dirty="0"/>
              <a:t>Time delay(half cycle) = 256*1.5625 = 400 </a:t>
            </a:r>
            <a:r>
              <a:rPr lang="en-US" dirty="0" err="1"/>
              <a:t>ms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Time delay(full cycle) = 800 </a:t>
            </a:r>
            <a:r>
              <a:rPr lang="en-US" dirty="0" err="1"/>
              <a:t>ms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Frequency of square wave = 1/800 = 1.25 Hz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6832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75" y="171450"/>
            <a:ext cx="7791450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524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64DA7-46B4-4903-B20D-AD613DEDE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F70E4-6DBA-4B6F-B6BA-4E9EBAE9B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timer’s clock frequency and its period for PIC18, with crystal frequency 16 </a:t>
            </a:r>
            <a:r>
              <a:rPr lang="en-US" dirty="0" err="1"/>
              <a:t>MHz.</a:t>
            </a:r>
            <a:r>
              <a:rPr lang="en-US" dirty="0"/>
              <a:t> Assume that a </a:t>
            </a:r>
            <a:r>
              <a:rPr lang="en-US" dirty="0" err="1"/>
              <a:t>prescaler</a:t>
            </a:r>
            <a:r>
              <a:rPr lang="en-US" dirty="0"/>
              <a:t> of 1:64 is used.</a:t>
            </a:r>
          </a:p>
          <a:p>
            <a:endParaRPr lang="en-US" dirty="0"/>
          </a:p>
          <a:p>
            <a:r>
              <a:rPr lang="en-US" dirty="0"/>
              <a:t>Crystal frequency = 16 MHz</a:t>
            </a:r>
          </a:p>
          <a:p>
            <a:r>
              <a:rPr lang="en-US" dirty="0"/>
              <a:t>Microcontroller frequency = 16/4 = 4 </a:t>
            </a:r>
            <a:r>
              <a:rPr lang="en-US" dirty="0" err="1"/>
              <a:t>MHz.</a:t>
            </a:r>
            <a:endParaRPr lang="en-US" dirty="0"/>
          </a:p>
          <a:p>
            <a:r>
              <a:rPr lang="en-US" dirty="0"/>
              <a:t>Frequency due to </a:t>
            </a:r>
            <a:r>
              <a:rPr lang="en-US" dirty="0" err="1"/>
              <a:t>prescaler</a:t>
            </a:r>
            <a:r>
              <a:rPr lang="en-US" dirty="0"/>
              <a:t> = 4/64 = 0.0625 MHz= 62500 Hz.</a:t>
            </a:r>
          </a:p>
          <a:p>
            <a:r>
              <a:rPr lang="en-US" dirty="0"/>
              <a:t>Timer’s period = 1/62500 = 16 µs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6772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9F884-AFA3-417D-BEB3-CA4D8F038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896AA-649E-4212-AAD1-535866CF8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delay (in seconds) generated by the following program. Exclude the overhead due to the instructions in the loop. Assume XTAL = 10 MHz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3531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74AE80-CF4C-47A1-BE38-05FB4A5D2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0" y="371475"/>
            <a:ext cx="476250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551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74AE80-CF4C-47A1-BE38-05FB4A5D2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666" y="371475"/>
            <a:ext cx="4762500" cy="61150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76158D-442E-40A0-961F-43D5DFBD0030}"/>
              </a:ext>
            </a:extLst>
          </p:cNvPr>
          <p:cNvSpPr txBox="1"/>
          <p:nvPr/>
        </p:nvSpPr>
        <p:spPr>
          <a:xfrm>
            <a:off x="6427433" y="719091"/>
            <a:ext cx="343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T0CON = 0x05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24EFAF-F90D-4591-BD2A-31C01418D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297" y="1172771"/>
            <a:ext cx="6314643" cy="51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408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74AE80-CF4C-47A1-BE38-05FB4A5D2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666" y="371475"/>
            <a:ext cx="4762500" cy="61150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76158D-442E-40A0-961F-43D5DFBD0030}"/>
              </a:ext>
            </a:extLst>
          </p:cNvPr>
          <p:cNvSpPr txBox="1"/>
          <p:nvPr/>
        </p:nvSpPr>
        <p:spPr>
          <a:xfrm>
            <a:off x="6427433" y="719091"/>
            <a:ext cx="343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T0CON = 0x05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24EFAF-F90D-4591-BD2A-31C01418D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297" y="1172771"/>
            <a:ext cx="6314643" cy="5139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3E2556-53BB-4670-A728-4B26DB30DA86}"/>
              </a:ext>
            </a:extLst>
          </p:cNvPr>
          <p:cNvSpPr txBox="1"/>
          <p:nvPr/>
        </p:nvSpPr>
        <p:spPr>
          <a:xfrm>
            <a:off x="5578297" y="1578011"/>
            <a:ext cx="63146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    0              0              0               0                0               1               0                1</a:t>
            </a:r>
          </a:p>
          <a:p>
            <a:r>
              <a:rPr lang="en-US" sz="1400" dirty="0"/>
              <a:t>Counter     16 bit         transition   increment   </a:t>
            </a:r>
            <a:r>
              <a:rPr lang="en-US" sz="1400" dirty="0" err="1"/>
              <a:t>Prescaler</a:t>
            </a:r>
            <a:r>
              <a:rPr lang="en-US" sz="1400" dirty="0"/>
              <a:t>                 1:64 </a:t>
            </a:r>
            <a:r>
              <a:rPr lang="en-US" sz="1400" dirty="0" err="1"/>
              <a:t>prescale</a:t>
            </a:r>
            <a:r>
              <a:rPr lang="en-US" sz="1400" dirty="0"/>
              <a:t>          </a:t>
            </a:r>
          </a:p>
          <a:p>
            <a:r>
              <a:rPr lang="en-US" sz="1400" dirty="0"/>
              <a:t>timer off                        on cycle       on +</a:t>
            </a:r>
            <a:r>
              <a:rPr lang="en-US" sz="1400" dirty="0" err="1"/>
              <a:t>ve</a:t>
            </a:r>
            <a:r>
              <a:rPr lang="en-US" sz="1400" dirty="0"/>
              <a:t>       assigned</a:t>
            </a:r>
          </a:p>
          <a:p>
            <a:r>
              <a:rPr lang="en-US" sz="1600" dirty="0"/>
              <a:t>                                    </a:t>
            </a:r>
            <a:r>
              <a:rPr lang="en-US" sz="1400" dirty="0"/>
              <a:t>clock            edge   </a:t>
            </a:r>
          </a:p>
        </p:txBody>
      </p:sp>
    </p:spTree>
    <p:extLst>
      <p:ext uri="{BB962C8B-B14F-4D97-AF65-F5344CB8AC3E}">
        <p14:creationId xmlns:p14="http://schemas.microsoft.com/office/powerpoint/2010/main" val="704178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5889</TotalTime>
  <Words>1402</Words>
  <Application>Microsoft Office PowerPoint</Application>
  <PresentationFormat>Widescreen</PresentationFormat>
  <Paragraphs>133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CIDFont+F1</vt:lpstr>
      <vt:lpstr>CIDFont+F3</vt:lpstr>
      <vt:lpstr>Roboto</vt:lpstr>
      <vt:lpstr>Office Theme</vt:lpstr>
      <vt:lpstr>Prescaler and generating a large time delay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8 bit Timer programming</vt:lpstr>
      <vt:lpstr>PowerPoint Presentation</vt:lpstr>
      <vt:lpstr>Assuming that XTAL = 10 MHz, find the frequency of the square wave generated on pin PORTB.0 in the following program</vt:lpstr>
      <vt:lpstr>Assuming that XTAL = 10 MHz, find the frequency of the square wave generated on pin PORTB.0 in the following program</vt:lpstr>
      <vt:lpstr>Assuming that XTAL = 10 MHz, find the frequency of the square wave generated on pin PORTB.0 in the following program</vt:lpstr>
      <vt:lpstr>Assuming that XTAL = 10 MHz, find the frequency of the square wave generated on pin PORTB.0 in the following program</vt:lpstr>
      <vt:lpstr>Assuming that XTAL = 10 MHz, find the frequency of the square wave generated on pin PORTB.0 in the following program</vt:lpstr>
      <vt:lpstr>Assuming that XTAL = 10 MHz, find the frequency of the square wave generated on pin PORTB.0 in the following program</vt:lpstr>
      <vt:lpstr>Assuming that XTAL = 10 MHz, find the frequency of the square wave generated on pin PORTB.0 in the following program</vt:lpstr>
      <vt:lpstr>Assuming that XTAL = 10 MHz, find the frequency of the square wave generated on pin PORTB.0 in the following program</vt:lpstr>
      <vt:lpstr>What is the possible minimum frequency of the square wave generated using 8 bit timer0 and prescaler 256.</vt:lpstr>
      <vt:lpstr>What is the possible minimum frequency of the square wave generated using 8 bit timer0 and prescaler 256. Assume XTAL = 10 MHz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Usha Jogalekar</dc:creator>
  <cp:lastModifiedBy>Usha Jogalekar</cp:lastModifiedBy>
  <cp:revision>28</cp:revision>
  <dcterms:created xsi:type="dcterms:W3CDTF">2021-02-25T03:24:30Z</dcterms:created>
  <dcterms:modified xsi:type="dcterms:W3CDTF">2021-03-01T10:29:27Z</dcterms:modified>
</cp:coreProperties>
</file>