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0" r:id="rId5"/>
    <p:sldId id="286" r:id="rId6"/>
    <p:sldId id="282" r:id="rId7"/>
    <p:sldId id="284" r:id="rId8"/>
    <p:sldId id="283" r:id="rId9"/>
    <p:sldId id="264" r:id="rId10"/>
    <p:sldId id="260" r:id="rId11"/>
    <p:sldId id="261" r:id="rId12"/>
    <p:sldId id="262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7D2B-1BEE-77ED-CB04-847C7F665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164F6-FEB9-AB72-4E1D-8DE2AE5A7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58B08-8FC9-47ED-1405-ED2FD535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77B7-87E2-4649-B31D-8555D020880A}" type="datetimeFigureOut">
              <a:rPr lang="en-HK" smtClean="0"/>
              <a:t>28/2/2023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3EC8A-0877-710D-E239-101D7FE2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97D7F-AC3A-1CF6-70B7-14C25610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46AB-197E-4CCD-9C5B-C4DB5D5D11C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5960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5A9D-1DC5-BA37-067C-36C7A560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F1548-F4AE-3E07-2832-AC99BBA0B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D1FB5-A797-345D-46AA-ED621108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77B7-87E2-4649-B31D-8555D020880A}" type="datetimeFigureOut">
              <a:rPr lang="en-HK" smtClean="0"/>
              <a:t>28/2/2023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D4F22-8D55-0E83-DABC-ABE2962C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4AF53-A73F-9C2D-3077-884F78D3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46AB-197E-4CCD-9C5B-C4DB5D5D11C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9885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F9C9F-E67E-D117-616D-AF8B33CB8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7050C-4E4C-2E78-83DC-CC42C201F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4709B-F107-4ADA-A1DB-6A59ACF3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77B7-87E2-4649-B31D-8555D020880A}" type="datetimeFigureOut">
              <a:rPr lang="en-HK" smtClean="0"/>
              <a:t>28/2/2023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C4680-FFE1-5E71-F6BE-68A8DA53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CB8FA-3C00-6E4C-8007-E386A9D2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46AB-197E-4CCD-9C5B-C4DB5D5D11C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3870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38DD-E20B-F008-78B4-51E63850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CA1E1-0E0A-B811-8DEE-6F6F5937D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8DD71-6472-34E2-8376-2A73A852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77B7-87E2-4649-B31D-8555D020880A}" type="datetimeFigureOut">
              <a:rPr lang="en-HK" smtClean="0"/>
              <a:t>28/2/2023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C1534-C067-0511-D6C0-B6B8DFEB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1CAE1-27AD-F9BF-F793-13C7212C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46AB-197E-4CCD-9C5B-C4DB5D5D11C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9579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B1-B27A-62EB-DC21-74A30998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09119-9E0D-4D5A-66CD-C1BCB942F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B9BF1-A4D9-3FEE-9838-7217F024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77B7-87E2-4649-B31D-8555D020880A}" type="datetimeFigureOut">
              <a:rPr lang="en-HK" smtClean="0"/>
              <a:t>28/2/2023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DC49A-C525-879B-CEE7-CC72902C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5E2B4-387A-3104-CCA3-E53A1B18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46AB-197E-4CCD-9C5B-C4DB5D5D11C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806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D0C78-45CE-A1F4-04CC-BE5C899F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4CAB2-4E51-56F1-72D4-4F7630AAD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FB31B-05FE-513A-3C71-544016849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912B5-2735-9219-14FD-996DFEA8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77B7-87E2-4649-B31D-8555D020880A}" type="datetimeFigureOut">
              <a:rPr lang="en-HK" smtClean="0"/>
              <a:t>28/2/2023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D65B4-A067-4F1B-7B0E-AEC1D22D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54C7C-B4B5-91F0-1659-983B7EEB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46AB-197E-4CCD-9C5B-C4DB5D5D11C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9314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AFAB-D5AF-EB4F-2104-7D55C649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F24D5-46E8-B5DF-5AB5-CBAC21EA0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944FA-C5E5-8227-1C94-DD9D8BCC5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02973-18CA-C84E-9D3D-0A4925A69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19B14-BA3F-B2F5-3F99-2F5FDB682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849C1-8A1D-2BFA-0987-6A07900C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77B7-87E2-4649-B31D-8555D020880A}" type="datetimeFigureOut">
              <a:rPr lang="en-HK" smtClean="0"/>
              <a:t>28/2/2023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07776-C26D-30AD-767A-735F193E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8E1C1-E2A2-34B6-A526-8CBD83E5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46AB-197E-4CCD-9C5B-C4DB5D5D11C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3427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2B05-9081-884B-F230-6E28C76E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27F37-C67A-17A7-1DB9-DA1B78BD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77B7-87E2-4649-B31D-8555D020880A}" type="datetimeFigureOut">
              <a:rPr lang="en-HK" smtClean="0"/>
              <a:t>28/2/2023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6A9B1-0610-7A03-C688-B207D760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E334-9353-A059-D99D-57F42E12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46AB-197E-4CCD-9C5B-C4DB5D5D11C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2276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AE6C09-5712-8733-3904-69F2D6D0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77B7-87E2-4649-B31D-8555D020880A}" type="datetimeFigureOut">
              <a:rPr lang="en-HK" smtClean="0"/>
              <a:t>28/2/2023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CAEAC-9FF2-7D47-C9DE-C9371644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0BAF2-DA90-032C-EAFE-A1D49A3E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46AB-197E-4CCD-9C5B-C4DB5D5D11C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8920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E3F4-2A19-4EA0-44B2-FFF3AB5C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7E93-FDC2-411F-D6FA-702F846C4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3ADEC-5924-0EA3-5C44-A98649B36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0517F-D658-EF3C-BE6D-C9342E04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77B7-87E2-4649-B31D-8555D020880A}" type="datetimeFigureOut">
              <a:rPr lang="en-HK" smtClean="0"/>
              <a:t>28/2/2023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6543C-28DF-5707-BC65-67C1C6E2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C7090-6A73-F6B7-63CC-1DC58A20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46AB-197E-4CCD-9C5B-C4DB5D5D11C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5432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C62E-B788-A80E-4CBC-25BAB1F7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C32C3-E119-6079-1BD1-2169EB9DB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F8053-FE0E-F09D-61C0-7B90CD1AC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9FC9E-9048-809F-D2D6-E3486293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77B7-87E2-4649-B31D-8555D020880A}" type="datetimeFigureOut">
              <a:rPr lang="en-HK" smtClean="0"/>
              <a:t>28/2/2023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0285B-6E45-027A-0CCB-EFA3EDA0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CB459-2FB6-AF67-7557-6D41246C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46AB-197E-4CCD-9C5B-C4DB5D5D11C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678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955A5-5F83-48D1-7435-2F5D61B7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CF9FF-F05C-6D73-C32A-4BCBE261D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1CAB5-606C-74A2-8498-3AE733BD1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77B7-87E2-4649-B31D-8555D020880A}" type="datetimeFigureOut">
              <a:rPr lang="en-HK" smtClean="0"/>
              <a:t>28/2/2023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750D5-01B1-BD68-08DD-F8B0874EB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937EE-685C-AA2C-12C8-C703FB59F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46AB-197E-4CCD-9C5B-C4DB5D5D11C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0975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re.ac.uk/download/pdf/4816932.pdf" TargetMode="External"/><Relationship Id="rId3" Type="http://schemas.openxmlformats.org/officeDocument/2006/relationships/hyperlink" Target="https://stacc.ee/stacc-help-the-national-heritage-board-using-artificial-intelligence/" TargetMode="External"/><Relationship Id="rId7" Type="http://schemas.openxmlformats.org/officeDocument/2006/relationships/hyperlink" Target="https://cidoc.mini.icom.museum/wp-content/uploads/sites/6/2018/12/stein.pdf" TargetMode="External"/><Relationship Id="rId2" Type="http://schemas.openxmlformats.org/officeDocument/2006/relationships/hyperlink" Target="https://lucidea.com/museums/museum-collections-management-system-primer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researchgate.net/publication/28810353_Designing_interoperable_museum_information_systems" TargetMode="External"/><Relationship Id="rId11" Type="http://schemas.openxmlformats.org/officeDocument/2006/relationships/hyperlink" Target="https://www.mdpi.com/1424-8220/22/1/312" TargetMode="External"/><Relationship Id="rId5" Type="http://schemas.openxmlformats.org/officeDocument/2006/relationships/hyperlink" Target="http://eprints.rclis.org/13242/1/VSMM08.pdf" TargetMode="External"/><Relationship Id="rId10" Type="http://schemas.openxmlformats.org/officeDocument/2006/relationships/hyperlink" Target="https://www.obs-traffic.museum/documentation-inventory-identification" TargetMode="External"/><Relationship Id="rId4" Type="http://schemas.openxmlformats.org/officeDocument/2006/relationships/hyperlink" Target="https://dspace.ut.ee/bitstream/handle/10062/33522/jeeser_museum_2013.pdf?sequence=1&amp;isAllowed=y" TargetMode="External"/><Relationship Id="rId9" Type="http://schemas.openxmlformats.org/officeDocument/2006/relationships/hyperlink" Target="https://www.jstor.org/stable/3019929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C3E80-06DD-C1C1-504C-38231FB29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t-EE" sz="4800">
                <a:solidFill>
                  <a:srgbClr val="FFFFFF"/>
                </a:solidFill>
              </a:rPr>
              <a:t>Nice and Enriching Project in IoT</a:t>
            </a:r>
            <a:endParaRPr lang="en-HK" sz="4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24DEE-9A8A-A87E-3F81-9FA08DADD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t-EE">
                <a:solidFill>
                  <a:srgbClr val="FFFFFF"/>
                </a:solidFill>
              </a:rPr>
              <a:t>How to get some education, some skills, some job and last but not least – some money as well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6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B23EF-913C-47D3-818E-94DDD384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Other inputs we had to use…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C2420B-5E57-41BF-815D-91CA982B59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62574" y="1674459"/>
            <a:ext cx="6423503" cy="306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23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784E9-AFEB-4B25-8410-E705D9E4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 and testing datasets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6FF79-BE57-426F-B5F9-4A1D3C03C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99818" y="640082"/>
            <a:ext cx="68487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Model needs to be trained and tested;</a:t>
            </a:r>
          </a:p>
          <a:p>
            <a:r>
              <a:rPr lang="en-US" sz="3200" dirty="0"/>
              <a:t>Thus training and testing datasets are needed;</a:t>
            </a:r>
          </a:p>
          <a:p>
            <a:r>
              <a:rPr lang="en-US" sz="3200" dirty="0" err="1"/>
              <a:t>Unique_types</a:t>
            </a:r>
            <a:r>
              <a:rPr lang="en-US" sz="3200" dirty="0"/>
              <a:t> dataset is also essential.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F5094C-6BD0-4879-9B35-3CE1CE70DF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7" y="3842765"/>
            <a:ext cx="6894236" cy="16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82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0EEFD-4206-4F46-98A7-AA500E58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t-EE">
                <a:solidFill>
                  <a:srgbClr val="FFFFFF"/>
                </a:solidFill>
              </a:rPr>
              <a:t>Checking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8150-43B7-477D-9E27-9F01B90B5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182" y="279863"/>
            <a:ext cx="7723091" cy="2484884"/>
          </a:xfrm>
        </p:spPr>
        <p:txBody>
          <a:bodyPr anchor="ctr">
            <a:normAutofit/>
          </a:bodyPr>
          <a:lstStyle/>
          <a:p>
            <a:r>
              <a:rPr lang="et-EE" sz="3200" dirty="0"/>
              <a:t>Real </a:t>
            </a:r>
            <a:r>
              <a:rPr lang="et-EE" sz="3200" dirty="0" err="1"/>
              <a:t>life</a:t>
            </a:r>
            <a:r>
              <a:rPr lang="et-EE" sz="3200" dirty="0"/>
              <a:t> </a:t>
            </a:r>
            <a:r>
              <a:rPr lang="et-EE" sz="3200" dirty="0" err="1"/>
              <a:t>data</a:t>
            </a:r>
            <a:r>
              <a:rPr lang="et-EE" sz="3200" dirty="0"/>
              <a:t> are not </a:t>
            </a:r>
            <a:r>
              <a:rPr lang="et-EE" sz="3200" dirty="0" err="1"/>
              <a:t>perfect</a:t>
            </a:r>
            <a:r>
              <a:rPr lang="et-EE" sz="3200" dirty="0"/>
              <a:t>;</a:t>
            </a:r>
          </a:p>
          <a:p>
            <a:r>
              <a:rPr lang="et-EE" sz="3200" dirty="0" err="1"/>
              <a:t>There</a:t>
            </a:r>
            <a:r>
              <a:rPr lang="et-EE" sz="3200" dirty="0"/>
              <a:t> are </a:t>
            </a:r>
            <a:r>
              <a:rPr lang="et-EE" sz="3200" dirty="0" err="1"/>
              <a:t>lot</a:t>
            </a:r>
            <a:r>
              <a:rPr lang="et-EE" sz="3200" dirty="0"/>
              <a:t> of </a:t>
            </a:r>
            <a:r>
              <a:rPr lang="et-EE" sz="3200" dirty="0" err="1"/>
              <a:t>missing</a:t>
            </a:r>
            <a:r>
              <a:rPr lang="et-EE" sz="3200" dirty="0"/>
              <a:t> </a:t>
            </a:r>
            <a:r>
              <a:rPr lang="et-EE" sz="3200" dirty="0" err="1"/>
              <a:t>values</a:t>
            </a:r>
            <a:r>
              <a:rPr lang="et-EE" sz="3200" dirty="0"/>
              <a:t>;</a:t>
            </a:r>
          </a:p>
          <a:p>
            <a:r>
              <a:rPr lang="et-EE" sz="3200" dirty="0" err="1"/>
              <a:t>When</a:t>
            </a:r>
            <a:r>
              <a:rPr lang="et-EE" sz="3200" dirty="0"/>
              <a:t> </a:t>
            </a:r>
            <a:r>
              <a:rPr lang="et-EE" sz="3200" dirty="0" err="1"/>
              <a:t>working</a:t>
            </a:r>
            <a:r>
              <a:rPr lang="et-EE" sz="3200" dirty="0"/>
              <a:t> on </a:t>
            </a:r>
            <a:r>
              <a:rPr lang="et-EE" sz="3200" dirty="0" err="1"/>
              <a:t>the</a:t>
            </a:r>
            <a:r>
              <a:rPr lang="et-EE" sz="3200" dirty="0"/>
              <a:t> </a:t>
            </a:r>
            <a:r>
              <a:rPr lang="et-EE" sz="3200" dirty="0" err="1"/>
              <a:t>topic</a:t>
            </a:r>
            <a:r>
              <a:rPr lang="et-EE" sz="3200" dirty="0"/>
              <a:t>, </a:t>
            </a:r>
            <a:r>
              <a:rPr lang="et-EE" sz="3200" dirty="0" err="1"/>
              <a:t>the</a:t>
            </a:r>
            <a:r>
              <a:rPr lang="et-EE" sz="3200" dirty="0"/>
              <a:t> </a:t>
            </a:r>
            <a:r>
              <a:rPr lang="et-EE" sz="3200" dirty="0" err="1"/>
              <a:t>missing</a:t>
            </a:r>
            <a:r>
              <a:rPr lang="et-EE" sz="3200" dirty="0"/>
              <a:t> </a:t>
            </a:r>
            <a:r>
              <a:rPr lang="et-EE" sz="3200" dirty="0" err="1"/>
              <a:t>values</a:t>
            </a:r>
            <a:r>
              <a:rPr lang="et-EE" sz="3200" dirty="0"/>
              <a:t> </a:t>
            </a:r>
            <a:r>
              <a:rPr lang="et-EE" sz="3200" dirty="0" err="1"/>
              <a:t>had</a:t>
            </a:r>
            <a:r>
              <a:rPr lang="et-EE" sz="3200" dirty="0"/>
              <a:t> </a:t>
            </a:r>
            <a:r>
              <a:rPr lang="et-EE" sz="3200" dirty="0" err="1"/>
              <a:t>to</a:t>
            </a:r>
            <a:r>
              <a:rPr lang="et-EE" sz="3200" dirty="0"/>
              <a:t> </a:t>
            </a:r>
            <a:r>
              <a:rPr lang="et-EE" sz="3200" dirty="0" err="1"/>
              <a:t>be</a:t>
            </a:r>
            <a:r>
              <a:rPr lang="et-EE" sz="3200" dirty="0"/>
              <a:t> </a:t>
            </a:r>
            <a:r>
              <a:rPr lang="et-EE" sz="3200" dirty="0" err="1"/>
              <a:t>worked</a:t>
            </a:r>
            <a:r>
              <a:rPr lang="et-EE" sz="3200" dirty="0"/>
              <a:t> </a:t>
            </a:r>
            <a:r>
              <a:rPr lang="et-EE" sz="3200" dirty="0" err="1"/>
              <a:t>upon</a:t>
            </a:r>
            <a:r>
              <a:rPr lang="et-EE" sz="3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E79D1-C22F-4921-BC9F-20204B95C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668" y="2764748"/>
            <a:ext cx="7806017" cy="37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2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0EEFD-4206-4F46-98A7-AA500E58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t-EE" dirty="0" err="1">
                <a:solidFill>
                  <a:srgbClr val="FFFFFF"/>
                </a:solidFill>
              </a:rPr>
              <a:t>Partition</a:t>
            </a:r>
            <a:r>
              <a:rPr lang="et-EE" dirty="0">
                <a:solidFill>
                  <a:srgbClr val="FFFFFF"/>
                </a:solidFill>
              </a:rPr>
              <a:t> </a:t>
            </a:r>
            <a:r>
              <a:rPr lang="et-EE" dirty="0" err="1">
                <a:solidFill>
                  <a:srgbClr val="FFFFFF"/>
                </a:solidFill>
              </a:rPr>
              <a:t>dataset</a:t>
            </a:r>
            <a:endParaRPr lang="et-EE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8150-43B7-477D-9E27-9F01B90B5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182" y="279863"/>
            <a:ext cx="7723091" cy="2484884"/>
          </a:xfrm>
        </p:spPr>
        <p:txBody>
          <a:bodyPr anchor="ctr">
            <a:normAutofit/>
          </a:bodyPr>
          <a:lstStyle/>
          <a:p>
            <a:r>
              <a:rPr lang="et-EE" sz="3200" dirty="0" err="1"/>
              <a:t>Making</a:t>
            </a:r>
            <a:r>
              <a:rPr lang="et-EE" sz="3200" dirty="0"/>
              <a:t> </a:t>
            </a:r>
            <a:r>
              <a:rPr lang="et-EE" sz="3200" dirty="0" err="1"/>
              <a:t>small</a:t>
            </a:r>
            <a:r>
              <a:rPr lang="et-EE" sz="3200" dirty="0"/>
              <a:t> </a:t>
            </a:r>
            <a:r>
              <a:rPr lang="et-EE" sz="3200" dirty="0" err="1"/>
              <a:t>datasets</a:t>
            </a:r>
            <a:r>
              <a:rPr lang="et-EE" sz="3200" dirty="0"/>
              <a:t>;</a:t>
            </a:r>
          </a:p>
          <a:p>
            <a:r>
              <a:rPr lang="et-EE" sz="3200" dirty="0" err="1"/>
              <a:t>Droping</a:t>
            </a:r>
            <a:r>
              <a:rPr lang="et-EE" sz="3200" dirty="0"/>
              <a:t> </a:t>
            </a:r>
            <a:r>
              <a:rPr lang="et-EE" sz="3200" dirty="0" err="1"/>
              <a:t>useless</a:t>
            </a:r>
            <a:r>
              <a:rPr lang="et-EE" sz="3200" dirty="0"/>
              <a:t> and &gt;50% </a:t>
            </a:r>
            <a:r>
              <a:rPr lang="et-EE" sz="3200" dirty="0" err="1"/>
              <a:t>missing</a:t>
            </a:r>
            <a:r>
              <a:rPr lang="et-EE" sz="3200" dirty="0"/>
              <a:t> </a:t>
            </a:r>
            <a:r>
              <a:rPr lang="et-EE" sz="3200" dirty="0" err="1"/>
              <a:t>columns</a:t>
            </a:r>
            <a:r>
              <a:rPr lang="et-EE" sz="32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755C08-43A7-4A84-935E-88485E147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711" y="2976716"/>
            <a:ext cx="64579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98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0EEFD-4206-4F46-98A7-AA500E58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2297084"/>
          </a:xfrm>
        </p:spPr>
        <p:txBody>
          <a:bodyPr anchor="ctr">
            <a:normAutofit/>
          </a:bodyPr>
          <a:lstStyle/>
          <a:p>
            <a:r>
              <a:rPr lang="et-EE" dirty="0" err="1">
                <a:solidFill>
                  <a:srgbClr val="FFFFFF"/>
                </a:solidFill>
              </a:rPr>
              <a:t>Partition</a:t>
            </a:r>
            <a:r>
              <a:rPr lang="et-EE" dirty="0">
                <a:solidFill>
                  <a:srgbClr val="FFFFFF"/>
                </a:solidFill>
              </a:rPr>
              <a:t> </a:t>
            </a:r>
            <a:r>
              <a:rPr lang="et-EE" dirty="0" err="1">
                <a:solidFill>
                  <a:srgbClr val="FFFFFF"/>
                </a:solidFill>
              </a:rPr>
              <a:t>dataset</a:t>
            </a:r>
            <a:endParaRPr lang="et-EE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8150-43B7-477D-9E27-9F01B90B5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182" y="279863"/>
            <a:ext cx="7723091" cy="2484884"/>
          </a:xfrm>
        </p:spPr>
        <p:txBody>
          <a:bodyPr anchor="ctr">
            <a:normAutofit/>
          </a:bodyPr>
          <a:lstStyle/>
          <a:p>
            <a:r>
              <a:rPr lang="et-EE" sz="3200" dirty="0" err="1"/>
              <a:t>Use</a:t>
            </a:r>
            <a:r>
              <a:rPr lang="et-EE" sz="3200" dirty="0"/>
              <a:t> -1 </a:t>
            </a:r>
            <a:r>
              <a:rPr lang="et-EE" sz="3200" dirty="0" err="1"/>
              <a:t>for</a:t>
            </a:r>
            <a:r>
              <a:rPr lang="et-EE" sz="3200" dirty="0"/>
              <a:t> </a:t>
            </a:r>
            <a:r>
              <a:rPr lang="et-EE" sz="3200" dirty="0" err="1"/>
              <a:t>missing</a:t>
            </a:r>
            <a:r>
              <a:rPr lang="et-EE" sz="3200" dirty="0"/>
              <a:t> </a:t>
            </a:r>
            <a:r>
              <a:rPr lang="et-EE" sz="3200" dirty="0" err="1"/>
              <a:t>numbers</a:t>
            </a:r>
            <a:r>
              <a:rPr lang="et-EE" sz="3200" dirty="0"/>
              <a:t>, ‘ ‘ </a:t>
            </a:r>
            <a:r>
              <a:rPr lang="et-EE" sz="3200" dirty="0" err="1"/>
              <a:t>for</a:t>
            </a:r>
            <a:r>
              <a:rPr lang="et-EE" sz="3200" dirty="0"/>
              <a:t> </a:t>
            </a:r>
            <a:r>
              <a:rPr lang="et-EE" sz="3200" dirty="0" err="1"/>
              <a:t>missing</a:t>
            </a:r>
            <a:r>
              <a:rPr lang="et-EE" sz="3200" dirty="0"/>
              <a:t> </a:t>
            </a:r>
            <a:r>
              <a:rPr lang="et-EE" sz="3200" dirty="0" err="1"/>
              <a:t>strings</a:t>
            </a:r>
            <a:r>
              <a:rPr lang="et-EE" sz="3200" dirty="0"/>
              <a:t>;</a:t>
            </a:r>
          </a:p>
          <a:p>
            <a:r>
              <a:rPr lang="et-EE" sz="3200" dirty="0"/>
              <a:t>New </a:t>
            </a:r>
            <a:r>
              <a:rPr lang="et-EE" sz="3200" dirty="0" err="1"/>
              <a:t>train-validation</a:t>
            </a:r>
            <a:r>
              <a:rPr lang="et-EE" sz="3200" dirty="0"/>
              <a:t> </a:t>
            </a:r>
            <a:r>
              <a:rPr lang="et-EE" sz="3200" dirty="0" err="1"/>
              <a:t>sets</a:t>
            </a:r>
            <a:r>
              <a:rPr lang="et-EE" sz="3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9E26E-F444-478F-A710-2D30B9127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1" y="2937164"/>
            <a:ext cx="10767986" cy="36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77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0EEFD-4206-4F46-98A7-AA500E58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t-EE" dirty="0" err="1">
                <a:solidFill>
                  <a:srgbClr val="FFFFFF"/>
                </a:solidFill>
              </a:rPr>
              <a:t>Translation</a:t>
            </a:r>
            <a:r>
              <a:rPr lang="et-EE" dirty="0">
                <a:solidFill>
                  <a:srgbClr val="FFFFFF"/>
                </a:solidFill>
              </a:rPr>
              <a:t> </a:t>
            </a:r>
            <a:r>
              <a:rPr lang="et-EE" dirty="0" err="1">
                <a:solidFill>
                  <a:srgbClr val="FFFFFF"/>
                </a:solidFill>
              </a:rPr>
              <a:t>to</a:t>
            </a:r>
            <a:r>
              <a:rPr lang="et-EE" dirty="0">
                <a:solidFill>
                  <a:srgbClr val="FFFFFF"/>
                </a:solidFill>
              </a:rPr>
              <a:t> </a:t>
            </a:r>
            <a:r>
              <a:rPr lang="et-EE" dirty="0" err="1">
                <a:solidFill>
                  <a:srgbClr val="FFFFFF"/>
                </a:solidFill>
              </a:rPr>
              <a:t>English</a:t>
            </a:r>
            <a:r>
              <a:rPr lang="et-EE" dirty="0">
                <a:solidFill>
                  <a:srgbClr val="FFFFFF"/>
                </a:solidFill>
              </a:rPr>
              <a:t> (start)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F84625-A74F-4003-A653-C84355F3A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667" y="1514474"/>
            <a:ext cx="71628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03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0EEFD-4206-4F46-98A7-AA500E58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t-EE" dirty="0" err="1">
                <a:solidFill>
                  <a:srgbClr val="FFFFFF"/>
                </a:solidFill>
              </a:rPr>
              <a:t>Translation</a:t>
            </a:r>
            <a:r>
              <a:rPr lang="et-EE" dirty="0">
                <a:solidFill>
                  <a:srgbClr val="FFFFFF"/>
                </a:solidFill>
              </a:rPr>
              <a:t> </a:t>
            </a:r>
            <a:r>
              <a:rPr lang="et-EE" dirty="0" err="1">
                <a:solidFill>
                  <a:srgbClr val="FFFFFF"/>
                </a:solidFill>
              </a:rPr>
              <a:t>to</a:t>
            </a:r>
            <a:r>
              <a:rPr lang="et-EE" dirty="0">
                <a:solidFill>
                  <a:srgbClr val="FFFFFF"/>
                </a:solidFill>
              </a:rPr>
              <a:t> </a:t>
            </a:r>
            <a:r>
              <a:rPr lang="et-EE" dirty="0" err="1">
                <a:solidFill>
                  <a:srgbClr val="FFFFFF"/>
                </a:solidFill>
              </a:rPr>
              <a:t>English</a:t>
            </a:r>
            <a:r>
              <a:rPr lang="et-EE" dirty="0">
                <a:solidFill>
                  <a:srgbClr val="FFFFFF"/>
                </a:solidFill>
              </a:rPr>
              <a:t> (</a:t>
            </a:r>
            <a:r>
              <a:rPr lang="et-EE" dirty="0" err="1">
                <a:solidFill>
                  <a:srgbClr val="FFFFFF"/>
                </a:solidFill>
              </a:rPr>
              <a:t>continues</a:t>
            </a:r>
            <a:r>
              <a:rPr lang="et-EE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C26F0-20F2-4237-A0B5-9A1A40CEB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859" y="1266005"/>
            <a:ext cx="68770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0EEFD-4206-4F46-98A7-AA500E58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2950408"/>
          </a:xfrm>
        </p:spPr>
        <p:txBody>
          <a:bodyPr anchor="ctr">
            <a:normAutofit/>
          </a:bodyPr>
          <a:lstStyle/>
          <a:p>
            <a:r>
              <a:rPr lang="et-EE" dirty="0" err="1">
                <a:solidFill>
                  <a:srgbClr val="FFFFFF"/>
                </a:solidFill>
              </a:rPr>
              <a:t>Saving</a:t>
            </a:r>
            <a:r>
              <a:rPr lang="et-EE" dirty="0">
                <a:solidFill>
                  <a:srgbClr val="FFFFFF"/>
                </a:solidFill>
              </a:rPr>
              <a:t> </a:t>
            </a:r>
            <a:r>
              <a:rPr lang="et-EE" dirty="0" err="1">
                <a:solidFill>
                  <a:srgbClr val="FFFFFF"/>
                </a:solidFill>
              </a:rPr>
              <a:t>files</a:t>
            </a:r>
            <a:endParaRPr lang="et-EE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8150-43B7-477D-9E27-9F01B90B5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182" y="279863"/>
            <a:ext cx="7723091" cy="2484884"/>
          </a:xfrm>
        </p:spPr>
        <p:txBody>
          <a:bodyPr anchor="ctr">
            <a:normAutofit/>
          </a:bodyPr>
          <a:lstStyle/>
          <a:p>
            <a:r>
              <a:rPr lang="et-EE" sz="3200" dirty="0"/>
              <a:t>Need </a:t>
            </a:r>
            <a:r>
              <a:rPr lang="et-EE" sz="3200" dirty="0" err="1"/>
              <a:t>to</a:t>
            </a:r>
            <a:r>
              <a:rPr lang="et-EE" sz="3200" dirty="0"/>
              <a:t> </a:t>
            </a:r>
            <a:r>
              <a:rPr lang="et-EE" sz="3200" dirty="0" err="1"/>
              <a:t>save</a:t>
            </a:r>
            <a:r>
              <a:rPr lang="et-EE" sz="3200" dirty="0"/>
              <a:t> </a:t>
            </a:r>
            <a:r>
              <a:rPr lang="et-EE" sz="3200" dirty="0" err="1"/>
              <a:t>the</a:t>
            </a:r>
            <a:r>
              <a:rPr lang="et-EE" sz="3200" dirty="0"/>
              <a:t> </a:t>
            </a:r>
            <a:r>
              <a:rPr lang="et-EE" sz="3200" dirty="0" err="1"/>
              <a:t>files</a:t>
            </a:r>
            <a:r>
              <a:rPr lang="et-EE" sz="3200" dirty="0"/>
              <a:t>;</a:t>
            </a:r>
          </a:p>
          <a:p>
            <a:r>
              <a:rPr lang="et-EE" sz="3200" dirty="0" err="1"/>
              <a:t>External</a:t>
            </a:r>
            <a:r>
              <a:rPr lang="et-EE" sz="3200" dirty="0"/>
              <a:t> </a:t>
            </a:r>
            <a:r>
              <a:rPr lang="et-EE" sz="3200" dirty="0" err="1"/>
              <a:t>requests</a:t>
            </a:r>
            <a:r>
              <a:rPr lang="et-EE" sz="3200" dirty="0"/>
              <a:t> take </a:t>
            </a:r>
            <a:r>
              <a:rPr lang="et-EE" sz="3200" dirty="0" err="1"/>
              <a:t>approx</a:t>
            </a:r>
            <a:r>
              <a:rPr lang="et-EE" sz="3200" dirty="0"/>
              <a:t>. </a:t>
            </a:r>
            <a:r>
              <a:rPr lang="et-EE" sz="3200" dirty="0" err="1"/>
              <a:t>hour</a:t>
            </a:r>
            <a:r>
              <a:rPr lang="et-EE" sz="3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1A7C3-E19D-4ECB-902E-588D79444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902" y="3254929"/>
            <a:ext cx="86582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30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0EEFD-4206-4F46-98A7-AA500E58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2950408"/>
          </a:xfrm>
        </p:spPr>
        <p:txBody>
          <a:bodyPr anchor="ctr">
            <a:normAutofit/>
          </a:bodyPr>
          <a:lstStyle/>
          <a:p>
            <a:r>
              <a:rPr lang="et-EE" dirty="0" err="1">
                <a:solidFill>
                  <a:srgbClr val="FFFFFF"/>
                </a:solidFill>
              </a:rPr>
              <a:t>Tokenization</a:t>
            </a:r>
            <a:endParaRPr lang="et-EE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8150-43B7-477D-9E27-9F01B90B5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182" y="279863"/>
            <a:ext cx="7723091" cy="2484884"/>
          </a:xfrm>
        </p:spPr>
        <p:txBody>
          <a:bodyPr anchor="ctr">
            <a:normAutofit/>
          </a:bodyPr>
          <a:lstStyle/>
          <a:p>
            <a:r>
              <a:rPr lang="et-EE" sz="3200" dirty="0" err="1"/>
              <a:t>Using</a:t>
            </a:r>
            <a:r>
              <a:rPr lang="et-EE" sz="3200" dirty="0"/>
              <a:t> </a:t>
            </a:r>
            <a:r>
              <a:rPr lang="et-EE" sz="3200" dirty="0" err="1"/>
              <a:t>English</a:t>
            </a:r>
            <a:r>
              <a:rPr lang="et-EE" sz="3200" dirty="0"/>
              <a:t> </a:t>
            </a:r>
            <a:r>
              <a:rPr lang="et-EE" sz="3200" dirty="0" err="1"/>
              <a:t>corpus</a:t>
            </a:r>
            <a:r>
              <a:rPr lang="et-EE" sz="3200" dirty="0"/>
              <a:t>;</a:t>
            </a:r>
          </a:p>
          <a:p>
            <a:r>
              <a:rPr lang="et-EE" sz="3200" dirty="0" err="1"/>
              <a:t>Lemmatization</a:t>
            </a:r>
            <a:r>
              <a:rPr lang="et-EE" sz="3200" dirty="0"/>
              <a:t> </a:t>
            </a:r>
            <a:r>
              <a:rPr lang="et-EE" sz="3200" dirty="0" err="1"/>
              <a:t>to</a:t>
            </a:r>
            <a:r>
              <a:rPr lang="et-EE" sz="3200" dirty="0"/>
              <a:t>:</a:t>
            </a:r>
          </a:p>
          <a:p>
            <a:pPr lvl="1"/>
            <a:r>
              <a:rPr lang="et-EE" sz="2800" dirty="0" err="1"/>
              <a:t>Reduce</a:t>
            </a:r>
            <a:r>
              <a:rPr lang="et-EE" sz="2800" dirty="0"/>
              <a:t> number of </a:t>
            </a:r>
            <a:r>
              <a:rPr lang="et-EE" sz="2800" dirty="0" err="1"/>
              <a:t>columns</a:t>
            </a:r>
            <a:r>
              <a:rPr lang="et-EE" sz="2800" dirty="0"/>
              <a:t>;</a:t>
            </a:r>
          </a:p>
          <a:p>
            <a:pPr lvl="1"/>
            <a:r>
              <a:rPr lang="et-EE" sz="2800" dirty="0" err="1"/>
              <a:t>Merge</a:t>
            </a:r>
            <a:r>
              <a:rPr lang="et-EE" sz="2800" dirty="0"/>
              <a:t> </a:t>
            </a:r>
            <a:r>
              <a:rPr lang="et-EE" sz="2800" dirty="0" err="1"/>
              <a:t>similar</a:t>
            </a:r>
            <a:r>
              <a:rPr lang="et-EE" sz="2800" dirty="0"/>
              <a:t> info.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94EDAB-0DB9-4542-AA5D-E2E214810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680" y="2837488"/>
            <a:ext cx="92297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7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0EEFD-4206-4F46-98A7-AA500E58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2950408"/>
          </a:xfrm>
        </p:spPr>
        <p:txBody>
          <a:bodyPr anchor="ctr">
            <a:normAutofit/>
          </a:bodyPr>
          <a:lstStyle/>
          <a:p>
            <a:r>
              <a:rPr lang="et-EE" dirty="0" err="1">
                <a:solidFill>
                  <a:srgbClr val="FFFFFF"/>
                </a:solidFill>
              </a:rPr>
              <a:t>Tokenization</a:t>
            </a:r>
            <a:endParaRPr lang="et-EE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8150-43B7-477D-9E27-9F01B90B5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182" y="279863"/>
            <a:ext cx="7723091" cy="2484884"/>
          </a:xfrm>
        </p:spPr>
        <p:txBody>
          <a:bodyPr anchor="ctr">
            <a:normAutofit/>
          </a:bodyPr>
          <a:lstStyle/>
          <a:p>
            <a:r>
              <a:rPr lang="et-EE" sz="3200" dirty="0" err="1"/>
              <a:t>Making</a:t>
            </a:r>
            <a:r>
              <a:rPr lang="et-EE" sz="3200" dirty="0"/>
              <a:t> </a:t>
            </a:r>
            <a:r>
              <a:rPr lang="et-EE" sz="3200" dirty="0" err="1"/>
              <a:t>dictionary</a:t>
            </a:r>
            <a:r>
              <a:rPr lang="et-EE" sz="3200" dirty="0"/>
              <a:t>;</a:t>
            </a:r>
          </a:p>
          <a:p>
            <a:r>
              <a:rPr lang="et-EE" sz="3200" dirty="0" err="1"/>
              <a:t>Other</a:t>
            </a:r>
            <a:r>
              <a:rPr lang="et-EE" sz="3200" dirty="0"/>
              <a:t> </a:t>
            </a:r>
            <a:r>
              <a:rPr lang="et-EE" sz="3200" dirty="0" err="1"/>
              <a:t>technicalities</a:t>
            </a:r>
            <a:r>
              <a:rPr lang="et-EE" sz="3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BC686-0CA0-435B-9131-BE811592D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872" y="2592624"/>
            <a:ext cx="9836727" cy="398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0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7F036-153F-46B4-A1DF-A0C5E8E9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t-EE" sz="4000">
                <a:solidFill>
                  <a:srgbClr val="FFFFFF"/>
                </a:solidFill>
              </a:rPr>
              <a:t>Authors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B16D6-912A-4D93-BF46-3B6214072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t-EE" sz="2000"/>
              <a:t>Marek Leemet</a:t>
            </a:r>
          </a:p>
          <a:p>
            <a:pPr marL="0" indent="0">
              <a:buNone/>
            </a:pPr>
            <a:r>
              <a:rPr lang="et-EE" sz="2000"/>
              <a:t>Jaan Omblus</a:t>
            </a:r>
          </a:p>
        </p:txBody>
      </p:sp>
    </p:spTree>
    <p:extLst>
      <p:ext uri="{BB962C8B-B14F-4D97-AF65-F5344CB8AC3E}">
        <p14:creationId xmlns:p14="http://schemas.microsoft.com/office/powerpoint/2010/main" val="3376937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0EEFD-4206-4F46-98A7-AA500E58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2950408"/>
          </a:xfrm>
        </p:spPr>
        <p:txBody>
          <a:bodyPr anchor="ctr">
            <a:normAutofit/>
          </a:bodyPr>
          <a:lstStyle/>
          <a:p>
            <a:r>
              <a:rPr lang="et-EE" dirty="0" err="1">
                <a:solidFill>
                  <a:srgbClr val="FFFFFF"/>
                </a:solidFill>
              </a:rPr>
              <a:t>Tokenization</a:t>
            </a:r>
            <a:endParaRPr lang="et-EE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8150-43B7-477D-9E27-9F01B90B5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182" y="279863"/>
            <a:ext cx="7723091" cy="2484884"/>
          </a:xfrm>
        </p:spPr>
        <p:txBody>
          <a:bodyPr anchor="ctr">
            <a:normAutofit/>
          </a:bodyPr>
          <a:lstStyle/>
          <a:p>
            <a:r>
              <a:rPr lang="et-EE" sz="3200" dirty="0" err="1"/>
              <a:t>Spliting</a:t>
            </a:r>
            <a:r>
              <a:rPr lang="et-EE" sz="3200" dirty="0"/>
              <a:t> </a:t>
            </a:r>
            <a:r>
              <a:rPr lang="et-EE" sz="3200" dirty="0" err="1"/>
              <a:t>data</a:t>
            </a:r>
            <a:r>
              <a:rPr lang="et-EE" sz="3200" dirty="0"/>
              <a:t>;</a:t>
            </a:r>
          </a:p>
          <a:p>
            <a:r>
              <a:rPr lang="et-EE" sz="3200" dirty="0" err="1"/>
              <a:t>Using</a:t>
            </a:r>
            <a:r>
              <a:rPr lang="et-EE" sz="3200" dirty="0"/>
              <a:t> all </a:t>
            </a:r>
            <a:r>
              <a:rPr lang="et-EE" sz="3200" dirty="0" err="1"/>
              <a:t>data</a:t>
            </a:r>
            <a:r>
              <a:rPr lang="et-EE" sz="3200" dirty="0"/>
              <a:t>, no </a:t>
            </a:r>
            <a:r>
              <a:rPr lang="et-EE" sz="3200" dirty="0" err="1"/>
              <a:t>validation</a:t>
            </a:r>
            <a:r>
              <a:rPr lang="et-EE" sz="32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DF0616-DB62-4AD0-9DD4-A66B09715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946" y="3056973"/>
            <a:ext cx="9605818" cy="329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04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0EEFD-4206-4F46-98A7-AA500E58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2950408"/>
          </a:xfrm>
        </p:spPr>
        <p:txBody>
          <a:bodyPr anchor="ctr">
            <a:normAutofit/>
          </a:bodyPr>
          <a:lstStyle/>
          <a:p>
            <a:r>
              <a:rPr lang="et-EE" dirty="0" err="1">
                <a:solidFill>
                  <a:srgbClr val="FFFFFF"/>
                </a:solidFill>
              </a:rPr>
              <a:t>Tokenization</a:t>
            </a:r>
            <a:endParaRPr lang="et-EE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8150-43B7-477D-9E27-9F01B90B5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182" y="279863"/>
            <a:ext cx="7723091" cy="2484884"/>
          </a:xfrm>
        </p:spPr>
        <p:txBody>
          <a:bodyPr anchor="ctr">
            <a:normAutofit/>
          </a:bodyPr>
          <a:lstStyle/>
          <a:p>
            <a:r>
              <a:rPr lang="et-EE" sz="3200" dirty="0" err="1"/>
              <a:t>Experimenting</a:t>
            </a:r>
            <a:r>
              <a:rPr lang="et-EE" sz="3200" dirty="0"/>
              <a:t> </a:t>
            </a:r>
            <a:r>
              <a:rPr lang="et-EE" sz="3200" dirty="0" err="1"/>
              <a:t>with</a:t>
            </a:r>
            <a:r>
              <a:rPr lang="et-EE" sz="3200" dirty="0"/>
              <a:t> XGB </a:t>
            </a:r>
            <a:r>
              <a:rPr lang="et-EE" sz="3200" dirty="0" err="1"/>
              <a:t>Classifier</a:t>
            </a:r>
            <a:r>
              <a:rPr lang="et-EE" sz="3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B01B5-1691-4746-912C-751C5B32A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15" y="3590488"/>
            <a:ext cx="10621818" cy="191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30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0EEFD-4206-4F46-98A7-AA500E58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2950408"/>
          </a:xfrm>
        </p:spPr>
        <p:txBody>
          <a:bodyPr anchor="ctr">
            <a:normAutofit/>
          </a:bodyPr>
          <a:lstStyle/>
          <a:p>
            <a:r>
              <a:rPr lang="et-EE" dirty="0" err="1">
                <a:solidFill>
                  <a:srgbClr val="FFFFFF"/>
                </a:solidFill>
              </a:rPr>
              <a:t>Submit</a:t>
            </a:r>
            <a:endParaRPr lang="et-EE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8150-43B7-477D-9E27-9F01B90B5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182" y="279863"/>
            <a:ext cx="7723091" cy="2484884"/>
          </a:xfrm>
        </p:spPr>
        <p:txBody>
          <a:bodyPr anchor="ctr">
            <a:normAutofit/>
          </a:bodyPr>
          <a:lstStyle/>
          <a:p>
            <a:r>
              <a:rPr lang="et-EE" sz="3200" dirty="0" err="1"/>
              <a:t>Submit</a:t>
            </a:r>
            <a:r>
              <a:rPr lang="et-EE" sz="3200" dirty="0"/>
              <a:t> </a:t>
            </a:r>
            <a:r>
              <a:rPr lang="et-EE" sz="3200" dirty="0" err="1"/>
              <a:t>from</a:t>
            </a:r>
            <a:r>
              <a:rPr lang="et-EE" sz="3200" dirty="0"/>
              <a:t> rfc2.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30ACBB-A4BE-4A6A-8189-A53F8FA93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36" y="3978025"/>
            <a:ext cx="11018982" cy="189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2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0EEFD-4206-4F46-98A7-AA500E58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2950408"/>
          </a:xfrm>
        </p:spPr>
        <p:txBody>
          <a:bodyPr anchor="ctr">
            <a:normAutofit/>
          </a:bodyPr>
          <a:lstStyle/>
          <a:p>
            <a:r>
              <a:rPr lang="et-EE" dirty="0" err="1">
                <a:solidFill>
                  <a:srgbClr val="FFFFFF"/>
                </a:solidFill>
              </a:rPr>
              <a:t>Submit</a:t>
            </a:r>
            <a:endParaRPr lang="et-EE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8150-43B7-477D-9E27-9F01B90B5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182" y="279863"/>
            <a:ext cx="7723091" cy="2484884"/>
          </a:xfrm>
        </p:spPr>
        <p:txBody>
          <a:bodyPr anchor="ctr">
            <a:normAutofit/>
          </a:bodyPr>
          <a:lstStyle/>
          <a:p>
            <a:r>
              <a:rPr lang="et-EE" sz="3200" dirty="0" err="1"/>
              <a:t>Submit</a:t>
            </a:r>
            <a:r>
              <a:rPr lang="et-EE" sz="3200" dirty="0"/>
              <a:t> </a:t>
            </a:r>
            <a:r>
              <a:rPr lang="et-EE" sz="3200" dirty="0" err="1"/>
              <a:t>from</a:t>
            </a:r>
            <a:r>
              <a:rPr lang="et-EE" sz="3200" dirty="0"/>
              <a:t> rfc_all_1.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E2DC8-141F-4B8E-A8D4-73AEAC90B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3590488"/>
            <a:ext cx="10845101" cy="19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06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0EEFD-4206-4F46-98A7-AA500E58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1225665"/>
          </a:xfrm>
        </p:spPr>
        <p:txBody>
          <a:bodyPr anchor="ctr">
            <a:normAutofit/>
          </a:bodyPr>
          <a:lstStyle/>
          <a:p>
            <a:r>
              <a:rPr lang="et-EE" dirty="0" err="1">
                <a:solidFill>
                  <a:srgbClr val="FFFFFF"/>
                </a:solidFill>
              </a:rPr>
              <a:t>Submit</a:t>
            </a:r>
            <a:endParaRPr lang="et-EE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E8A6E-F815-48CF-B394-39176A4E8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991084"/>
            <a:ext cx="10851443" cy="422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42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0EEFD-4206-4F46-98A7-AA500E58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3922684"/>
          </a:xfrm>
        </p:spPr>
        <p:txBody>
          <a:bodyPr anchor="ctr">
            <a:normAutofit/>
          </a:bodyPr>
          <a:lstStyle/>
          <a:p>
            <a:r>
              <a:rPr lang="et-EE" dirty="0" err="1">
                <a:solidFill>
                  <a:srgbClr val="FFFFFF"/>
                </a:solidFill>
              </a:rPr>
              <a:t>Submit</a:t>
            </a:r>
            <a:endParaRPr lang="et-EE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85536-E256-4DEB-8698-D10EC5465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533" y="1252912"/>
            <a:ext cx="80010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41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0EEFD-4206-4F46-98A7-AA500E58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3922684"/>
          </a:xfrm>
        </p:spPr>
        <p:txBody>
          <a:bodyPr anchor="ctr">
            <a:normAutofit/>
          </a:bodyPr>
          <a:lstStyle/>
          <a:p>
            <a:r>
              <a:rPr lang="et-EE" dirty="0" err="1">
                <a:solidFill>
                  <a:srgbClr val="FFFFFF"/>
                </a:solidFill>
              </a:rPr>
              <a:t>Graphics</a:t>
            </a:r>
            <a:endParaRPr lang="et-EE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0389F-D83E-48A2-AFBB-2847B263A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62" y="1263448"/>
            <a:ext cx="7305173" cy="39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794">
              <a:srgbClr val="BBCCE9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784E9-AFEB-4B25-8410-E705D9E4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136" y="1730041"/>
            <a:ext cx="4974771" cy="3587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 all love IoT</a:t>
            </a: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9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44F82C-6860-422B-9E21-DF0CC9A1524B}"/>
              </a:ext>
            </a:extLst>
          </p:cNvPr>
          <p:cNvSpPr txBox="1">
            <a:spLocks/>
          </p:cNvSpPr>
          <p:nvPr/>
        </p:nvSpPr>
        <p:spPr>
          <a:xfrm>
            <a:off x="6477270" y="1130846"/>
            <a:ext cx="4974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228600" fontAlgn="auto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Task No 1 – to learn;</a:t>
            </a:r>
          </a:p>
          <a:p>
            <a:pPr marL="457200" marR="0" lvl="0" indent="-228600" fontAlgn="auto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Task No 2 – to understand something;</a:t>
            </a:r>
          </a:p>
          <a:p>
            <a:pPr marL="457200" marR="0" lvl="0" indent="-228600" fontAlgn="auto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>
                <a:solidFill>
                  <a:schemeClr val="bg1"/>
                </a:solidFill>
              </a:rPr>
              <a:t>Task No 3 – to put the skills to work;</a:t>
            </a:r>
          </a:p>
          <a:p>
            <a:pPr marL="457200" marR="0" lvl="0" indent="-228600" fontAlgn="auto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We have plan for this</a:t>
            </a:r>
            <a:r>
              <a:rPr lang="en-US" b="0">
                <a:solidFill>
                  <a:schemeClr val="bg1"/>
                </a:solidFill>
              </a:rPr>
              <a:t>.</a:t>
            </a:r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457200" marR="0" lvl="0" indent="-228600" fontAlgn="auto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88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784E9-AFEB-4B25-8410-E705D9E4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253" y="507238"/>
            <a:ext cx="3676682" cy="3845891"/>
          </a:xfrm>
          <a:gradFill>
            <a:gsLst>
              <a:gs pos="57794">
                <a:srgbClr val="BBCCE9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Nice place for IoT stuff</a:t>
            </a:r>
          </a:p>
        </p:txBody>
      </p:sp>
      <p:pic>
        <p:nvPicPr>
          <p:cNvPr id="7" name="Picture 6" descr="A picture containing outdoor, sky, sidewalk, platform&#10;&#10;Description automatically generated">
            <a:extLst>
              <a:ext uri="{FF2B5EF4-FFF2-40B4-BE49-F238E27FC236}">
                <a16:creationId xmlns:a16="http://schemas.microsoft.com/office/drawing/2014/main" id="{C656319A-D078-AE7E-7860-49646A844B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3" r="21786" b="-2"/>
          <a:stretch/>
        </p:blipFill>
        <p:spPr>
          <a:xfrm>
            <a:off x="4628494" y="199229"/>
            <a:ext cx="2822268" cy="2822268"/>
          </a:xfrm>
          <a:custGeom>
            <a:avLst/>
            <a:gdLst/>
            <a:ahLst/>
            <a:cxnLst/>
            <a:rect l="l" t="t" r="r" b="b"/>
            <a:pathLst>
              <a:path w="2822268" h="2822268">
                <a:moveTo>
                  <a:pt x="1411134" y="0"/>
                </a:moveTo>
                <a:cubicBezTo>
                  <a:pt x="2190482" y="0"/>
                  <a:pt x="2822268" y="631786"/>
                  <a:pt x="2822268" y="1411134"/>
                </a:cubicBezTo>
                <a:cubicBezTo>
                  <a:pt x="2822268" y="2190482"/>
                  <a:pt x="2190482" y="2822268"/>
                  <a:pt x="1411134" y="2822268"/>
                </a:cubicBezTo>
                <a:cubicBezTo>
                  <a:pt x="631786" y="2822268"/>
                  <a:pt x="0" y="2190482"/>
                  <a:pt x="0" y="1411134"/>
                </a:cubicBezTo>
                <a:cubicBezTo>
                  <a:pt x="0" y="631786"/>
                  <a:pt x="631786" y="0"/>
                  <a:pt x="1411134" y="0"/>
                </a:cubicBezTo>
                <a:close/>
              </a:path>
            </a:pathLst>
          </a:custGeom>
        </p:spPr>
      </p:pic>
      <p:sp>
        <p:nvSpPr>
          <p:cNvPr id="18" name="Graphic 212">
            <a:extLst>
              <a:ext uri="{FF2B5EF4-FFF2-40B4-BE49-F238E27FC236}">
                <a16:creationId xmlns:a16="http://schemas.microsoft.com/office/drawing/2014/main" id="{94710CDC-1CF9-466E-A5F7-E59725747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399" y="619274"/>
            <a:ext cx="718035" cy="71803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A229B448-3192-4233-B2C9-F97312F0A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399" y="619274"/>
            <a:ext cx="718035" cy="71803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4" name="Picture 3" descr="A road with snow on the side&#10;&#10;Description automatically generated with low confidence">
            <a:extLst>
              <a:ext uri="{FF2B5EF4-FFF2-40B4-BE49-F238E27FC236}">
                <a16:creationId xmlns:a16="http://schemas.microsoft.com/office/drawing/2014/main" id="{47449FF2-8F32-E32C-5FAB-A508794D52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2" r="17847" b="-2"/>
          <a:stretch/>
        </p:blipFill>
        <p:spPr>
          <a:xfrm>
            <a:off x="6275782" y="2542040"/>
            <a:ext cx="3755236" cy="3755236"/>
          </a:xfrm>
          <a:custGeom>
            <a:avLst/>
            <a:gdLst/>
            <a:ahLst/>
            <a:cxnLst/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B5F316-2D36-9651-37CD-9FC09ABAF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2" r="22627" b="-2"/>
          <a:stretch/>
        </p:blipFill>
        <p:spPr>
          <a:xfrm>
            <a:off x="9063993" y="232636"/>
            <a:ext cx="2822268" cy="2822268"/>
          </a:xfrm>
          <a:custGeom>
            <a:avLst/>
            <a:gdLst/>
            <a:ahLst/>
            <a:cxnLst/>
            <a:rect l="l" t="t" r="r" b="b"/>
            <a:pathLst>
              <a:path w="2588520" h="2588520">
                <a:moveTo>
                  <a:pt x="1294260" y="0"/>
                </a:moveTo>
                <a:cubicBezTo>
                  <a:pt x="2009060" y="0"/>
                  <a:pt x="2588520" y="579460"/>
                  <a:pt x="2588520" y="1294260"/>
                </a:cubicBezTo>
                <a:cubicBezTo>
                  <a:pt x="2588520" y="2009060"/>
                  <a:pt x="2009060" y="2588520"/>
                  <a:pt x="1294260" y="2588520"/>
                </a:cubicBezTo>
                <a:cubicBezTo>
                  <a:pt x="579460" y="2588520"/>
                  <a:pt x="0" y="2009060"/>
                  <a:pt x="0" y="1294260"/>
                </a:cubicBezTo>
                <a:cubicBezTo>
                  <a:pt x="0" y="579460"/>
                  <a:pt x="579460" y="0"/>
                  <a:pt x="1294260" y="0"/>
                </a:cubicBezTo>
                <a:close/>
              </a:path>
            </a:pathLst>
          </a:custGeom>
        </p:spPr>
      </p:pic>
      <p:grpSp>
        <p:nvGrpSpPr>
          <p:cNvPr id="22" name="Graphic 190">
            <a:extLst>
              <a:ext uri="{FF2B5EF4-FFF2-40B4-BE49-F238E27FC236}">
                <a16:creationId xmlns:a16="http://schemas.microsoft.com/office/drawing/2014/main" id="{24B0F550-3D95-4E91-850F-90066642B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28494" y="3151517"/>
            <a:ext cx="1843161" cy="612484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15BC412-E4C6-4819-8B93-7561DB667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DE1123E-105A-46DE-B7FC-D172B9411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4">
            <a:extLst>
              <a:ext uri="{FF2B5EF4-FFF2-40B4-BE49-F238E27FC236}">
                <a16:creationId xmlns:a16="http://schemas.microsoft.com/office/drawing/2014/main" id="{2B740E94-FA98-412C-AD0C-D4711A4C5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4224" y="3808056"/>
            <a:ext cx="1989013" cy="1989020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BBC84E8-4938-403A-9EB8-4BC0E9B46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4A3B3CE-D6D2-40D7-895E-316EB39B2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BD5A600-3580-40FC-A457-295F0CFC0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19F4336-B909-415A-BCE3-6A0F76B73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E00877-3256-458E-9B3A-3F869A4F3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E2185C5-76B7-4CC1-A745-1D3034DD0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FDBC434-547F-4CC8-BA46-3D923A3B6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EDBE966-781E-4FD5-879A-DC30A9D39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D88EF18-F6A8-454C-A981-4F6B9C171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42458A4-3F05-4AB4-AF90-E6B480516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331905E-1BB6-430D-93F3-A8738005D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C9F6DD0-41A8-40E5-B43D-216E10FCA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72703C6-192A-4E20-A68A-51B852086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BD0D36A-8DA6-4E23-BA33-636C46D8B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B0CB789-7F42-4F5E-A1BD-5448A912F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931530-8302-40C2-86F2-AB7C218B7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66B73B7-1CC2-4BBD-83EA-A44D8EA13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0D7D614-EF2E-4292-A9D8-1EFC792AE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BC494E4-7170-4DA3-B449-1808D65EF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7AB0BA6-5C21-4E55-816A-9E176CE9E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7438FB5-A6AC-4458-ADB3-4E33DB293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22EA6E6-E697-4F48-83FE-F9343B45E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3C57DCA-1B60-4DA8-98C7-8CB53E55E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3E3D933-D3E4-4F08-A664-7B06D6DB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B9418AA-9F86-4842-B4CC-49EBA6BB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5E8B300-9471-4490-80AB-F7B2E7C42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D21A337-7CED-4EBE-B210-FBF29DB8C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E577481-070B-4CAE-AD34-992EB8094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2491116-8AD8-46B4-8C53-22DCF9FF6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3C0708D-E145-4B9A-939A-2FA2F1C49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BD4D3D9-05D7-49A5-84A1-17A1CF442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EC6EE98-9209-449E-A0F1-B2A6260E3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EE949D3-44D1-440A-ACBB-91F40C926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07ED523-344D-4E06-B565-859C9D50F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E03B495-0A53-429C-AEC5-311E04B68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04398FF-9AF7-43CF-810A-4BC23CA84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8F1F240-FF39-464C-8197-9D5DFABBC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1E723E5-864D-4EBB-89EA-0E4AF3216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BCB0F17-77D7-41C6-BC1C-A6AD4D331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B258D1D-6940-4340-9738-BC048CCCA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3124E64-1A58-4DF4-AC72-0ACBDA038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CE7AB58-01AB-4656-81CF-A6A8392E0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66CA2ED-DE92-4ABA-B2D1-0232E7F1D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0FC840A-9B3F-46DA-BC3A-596AC1BD4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C380F78-C816-4655-97AC-D8A4BA286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6D8E1BB-7FEA-4658-8C87-ABBEAAA67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CA42073-90E7-490D-AAFA-99603A903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83CFF6E-1F8A-4146-9C0B-B45589240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530D7DB-2632-43D3-A3C2-53BE24929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D217308-2829-434D-8543-E9892A02C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7FB765B-E219-467A-88AF-85C4A2A8F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4046EEC-8D4A-49EB-A1C1-681A726F0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D18033A-F942-4871-BE81-EE9A3F205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8A8B29B-51AE-4A99-9228-650217218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499EA92-CAAC-42B7-B443-CB2FCBEB4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1591ED4-E244-4FCB-B4ED-B2FD4ACB2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B72FE3F-3655-4893-80BF-285CD0739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ADF6AF-1741-4C8D-96A4-33F7903E6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8D2F5E2-A1E6-468B-A628-2D36E2C143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D975E45-086F-458B-AB7C-A0EFFE80B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276D1C8-4E1D-48B6-8881-6CDC8D000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5B5BC7C-2D39-4010-8E32-DF9DF201D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A0686BE-D0C9-4636-9C17-FEE8FEC5E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DFE484B-8CFA-4824-8621-1FE446A3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B79443C-AF12-4943-ACD4-171FB422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38348E3-4F3D-4FA7-B029-C6B894FFA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CA5CAC1-5213-4DCA-8371-75A55BC31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05D5A1A-3E18-4266-8526-F8B57411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887493C-21D0-4ED2-8685-92B45D3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126D9D7-38B7-4EEA-85C2-4E98990B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F21A9FB-8834-48F8-8D50-EF12901C5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F66BB07-AC73-40E1-9E4B-89DB40D27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4FD23C3-292A-41CC-A381-D78BD15F0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2ADCD5F-D271-4096-9F29-F41829A7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11C0FE5-30EE-45E9-A8FB-C595B6533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F3E45E5-D957-4A44-862C-F015D19B1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04638AF-9BD8-47CD-A905-0DE2CDBEF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2741B7D-D80B-45D2-AA14-2FAF9049D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627F620-C05F-4AD5-A7FE-7B3CB9152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D8B6BB9-6F21-4660-8A7A-C716C7C53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6989573-9BC0-4622-B9E3-B32B8257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69A9AC5-1B70-4AE9-B02E-7DF8FB84F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87449A6-72D9-4C14-9652-839AB1F39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C106DF8-941B-443E-8D35-14580031E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94FA74D-875A-4D64-8516-D6472DF8E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8481730-7181-4C8C-B9C6-A115B266A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8C392FA-C134-4BFF-9F8C-51A4E7C0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E26F0F7-97F7-452D-A36A-AAC7B2A48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69B4080-EFEF-469E-A2CF-F09BF46E1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10594B20-967B-49FE-B5AA-055B9B4D0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34CF273-6651-4A1F-A61D-3C4C3854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65D617A-DD6E-45D0-A857-1FA67A859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D89D47D-A693-44DC-AC42-A1160FC0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BA31854-BF75-4B5B-A53E-83969582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CCE3318-9293-4DC5-874D-BA3D9740A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8943C9A-6524-4391-BA91-577E93876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A5BCF91-A6C2-4D77-A46D-2CDDB2B9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B0F6AB4-0997-4592-9B07-B68CE187B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1E9376A0-F2E0-40BF-A7AF-7281D03DB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B70BEE1-4670-4B82-9F9A-FB429F39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8BDF49E-A29D-43A3-ADC2-292F13A64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3640357-1323-426E-A930-AAAAEA4DB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96455028-161D-4127-84C7-6CD1A59FE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5C55F12-4E33-4861-BC5C-AFAAF7FB2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DD6BCB5-D63E-4BBF-B515-70C0C83EDC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8278678-2A88-439F-9B8A-4E3E9393F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64112BE-9D58-4AD2-A692-79F942710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9CF0441-58DE-4E28-8E5C-126D211F2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BAF3616-0977-4425-8BD9-B93402312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72139E9-93A3-4FDC-ABCD-72F0921B0C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E1ABCDC-D281-4CD9-BA2E-DE7583235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A120167-EDEF-476B-9620-EFAB20A89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E38E078-6B4E-4E7E-A2E1-2CDCA24C1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874C169-1379-4BB9-B9D5-B5C5C192F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BB2BAFF-571B-4F2D-AFCF-50B0527D8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8C1BC9C-490F-425D-9A82-1F4C4C57C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5635565-E926-497B-829C-C9A0816D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E4C3011-7CDA-40C2-A63F-BBDB516A9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7C32FB7-1501-4F32-8ED5-6EEC59A0B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47CC0E0-9DAE-41FA-BF39-E79CA918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1F043F8-C1BF-4524-ADA5-A0E4626A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270DE89-1451-45FA-AAD7-075903153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E42FDF2-4845-4CB0-AA21-8D8696670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109337A-A85F-41A9-9C68-78D92FE3E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8DCBFAA-2E4E-43F2-AA2B-7EA9AABFA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CCD4818-6768-4959-80E4-01320FBF8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25C745A-3D68-4FDD-8AC0-21087903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D391178-5CDC-4778-954B-18736CDD4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9E8FF74A-6757-4C53-A6D1-36F53A32B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CC4532A-EE58-4836-BB09-3194649C6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4127B9E-133A-4FD1-8B79-637A075A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28D38FE-90F1-494D-8F0E-D89754E0F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F56C68-072F-4641-BD31-AE2004B3A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AF48276-EC6D-4EDF-889C-0563E3CB9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EE0A97C-ACEF-4CFB-9FE8-274FDE2AF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E8458C7-22DF-4601-8120-1051240443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3BECAF46-FC46-41BB-92D3-CFA21AA1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009FE3E6-49D5-4C5C-8C2E-E31E5F517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557A84F-10E2-4C72-A184-33B59DFE4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E0B479C-AA44-4EF3-9A6A-03559B517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F71F7D4-D7FF-49FE-B9D1-97BA696D0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A6BABC6-A1FA-484B-BAB8-1EC8EE2C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1D20E132-D22A-4DAE-BEE1-EB3492FC0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A704EA7-289B-4288-998E-305267B5A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EAC234A-BE8D-43E4-BFE0-4C187A480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70BB83A3-F7A7-4017-AACE-5F8CCF94E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13F101A-DB2B-4CC2-99D3-97A22E384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C6D55D4-D22B-4295-ACDE-0DBAE2E46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A88C1128-2B70-419A-9034-DE6C9C02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BC10DB9-73CF-48BB-81A2-73F4678CA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8125E58-430D-4811-BF81-370A029CA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CD306F6-A0CA-4FD8-AF06-51B861443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0BEE954A-C095-4EA0-A660-158883C55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013A2A3-ADD2-412F-AAE5-7CD270769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096985A-C23C-411E-99A9-9A7CD103F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9363059-F563-492E-8262-45E3D2FBD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1BF16AB-D65B-4E1C-B173-81C328FFD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0B43630-5342-45D2-9B5C-CB51E55F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FD905CCB-CED8-4D6A-B990-655BE1A90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72304FB-F275-4403-A6C6-A700AEB91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F715F42-4E51-429B-A679-D796E2455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1D0433E-3F3B-4F4D-AD93-240E922B3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D0C5440-E57C-453A-BA9E-04D690676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B7E2CF9-B31E-4124-BBF7-2C6D4AC0A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F0938E3-CCFE-4C6B-A2E2-BD4242ACE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EDDB9A1-5385-42C9-A6A2-C7BEE985E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0BD6B00B-9F3C-4EAA-9AA6-9CEDAF74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3445DE-2B52-40A9-80AB-67044FD59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CFA1A11A-4D6A-42C7-974F-ABA154193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262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784E9-AFEB-4B25-8410-E705D9E4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34" y="622382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Chips</a:t>
            </a:r>
            <a:br>
              <a:rPr lang="et-EE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t-EE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cars</a:t>
            </a:r>
            <a:r>
              <a:rPr lang="et-EE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t-EE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customers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44F82C-6860-422B-9E21-DF0CC9A1524B}"/>
              </a:ext>
            </a:extLst>
          </p:cNvPr>
          <p:cNvSpPr txBox="1">
            <a:spLocks/>
          </p:cNvSpPr>
          <p:nvPr/>
        </p:nvSpPr>
        <p:spPr>
          <a:xfrm>
            <a:off x="4284182" y="1979801"/>
            <a:ext cx="7723091" cy="3011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t-E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7705B6C-5D5A-41FC-8D42-EA59D8B12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444276"/>
              </p:ext>
            </p:extLst>
          </p:nvPr>
        </p:nvGraphicFramePr>
        <p:xfrm>
          <a:off x="4443696" y="2181859"/>
          <a:ext cx="683110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5554">
                  <a:extLst>
                    <a:ext uri="{9D8B030D-6E8A-4147-A177-3AD203B41FA5}">
                      <a16:colId xmlns:a16="http://schemas.microsoft.com/office/drawing/2014/main" val="2100959157"/>
                    </a:ext>
                  </a:extLst>
                </a:gridCol>
                <a:gridCol w="3415554">
                  <a:extLst>
                    <a:ext uri="{9D8B030D-6E8A-4147-A177-3AD203B41FA5}">
                      <a16:colId xmlns:a16="http://schemas.microsoft.com/office/drawing/2014/main" val="235319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t-EE" dirty="0" err="1"/>
                        <a:t>Issue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Description</a:t>
                      </a:r>
                      <a:endParaRPr lang="et-E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9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 err="1"/>
                        <a:t>Domain</a:t>
                      </a:r>
                      <a:r>
                        <a:rPr lang="et-E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ML on </a:t>
                      </a:r>
                      <a:r>
                        <a:rPr lang="et-EE" dirty="0" err="1"/>
                        <a:t>Tabular</a:t>
                      </a:r>
                      <a:r>
                        <a:rPr lang="et-EE" dirty="0"/>
                        <a:t> </a:t>
                      </a:r>
                      <a:r>
                        <a:rPr lang="et-EE" dirty="0" err="1"/>
                        <a:t>Data</a:t>
                      </a:r>
                      <a:endParaRPr lang="et-E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0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 err="1"/>
                        <a:t>Title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Improving</a:t>
                      </a:r>
                      <a:r>
                        <a:rPr lang="et-EE" dirty="0"/>
                        <a:t> </a:t>
                      </a:r>
                      <a:r>
                        <a:rPr lang="et-EE" dirty="0" err="1"/>
                        <a:t>the</a:t>
                      </a:r>
                      <a:r>
                        <a:rPr lang="et-EE" dirty="0"/>
                        <a:t> </a:t>
                      </a:r>
                      <a:r>
                        <a:rPr lang="et-EE" dirty="0" err="1"/>
                        <a:t>quality</a:t>
                      </a:r>
                      <a:r>
                        <a:rPr lang="et-EE" dirty="0"/>
                        <a:t> of muuseum </a:t>
                      </a:r>
                      <a:r>
                        <a:rPr lang="et-EE" dirty="0" err="1"/>
                        <a:t>data</a:t>
                      </a:r>
                      <a:endParaRPr lang="et-E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577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 err="1"/>
                        <a:t>Data</a:t>
                      </a:r>
                      <a:r>
                        <a:rPr lang="et-EE" dirty="0"/>
                        <a:t> </a:t>
                      </a:r>
                      <a:r>
                        <a:rPr lang="et-EE" dirty="0" err="1"/>
                        <a:t>availability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Data</a:t>
                      </a:r>
                      <a:r>
                        <a:rPr lang="et-EE" dirty="0"/>
                        <a:t> </a:t>
                      </a:r>
                      <a:r>
                        <a:rPr lang="et-EE" dirty="0" err="1"/>
                        <a:t>is</a:t>
                      </a:r>
                      <a:r>
                        <a:rPr lang="et-EE" dirty="0"/>
                        <a:t> </a:t>
                      </a:r>
                      <a:r>
                        <a:rPr lang="et-EE" dirty="0" err="1"/>
                        <a:t>available</a:t>
                      </a:r>
                      <a:endParaRPr lang="et-E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26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 err="1"/>
                        <a:t>Contact</a:t>
                      </a:r>
                      <a:r>
                        <a:rPr lang="et-EE" dirty="0"/>
                        <a:t> </a:t>
                      </a:r>
                      <a:r>
                        <a:rPr lang="et-EE" dirty="0" err="1"/>
                        <a:t>person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Kristjan </a:t>
                      </a:r>
                      <a:r>
                        <a:rPr lang="et-EE" dirty="0" err="1"/>
                        <a:t>Eljand</a:t>
                      </a:r>
                      <a:endParaRPr lang="et-E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59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 err="1"/>
                        <a:t>Organization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Andmeteadus OÜ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219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54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784E9-AFEB-4B25-8410-E705D9E4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t-EE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issue</a:t>
            </a:r>
            <a:r>
              <a:rPr lang="et-EE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t-EE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</a:t>
            </a:r>
            <a:r>
              <a:rPr lang="et-EE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t-EE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important</a:t>
            </a:r>
            <a:r>
              <a:rPr lang="et-EE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t-EE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has</a:t>
            </a:r>
            <a:r>
              <a:rPr lang="et-EE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t-EE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global</a:t>
            </a:r>
            <a:r>
              <a:rPr lang="et-EE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t-EE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reach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44F82C-6860-422B-9E21-DF0CC9A1524B}"/>
              </a:ext>
            </a:extLst>
          </p:cNvPr>
          <p:cNvSpPr txBox="1">
            <a:spLocks/>
          </p:cNvSpPr>
          <p:nvPr/>
        </p:nvSpPr>
        <p:spPr>
          <a:xfrm>
            <a:off x="4284182" y="570451"/>
            <a:ext cx="7723091" cy="5796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t-EE" sz="1800" b="0" dirty="0">
                <a:solidFill>
                  <a:prstClr val="black"/>
                </a:solidFill>
                <a:latin typeface="Calibri" panose="020F0502020204030204"/>
                <a:hlinkClick r:id="rId2"/>
              </a:rPr>
              <a:t>https://lucidea.com/museums/museum-collections-management-system-primer/</a:t>
            </a:r>
            <a:endParaRPr lang="et-EE" sz="1800" b="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t-EE" sz="1800" b="0" dirty="0">
                <a:solidFill>
                  <a:prstClr val="black"/>
                </a:solidFill>
                <a:latin typeface="Calibri" panose="020F0502020204030204"/>
                <a:hlinkClick r:id="rId3"/>
              </a:rPr>
              <a:t>https://stacc.ee/stacc-help-the-national-heritage-board-using-artificial-intelligence/</a:t>
            </a:r>
            <a:endParaRPr lang="et-EE" sz="1800" b="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t-EE" sz="1800" b="0" dirty="0">
                <a:solidFill>
                  <a:prstClr val="black"/>
                </a:solidFill>
                <a:latin typeface="Calibri" panose="020F0502020204030204"/>
                <a:hlinkClick r:id="rId4"/>
              </a:rPr>
              <a:t>https://dspace.ut.ee/bitstream/handle/10062/33522/jeeser_museum_2013.pdf?sequence=1&amp;isAllowed=y</a:t>
            </a:r>
            <a:endParaRPr lang="et-EE" sz="1800" b="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t-EE" sz="1800" b="0" dirty="0">
                <a:solidFill>
                  <a:prstClr val="black"/>
                </a:solidFill>
                <a:latin typeface="Calibri" panose="020F0502020204030204"/>
                <a:hlinkClick r:id="rId5"/>
              </a:rPr>
              <a:t>http://eprints.rclis.org/13242/1/VSMM08.pdf</a:t>
            </a:r>
            <a:endParaRPr lang="et-EE" sz="1800" b="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t-EE" sz="1800" b="0" dirty="0">
                <a:solidFill>
                  <a:prstClr val="black"/>
                </a:solidFill>
                <a:latin typeface="Calibri" panose="020F0502020204030204"/>
                <a:hlinkClick r:id="rId6"/>
              </a:rPr>
              <a:t>https://www.researchgate.net/publication/28810353_Designing_interoperable_museum_information_systems</a:t>
            </a:r>
            <a:endParaRPr lang="et-EE" sz="1800" b="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t-EE" sz="1800" b="0" dirty="0">
                <a:solidFill>
                  <a:prstClr val="black"/>
                </a:solidFill>
                <a:latin typeface="Calibri" panose="020F0502020204030204"/>
                <a:hlinkClick r:id="rId7"/>
              </a:rPr>
              <a:t>https://cidoc.mini.icom.museum/wp-content/uploads/sites/6/2018/12/stein.pdf</a:t>
            </a:r>
            <a:endParaRPr lang="et-EE" sz="1800" b="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t-EE" sz="1800" b="0" dirty="0">
                <a:solidFill>
                  <a:prstClr val="black"/>
                </a:solidFill>
                <a:latin typeface="Calibri" panose="020F0502020204030204"/>
                <a:hlinkClick r:id="rId8"/>
              </a:rPr>
              <a:t>https://core.ac.uk/download/pdf/4816932.pdf</a:t>
            </a:r>
            <a:endParaRPr lang="et-EE" sz="1800" b="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t-EE" sz="1800" b="0" dirty="0">
                <a:solidFill>
                  <a:prstClr val="black"/>
                </a:solidFill>
                <a:latin typeface="Calibri" panose="020F0502020204030204"/>
                <a:hlinkClick r:id="rId9"/>
              </a:rPr>
              <a:t>https://www.jstor.org/stable/30199290</a:t>
            </a:r>
            <a:endParaRPr lang="et-EE" sz="1800" b="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t-E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0"/>
              </a:rPr>
              <a:t>https://www.obs-traffic.museum/documentation-inventory-identification</a:t>
            </a:r>
            <a:endParaRPr kumimoji="0" lang="et-E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t-E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1"/>
              </a:rPr>
              <a:t>https://www.mdpi.com/1424-8220/22/1/312</a:t>
            </a:r>
            <a:endParaRPr kumimoji="0" lang="et-E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t-E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586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784E9-AFEB-4B25-8410-E705D9E4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89" y="178686"/>
            <a:ext cx="3736048" cy="19353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Other</a:t>
            </a:r>
            <a:r>
              <a:rPr lang="et-EE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t-EE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participants</a:t>
            </a:r>
            <a:r>
              <a:rPr lang="et-EE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t-EE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scores</a:t>
            </a:r>
            <a:r>
              <a:rPr lang="et-EE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in </a:t>
            </a:r>
            <a:r>
              <a:rPr lang="et-EE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kaggle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7DA78-5D7E-4BAA-B684-5D64CA2B9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2292714"/>
            <a:ext cx="118395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45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784E9-AFEB-4B25-8410-E705D9E4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Methods</a:t>
            </a:r>
            <a:r>
              <a:rPr lang="et-EE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t-EE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used</a:t>
            </a:r>
            <a:r>
              <a:rPr lang="et-EE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t-EE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t-EE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solve </a:t>
            </a:r>
            <a:r>
              <a:rPr lang="et-EE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</a:t>
            </a:r>
            <a:r>
              <a:rPr lang="et-EE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t-EE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44F82C-6860-422B-9E21-DF0CC9A1524B}"/>
              </a:ext>
            </a:extLst>
          </p:cNvPr>
          <p:cNvSpPr txBox="1">
            <a:spLocks/>
          </p:cNvSpPr>
          <p:nvPr/>
        </p:nvSpPr>
        <p:spPr>
          <a:xfrm>
            <a:off x="4270521" y="864067"/>
            <a:ext cx="7723091" cy="4504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t-E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r>
              <a:rPr kumimoji="0" lang="et-E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t-E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treat</a:t>
            </a:r>
            <a:r>
              <a:rPr kumimoji="0" lang="et-E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t-E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et-E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t-E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</a:t>
            </a:r>
            <a:r>
              <a:rPr kumimoji="0" lang="et-E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</a:t>
            </a:r>
            <a:r>
              <a:rPr kumimoji="0" lang="et-E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</a:t>
            </a:r>
            <a:r>
              <a:rPr kumimoji="0" lang="et-E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t-E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values</a:t>
            </a:r>
            <a:r>
              <a:rPr kumimoji="0" lang="et-E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t-EE" sz="3200" b="0" dirty="0" err="1">
                <a:solidFill>
                  <a:prstClr val="black"/>
                </a:solidFill>
                <a:latin typeface="Calibri" panose="020F0502020204030204"/>
              </a:rPr>
              <a:t>Translation</a:t>
            </a:r>
            <a:r>
              <a:rPr lang="et-EE" sz="3200" b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t-EE" sz="3200" b="0" dirty="0" err="1">
                <a:solidFill>
                  <a:prstClr val="black"/>
                </a:solidFill>
                <a:latin typeface="Calibri" panose="020F0502020204030204"/>
              </a:rPr>
              <a:t>to</a:t>
            </a:r>
            <a:r>
              <a:rPr lang="et-EE" sz="3200" b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t-EE" sz="3200" b="0" dirty="0" err="1">
                <a:solidFill>
                  <a:prstClr val="black"/>
                </a:solidFill>
                <a:latin typeface="Calibri" panose="020F0502020204030204"/>
              </a:rPr>
              <a:t>English</a:t>
            </a:r>
            <a:r>
              <a:rPr lang="et-EE" sz="3200" b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t-EE" sz="3200" b="0" dirty="0" err="1">
                <a:solidFill>
                  <a:prstClr val="black"/>
                </a:solidFill>
                <a:latin typeface="Calibri" panose="020F0502020204030204"/>
              </a:rPr>
              <a:t>language</a:t>
            </a:r>
            <a:r>
              <a:rPr lang="et-EE" sz="3200" b="0" dirty="0">
                <a:solidFill>
                  <a:prstClr val="black"/>
                </a:solidFill>
                <a:latin typeface="Calibri" panose="020F0502020204030204"/>
              </a:rPr>
              <a:t>;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t-EE" sz="3200" b="0" dirty="0" err="1">
                <a:solidFill>
                  <a:prstClr val="black"/>
                </a:solidFill>
                <a:latin typeface="Calibri" panose="020F0502020204030204"/>
              </a:rPr>
              <a:t>Lemmatization</a:t>
            </a:r>
            <a:r>
              <a:rPr lang="et-EE" sz="3200" b="0" dirty="0">
                <a:solidFill>
                  <a:prstClr val="black"/>
                </a:solidFill>
                <a:latin typeface="Calibri" panose="020F0502020204030204"/>
              </a:rPr>
              <a:t> (</a:t>
            </a:r>
            <a:r>
              <a:rPr lang="et-EE" sz="3200" b="0" dirty="0" err="1">
                <a:solidFill>
                  <a:prstClr val="black"/>
                </a:solidFill>
                <a:latin typeface="Calibri" panose="020F0502020204030204"/>
              </a:rPr>
              <a:t>reduce</a:t>
            </a:r>
            <a:r>
              <a:rPr lang="et-EE" sz="3200" b="0" dirty="0">
                <a:solidFill>
                  <a:prstClr val="black"/>
                </a:solidFill>
                <a:latin typeface="Calibri" panose="020F0502020204030204"/>
              </a:rPr>
              <a:t> number of </a:t>
            </a:r>
            <a:r>
              <a:rPr lang="et-EE" sz="3200" b="0" dirty="0" err="1">
                <a:solidFill>
                  <a:prstClr val="black"/>
                </a:solidFill>
                <a:latin typeface="Calibri" panose="020F0502020204030204"/>
              </a:rPr>
              <a:t>columns</a:t>
            </a:r>
            <a:r>
              <a:rPr lang="et-EE" sz="3200" b="0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et-EE" sz="3200" b="0" dirty="0" err="1">
                <a:solidFill>
                  <a:prstClr val="black"/>
                </a:solidFill>
                <a:latin typeface="Calibri" panose="020F0502020204030204"/>
              </a:rPr>
              <a:t>merge</a:t>
            </a:r>
            <a:r>
              <a:rPr lang="et-EE" sz="3200" b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t-EE" sz="3200" b="0" dirty="0" err="1">
                <a:solidFill>
                  <a:prstClr val="black"/>
                </a:solidFill>
                <a:latin typeface="Calibri" panose="020F0502020204030204"/>
              </a:rPr>
              <a:t>similar</a:t>
            </a:r>
            <a:r>
              <a:rPr lang="et-EE" sz="3200" b="0" dirty="0">
                <a:solidFill>
                  <a:prstClr val="black"/>
                </a:solidFill>
                <a:latin typeface="Calibri" panose="020F0502020204030204"/>
              </a:rPr>
              <a:t> info);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t-EE" sz="3200" b="0" dirty="0" err="1">
                <a:solidFill>
                  <a:prstClr val="black"/>
                </a:solidFill>
                <a:latin typeface="Calibri" panose="020F0502020204030204"/>
              </a:rPr>
              <a:t>Tokenization</a:t>
            </a:r>
            <a:r>
              <a:rPr lang="et-EE" sz="3200" b="0" dirty="0">
                <a:solidFill>
                  <a:prstClr val="black"/>
                </a:solidFill>
                <a:latin typeface="Calibri" panose="020F0502020204030204"/>
              </a:rPr>
              <a:t>;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t-EE" sz="3200" b="0" dirty="0" err="1">
                <a:solidFill>
                  <a:prstClr val="black"/>
                </a:solidFill>
                <a:latin typeface="Calibri" panose="020F0502020204030204"/>
              </a:rPr>
              <a:t>XGBoost</a:t>
            </a:r>
            <a:r>
              <a:rPr lang="et-EE" sz="3200" b="0" dirty="0">
                <a:solidFill>
                  <a:prstClr val="black"/>
                </a:solidFill>
                <a:latin typeface="Calibri" panose="020F0502020204030204"/>
              </a:rPr>
              <a:t>;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t-EE" sz="3200" b="0" dirty="0" err="1">
                <a:solidFill>
                  <a:prstClr val="black"/>
                </a:solidFill>
                <a:latin typeface="Calibri" panose="020F0502020204030204"/>
              </a:rPr>
              <a:t>Random</a:t>
            </a:r>
            <a:r>
              <a:rPr lang="et-EE" sz="3200" b="0" dirty="0">
                <a:solidFill>
                  <a:prstClr val="black"/>
                </a:solidFill>
                <a:latin typeface="Calibri" panose="020F0502020204030204"/>
              </a:rPr>
              <a:t> Forest.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t-E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12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784E9-AFEB-4B25-8410-E705D9E4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Using</a:t>
            </a:r>
            <a:r>
              <a:rPr lang="et-EE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t-EE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spaCy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1F8975-06F3-46FE-B9B7-FA5C2379A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113" y="5419589"/>
            <a:ext cx="4567374" cy="8337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3A156C-D42B-4B96-8158-E139FF195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343" y="323738"/>
            <a:ext cx="6120914" cy="45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18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489</Words>
  <Application>Microsoft Office PowerPoint</Application>
  <PresentationFormat>Widescreen</PresentationFormat>
  <Paragraphs>84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Nice and Enriching Project in IoT</vt:lpstr>
      <vt:lpstr>Authors</vt:lpstr>
      <vt:lpstr>We all love IoT</vt:lpstr>
      <vt:lpstr>Nice place for IoT stuff</vt:lpstr>
      <vt:lpstr>Chips cars - customers</vt:lpstr>
      <vt:lpstr>The issue is important, has a global reach</vt:lpstr>
      <vt:lpstr>Other participants scores in kaggle</vt:lpstr>
      <vt:lpstr>Methods used to solve the problem</vt:lpstr>
      <vt:lpstr>Using spaCy</vt:lpstr>
      <vt:lpstr>Other inputs we had to use…</vt:lpstr>
      <vt:lpstr>Training and testing datasets</vt:lpstr>
      <vt:lpstr>Checking missing values</vt:lpstr>
      <vt:lpstr>Partition dataset</vt:lpstr>
      <vt:lpstr>Partition dataset</vt:lpstr>
      <vt:lpstr>Translation to English (start)</vt:lpstr>
      <vt:lpstr>Translation to English (continues)</vt:lpstr>
      <vt:lpstr>Saving files</vt:lpstr>
      <vt:lpstr>Tokenization</vt:lpstr>
      <vt:lpstr>Tokenization</vt:lpstr>
      <vt:lpstr>Tokenization</vt:lpstr>
      <vt:lpstr>Tokenization</vt:lpstr>
      <vt:lpstr>Submit</vt:lpstr>
      <vt:lpstr>Submit</vt:lpstr>
      <vt:lpstr>Submit</vt:lpstr>
      <vt:lpstr>Submit</vt:lpstr>
      <vt:lpstr>Graphics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Jaan Õmblus</dc:creator>
  <cp:lastModifiedBy>Jaan Õmblus</cp:lastModifiedBy>
  <cp:revision>19</cp:revision>
  <dcterms:created xsi:type="dcterms:W3CDTF">2023-01-13T16:53:44Z</dcterms:created>
  <dcterms:modified xsi:type="dcterms:W3CDTF">2023-02-28T06:38:34Z</dcterms:modified>
</cp:coreProperties>
</file>