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56" r:id="rId12"/>
    <p:sldId id="268" r:id="rId13"/>
    <p:sldId id="2146847055" r:id="rId14"/>
    <p:sldId id="269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60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kills.yourlearning.ibm.com/activity/PLAN-3E9AB40DB05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2925" y="4058588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–  KOLLU.JAHNAVI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–  KRISHNA UNIVERSITY COLLEGE OF     			         ENGINEERING AND TECHNOLOGY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    –  COMPUTER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Analysis can be applied to tasks such as Text Classification and Summarization.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scope of sentiment analysis refers to the ability to assess the Authoritativeness and Convincing ability of a user’s sentiment on a topic in a social network.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sentiment analysis will delve deeper in the future , beyond the concept of Positive , Negative , or Neutral , to reach and comprehend the significance of understanding conversations and what they reveal about consumers.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85381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 Portal –IBM SKILLBUILT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Edunet –TN-Machine Learning to Generative AI – Link -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https://skills.yourlearning.ibm.com/activity/PLAN-3E9AB40DB051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Papers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Liu . B. (2012). Sentiment Analysis and Opinion Mining 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Pang, B ., &amp; Lee, L. (2008). Machine Learning Algorithms for Sentiment Analysis : A Survey.</a:t>
            </a:r>
            <a:endParaRPr lang="en-IN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Documentation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Scikit – learn :  scikit-learn Documentation.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NLTK(Natural Language Tool Kit) :NLTK Documentation .</a:t>
            </a:r>
            <a:endParaRPr lang="en-IN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Articles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Beginner's Guide to Text Classification in Python. Machine learning Mastery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Practical Guide to Implement Sentiment analysis in Python . Towards Data Science.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IN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 Sentiment Analysis Model to classify Restaurant Reviews as Positive or Negative</a:t>
            </a: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rapid growth of online platform for sharing opinions and Reviews , Restaurants often rely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Customer Feedback to improve their services and attract a new Customers.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Analysing the Sentiment of these Reviews can provide valuable insights into Customer Satisfaction.			</a:t>
            </a: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938" y="1106231"/>
            <a:ext cx="11649803" cy="566221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proposed system aims to address the challenge of predicting the required on Restaurant  Reviews and Likes.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involves leveraging data analytics and machine learning techniques to forecast demand patterns accurately.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solution will consist of the following components: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Collection:</a:t>
            </a:r>
          </a:p>
          <a:p>
            <a:pPr marL="899920" lvl="2" indent="-305435">
              <a:buFont typeface="Courier New" panose="02070309020205020404" pitchFamily="49" charset="0"/>
              <a:buChar char="o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  Reviews Data on Restaurant .</a:t>
            </a:r>
          </a:p>
          <a:p>
            <a:pPr marL="899920" lvl="2" indent="-305435">
              <a:buFont typeface="Courier New" panose="02070309020205020404" pitchFamily="49" charset="0"/>
              <a:buChar char="o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 real-time data sources, such as  Likes, Positive Reviews, Negative Reviews to enhance prediction accuracy.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Preprocessing:</a:t>
            </a:r>
          </a:p>
          <a:p>
            <a:pPr marL="899920" lvl="2" indent="-305435">
              <a:buFont typeface="Courier New" panose="02070309020205020404" pitchFamily="49" charset="0"/>
              <a:buChar char="o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 and preprocess the collected data to handle missing values, outliers, and inconsistencies.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Algorithm:</a:t>
            </a:r>
          </a:p>
          <a:p>
            <a:pPr marL="899920" lvl="2" indent="-305435">
              <a:buFont typeface="Courier New" panose="02070309020205020404" pitchFamily="49" charset="0"/>
              <a:buChar char="o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a machine learning algorithm, such as a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NAIVE BAYES ALGORITHM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TF – IDF ALGORITHM 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to predict the Probability of every object, its features ,&amp; which groups they belong to 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Deployment:</a:t>
            </a:r>
          </a:p>
          <a:p>
            <a:pPr marL="899920" lvl="2" indent="-305435">
              <a:buFont typeface="Courier New" panose="02070309020205020404" pitchFamily="49" charset="0"/>
              <a:buChar char="o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 user-friendly interface or application that provides real-time predictions for  Restaurant Reviews.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Evaluation:</a:t>
            </a:r>
          </a:p>
          <a:p>
            <a:pPr marL="899920" lvl="2" indent="-305435">
              <a:buFont typeface="Courier New" panose="02070309020205020404" pitchFamily="49" charset="0"/>
              <a:buChar char="o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Assess the model's performance using appropriate metrics such as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ACCURACY_SCORE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CLASSIFICATION_REPORT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99920" lvl="2" indent="-305435">
              <a:buFont typeface="Courier New" panose="02070309020205020404" pitchFamily="49" charset="0"/>
              <a:buChar char="o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Result: Accuracy :-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0.8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95168"/>
            <a:ext cx="11133310" cy="506219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REQUIREMENTS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WINDOWS 10 OPERATING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ANACONDA Software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JUPYTER NOTEBOOK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3 Version</a:t>
            </a:r>
            <a:endParaRPr lang="en-IN" sz="1800" b="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LIBRARY REQUIRED TO BUILD THE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pandas</a:t>
            </a:r>
            <a:r>
              <a:rPr lang="en-IN" sz="15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Used for Working with Data Sets 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IN" sz="15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Used for Working with Arrays 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lang="en-IN" sz="15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To implement Machine Learning Models and Statistical Modeling 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nltk </a:t>
            </a:r>
            <a:r>
              <a:rPr lang="en-IN" sz="15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(Natural Language Tool Kit) –To preprocess text data for further analysis like with ML Models .</a:t>
            </a:r>
            <a:endParaRPr lang="en-IN" sz="1500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</a:t>
            </a:r>
            <a:r>
              <a:rPr lang="en-IN" sz="15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A comprehensive library for Creating Static , Animated , &amp; Interactive Visualizations in Python 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WordCloud</a:t>
            </a:r>
            <a:r>
              <a:rPr lang="en-IN" sz="15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Used to Create Word Cloud 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BeautifulSoup</a:t>
            </a:r>
            <a:r>
              <a:rPr lang="en-IN" sz="15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This makes it easy to scrape information from Web pages 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Seaborn</a:t>
            </a:r>
            <a:r>
              <a:rPr lang="en-IN" sz="15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 For making Statistical Graphics in Python .</a:t>
            </a:r>
            <a:endParaRPr lang="en-IN" sz="1800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4" y="1319753"/>
            <a:ext cx="11177174" cy="5307289"/>
          </a:xfrm>
        </p:spPr>
        <p:txBody>
          <a:bodyPr>
            <a:normAutofit lnSpcReduction="10000"/>
          </a:bodyPr>
          <a:lstStyle/>
          <a:p>
            <a:pPr lvl="1">
              <a:buFont typeface="Wingdings 2" panose="05020102010507070707" pitchFamily="18" charset="2"/>
              <a:buChar char=""/>
            </a:pP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 2" panose="05020102010507070707" pitchFamily="18" charset="2"/>
              <a:buChar char=""/>
            </a:pPr>
            <a:r>
              <a:rPr lang="en-IN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Algorithm section, describe the machine learning algorithm chosen for predicting Restaurant Reviews .</a:t>
            </a:r>
          </a:p>
          <a:p>
            <a:pPr lvl="1">
              <a:buFont typeface="Wingdings 2" panose="05020102010507070707" pitchFamily="18" charset="2"/>
              <a:buChar char=""/>
            </a:pPr>
            <a:r>
              <a:rPr lang="en-IN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Here's an example structure for this section: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 Selection: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99920" lvl="2" indent="-305435">
              <a:buFont typeface="Courier New" panose="02070309020205020404" pitchFamily="49" charset="0"/>
              <a:buChar char="o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Chosen Algorithm :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NAIVE BAYES ALGORITHM 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–Used for Classification Problems .It is highly used in Text Classification . In text classification tasks , data contains high dimension . It is used in Spam Filtering , Sentiment Detection , Rating Classification etc.</a:t>
            </a:r>
          </a:p>
          <a:p>
            <a:pPr marL="899920" lvl="2" indent="-305435">
              <a:buFont typeface="Courier New" panose="02070309020205020404" pitchFamily="49" charset="0"/>
              <a:buChar char="o"/>
            </a:pP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 : 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Naive Bayes Algorithm gives a Fast and Highly Scalable Model for Building and Scoring .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Input: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99920" lvl="2" indent="-305435">
              <a:buFont typeface="Courier New" panose="02070309020205020404" pitchFamily="49" charset="0"/>
              <a:buChar char="o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 Features used by the algorithm , Such as Positive Reviews , Negative Reviews , Likes.</a:t>
            </a:r>
          </a:p>
          <a:p>
            <a:pPr marL="899920" lvl="2" indent="-305435">
              <a:buFont typeface="Courier New" panose="02070309020205020404" pitchFamily="49" charset="0"/>
              <a:buChar char="o"/>
            </a:pP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The purpose of Data Input is to provide the algorithm with examples of text and their associated sentiment labels (</a:t>
            </a:r>
            <a:r>
              <a:rPr lang="en-I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eg.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Positive, Negative , Neutral).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Process: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99920" lvl="2" indent="-305435">
              <a:buFont typeface="Courier New" panose="02070309020205020404" pitchFamily="49" charset="0"/>
              <a:buChar char="o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Process enables machine learning models to accurately classify the sentiment of text inputs.</a:t>
            </a:r>
          </a:p>
          <a:p>
            <a:pPr marL="899920" lvl="2" indent="-305435">
              <a:buFont typeface="Courier New" panose="02070309020205020404" pitchFamily="49" charset="0"/>
              <a:buChar char="o"/>
            </a:pP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 :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Learning Patterns, Extraction , etc.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 Process: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99920" lvl="2" indent="-305435">
              <a:buFont typeface="Courier New" panose="02070309020205020404" pitchFamily="49" charset="0"/>
              <a:buChar char="o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Train_Test_Split  technique is used to estimate the performance of machine learning algorithm which are used to make predictions on data . It controls the random number generator used to shuffle the data before splitting it.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F1E76-0F45-6ECD-C636-A3F93BD060D2}"/>
              </a:ext>
            </a:extLst>
          </p:cNvPr>
          <p:cNvSpPr txBox="1"/>
          <p:nvPr/>
        </p:nvSpPr>
        <p:spPr>
          <a:xfrm>
            <a:off x="581192" y="1479300"/>
            <a:ext cx="27054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values_count_plt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It is used to show the total count of the particular value in bar graph.</a:t>
            </a: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 Reviews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Sky Blue</a:t>
            </a: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Negative Reviews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Blue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(shown in fig 1)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66BC69-5BFF-3A2C-6C8E-0C526C876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685" y="1282611"/>
            <a:ext cx="2705493" cy="21463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70A6BF-9807-C940-6484-A43FD557A4D5}"/>
              </a:ext>
            </a:extLst>
          </p:cNvPr>
          <p:cNvSpPr txBox="1"/>
          <p:nvPr/>
        </p:nvSpPr>
        <p:spPr>
          <a:xfrm>
            <a:off x="3855563" y="3429000"/>
            <a:ext cx="1781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 1: Value Count Plot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BCF6FA-520F-D141-9CE0-8911B7596987}"/>
              </a:ext>
            </a:extLst>
          </p:cNvPr>
          <p:cNvSpPr txBox="1"/>
          <p:nvPr/>
        </p:nvSpPr>
        <p:spPr>
          <a:xfrm>
            <a:off x="6246702" y="1479300"/>
            <a:ext cx="24509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WordCloud Plot: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It is a data visualization technique used to representing text data in which the size of each word indicates its frequency or importance.</a:t>
            </a: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(shown in fig 2)</a:t>
            </a:r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63F4F3-C426-F431-4478-7AEF7270A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671" y="1467227"/>
            <a:ext cx="3233972" cy="17391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A3B91B8-76FC-2B83-A367-0231EAEAD6AF}"/>
              </a:ext>
            </a:extLst>
          </p:cNvPr>
          <p:cNvSpPr txBox="1"/>
          <p:nvPr/>
        </p:nvSpPr>
        <p:spPr>
          <a:xfrm>
            <a:off x="9307144" y="3350136"/>
            <a:ext cx="1687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 2: WordCloud Plot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42136AE-941D-0312-D19D-A81682117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101" y="4124518"/>
            <a:ext cx="2852088" cy="22625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BEDCC87-9CD5-01FA-2DFC-8FFE836B4AC2}"/>
              </a:ext>
            </a:extLst>
          </p:cNvPr>
          <p:cNvSpPr txBox="1"/>
          <p:nvPr/>
        </p:nvSpPr>
        <p:spPr>
          <a:xfrm>
            <a:off x="6187707" y="6294343"/>
            <a:ext cx="1998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 3: Target Word Count Plot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1831F3-A920-A33B-3928-CFCA3C2BA7BD}"/>
              </a:ext>
            </a:extLst>
          </p:cNvPr>
          <p:cNvSpPr txBox="1"/>
          <p:nvPr/>
        </p:nvSpPr>
        <p:spPr>
          <a:xfrm>
            <a:off x="2680291" y="4124518"/>
            <a:ext cx="2350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Target_Word_Count_plt: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to count the length of the  given particular words in the list (e.g. Food, Place , Restaurant)</a:t>
            </a: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Food :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Pink</a:t>
            </a: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Place :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Yellow</a:t>
            </a: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Restaurant :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Red</a:t>
            </a: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shown in fig 3)</a:t>
            </a:r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3E53C1-0D3F-E587-5A40-D5C092AF9690}"/>
              </a:ext>
            </a:extLst>
          </p:cNvPr>
          <p:cNvSpPr txBox="1"/>
          <p:nvPr/>
        </p:nvSpPr>
        <p:spPr>
          <a:xfrm>
            <a:off x="631593" y="753020"/>
            <a:ext cx="59545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: </a:t>
            </a: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is a metric that measures how often a machine learning model correctly predicts the outcomes.</a:t>
            </a:r>
          </a:p>
          <a:p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 REPORT : </a:t>
            </a: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classification report , we can see things like accuracy , which tells us overall how often our model is correct. We also see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 F1 score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,which give us insights into how well our model is doing at correctly identifying different classes.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my data   Accuracy: 0.8  (shown in fig 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EBC40-511D-0EF4-697D-22C194145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30" t="54294" r="48634" b="9968"/>
          <a:stretch/>
        </p:blipFill>
        <p:spPr>
          <a:xfrm>
            <a:off x="6975834" y="1102817"/>
            <a:ext cx="3905842" cy="2450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8A2113-4A25-C593-4DCF-2DAE2A259A0B}"/>
              </a:ext>
            </a:extLst>
          </p:cNvPr>
          <p:cNvSpPr txBox="1"/>
          <p:nvPr/>
        </p:nvSpPr>
        <p:spPr>
          <a:xfrm>
            <a:off x="7522590" y="3553787"/>
            <a:ext cx="2969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 4 : Accuracy &amp; Classification Report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C9A6D7-2FB5-A18D-A11F-A75251811C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39" t="31340" r="34124" b="8591"/>
          <a:stretch/>
        </p:blipFill>
        <p:spPr>
          <a:xfrm>
            <a:off x="836784" y="3550436"/>
            <a:ext cx="3832627" cy="2800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04FBA3-938C-57E2-1D71-55AAB032CEFE}"/>
              </a:ext>
            </a:extLst>
          </p:cNvPr>
          <p:cNvSpPr txBox="1"/>
          <p:nvPr/>
        </p:nvSpPr>
        <p:spPr>
          <a:xfrm>
            <a:off x="1310324" y="6351203"/>
            <a:ext cx="253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 5 : New Review Prediction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24EBD8-E92D-3EDC-B565-E39A75BE7184}"/>
              </a:ext>
            </a:extLst>
          </p:cNvPr>
          <p:cNvSpPr txBox="1"/>
          <p:nvPr/>
        </p:nvSpPr>
        <p:spPr>
          <a:xfrm>
            <a:off x="5844619" y="4006392"/>
            <a:ext cx="39058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 : </a:t>
            </a: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refers to the output of an algorithm after it has been trained on a historical dataset and applied to new data when forecasting the   likelihood of a particular outcome.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When u enter a review  it checks that review and gives the result as positive or negative. (shown in fig 5)</a:t>
            </a:r>
          </a:p>
        </p:txBody>
      </p:sp>
    </p:spTree>
    <p:extLst>
      <p:ext uri="{BB962C8B-B14F-4D97-AF65-F5344CB8AC3E}">
        <p14:creationId xmlns:p14="http://schemas.microsoft.com/office/powerpoint/2010/main" val="65499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Analysis uses Machine Learning (ML) to understand the data.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analysis  is a method that is used to detect the state of some information or text.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overall Accuracy and Precision of the operation are maximized to help businesses process the information on different criteria without getting complicated.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project we relies on customer review data to understand how consumers socially engage.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analysis uses NLP to break down reviews and classify them as Positive , Negative , or Neutral.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c0fa2617-96bd-425d-8578-e93563fe37c5"/>
    <ds:schemaRef ds:uri="http://purl.org/dc/dcmitype/"/>
    <ds:schemaRef ds:uri="http://purl.org/dc/terms/"/>
    <ds:schemaRef ds:uri="9162bd5b-4ed9-4da3-b376-05204580ba3f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517</TotalTime>
  <Words>1214</Words>
  <Application>Microsoft Office PowerPoint</Application>
  <PresentationFormat>Widescreen</PresentationFormat>
  <Paragraphs>123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Franklin Gothic Book</vt:lpstr>
      <vt:lpstr>Franklin Gothic Demi</vt:lpstr>
      <vt:lpstr>Wingdings</vt:lpstr>
      <vt:lpstr>Wingdings 2</vt:lpstr>
      <vt:lpstr>DividendVTI</vt:lpstr>
      <vt:lpstr>SENTIMENT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Venkata Gowtham kollu</cp:lastModifiedBy>
  <cp:revision>52</cp:revision>
  <dcterms:created xsi:type="dcterms:W3CDTF">2021-05-26T16:50:10Z</dcterms:created>
  <dcterms:modified xsi:type="dcterms:W3CDTF">2024-06-24T06:19:40Z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