
<file path=[Content_Types].xml><?xml version="1.0" encoding="utf-8"?>
<Types xmlns="http://schemas.openxmlformats.org/package/2006/content-types">
  <Override PartName="/ppt/diagrams/drawing2.xml" ContentType="application/vnd.ms-office.drawingml.diagramDrawing+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docProps/custom.xml" ContentType="application/vnd.openxmlformats-officedocument.custom-properties+xml"/>
  <Override PartName="/ppt/commentAuthors.xml" ContentType="application/vnd.openxmlformats-officedocument.presentationml.commentAuthors+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diagrams/quickStyle9.xml" ContentType="application/vnd.openxmlformats-officedocument.drawingml.diagramStyl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diagrams/drawing10.xml" ContentType="application/vnd.ms-office.drawingml.diagramDrawing+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docMetadata/LabelInfo.xml" ContentType="application/vnd.ms-office.classificationlabels+xml"/>
  <Override PartName="/ppt/slideMasters/slideMaster1.xml" ContentType="application/vnd.openxmlformats-officedocument.presentationml.slideMaster+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01" r:id="rId4"/>
  </p:sldMasterIdLst>
  <p:notesMasterIdLst>
    <p:notesMasterId r:id="rId25"/>
  </p:notesMasterIdLst>
  <p:sldIdLst>
    <p:sldId id="530" r:id="rId5"/>
    <p:sldId id="533" r:id="rId6"/>
    <p:sldId id="534" r:id="rId7"/>
    <p:sldId id="537" r:id="rId8"/>
    <p:sldId id="538" r:id="rId9"/>
    <p:sldId id="539" r:id="rId10"/>
    <p:sldId id="547" r:id="rId11"/>
    <p:sldId id="548" r:id="rId12"/>
    <p:sldId id="550" r:id="rId13"/>
    <p:sldId id="551" r:id="rId14"/>
    <p:sldId id="552" r:id="rId15"/>
    <p:sldId id="553" r:id="rId16"/>
    <p:sldId id="554" r:id="rId17"/>
    <p:sldId id="558" r:id="rId18"/>
    <p:sldId id="555" r:id="rId19"/>
    <p:sldId id="556" r:id="rId20"/>
    <p:sldId id="559" r:id="rId21"/>
    <p:sldId id="557" r:id="rId22"/>
    <p:sldId id="531" r:id="rId23"/>
    <p:sldId id="54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422"/>
  </p:normalViewPr>
  <p:slideViewPr>
    <p:cSldViewPr snapToGrid="0">
      <p:cViewPr>
        <p:scale>
          <a:sx n="106" d="100"/>
          <a:sy n="106" d="100"/>
        </p:scale>
        <p:origin x="-720" y="-23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ED3FB4-6B03-4B1E-B464-9E74D774C750}" type="doc">
      <dgm:prSet loTypeId="urn:microsoft.com/office/officeart/2005/8/layout/hList1" loCatId="list" qsTypeId="urn:microsoft.com/office/officeart/2005/8/quickstyle/simple2" qsCatId="simple" csTypeId="urn:microsoft.com/office/officeart/2005/8/colors/accent3_2" csCatId="accent3" phldr="1"/>
      <dgm:spPr/>
      <dgm:t>
        <a:bodyPr/>
        <a:lstStyle/>
        <a:p>
          <a:endParaRPr lang="en-US"/>
        </a:p>
      </dgm:t>
    </dgm:pt>
    <dgm:pt modelId="{45965429-44C3-4E6F-8730-758112016FD1}">
      <dgm:prSet phldrT="[Text]" custT="1"/>
      <dgm:spPr/>
      <dgm:t>
        <a:bodyPr/>
        <a:lstStyle/>
        <a:p>
          <a:r>
            <a:rPr lang="en-US" sz="2400" dirty="0" smtClean="0"/>
            <a:t>INSIGHT</a:t>
          </a:r>
          <a:endParaRPr lang="en-US" sz="2400" dirty="0"/>
        </a:p>
      </dgm:t>
    </dgm:pt>
    <dgm:pt modelId="{BBB73DBB-4549-4470-A80E-DE64BD6003A1}" type="parTrans" cxnId="{89A5DB73-3E96-4530-BEC1-3B2497AC4037}">
      <dgm:prSet/>
      <dgm:spPr/>
      <dgm:t>
        <a:bodyPr/>
        <a:lstStyle/>
        <a:p>
          <a:endParaRPr lang="en-US"/>
        </a:p>
      </dgm:t>
    </dgm:pt>
    <dgm:pt modelId="{7D4F9828-2DC9-4B8F-B99B-F475636781FD}" type="sibTrans" cxnId="{89A5DB73-3E96-4530-BEC1-3B2497AC4037}">
      <dgm:prSet/>
      <dgm:spPr/>
      <dgm:t>
        <a:bodyPr/>
        <a:lstStyle/>
        <a:p>
          <a:endParaRPr lang="en-US"/>
        </a:p>
      </dgm:t>
    </dgm:pt>
    <dgm:pt modelId="{F8EFD86F-405A-4BD2-A2BC-1C2E45359A77}">
      <dgm:prSet phldrT="[Text]" custT="1"/>
      <dgm:spPr/>
      <dgm:t>
        <a:bodyPr/>
        <a:lstStyle/>
        <a:p>
          <a:r>
            <a:rPr lang="en-US" sz="1600" b="1" i="0" dirty="0" smtClean="0">
              <a:latin typeface="Arial" pitchFamily="34" charset="0"/>
              <a:cs typeface="Arial" pitchFamily="34" charset="0"/>
            </a:rPr>
            <a:t>The data revealing a higher churn rate among females (25%) compared to males (16%) suggests potential gender-specific patterns in customer behavior within a given context.</a:t>
          </a:r>
          <a:endParaRPr lang="en-US" sz="1600" b="1" dirty="0">
            <a:latin typeface="Arial" pitchFamily="34" charset="0"/>
            <a:cs typeface="Arial" pitchFamily="34" charset="0"/>
          </a:endParaRPr>
        </a:p>
      </dgm:t>
    </dgm:pt>
    <dgm:pt modelId="{BE7EF081-8ABB-4079-9E12-98EF353E5F43}" type="parTrans" cxnId="{569005B7-41FE-4046-A880-0063A5C683A5}">
      <dgm:prSet/>
      <dgm:spPr/>
      <dgm:t>
        <a:bodyPr/>
        <a:lstStyle/>
        <a:p>
          <a:endParaRPr lang="en-US"/>
        </a:p>
      </dgm:t>
    </dgm:pt>
    <dgm:pt modelId="{0EB23C1D-37F3-41A5-B3A7-518505290721}" type="sibTrans" cxnId="{569005B7-41FE-4046-A880-0063A5C683A5}">
      <dgm:prSet/>
      <dgm:spPr/>
      <dgm:t>
        <a:bodyPr/>
        <a:lstStyle/>
        <a:p>
          <a:endParaRPr lang="en-US"/>
        </a:p>
      </dgm:t>
    </dgm:pt>
    <dgm:pt modelId="{96D52E3A-8718-45F7-A807-004E7172B976}">
      <dgm:prSet phldrT="[Text]" custT="1"/>
      <dgm:spPr/>
      <dgm:t>
        <a:bodyPr/>
        <a:lstStyle/>
        <a:p>
          <a:endParaRPr lang="en-US" sz="1600" b="1" dirty="0">
            <a:latin typeface="Arial" pitchFamily="34" charset="0"/>
            <a:cs typeface="Arial" pitchFamily="34" charset="0"/>
          </a:endParaRPr>
        </a:p>
      </dgm:t>
    </dgm:pt>
    <dgm:pt modelId="{E9393661-1CD2-42EE-97BB-0E73CFA40F11}" type="parTrans" cxnId="{2F4A7514-AC36-443F-9DAA-A0ED2F3CFF50}">
      <dgm:prSet/>
      <dgm:spPr/>
    </dgm:pt>
    <dgm:pt modelId="{CD42FF92-B13D-4EFD-A4B7-AAAAB9F5935C}" type="sibTrans" cxnId="{2F4A7514-AC36-443F-9DAA-A0ED2F3CFF50}">
      <dgm:prSet/>
      <dgm:spPr/>
    </dgm:pt>
    <dgm:pt modelId="{73134A97-BD23-4052-B91D-067CE7E86067}" type="pres">
      <dgm:prSet presAssocID="{27ED3FB4-6B03-4B1E-B464-9E74D774C750}" presName="Name0" presStyleCnt="0">
        <dgm:presLayoutVars>
          <dgm:dir/>
          <dgm:animLvl val="lvl"/>
          <dgm:resizeHandles val="exact"/>
        </dgm:presLayoutVars>
      </dgm:prSet>
      <dgm:spPr/>
      <dgm:t>
        <a:bodyPr/>
        <a:lstStyle/>
        <a:p>
          <a:endParaRPr lang="en-US"/>
        </a:p>
      </dgm:t>
    </dgm:pt>
    <dgm:pt modelId="{2F0A9D43-BDE2-4BE7-9824-0F4602C25040}" type="pres">
      <dgm:prSet presAssocID="{45965429-44C3-4E6F-8730-758112016FD1}" presName="composite" presStyleCnt="0"/>
      <dgm:spPr/>
    </dgm:pt>
    <dgm:pt modelId="{D16B118C-DA74-40C8-BF2B-0E621E720249}" type="pres">
      <dgm:prSet presAssocID="{45965429-44C3-4E6F-8730-758112016FD1}" presName="parTx" presStyleLbl="alignNode1" presStyleIdx="0" presStyleCnt="1">
        <dgm:presLayoutVars>
          <dgm:chMax val="0"/>
          <dgm:chPref val="0"/>
          <dgm:bulletEnabled val="1"/>
        </dgm:presLayoutVars>
      </dgm:prSet>
      <dgm:spPr/>
      <dgm:t>
        <a:bodyPr/>
        <a:lstStyle/>
        <a:p>
          <a:endParaRPr lang="en-US"/>
        </a:p>
      </dgm:t>
    </dgm:pt>
    <dgm:pt modelId="{A0858A1C-FFBA-4283-9D1A-3EF3FCDC060A}" type="pres">
      <dgm:prSet presAssocID="{45965429-44C3-4E6F-8730-758112016FD1}" presName="desTx" presStyleLbl="alignAccFollowNode1" presStyleIdx="0" presStyleCnt="1" custScaleY="129458">
        <dgm:presLayoutVars>
          <dgm:bulletEnabled val="1"/>
        </dgm:presLayoutVars>
      </dgm:prSet>
      <dgm:spPr/>
      <dgm:t>
        <a:bodyPr/>
        <a:lstStyle/>
        <a:p>
          <a:endParaRPr lang="en-US"/>
        </a:p>
      </dgm:t>
    </dgm:pt>
  </dgm:ptLst>
  <dgm:cxnLst>
    <dgm:cxn modelId="{D5333C07-0635-4046-A14D-D1266DC4C97F}" type="presOf" srcId="{96D52E3A-8718-45F7-A807-004E7172B976}" destId="{A0858A1C-FFBA-4283-9D1A-3EF3FCDC060A}" srcOrd="0" destOrd="0" presId="urn:microsoft.com/office/officeart/2005/8/layout/hList1"/>
    <dgm:cxn modelId="{C4126CFD-BB8E-4C59-918D-5A971F976EFF}" type="presOf" srcId="{27ED3FB4-6B03-4B1E-B464-9E74D774C750}" destId="{73134A97-BD23-4052-B91D-067CE7E86067}" srcOrd="0" destOrd="0" presId="urn:microsoft.com/office/officeart/2005/8/layout/hList1"/>
    <dgm:cxn modelId="{2F4A7514-AC36-443F-9DAA-A0ED2F3CFF50}" srcId="{45965429-44C3-4E6F-8730-758112016FD1}" destId="{96D52E3A-8718-45F7-A807-004E7172B976}" srcOrd="0" destOrd="0" parTransId="{E9393661-1CD2-42EE-97BB-0E73CFA40F11}" sibTransId="{CD42FF92-B13D-4EFD-A4B7-AAAAB9F5935C}"/>
    <dgm:cxn modelId="{F7F3A717-6CC2-485A-A649-E5C53776F1A3}" type="presOf" srcId="{45965429-44C3-4E6F-8730-758112016FD1}" destId="{D16B118C-DA74-40C8-BF2B-0E621E720249}" srcOrd="0" destOrd="0" presId="urn:microsoft.com/office/officeart/2005/8/layout/hList1"/>
    <dgm:cxn modelId="{B21BD313-CDED-4D1F-AA94-B1EC45B6161E}" type="presOf" srcId="{F8EFD86F-405A-4BD2-A2BC-1C2E45359A77}" destId="{A0858A1C-FFBA-4283-9D1A-3EF3FCDC060A}" srcOrd="0" destOrd="1" presId="urn:microsoft.com/office/officeart/2005/8/layout/hList1"/>
    <dgm:cxn modelId="{569005B7-41FE-4046-A880-0063A5C683A5}" srcId="{45965429-44C3-4E6F-8730-758112016FD1}" destId="{F8EFD86F-405A-4BD2-A2BC-1C2E45359A77}" srcOrd="1" destOrd="0" parTransId="{BE7EF081-8ABB-4079-9E12-98EF353E5F43}" sibTransId="{0EB23C1D-37F3-41A5-B3A7-518505290721}"/>
    <dgm:cxn modelId="{89A5DB73-3E96-4530-BEC1-3B2497AC4037}" srcId="{27ED3FB4-6B03-4B1E-B464-9E74D774C750}" destId="{45965429-44C3-4E6F-8730-758112016FD1}" srcOrd="0" destOrd="0" parTransId="{BBB73DBB-4549-4470-A80E-DE64BD6003A1}" sibTransId="{7D4F9828-2DC9-4B8F-B99B-F475636781FD}"/>
    <dgm:cxn modelId="{F379005A-7A42-4366-86B6-37E71F4AB8A2}" type="presParOf" srcId="{73134A97-BD23-4052-B91D-067CE7E86067}" destId="{2F0A9D43-BDE2-4BE7-9824-0F4602C25040}" srcOrd="0" destOrd="0" presId="urn:microsoft.com/office/officeart/2005/8/layout/hList1"/>
    <dgm:cxn modelId="{A9A76CF0-4BEE-468E-A44F-1831C2E697C5}" type="presParOf" srcId="{2F0A9D43-BDE2-4BE7-9824-0F4602C25040}" destId="{D16B118C-DA74-40C8-BF2B-0E621E720249}" srcOrd="0" destOrd="0" presId="urn:microsoft.com/office/officeart/2005/8/layout/hList1"/>
    <dgm:cxn modelId="{B6F22B47-F558-4034-9F6E-40F7B54AD5FF}" type="presParOf" srcId="{2F0A9D43-BDE2-4BE7-9824-0F4602C25040}" destId="{A0858A1C-FFBA-4283-9D1A-3EF3FCDC060A}"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7ED3FB4-6B03-4B1E-B464-9E74D774C750}" type="doc">
      <dgm:prSet loTypeId="urn:microsoft.com/office/officeart/2005/8/layout/hList1" loCatId="list" qsTypeId="urn:microsoft.com/office/officeart/2005/8/quickstyle/simple2" qsCatId="simple" csTypeId="urn:microsoft.com/office/officeart/2005/8/colors/accent3_2" csCatId="accent3" phldr="1"/>
      <dgm:spPr/>
      <dgm:t>
        <a:bodyPr/>
        <a:lstStyle/>
        <a:p>
          <a:endParaRPr lang="en-US"/>
        </a:p>
      </dgm:t>
    </dgm:pt>
    <dgm:pt modelId="{45965429-44C3-4E6F-8730-758112016FD1}">
      <dgm:prSet phldrT="[Text]" custT="1"/>
      <dgm:spPr/>
      <dgm:t>
        <a:bodyPr/>
        <a:lstStyle/>
        <a:p>
          <a:r>
            <a:rPr lang="en-US" sz="2400" dirty="0" smtClean="0"/>
            <a:t>INSIGHT</a:t>
          </a:r>
          <a:endParaRPr lang="en-US" sz="2400" dirty="0"/>
        </a:p>
      </dgm:t>
    </dgm:pt>
    <dgm:pt modelId="{BBB73DBB-4549-4470-A80E-DE64BD6003A1}" type="parTrans" cxnId="{89A5DB73-3E96-4530-BEC1-3B2497AC4037}">
      <dgm:prSet/>
      <dgm:spPr/>
      <dgm:t>
        <a:bodyPr/>
        <a:lstStyle/>
        <a:p>
          <a:endParaRPr lang="en-US"/>
        </a:p>
      </dgm:t>
    </dgm:pt>
    <dgm:pt modelId="{7D4F9828-2DC9-4B8F-B99B-F475636781FD}" type="sibTrans" cxnId="{89A5DB73-3E96-4530-BEC1-3B2497AC4037}">
      <dgm:prSet/>
      <dgm:spPr/>
      <dgm:t>
        <a:bodyPr/>
        <a:lstStyle/>
        <a:p>
          <a:endParaRPr lang="en-US"/>
        </a:p>
      </dgm:t>
    </dgm:pt>
    <dgm:pt modelId="{F8EFD86F-405A-4BD2-A2BC-1C2E45359A77}">
      <dgm:prSet phldrT="[Text]" custT="1"/>
      <dgm:spPr/>
      <dgm:t>
        <a:bodyPr/>
        <a:lstStyle/>
        <a:p>
          <a:r>
            <a:rPr lang="en-US" sz="1400" b="0" dirty="0" smtClean="0">
              <a:latin typeface="+mn-lt"/>
              <a:cs typeface="Arial" pitchFamily="34" charset="0"/>
            </a:rPr>
            <a:t>In </a:t>
          </a:r>
          <a:r>
            <a:rPr lang="en-US" sz="1400" b="0" dirty="0" err="1" smtClean="0">
              <a:latin typeface="+mn-lt"/>
              <a:cs typeface="Arial" pitchFamily="34" charset="0"/>
            </a:rPr>
            <a:t>Uni</a:t>
          </a:r>
          <a:r>
            <a:rPr lang="en-US" sz="1400" b="0" dirty="0" smtClean="0">
              <a:latin typeface="+mn-lt"/>
              <a:cs typeface="Arial" pitchFamily="34" charset="0"/>
            </a:rPr>
            <a:t> </a:t>
          </a:r>
          <a:r>
            <a:rPr lang="en-US" sz="1400" b="0" dirty="0" err="1" smtClean="0">
              <a:latin typeface="+mn-lt"/>
              <a:cs typeface="Arial" pitchFamily="34" charset="0"/>
            </a:rPr>
            <a:t>variate</a:t>
          </a:r>
          <a:r>
            <a:rPr lang="en-US" sz="1400" b="0" dirty="0" smtClean="0">
              <a:latin typeface="+mn-lt"/>
              <a:cs typeface="Arial" pitchFamily="34" charset="0"/>
            </a:rPr>
            <a:t> Analysis we got no insight from the card holders . Now with the help of Bi </a:t>
          </a:r>
          <a:r>
            <a:rPr lang="en-US" sz="1400" b="0" dirty="0" err="1" smtClean="0">
              <a:latin typeface="+mn-lt"/>
              <a:cs typeface="Arial" pitchFamily="34" charset="0"/>
            </a:rPr>
            <a:t>variate</a:t>
          </a:r>
          <a:r>
            <a:rPr lang="en-US" sz="1400" b="0" dirty="0" smtClean="0">
              <a:latin typeface="+mn-lt"/>
              <a:cs typeface="Arial" pitchFamily="34" charset="0"/>
            </a:rPr>
            <a:t> Analysis we may get insight</a:t>
          </a:r>
          <a:endParaRPr lang="en-US" sz="1400" b="0" dirty="0">
            <a:latin typeface="+mn-lt"/>
            <a:cs typeface="Arial" pitchFamily="34" charset="0"/>
          </a:endParaRPr>
        </a:p>
      </dgm:t>
    </dgm:pt>
    <dgm:pt modelId="{BE7EF081-8ABB-4079-9E12-98EF353E5F43}" type="parTrans" cxnId="{569005B7-41FE-4046-A880-0063A5C683A5}">
      <dgm:prSet/>
      <dgm:spPr/>
      <dgm:t>
        <a:bodyPr/>
        <a:lstStyle/>
        <a:p>
          <a:endParaRPr lang="en-US"/>
        </a:p>
      </dgm:t>
    </dgm:pt>
    <dgm:pt modelId="{0EB23C1D-37F3-41A5-B3A7-518505290721}" type="sibTrans" cxnId="{569005B7-41FE-4046-A880-0063A5C683A5}">
      <dgm:prSet/>
      <dgm:spPr/>
      <dgm:t>
        <a:bodyPr/>
        <a:lstStyle/>
        <a:p>
          <a:endParaRPr lang="en-US"/>
        </a:p>
      </dgm:t>
    </dgm:pt>
    <dgm:pt modelId="{398D41C2-82C4-42BA-9E42-E3C64E135D23}">
      <dgm:prSet phldrT="[Text]" custT="1"/>
      <dgm:spPr/>
      <dgm:t>
        <a:bodyPr/>
        <a:lstStyle/>
        <a:p>
          <a:endParaRPr lang="en-US" sz="1400" b="0" dirty="0">
            <a:latin typeface="+mn-lt"/>
            <a:cs typeface="Arial" pitchFamily="34" charset="0"/>
          </a:endParaRPr>
        </a:p>
      </dgm:t>
    </dgm:pt>
    <dgm:pt modelId="{CBDE17B5-628E-4EA2-A324-910ADD1A285D}" type="parTrans" cxnId="{A3485205-3955-4069-983A-D0070D03D7BC}">
      <dgm:prSet/>
      <dgm:spPr/>
      <dgm:t>
        <a:bodyPr/>
        <a:lstStyle/>
        <a:p>
          <a:endParaRPr lang="en-US"/>
        </a:p>
      </dgm:t>
    </dgm:pt>
    <dgm:pt modelId="{FA41561E-7AC1-4A77-8E22-8CD7C4F99048}" type="sibTrans" cxnId="{A3485205-3955-4069-983A-D0070D03D7BC}">
      <dgm:prSet/>
      <dgm:spPr/>
      <dgm:t>
        <a:bodyPr/>
        <a:lstStyle/>
        <a:p>
          <a:endParaRPr lang="en-US"/>
        </a:p>
      </dgm:t>
    </dgm:pt>
    <dgm:pt modelId="{6099EECA-22B9-4A25-A6C2-34693B4EDAF0}">
      <dgm:prSet phldrT="[Text]" custT="1"/>
      <dgm:spPr/>
      <dgm:t>
        <a:bodyPr/>
        <a:lstStyle/>
        <a:p>
          <a:r>
            <a:rPr lang="en-US" sz="1400" b="0" dirty="0" smtClean="0">
              <a:latin typeface="+mn-lt"/>
              <a:cs typeface="Arial" pitchFamily="34" charset="0"/>
            </a:rPr>
            <a:t>From our data we got an </a:t>
          </a:r>
          <a:r>
            <a:rPr lang="en-US" sz="1400" b="0" dirty="0" err="1" smtClean="0">
              <a:latin typeface="+mn-lt"/>
              <a:cs typeface="Arial" pitchFamily="34" charset="0"/>
            </a:rPr>
            <a:t>unforseen</a:t>
          </a:r>
          <a:r>
            <a:rPr lang="en-US" sz="1400" b="0" dirty="0" smtClean="0">
              <a:latin typeface="+mn-lt"/>
              <a:cs typeface="Arial" pitchFamily="34" charset="0"/>
            </a:rPr>
            <a:t> insight that is both and female customers who are card holders are more likely to churn</a:t>
          </a:r>
          <a:endParaRPr lang="en-US" sz="1400" b="0" dirty="0">
            <a:latin typeface="+mn-lt"/>
            <a:cs typeface="Arial" pitchFamily="34" charset="0"/>
          </a:endParaRPr>
        </a:p>
      </dgm:t>
    </dgm:pt>
    <dgm:pt modelId="{BF5E3798-B7E0-48A3-AE26-A85421034762}" type="parTrans" cxnId="{4A359CAB-EE9F-416E-982B-FE845120B127}">
      <dgm:prSet/>
      <dgm:spPr/>
    </dgm:pt>
    <dgm:pt modelId="{A4EF032D-0CD6-4804-AA6E-A3C5C5306D78}" type="sibTrans" cxnId="{4A359CAB-EE9F-416E-982B-FE845120B127}">
      <dgm:prSet/>
      <dgm:spPr/>
    </dgm:pt>
    <dgm:pt modelId="{73134A97-BD23-4052-B91D-067CE7E86067}" type="pres">
      <dgm:prSet presAssocID="{27ED3FB4-6B03-4B1E-B464-9E74D774C750}" presName="Name0" presStyleCnt="0">
        <dgm:presLayoutVars>
          <dgm:dir/>
          <dgm:animLvl val="lvl"/>
          <dgm:resizeHandles val="exact"/>
        </dgm:presLayoutVars>
      </dgm:prSet>
      <dgm:spPr/>
      <dgm:t>
        <a:bodyPr/>
        <a:lstStyle/>
        <a:p>
          <a:endParaRPr lang="en-US"/>
        </a:p>
      </dgm:t>
    </dgm:pt>
    <dgm:pt modelId="{2F0A9D43-BDE2-4BE7-9824-0F4602C25040}" type="pres">
      <dgm:prSet presAssocID="{45965429-44C3-4E6F-8730-758112016FD1}" presName="composite" presStyleCnt="0"/>
      <dgm:spPr/>
    </dgm:pt>
    <dgm:pt modelId="{D16B118C-DA74-40C8-BF2B-0E621E720249}" type="pres">
      <dgm:prSet presAssocID="{45965429-44C3-4E6F-8730-758112016FD1}" presName="parTx" presStyleLbl="alignNode1" presStyleIdx="0" presStyleCnt="1">
        <dgm:presLayoutVars>
          <dgm:chMax val="0"/>
          <dgm:chPref val="0"/>
          <dgm:bulletEnabled val="1"/>
        </dgm:presLayoutVars>
      </dgm:prSet>
      <dgm:spPr/>
      <dgm:t>
        <a:bodyPr/>
        <a:lstStyle/>
        <a:p>
          <a:endParaRPr lang="en-US"/>
        </a:p>
      </dgm:t>
    </dgm:pt>
    <dgm:pt modelId="{A0858A1C-FFBA-4283-9D1A-3EF3FCDC060A}" type="pres">
      <dgm:prSet presAssocID="{45965429-44C3-4E6F-8730-758112016FD1}" presName="desTx" presStyleLbl="alignAccFollowNode1" presStyleIdx="0" presStyleCnt="1" custScaleY="114857" custLinFactNeighborX="787" custLinFactNeighborY="1201">
        <dgm:presLayoutVars>
          <dgm:bulletEnabled val="1"/>
        </dgm:presLayoutVars>
      </dgm:prSet>
      <dgm:spPr/>
      <dgm:t>
        <a:bodyPr/>
        <a:lstStyle/>
        <a:p>
          <a:endParaRPr lang="en-US"/>
        </a:p>
      </dgm:t>
    </dgm:pt>
  </dgm:ptLst>
  <dgm:cxnLst>
    <dgm:cxn modelId="{4E4CC41B-04DC-42B4-B78E-1E01115F8D53}" type="presOf" srcId="{F8EFD86F-405A-4BD2-A2BC-1C2E45359A77}" destId="{A0858A1C-FFBA-4283-9D1A-3EF3FCDC060A}" srcOrd="0" destOrd="1" presId="urn:microsoft.com/office/officeart/2005/8/layout/hList1"/>
    <dgm:cxn modelId="{BF2072C4-0EE7-4225-A4FB-868224A5B990}" type="presOf" srcId="{6099EECA-22B9-4A25-A6C2-34693B4EDAF0}" destId="{A0858A1C-FFBA-4283-9D1A-3EF3FCDC060A}" srcOrd="0" destOrd="2" presId="urn:microsoft.com/office/officeart/2005/8/layout/hList1"/>
    <dgm:cxn modelId="{D50F3075-9429-49A8-88E3-D743CFD6E1A0}" type="presOf" srcId="{27ED3FB4-6B03-4B1E-B464-9E74D774C750}" destId="{73134A97-BD23-4052-B91D-067CE7E86067}" srcOrd="0" destOrd="0" presId="urn:microsoft.com/office/officeart/2005/8/layout/hList1"/>
    <dgm:cxn modelId="{4A359CAB-EE9F-416E-982B-FE845120B127}" srcId="{45965429-44C3-4E6F-8730-758112016FD1}" destId="{6099EECA-22B9-4A25-A6C2-34693B4EDAF0}" srcOrd="2" destOrd="0" parTransId="{BF5E3798-B7E0-48A3-AE26-A85421034762}" sibTransId="{A4EF032D-0CD6-4804-AA6E-A3C5C5306D78}"/>
    <dgm:cxn modelId="{A3485205-3955-4069-983A-D0070D03D7BC}" srcId="{45965429-44C3-4E6F-8730-758112016FD1}" destId="{398D41C2-82C4-42BA-9E42-E3C64E135D23}" srcOrd="0" destOrd="0" parTransId="{CBDE17B5-628E-4EA2-A324-910ADD1A285D}" sibTransId="{FA41561E-7AC1-4A77-8E22-8CD7C4F99048}"/>
    <dgm:cxn modelId="{BEC93838-747F-4DD1-81DB-D581E4468C1B}" type="presOf" srcId="{45965429-44C3-4E6F-8730-758112016FD1}" destId="{D16B118C-DA74-40C8-BF2B-0E621E720249}" srcOrd="0" destOrd="0" presId="urn:microsoft.com/office/officeart/2005/8/layout/hList1"/>
    <dgm:cxn modelId="{074CBF8A-9B26-497B-9FD6-94E2626B475E}" type="presOf" srcId="{398D41C2-82C4-42BA-9E42-E3C64E135D23}" destId="{A0858A1C-FFBA-4283-9D1A-3EF3FCDC060A}" srcOrd="0" destOrd="0" presId="urn:microsoft.com/office/officeart/2005/8/layout/hList1"/>
    <dgm:cxn modelId="{569005B7-41FE-4046-A880-0063A5C683A5}" srcId="{45965429-44C3-4E6F-8730-758112016FD1}" destId="{F8EFD86F-405A-4BD2-A2BC-1C2E45359A77}" srcOrd="1" destOrd="0" parTransId="{BE7EF081-8ABB-4079-9E12-98EF353E5F43}" sibTransId="{0EB23C1D-37F3-41A5-B3A7-518505290721}"/>
    <dgm:cxn modelId="{89A5DB73-3E96-4530-BEC1-3B2497AC4037}" srcId="{27ED3FB4-6B03-4B1E-B464-9E74D774C750}" destId="{45965429-44C3-4E6F-8730-758112016FD1}" srcOrd="0" destOrd="0" parTransId="{BBB73DBB-4549-4470-A80E-DE64BD6003A1}" sibTransId="{7D4F9828-2DC9-4B8F-B99B-F475636781FD}"/>
    <dgm:cxn modelId="{BEC2EE40-A2FB-4BAD-860F-D003BA816560}" type="presParOf" srcId="{73134A97-BD23-4052-B91D-067CE7E86067}" destId="{2F0A9D43-BDE2-4BE7-9824-0F4602C25040}" srcOrd="0" destOrd="0" presId="urn:microsoft.com/office/officeart/2005/8/layout/hList1"/>
    <dgm:cxn modelId="{A31D5413-DEFC-480F-B52F-918E7E771E79}" type="presParOf" srcId="{2F0A9D43-BDE2-4BE7-9824-0F4602C25040}" destId="{D16B118C-DA74-40C8-BF2B-0E621E720249}" srcOrd="0" destOrd="0" presId="urn:microsoft.com/office/officeart/2005/8/layout/hList1"/>
    <dgm:cxn modelId="{AA58AB5B-36ED-4B29-A99D-30977DEAFD09}" type="presParOf" srcId="{2F0A9D43-BDE2-4BE7-9824-0F4602C25040}" destId="{A0858A1C-FFBA-4283-9D1A-3EF3FCDC060A}" srcOrd="1" destOrd="0" presId="urn:microsoft.com/office/officeart/2005/8/layout/hList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ED3FB4-6B03-4B1E-B464-9E74D774C750}" type="doc">
      <dgm:prSet loTypeId="urn:microsoft.com/office/officeart/2005/8/layout/hList1" loCatId="list" qsTypeId="urn:microsoft.com/office/officeart/2005/8/quickstyle/simple2" qsCatId="simple" csTypeId="urn:microsoft.com/office/officeart/2005/8/colors/accent3_2" csCatId="accent3" phldr="1"/>
      <dgm:spPr/>
      <dgm:t>
        <a:bodyPr/>
        <a:lstStyle/>
        <a:p>
          <a:endParaRPr lang="en-US"/>
        </a:p>
      </dgm:t>
    </dgm:pt>
    <dgm:pt modelId="{45965429-44C3-4E6F-8730-758112016FD1}">
      <dgm:prSet phldrT="[Text]" custT="1"/>
      <dgm:spPr/>
      <dgm:t>
        <a:bodyPr/>
        <a:lstStyle/>
        <a:p>
          <a:r>
            <a:rPr lang="en-US" sz="2400" dirty="0" smtClean="0"/>
            <a:t>INSIGHT</a:t>
          </a:r>
          <a:endParaRPr lang="en-US" sz="2400" dirty="0"/>
        </a:p>
      </dgm:t>
    </dgm:pt>
    <dgm:pt modelId="{BBB73DBB-4549-4470-A80E-DE64BD6003A1}" type="parTrans" cxnId="{89A5DB73-3E96-4530-BEC1-3B2497AC4037}">
      <dgm:prSet/>
      <dgm:spPr/>
      <dgm:t>
        <a:bodyPr/>
        <a:lstStyle/>
        <a:p>
          <a:endParaRPr lang="en-US"/>
        </a:p>
      </dgm:t>
    </dgm:pt>
    <dgm:pt modelId="{7D4F9828-2DC9-4B8F-B99B-F475636781FD}" type="sibTrans" cxnId="{89A5DB73-3E96-4530-BEC1-3B2497AC4037}">
      <dgm:prSet/>
      <dgm:spPr/>
      <dgm:t>
        <a:bodyPr/>
        <a:lstStyle/>
        <a:p>
          <a:endParaRPr lang="en-US"/>
        </a:p>
      </dgm:t>
    </dgm:pt>
    <dgm:pt modelId="{F8EFD86F-405A-4BD2-A2BC-1C2E45359A77}">
      <dgm:prSet phldrT="[Text]" custT="1"/>
      <dgm:spPr/>
      <dgm:t>
        <a:bodyPr/>
        <a:lstStyle/>
        <a:p>
          <a:r>
            <a:rPr lang="en-US" sz="1200" b="1" i="0" dirty="0" smtClean="0">
              <a:latin typeface="Arial" pitchFamily="34" charset="0"/>
              <a:cs typeface="Arial" pitchFamily="34" charset="0"/>
            </a:rPr>
            <a:t>The revelation that both customers with cards and those without cards exhibit the same churn rate of 20% suggests that card ownership, at least in the context provided, may not be a decisive factor influencing customer retention.</a:t>
          </a:r>
          <a:endParaRPr lang="en-US" sz="1200" b="1" dirty="0">
            <a:latin typeface="Arial" pitchFamily="34" charset="0"/>
            <a:cs typeface="Arial" pitchFamily="34" charset="0"/>
          </a:endParaRPr>
        </a:p>
      </dgm:t>
    </dgm:pt>
    <dgm:pt modelId="{BE7EF081-8ABB-4079-9E12-98EF353E5F43}" type="parTrans" cxnId="{569005B7-41FE-4046-A880-0063A5C683A5}">
      <dgm:prSet/>
      <dgm:spPr/>
      <dgm:t>
        <a:bodyPr/>
        <a:lstStyle/>
        <a:p>
          <a:endParaRPr lang="en-US"/>
        </a:p>
      </dgm:t>
    </dgm:pt>
    <dgm:pt modelId="{0EB23C1D-37F3-41A5-B3A7-518505290721}" type="sibTrans" cxnId="{569005B7-41FE-4046-A880-0063A5C683A5}">
      <dgm:prSet/>
      <dgm:spPr/>
      <dgm:t>
        <a:bodyPr/>
        <a:lstStyle/>
        <a:p>
          <a:endParaRPr lang="en-US"/>
        </a:p>
      </dgm:t>
    </dgm:pt>
    <dgm:pt modelId="{170A7F5F-AD87-43AB-99D4-C84BB83B8713}">
      <dgm:prSet phldrT="[Text]" custT="1"/>
      <dgm:spPr/>
      <dgm:t>
        <a:bodyPr/>
        <a:lstStyle/>
        <a:p>
          <a:r>
            <a:rPr lang="en-US" sz="1200" b="1" i="0" dirty="0" smtClean="0">
              <a:latin typeface="Arial" pitchFamily="34" charset="0"/>
              <a:cs typeface="Arial" pitchFamily="34" charset="0"/>
            </a:rPr>
            <a:t>while the card ownership status does not appear to be a differentiating factor </a:t>
          </a:r>
          <a:r>
            <a:rPr lang="en-US" sz="1200" b="1" i="0" dirty="0" smtClean="0">
              <a:latin typeface="+mn-lt"/>
              <a:cs typeface="Arial" pitchFamily="34" charset="0"/>
            </a:rPr>
            <a:t>in</a:t>
          </a:r>
          <a:r>
            <a:rPr lang="en-US" sz="1200" b="1" i="0" dirty="0" smtClean="0">
              <a:latin typeface="Arial" pitchFamily="34" charset="0"/>
              <a:cs typeface="Arial" pitchFamily="34" charset="0"/>
            </a:rPr>
            <a:t> customer churn, it underscores the importance of examining broader market dynamics and common challenges that impact all customers. </a:t>
          </a:r>
          <a:endParaRPr lang="en-US" sz="1200" b="1" dirty="0">
            <a:latin typeface="Arial" pitchFamily="34" charset="0"/>
            <a:cs typeface="Arial" pitchFamily="34" charset="0"/>
          </a:endParaRPr>
        </a:p>
      </dgm:t>
    </dgm:pt>
    <dgm:pt modelId="{C192A821-FC18-4815-AF83-FA2814BA0EC9}" type="parTrans" cxnId="{EB6BD2C8-4ED0-40B1-9E9F-E945E97535BD}">
      <dgm:prSet/>
      <dgm:spPr/>
      <dgm:t>
        <a:bodyPr/>
        <a:lstStyle/>
        <a:p>
          <a:endParaRPr lang="en-US"/>
        </a:p>
      </dgm:t>
    </dgm:pt>
    <dgm:pt modelId="{F90F60FC-A318-4126-9E4C-2FB553741218}" type="sibTrans" cxnId="{EB6BD2C8-4ED0-40B1-9E9F-E945E97535BD}">
      <dgm:prSet/>
      <dgm:spPr/>
      <dgm:t>
        <a:bodyPr/>
        <a:lstStyle/>
        <a:p>
          <a:endParaRPr lang="en-US"/>
        </a:p>
      </dgm:t>
    </dgm:pt>
    <dgm:pt modelId="{67DCE721-474F-47E3-A243-A33755ED4B00}">
      <dgm:prSet phldrT="[Text]" custT="1"/>
      <dgm:spPr/>
      <dgm:t>
        <a:bodyPr/>
        <a:lstStyle/>
        <a:p>
          <a:endParaRPr lang="en-US" sz="1200" b="1" dirty="0">
            <a:latin typeface="Arial" pitchFamily="34" charset="0"/>
            <a:cs typeface="Arial" pitchFamily="34" charset="0"/>
          </a:endParaRPr>
        </a:p>
      </dgm:t>
    </dgm:pt>
    <dgm:pt modelId="{50BB6422-7998-4AF4-8E76-214593546412}" type="parTrans" cxnId="{A35A094E-BE50-426D-B5A3-68F77C6E9C25}">
      <dgm:prSet/>
      <dgm:spPr/>
      <dgm:t>
        <a:bodyPr/>
        <a:lstStyle/>
        <a:p>
          <a:endParaRPr lang="en-US"/>
        </a:p>
      </dgm:t>
    </dgm:pt>
    <dgm:pt modelId="{E7AFA0C0-81EB-49E2-BB02-B496700B8031}" type="sibTrans" cxnId="{A35A094E-BE50-426D-B5A3-68F77C6E9C25}">
      <dgm:prSet/>
      <dgm:spPr/>
      <dgm:t>
        <a:bodyPr/>
        <a:lstStyle/>
        <a:p>
          <a:endParaRPr lang="en-US"/>
        </a:p>
      </dgm:t>
    </dgm:pt>
    <dgm:pt modelId="{73134A97-BD23-4052-B91D-067CE7E86067}" type="pres">
      <dgm:prSet presAssocID="{27ED3FB4-6B03-4B1E-B464-9E74D774C750}" presName="Name0" presStyleCnt="0">
        <dgm:presLayoutVars>
          <dgm:dir/>
          <dgm:animLvl val="lvl"/>
          <dgm:resizeHandles val="exact"/>
        </dgm:presLayoutVars>
      </dgm:prSet>
      <dgm:spPr/>
      <dgm:t>
        <a:bodyPr/>
        <a:lstStyle/>
        <a:p>
          <a:endParaRPr lang="en-US"/>
        </a:p>
      </dgm:t>
    </dgm:pt>
    <dgm:pt modelId="{2F0A9D43-BDE2-4BE7-9824-0F4602C25040}" type="pres">
      <dgm:prSet presAssocID="{45965429-44C3-4E6F-8730-758112016FD1}" presName="composite" presStyleCnt="0"/>
      <dgm:spPr/>
    </dgm:pt>
    <dgm:pt modelId="{D16B118C-DA74-40C8-BF2B-0E621E720249}" type="pres">
      <dgm:prSet presAssocID="{45965429-44C3-4E6F-8730-758112016FD1}" presName="parTx" presStyleLbl="alignNode1" presStyleIdx="0" presStyleCnt="1">
        <dgm:presLayoutVars>
          <dgm:chMax val="0"/>
          <dgm:chPref val="0"/>
          <dgm:bulletEnabled val="1"/>
        </dgm:presLayoutVars>
      </dgm:prSet>
      <dgm:spPr/>
      <dgm:t>
        <a:bodyPr/>
        <a:lstStyle/>
        <a:p>
          <a:endParaRPr lang="en-US"/>
        </a:p>
      </dgm:t>
    </dgm:pt>
    <dgm:pt modelId="{A0858A1C-FFBA-4283-9D1A-3EF3FCDC060A}" type="pres">
      <dgm:prSet presAssocID="{45965429-44C3-4E6F-8730-758112016FD1}" presName="desTx" presStyleLbl="alignAccFollowNode1" presStyleIdx="0" presStyleCnt="1" custScaleY="114857" custLinFactNeighborX="787" custLinFactNeighborY="1201">
        <dgm:presLayoutVars>
          <dgm:bulletEnabled val="1"/>
        </dgm:presLayoutVars>
      </dgm:prSet>
      <dgm:spPr/>
      <dgm:t>
        <a:bodyPr/>
        <a:lstStyle/>
        <a:p>
          <a:endParaRPr lang="en-US"/>
        </a:p>
      </dgm:t>
    </dgm:pt>
  </dgm:ptLst>
  <dgm:cxnLst>
    <dgm:cxn modelId="{A35A094E-BE50-426D-B5A3-68F77C6E9C25}" srcId="{45965429-44C3-4E6F-8730-758112016FD1}" destId="{67DCE721-474F-47E3-A243-A33755ED4B00}" srcOrd="1" destOrd="0" parTransId="{50BB6422-7998-4AF4-8E76-214593546412}" sibTransId="{E7AFA0C0-81EB-49E2-BB02-B496700B8031}"/>
    <dgm:cxn modelId="{2DF7A998-055C-46DA-B1F1-FC95892328FE}" type="presOf" srcId="{67DCE721-474F-47E3-A243-A33755ED4B00}" destId="{A0858A1C-FFBA-4283-9D1A-3EF3FCDC060A}" srcOrd="0" destOrd="1" presId="urn:microsoft.com/office/officeart/2005/8/layout/hList1"/>
    <dgm:cxn modelId="{C6140AE1-1A36-4A25-8C4A-66F13AB2D222}" type="presOf" srcId="{45965429-44C3-4E6F-8730-758112016FD1}" destId="{D16B118C-DA74-40C8-BF2B-0E621E720249}" srcOrd="0" destOrd="0" presId="urn:microsoft.com/office/officeart/2005/8/layout/hList1"/>
    <dgm:cxn modelId="{86C33572-BB56-4146-99AD-4806EC0CCB88}" type="presOf" srcId="{F8EFD86F-405A-4BD2-A2BC-1C2E45359A77}" destId="{A0858A1C-FFBA-4283-9D1A-3EF3FCDC060A}" srcOrd="0" destOrd="0" presId="urn:microsoft.com/office/officeart/2005/8/layout/hList1"/>
    <dgm:cxn modelId="{797ACD1C-E413-4F26-BC14-1003D3D46ACC}" type="presOf" srcId="{27ED3FB4-6B03-4B1E-B464-9E74D774C750}" destId="{73134A97-BD23-4052-B91D-067CE7E86067}" srcOrd="0" destOrd="0" presId="urn:microsoft.com/office/officeart/2005/8/layout/hList1"/>
    <dgm:cxn modelId="{EB6BD2C8-4ED0-40B1-9E9F-E945E97535BD}" srcId="{45965429-44C3-4E6F-8730-758112016FD1}" destId="{170A7F5F-AD87-43AB-99D4-C84BB83B8713}" srcOrd="2" destOrd="0" parTransId="{C192A821-FC18-4815-AF83-FA2814BA0EC9}" sibTransId="{F90F60FC-A318-4126-9E4C-2FB553741218}"/>
    <dgm:cxn modelId="{FCF0928C-D020-442D-AF9A-7EDDEFE2B4D6}" type="presOf" srcId="{170A7F5F-AD87-43AB-99D4-C84BB83B8713}" destId="{A0858A1C-FFBA-4283-9D1A-3EF3FCDC060A}" srcOrd="0" destOrd="2" presId="urn:microsoft.com/office/officeart/2005/8/layout/hList1"/>
    <dgm:cxn modelId="{569005B7-41FE-4046-A880-0063A5C683A5}" srcId="{45965429-44C3-4E6F-8730-758112016FD1}" destId="{F8EFD86F-405A-4BD2-A2BC-1C2E45359A77}" srcOrd="0" destOrd="0" parTransId="{BE7EF081-8ABB-4079-9E12-98EF353E5F43}" sibTransId="{0EB23C1D-37F3-41A5-B3A7-518505290721}"/>
    <dgm:cxn modelId="{89A5DB73-3E96-4530-BEC1-3B2497AC4037}" srcId="{27ED3FB4-6B03-4B1E-B464-9E74D774C750}" destId="{45965429-44C3-4E6F-8730-758112016FD1}" srcOrd="0" destOrd="0" parTransId="{BBB73DBB-4549-4470-A80E-DE64BD6003A1}" sibTransId="{7D4F9828-2DC9-4B8F-B99B-F475636781FD}"/>
    <dgm:cxn modelId="{4F839A0F-6E23-4120-9AFD-B4256D114B26}" type="presParOf" srcId="{73134A97-BD23-4052-B91D-067CE7E86067}" destId="{2F0A9D43-BDE2-4BE7-9824-0F4602C25040}" srcOrd="0" destOrd="0" presId="urn:microsoft.com/office/officeart/2005/8/layout/hList1"/>
    <dgm:cxn modelId="{F5511B82-6E2F-49E1-AAFB-B144FAAE09D1}" type="presParOf" srcId="{2F0A9D43-BDE2-4BE7-9824-0F4602C25040}" destId="{D16B118C-DA74-40C8-BF2B-0E621E720249}" srcOrd="0" destOrd="0" presId="urn:microsoft.com/office/officeart/2005/8/layout/hList1"/>
    <dgm:cxn modelId="{F24425AB-2B15-4435-8D3E-7699CB23506F}" type="presParOf" srcId="{2F0A9D43-BDE2-4BE7-9824-0F4602C25040}" destId="{A0858A1C-FFBA-4283-9D1A-3EF3FCDC060A}" srcOrd="1" destOrd="0" presId="urn:microsoft.com/office/officeart/2005/8/layout/hList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ED3FB4-6B03-4B1E-B464-9E74D774C750}" type="doc">
      <dgm:prSet loTypeId="urn:microsoft.com/office/officeart/2005/8/layout/hList1" loCatId="list" qsTypeId="urn:microsoft.com/office/officeart/2005/8/quickstyle/simple2" qsCatId="simple" csTypeId="urn:microsoft.com/office/officeart/2005/8/colors/accent3_2" csCatId="accent3" phldr="1"/>
      <dgm:spPr/>
      <dgm:t>
        <a:bodyPr/>
        <a:lstStyle/>
        <a:p>
          <a:endParaRPr lang="en-US"/>
        </a:p>
      </dgm:t>
    </dgm:pt>
    <dgm:pt modelId="{45965429-44C3-4E6F-8730-758112016FD1}">
      <dgm:prSet phldrT="[Text]" custT="1"/>
      <dgm:spPr/>
      <dgm:t>
        <a:bodyPr/>
        <a:lstStyle/>
        <a:p>
          <a:r>
            <a:rPr lang="en-US" sz="2400" dirty="0" smtClean="0"/>
            <a:t>INSIGHT</a:t>
          </a:r>
          <a:endParaRPr lang="en-US" sz="2400" dirty="0"/>
        </a:p>
      </dgm:t>
    </dgm:pt>
    <dgm:pt modelId="{BBB73DBB-4549-4470-A80E-DE64BD6003A1}" type="parTrans" cxnId="{89A5DB73-3E96-4530-BEC1-3B2497AC4037}">
      <dgm:prSet/>
      <dgm:spPr/>
      <dgm:t>
        <a:bodyPr/>
        <a:lstStyle/>
        <a:p>
          <a:endParaRPr lang="en-US"/>
        </a:p>
      </dgm:t>
    </dgm:pt>
    <dgm:pt modelId="{7D4F9828-2DC9-4B8F-B99B-F475636781FD}" type="sibTrans" cxnId="{89A5DB73-3E96-4530-BEC1-3B2497AC4037}">
      <dgm:prSet/>
      <dgm:spPr/>
      <dgm:t>
        <a:bodyPr/>
        <a:lstStyle/>
        <a:p>
          <a:endParaRPr lang="en-US"/>
        </a:p>
      </dgm:t>
    </dgm:pt>
    <dgm:pt modelId="{96D52E3A-8718-45F7-A807-004E7172B976}">
      <dgm:prSet phldrT="[Text]" custT="1"/>
      <dgm:spPr/>
      <dgm:t>
        <a:bodyPr/>
        <a:lstStyle/>
        <a:p>
          <a:r>
            <a:rPr lang="en-US" sz="1600" b="0" i="0" dirty="0" smtClean="0"/>
            <a:t>From the above graph we get insights that customers with one product have 28% and two products have 7% and three products have 82% and four products have 100% of churn rate.</a:t>
          </a:r>
          <a:endParaRPr lang="en-US" sz="1600" b="0" dirty="0">
            <a:latin typeface="+mn-lt"/>
            <a:cs typeface="Arial" pitchFamily="34" charset="0"/>
          </a:endParaRPr>
        </a:p>
      </dgm:t>
    </dgm:pt>
    <dgm:pt modelId="{E9393661-1CD2-42EE-97BB-0E73CFA40F11}" type="parTrans" cxnId="{2F4A7514-AC36-443F-9DAA-A0ED2F3CFF50}">
      <dgm:prSet/>
      <dgm:spPr/>
      <dgm:t>
        <a:bodyPr/>
        <a:lstStyle/>
        <a:p>
          <a:endParaRPr lang="en-US"/>
        </a:p>
      </dgm:t>
    </dgm:pt>
    <dgm:pt modelId="{CD42FF92-B13D-4EFD-A4B7-AAAAB9F5935C}" type="sibTrans" cxnId="{2F4A7514-AC36-443F-9DAA-A0ED2F3CFF50}">
      <dgm:prSet/>
      <dgm:spPr/>
      <dgm:t>
        <a:bodyPr/>
        <a:lstStyle/>
        <a:p>
          <a:endParaRPr lang="en-US"/>
        </a:p>
      </dgm:t>
    </dgm:pt>
    <dgm:pt modelId="{3EDC3ED1-3191-4960-A3D4-BABF52F785E2}">
      <dgm:prSet phldrT="[Text]" custT="1"/>
      <dgm:spPr/>
      <dgm:t>
        <a:bodyPr/>
        <a:lstStyle/>
        <a:p>
          <a:endParaRPr lang="en-US" sz="1600" b="0" dirty="0">
            <a:latin typeface="+mn-lt"/>
            <a:cs typeface="Arial" pitchFamily="34" charset="0"/>
          </a:endParaRPr>
        </a:p>
      </dgm:t>
    </dgm:pt>
    <dgm:pt modelId="{D531748F-0945-43D4-BA7F-37370E95150A}" type="parTrans" cxnId="{A00D2007-6F34-49EF-9C6A-F5A99E8A2E78}">
      <dgm:prSet/>
      <dgm:spPr/>
      <dgm:t>
        <a:bodyPr/>
        <a:lstStyle/>
        <a:p>
          <a:endParaRPr lang="en-US"/>
        </a:p>
      </dgm:t>
    </dgm:pt>
    <dgm:pt modelId="{5A10B34C-DABF-4673-9D14-D67CE8A9CE4F}" type="sibTrans" cxnId="{A00D2007-6F34-49EF-9C6A-F5A99E8A2E78}">
      <dgm:prSet/>
      <dgm:spPr/>
      <dgm:t>
        <a:bodyPr/>
        <a:lstStyle/>
        <a:p>
          <a:endParaRPr lang="en-US"/>
        </a:p>
      </dgm:t>
    </dgm:pt>
    <dgm:pt modelId="{9F068E51-7ADE-4A61-9E17-CBDCC488BC22}">
      <dgm:prSet phldrT="[Text]" custT="1"/>
      <dgm:spPr/>
      <dgm:t>
        <a:bodyPr/>
        <a:lstStyle/>
        <a:p>
          <a:r>
            <a:rPr lang="en-US" sz="1600" b="0" dirty="0" smtClean="0">
              <a:latin typeface="+mn-lt"/>
              <a:cs typeface="Arial" pitchFamily="34" charset="0"/>
            </a:rPr>
            <a:t>An unexpected insight is that Customers with more products are more likely two churn.</a:t>
          </a:r>
          <a:endParaRPr lang="en-US" sz="1600" b="0" dirty="0">
            <a:latin typeface="+mn-lt"/>
            <a:cs typeface="Arial" pitchFamily="34" charset="0"/>
          </a:endParaRPr>
        </a:p>
      </dgm:t>
    </dgm:pt>
    <dgm:pt modelId="{FED20469-516F-4298-921D-595BD02C124B}" type="parTrans" cxnId="{EC33E880-DC36-4342-8857-05A841640E64}">
      <dgm:prSet/>
      <dgm:spPr/>
      <dgm:t>
        <a:bodyPr/>
        <a:lstStyle/>
        <a:p>
          <a:endParaRPr lang="en-US"/>
        </a:p>
      </dgm:t>
    </dgm:pt>
    <dgm:pt modelId="{6B9B8810-B3EC-4B39-BCE7-CEE910324A94}" type="sibTrans" cxnId="{EC33E880-DC36-4342-8857-05A841640E64}">
      <dgm:prSet/>
      <dgm:spPr/>
      <dgm:t>
        <a:bodyPr/>
        <a:lstStyle/>
        <a:p>
          <a:endParaRPr lang="en-US"/>
        </a:p>
      </dgm:t>
    </dgm:pt>
    <dgm:pt modelId="{73134A97-BD23-4052-B91D-067CE7E86067}" type="pres">
      <dgm:prSet presAssocID="{27ED3FB4-6B03-4B1E-B464-9E74D774C750}" presName="Name0" presStyleCnt="0">
        <dgm:presLayoutVars>
          <dgm:dir/>
          <dgm:animLvl val="lvl"/>
          <dgm:resizeHandles val="exact"/>
        </dgm:presLayoutVars>
      </dgm:prSet>
      <dgm:spPr/>
      <dgm:t>
        <a:bodyPr/>
        <a:lstStyle/>
        <a:p>
          <a:endParaRPr lang="en-US"/>
        </a:p>
      </dgm:t>
    </dgm:pt>
    <dgm:pt modelId="{2F0A9D43-BDE2-4BE7-9824-0F4602C25040}" type="pres">
      <dgm:prSet presAssocID="{45965429-44C3-4E6F-8730-758112016FD1}" presName="composite" presStyleCnt="0"/>
      <dgm:spPr/>
    </dgm:pt>
    <dgm:pt modelId="{D16B118C-DA74-40C8-BF2B-0E621E720249}" type="pres">
      <dgm:prSet presAssocID="{45965429-44C3-4E6F-8730-758112016FD1}" presName="parTx" presStyleLbl="alignNode1" presStyleIdx="0" presStyleCnt="1" custScaleY="107936">
        <dgm:presLayoutVars>
          <dgm:chMax val="0"/>
          <dgm:chPref val="0"/>
          <dgm:bulletEnabled val="1"/>
        </dgm:presLayoutVars>
      </dgm:prSet>
      <dgm:spPr/>
      <dgm:t>
        <a:bodyPr/>
        <a:lstStyle/>
        <a:p>
          <a:endParaRPr lang="en-US"/>
        </a:p>
      </dgm:t>
    </dgm:pt>
    <dgm:pt modelId="{A0858A1C-FFBA-4283-9D1A-3EF3FCDC060A}" type="pres">
      <dgm:prSet presAssocID="{45965429-44C3-4E6F-8730-758112016FD1}" presName="desTx" presStyleLbl="alignAccFollowNode1" presStyleIdx="0" presStyleCnt="1" custScaleY="105575" custLinFactNeighborX="-2165" custLinFactNeighborY="-1134">
        <dgm:presLayoutVars>
          <dgm:bulletEnabled val="1"/>
        </dgm:presLayoutVars>
      </dgm:prSet>
      <dgm:spPr/>
      <dgm:t>
        <a:bodyPr/>
        <a:lstStyle/>
        <a:p>
          <a:endParaRPr lang="en-US"/>
        </a:p>
      </dgm:t>
    </dgm:pt>
  </dgm:ptLst>
  <dgm:cxnLst>
    <dgm:cxn modelId="{2F4A7514-AC36-443F-9DAA-A0ED2F3CFF50}" srcId="{45965429-44C3-4E6F-8730-758112016FD1}" destId="{96D52E3A-8718-45F7-A807-004E7172B976}" srcOrd="1" destOrd="0" parTransId="{E9393661-1CD2-42EE-97BB-0E73CFA40F11}" sibTransId="{CD42FF92-B13D-4EFD-A4B7-AAAAB9F5935C}"/>
    <dgm:cxn modelId="{475840BC-0501-4112-ACD1-CB3BE00227D0}" type="presOf" srcId="{45965429-44C3-4E6F-8730-758112016FD1}" destId="{D16B118C-DA74-40C8-BF2B-0E621E720249}" srcOrd="0" destOrd="0" presId="urn:microsoft.com/office/officeart/2005/8/layout/hList1"/>
    <dgm:cxn modelId="{A00D2007-6F34-49EF-9C6A-F5A99E8A2E78}" srcId="{45965429-44C3-4E6F-8730-758112016FD1}" destId="{3EDC3ED1-3191-4960-A3D4-BABF52F785E2}" srcOrd="0" destOrd="0" parTransId="{D531748F-0945-43D4-BA7F-37370E95150A}" sibTransId="{5A10B34C-DABF-4673-9D14-D67CE8A9CE4F}"/>
    <dgm:cxn modelId="{A6F79860-1777-43E0-AD8E-FD5E1A25895C}" type="presOf" srcId="{9F068E51-7ADE-4A61-9E17-CBDCC488BC22}" destId="{A0858A1C-FFBA-4283-9D1A-3EF3FCDC060A}" srcOrd="0" destOrd="2" presId="urn:microsoft.com/office/officeart/2005/8/layout/hList1"/>
    <dgm:cxn modelId="{3AD03D04-AA20-4C76-8A25-99611B087189}" type="presOf" srcId="{3EDC3ED1-3191-4960-A3D4-BABF52F785E2}" destId="{A0858A1C-FFBA-4283-9D1A-3EF3FCDC060A}" srcOrd="0" destOrd="0" presId="urn:microsoft.com/office/officeart/2005/8/layout/hList1"/>
    <dgm:cxn modelId="{F9C3A7BD-6A31-4B6C-8EBA-9A2E31EB54B6}" type="presOf" srcId="{96D52E3A-8718-45F7-A807-004E7172B976}" destId="{A0858A1C-FFBA-4283-9D1A-3EF3FCDC060A}" srcOrd="0" destOrd="1" presId="urn:microsoft.com/office/officeart/2005/8/layout/hList1"/>
    <dgm:cxn modelId="{9583B360-214F-4BE4-BB1C-3BFCE2DB53B2}" type="presOf" srcId="{27ED3FB4-6B03-4B1E-B464-9E74D774C750}" destId="{73134A97-BD23-4052-B91D-067CE7E86067}" srcOrd="0" destOrd="0" presId="urn:microsoft.com/office/officeart/2005/8/layout/hList1"/>
    <dgm:cxn modelId="{EC33E880-DC36-4342-8857-05A841640E64}" srcId="{45965429-44C3-4E6F-8730-758112016FD1}" destId="{9F068E51-7ADE-4A61-9E17-CBDCC488BC22}" srcOrd="2" destOrd="0" parTransId="{FED20469-516F-4298-921D-595BD02C124B}" sibTransId="{6B9B8810-B3EC-4B39-BCE7-CEE910324A94}"/>
    <dgm:cxn modelId="{89A5DB73-3E96-4530-BEC1-3B2497AC4037}" srcId="{27ED3FB4-6B03-4B1E-B464-9E74D774C750}" destId="{45965429-44C3-4E6F-8730-758112016FD1}" srcOrd="0" destOrd="0" parTransId="{BBB73DBB-4549-4470-A80E-DE64BD6003A1}" sibTransId="{7D4F9828-2DC9-4B8F-B99B-F475636781FD}"/>
    <dgm:cxn modelId="{3C4CC1EE-6CE5-4F14-8866-B10001B08425}" type="presParOf" srcId="{73134A97-BD23-4052-B91D-067CE7E86067}" destId="{2F0A9D43-BDE2-4BE7-9824-0F4602C25040}" srcOrd="0" destOrd="0" presId="urn:microsoft.com/office/officeart/2005/8/layout/hList1"/>
    <dgm:cxn modelId="{0C308279-6C70-48B4-B525-63660D208BC3}" type="presParOf" srcId="{2F0A9D43-BDE2-4BE7-9824-0F4602C25040}" destId="{D16B118C-DA74-40C8-BF2B-0E621E720249}" srcOrd="0" destOrd="0" presId="urn:microsoft.com/office/officeart/2005/8/layout/hList1"/>
    <dgm:cxn modelId="{0DEB9670-218B-4E02-83A0-EEF129C575CA}" type="presParOf" srcId="{2F0A9D43-BDE2-4BE7-9824-0F4602C25040}" destId="{A0858A1C-FFBA-4283-9D1A-3EF3FCDC060A}"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ED3FB4-6B03-4B1E-B464-9E74D774C750}" type="doc">
      <dgm:prSet loTypeId="urn:microsoft.com/office/officeart/2005/8/layout/hList1" loCatId="list" qsTypeId="urn:microsoft.com/office/officeart/2005/8/quickstyle/simple2" qsCatId="simple" csTypeId="urn:microsoft.com/office/officeart/2005/8/colors/accent3_2" csCatId="accent3" phldr="1"/>
      <dgm:spPr/>
      <dgm:t>
        <a:bodyPr/>
        <a:lstStyle/>
        <a:p>
          <a:endParaRPr lang="en-US"/>
        </a:p>
      </dgm:t>
    </dgm:pt>
    <dgm:pt modelId="{45965429-44C3-4E6F-8730-758112016FD1}">
      <dgm:prSet phldrT="[Text]" custT="1"/>
      <dgm:spPr/>
      <dgm:t>
        <a:bodyPr/>
        <a:lstStyle/>
        <a:p>
          <a:r>
            <a:rPr lang="en-US" sz="2400" dirty="0" smtClean="0"/>
            <a:t>INSIGHT</a:t>
          </a:r>
          <a:endParaRPr lang="en-US" sz="2400" dirty="0"/>
        </a:p>
      </dgm:t>
    </dgm:pt>
    <dgm:pt modelId="{BBB73DBB-4549-4470-A80E-DE64BD6003A1}" type="parTrans" cxnId="{89A5DB73-3E96-4530-BEC1-3B2497AC4037}">
      <dgm:prSet/>
      <dgm:spPr/>
      <dgm:t>
        <a:bodyPr/>
        <a:lstStyle/>
        <a:p>
          <a:endParaRPr lang="en-US"/>
        </a:p>
      </dgm:t>
    </dgm:pt>
    <dgm:pt modelId="{7D4F9828-2DC9-4B8F-B99B-F475636781FD}" type="sibTrans" cxnId="{89A5DB73-3E96-4530-BEC1-3B2497AC4037}">
      <dgm:prSet/>
      <dgm:spPr/>
      <dgm:t>
        <a:bodyPr/>
        <a:lstStyle/>
        <a:p>
          <a:endParaRPr lang="en-US"/>
        </a:p>
      </dgm:t>
    </dgm:pt>
    <dgm:pt modelId="{F8EFD86F-405A-4BD2-A2BC-1C2E45359A77}">
      <dgm:prSet phldrT="[Text]" custT="1"/>
      <dgm:spPr/>
      <dgm:t>
        <a:bodyPr/>
        <a:lstStyle/>
        <a:p>
          <a:r>
            <a:rPr lang="en-US" sz="1400" b="0" i="0" dirty="0" smtClean="0">
              <a:latin typeface="+mn-lt"/>
            </a:rPr>
            <a:t>The varying churn rates between France (16%) and Spain (16%) compared to Germany (32%) suggest interesting dynamics that may be influenced by diverse factors</a:t>
          </a:r>
          <a:endParaRPr lang="en-US" sz="1400" b="0" dirty="0">
            <a:latin typeface="+mn-lt"/>
            <a:cs typeface="Arial" pitchFamily="34" charset="0"/>
          </a:endParaRPr>
        </a:p>
      </dgm:t>
    </dgm:pt>
    <dgm:pt modelId="{BE7EF081-8ABB-4079-9E12-98EF353E5F43}" type="parTrans" cxnId="{569005B7-41FE-4046-A880-0063A5C683A5}">
      <dgm:prSet/>
      <dgm:spPr/>
      <dgm:t>
        <a:bodyPr/>
        <a:lstStyle/>
        <a:p>
          <a:endParaRPr lang="en-US"/>
        </a:p>
      </dgm:t>
    </dgm:pt>
    <dgm:pt modelId="{0EB23C1D-37F3-41A5-B3A7-518505290721}" type="sibTrans" cxnId="{569005B7-41FE-4046-A880-0063A5C683A5}">
      <dgm:prSet/>
      <dgm:spPr/>
      <dgm:t>
        <a:bodyPr/>
        <a:lstStyle/>
        <a:p>
          <a:endParaRPr lang="en-US"/>
        </a:p>
      </dgm:t>
    </dgm:pt>
    <dgm:pt modelId="{170A7F5F-AD87-43AB-99D4-C84BB83B8713}">
      <dgm:prSet phldrT="[Text]" custT="1"/>
      <dgm:spPr/>
      <dgm:t>
        <a:bodyPr/>
        <a:lstStyle/>
        <a:p>
          <a:r>
            <a:rPr lang="en-US" sz="1400" b="0" i="0" dirty="0" smtClean="0">
              <a:latin typeface="+mn-lt"/>
              <a:cs typeface="Arial" pitchFamily="34" charset="0"/>
            </a:rPr>
            <a:t>. We cans see high churn rate recorded in Germany when compared to France and  Spain</a:t>
          </a:r>
          <a:endParaRPr lang="en-US" sz="1400" b="0" dirty="0">
            <a:latin typeface="+mn-lt"/>
            <a:cs typeface="Arial" pitchFamily="34" charset="0"/>
          </a:endParaRPr>
        </a:p>
      </dgm:t>
    </dgm:pt>
    <dgm:pt modelId="{C192A821-FC18-4815-AF83-FA2814BA0EC9}" type="parTrans" cxnId="{EB6BD2C8-4ED0-40B1-9E9F-E945E97535BD}">
      <dgm:prSet/>
      <dgm:spPr/>
      <dgm:t>
        <a:bodyPr/>
        <a:lstStyle/>
        <a:p>
          <a:endParaRPr lang="en-US"/>
        </a:p>
      </dgm:t>
    </dgm:pt>
    <dgm:pt modelId="{F90F60FC-A318-4126-9E4C-2FB553741218}" type="sibTrans" cxnId="{EB6BD2C8-4ED0-40B1-9E9F-E945E97535BD}">
      <dgm:prSet/>
      <dgm:spPr/>
      <dgm:t>
        <a:bodyPr/>
        <a:lstStyle/>
        <a:p>
          <a:endParaRPr lang="en-US"/>
        </a:p>
      </dgm:t>
    </dgm:pt>
    <dgm:pt modelId="{BBB328C6-1654-467A-8E2E-63567DD50BFE}">
      <dgm:prSet phldrT="[Text]" custT="1"/>
      <dgm:spPr/>
      <dgm:t>
        <a:bodyPr/>
        <a:lstStyle/>
        <a:p>
          <a:r>
            <a:rPr lang="en-US" sz="1400" b="0" i="0" dirty="0" smtClean="0">
              <a:latin typeface="+mn-lt"/>
              <a:cs typeface="Arial" pitchFamily="34" charset="0"/>
            </a:rPr>
            <a:t>And surprisingly both France and Spain has same churn rate</a:t>
          </a:r>
          <a:endParaRPr lang="en-US" sz="1400" b="0" dirty="0">
            <a:latin typeface="+mn-lt"/>
            <a:cs typeface="Arial" pitchFamily="34" charset="0"/>
          </a:endParaRPr>
        </a:p>
      </dgm:t>
    </dgm:pt>
    <dgm:pt modelId="{0148434A-CF6C-4142-BCA1-655D46769D06}" type="parTrans" cxnId="{CD973CC5-A544-49A8-8576-682060DB3680}">
      <dgm:prSet/>
      <dgm:spPr/>
    </dgm:pt>
    <dgm:pt modelId="{AB01CC53-8F51-4860-9DF0-9B4187C963A3}" type="sibTrans" cxnId="{CD973CC5-A544-49A8-8576-682060DB3680}">
      <dgm:prSet/>
      <dgm:spPr/>
    </dgm:pt>
    <dgm:pt modelId="{73134A97-BD23-4052-B91D-067CE7E86067}" type="pres">
      <dgm:prSet presAssocID="{27ED3FB4-6B03-4B1E-B464-9E74D774C750}" presName="Name0" presStyleCnt="0">
        <dgm:presLayoutVars>
          <dgm:dir/>
          <dgm:animLvl val="lvl"/>
          <dgm:resizeHandles val="exact"/>
        </dgm:presLayoutVars>
      </dgm:prSet>
      <dgm:spPr/>
      <dgm:t>
        <a:bodyPr/>
        <a:lstStyle/>
        <a:p>
          <a:endParaRPr lang="en-US"/>
        </a:p>
      </dgm:t>
    </dgm:pt>
    <dgm:pt modelId="{2F0A9D43-BDE2-4BE7-9824-0F4602C25040}" type="pres">
      <dgm:prSet presAssocID="{45965429-44C3-4E6F-8730-758112016FD1}" presName="composite" presStyleCnt="0"/>
      <dgm:spPr/>
    </dgm:pt>
    <dgm:pt modelId="{D16B118C-DA74-40C8-BF2B-0E621E720249}" type="pres">
      <dgm:prSet presAssocID="{45965429-44C3-4E6F-8730-758112016FD1}" presName="parTx" presStyleLbl="alignNode1" presStyleIdx="0" presStyleCnt="1">
        <dgm:presLayoutVars>
          <dgm:chMax val="0"/>
          <dgm:chPref val="0"/>
          <dgm:bulletEnabled val="1"/>
        </dgm:presLayoutVars>
      </dgm:prSet>
      <dgm:spPr/>
      <dgm:t>
        <a:bodyPr/>
        <a:lstStyle/>
        <a:p>
          <a:endParaRPr lang="en-US"/>
        </a:p>
      </dgm:t>
    </dgm:pt>
    <dgm:pt modelId="{A0858A1C-FFBA-4283-9D1A-3EF3FCDC060A}" type="pres">
      <dgm:prSet presAssocID="{45965429-44C3-4E6F-8730-758112016FD1}" presName="desTx" presStyleLbl="alignAccFollowNode1" presStyleIdx="0" presStyleCnt="1" custScaleY="114857" custLinFactNeighborX="787" custLinFactNeighborY="1201">
        <dgm:presLayoutVars>
          <dgm:bulletEnabled val="1"/>
        </dgm:presLayoutVars>
      </dgm:prSet>
      <dgm:spPr/>
      <dgm:t>
        <a:bodyPr/>
        <a:lstStyle/>
        <a:p>
          <a:endParaRPr lang="en-US"/>
        </a:p>
      </dgm:t>
    </dgm:pt>
  </dgm:ptLst>
  <dgm:cxnLst>
    <dgm:cxn modelId="{CD973CC5-A544-49A8-8576-682060DB3680}" srcId="{45965429-44C3-4E6F-8730-758112016FD1}" destId="{BBB328C6-1654-467A-8E2E-63567DD50BFE}" srcOrd="2" destOrd="0" parTransId="{0148434A-CF6C-4142-BCA1-655D46769D06}" sibTransId="{AB01CC53-8F51-4860-9DF0-9B4187C963A3}"/>
    <dgm:cxn modelId="{14ED687C-2827-4C03-9A7D-1E4422173389}" type="presOf" srcId="{170A7F5F-AD87-43AB-99D4-C84BB83B8713}" destId="{A0858A1C-FFBA-4283-9D1A-3EF3FCDC060A}" srcOrd="0" destOrd="1" presId="urn:microsoft.com/office/officeart/2005/8/layout/hList1"/>
    <dgm:cxn modelId="{D0A56E31-8E5B-4A1D-8BA4-C0ED5699B932}" type="presOf" srcId="{F8EFD86F-405A-4BD2-A2BC-1C2E45359A77}" destId="{A0858A1C-FFBA-4283-9D1A-3EF3FCDC060A}" srcOrd="0" destOrd="0" presId="urn:microsoft.com/office/officeart/2005/8/layout/hList1"/>
    <dgm:cxn modelId="{7F9B6497-2E2B-43E1-8002-B7D75E7CF46D}" type="presOf" srcId="{BBB328C6-1654-467A-8E2E-63567DD50BFE}" destId="{A0858A1C-FFBA-4283-9D1A-3EF3FCDC060A}" srcOrd="0" destOrd="2" presId="urn:microsoft.com/office/officeart/2005/8/layout/hList1"/>
    <dgm:cxn modelId="{E167A9A3-3E68-4079-8E16-64DF391CAA78}" type="presOf" srcId="{27ED3FB4-6B03-4B1E-B464-9E74D774C750}" destId="{73134A97-BD23-4052-B91D-067CE7E86067}" srcOrd="0" destOrd="0" presId="urn:microsoft.com/office/officeart/2005/8/layout/hList1"/>
    <dgm:cxn modelId="{A0B244C2-5648-4BE5-B47E-253D1E9E592E}" type="presOf" srcId="{45965429-44C3-4E6F-8730-758112016FD1}" destId="{D16B118C-DA74-40C8-BF2B-0E621E720249}" srcOrd="0" destOrd="0" presId="urn:microsoft.com/office/officeart/2005/8/layout/hList1"/>
    <dgm:cxn modelId="{EB6BD2C8-4ED0-40B1-9E9F-E945E97535BD}" srcId="{45965429-44C3-4E6F-8730-758112016FD1}" destId="{170A7F5F-AD87-43AB-99D4-C84BB83B8713}" srcOrd="1" destOrd="0" parTransId="{C192A821-FC18-4815-AF83-FA2814BA0EC9}" sibTransId="{F90F60FC-A318-4126-9E4C-2FB553741218}"/>
    <dgm:cxn modelId="{569005B7-41FE-4046-A880-0063A5C683A5}" srcId="{45965429-44C3-4E6F-8730-758112016FD1}" destId="{F8EFD86F-405A-4BD2-A2BC-1C2E45359A77}" srcOrd="0" destOrd="0" parTransId="{BE7EF081-8ABB-4079-9E12-98EF353E5F43}" sibTransId="{0EB23C1D-37F3-41A5-B3A7-518505290721}"/>
    <dgm:cxn modelId="{89A5DB73-3E96-4530-BEC1-3B2497AC4037}" srcId="{27ED3FB4-6B03-4B1E-B464-9E74D774C750}" destId="{45965429-44C3-4E6F-8730-758112016FD1}" srcOrd="0" destOrd="0" parTransId="{BBB73DBB-4549-4470-A80E-DE64BD6003A1}" sibTransId="{7D4F9828-2DC9-4B8F-B99B-F475636781FD}"/>
    <dgm:cxn modelId="{F751783C-8C51-45EA-AD1F-8D2F4E9EEFD5}" type="presParOf" srcId="{73134A97-BD23-4052-B91D-067CE7E86067}" destId="{2F0A9D43-BDE2-4BE7-9824-0F4602C25040}" srcOrd="0" destOrd="0" presId="urn:microsoft.com/office/officeart/2005/8/layout/hList1"/>
    <dgm:cxn modelId="{0702E1DB-6ECB-4CA5-BE8E-2D33EF22CB5A}" type="presParOf" srcId="{2F0A9D43-BDE2-4BE7-9824-0F4602C25040}" destId="{D16B118C-DA74-40C8-BF2B-0E621E720249}" srcOrd="0" destOrd="0" presId="urn:microsoft.com/office/officeart/2005/8/layout/hList1"/>
    <dgm:cxn modelId="{55ED27E7-9AE1-404E-BD90-F85378CFF429}" type="presParOf" srcId="{2F0A9D43-BDE2-4BE7-9824-0F4602C25040}" destId="{A0858A1C-FFBA-4283-9D1A-3EF3FCDC060A}" srcOrd="1" destOrd="0" presId="urn:microsoft.com/office/officeart/2005/8/layout/hList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7ED3FB4-6B03-4B1E-B464-9E74D774C750}" type="doc">
      <dgm:prSet loTypeId="urn:microsoft.com/office/officeart/2005/8/layout/hList1" loCatId="list" qsTypeId="urn:microsoft.com/office/officeart/2005/8/quickstyle/simple2" qsCatId="simple" csTypeId="urn:microsoft.com/office/officeart/2005/8/colors/accent3_2" csCatId="accent3" phldr="1"/>
      <dgm:spPr/>
      <dgm:t>
        <a:bodyPr/>
        <a:lstStyle/>
        <a:p>
          <a:endParaRPr lang="en-US"/>
        </a:p>
      </dgm:t>
    </dgm:pt>
    <dgm:pt modelId="{45965429-44C3-4E6F-8730-758112016FD1}">
      <dgm:prSet phldrT="[Text]" custT="1"/>
      <dgm:spPr/>
      <dgm:t>
        <a:bodyPr/>
        <a:lstStyle/>
        <a:p>
          <a:r>
            <a:rPr lang="en-US" sz="2400" dirty="0" smtClean="0"/>
            <a:t>INSIGHT</a:t>
          </a:r>
          <a:endParaRPr lang="en-US" sz="2400" dirty="0"/>
        </a:p>
      </dgm:t>
    </dgm:pt>
    <dgm:pt modelId="{BBB73DBB-4549-4470-A80E-DE64BD6003A1}" type="parTrans" cxnId="{89A5DB73-3E96-4530-BEC1-3B2497AC4037}">
      <dgm:prSet/>
      <dgm:spPr/>
      <dgm:t>
        <a:bodyPr/>
        <a:lstStyle/>
        <a:p>
          <a:endParaRPr lang="en-US"/>
        </a:p>
      </dgm:t>
    </dgm:pt>
    <dgm:pt modelId="{7D4F9828-2DC9-4B8F-B99B-F475636781FD}" type="sibTrans" cxnId="{89A5DB73-3E96-4530-BEC1-3B2497AC4037}">
      <dgm:prSet/>
      <dgm:spPr/>
      <dgm:t>
        <a:bodyPr/>
        <a:lstStyle/>
        <a:p>
          <a:endParaRPr lang="en-US"/>
        </a:p>
      </dgm:t>
    </dgm:pt>
    <dgm:pt modelId="{96D52E3A-8718-45F7-A807-004E7172B976}">
      <dgm:prSet phldrT="[Text]" custT="1"/>
      <dgm:spPr/>
      <dgm:t>
        <a:bodyPr/>
        <a:lstStyle/>
        <a:p>
          <a:r>
            <a:rPr lang="en-US" sz="1400" b="0" i="0" dirty="0" smtClean="0"/>
            <a:t>The observation that all months have an equal churn rate except for the 6th and 7th months suggests a specific pattern in customer behavior during these timeframes</a:t>
          </a:r>
          <a:endParaRPr lang="en-US" sz="1400" b="0" dirty="0">
            <a:latin typeface="+mn-lt"/>
            <a:cs typeface="Arial" pitchFamily="34" charset="0"/>
          </a:endParaRPr>
        </a:p>
      </dgm:t>
    </dgm:pt>
    <dgm:pt modelId="{E9393661-1CD2-42EE-97BB-0E73CFA40F11}" type="parTrans" cxnId="{2F4A7514-AC36-443F-9DAA-A0ED2F3CFF50}">
      <dgm:prSet/>
      <dgm:spPr/>
    </dgm:pt>
    <dgm:pt modelId="{CD42FF92-B13D-4EFD-A4B7-AAAAB9F5935C}" type="sibTrans" cxnId="{2F4A7514-AC36-443F-9DAA-A0ED2F3CFF50}">
      <dgm:prSet/>
      <dgm:spPr/>
    </dgm:pt>
    <dgm:pt modelId="{EA9FBD0F-BF4E-45F5-9FB7-CBB7F02FD7F9}">
      <dgm:prSet phldrT="[Text]" custT="1"/>
      <dgm:spPr/>
      <dgm:t>
        <a:bodyPr/>
        <a:lstStyle/>
        <a:p>
          <a:endParaRPr lang="en-US" sz="1400" b="0" dirty="0">
            <a:latin typeface="+mn-lt"/>
            <a:cs typeface="Arial" pitchFamily="34" charset="0"/>
          </a:endParaRPr>
        </a:p>
      </dgm:t>
    </dgm:pt>
    <dgm:pt modelId="{FE4A08B8-2211-456B-9086-6F8C89C8636F}" type="parTrans" cxnId="{6EBD639B-45F2-4923-B95E-BCB6C3FFDAA9}">
      <dgm:prSet/>
      <dgm:spPr/>
    </dgm:pt>
    <dgm:pt modelId="{D97BB3D4-6519-4C0C-B3D8-3EB565C2B7A7}" type="sibTrans" cxnId="{6EBD639B-45F2-4923-B95E-BCB6C3FFDAA9}">
      <dgm:prSet/>
      <dgm:spPr/>
    </dgm:pt>
    <dgm:pt modelId="{73134A97-BD23-4052-B91D-067CE7E86067}" type="pres">
      <dgm:prSet presAssocID="{27ED3FB4-6B03-4B1E-B464-9E74D774C750}" presName="Name0" presStyleCnt="0">
        <dgm:presLayoutVars>
          <dgm:dir/>
          <dgm:animLvl val="lvl"/>
          <dgm:resizeHandles val="exact"/>
        </dgm:presLayoutVars>
      </dgm:prSet>
      <dgm:spPr/>
      <dgm:t>
        <a:bodyPr/>
        <a:lstStyle/>
        <a:p>
          <a:endParaRPr lang="en-US"/>
        </a:p>
      </dgm:t>
    </dgm:pt>
    <dgm:pt modelId="{2F0A9D43-BDE2-4BE7-9824-0F4602C25040}" type="pres">
      <dgm:prSet presAssocID="{45965429-44C3-4E6F-8730-758112016FD1}" presName="composite" presStyleCnt="0"/>
      <dgm:spPr/>
    </dgm:pt>
    <dgm:pt modelId="{D16B118C-DA74-40C8-BF2B-0E621E720249}" type="pres">
      <dgm:prSet presAssocID="{45965429-44C3-4E6F-8730-758112016FD1}" presName="parTx" presStyleLbl="alignNode1" presStyleIdx="0" presStyleCnt="1">
        <dgm:presLayoutVars>
          <dgm:chMax val="0"/>
          <dgm:chPref val="0"/>
          <dgm:bulletEnabled val="1"/>
        </dgm:presLayoutVars>
      </dgm:prSet>
      <dgm:spPr/>
      <dgm:t>
        <a:bodyPr/>
        <a:lstStyle/>
        <a:p>
          <a:endParaRPr lang="en-US"/>
        </a:p>
      </dgm:t>
    </dgm:pt>
    <dgm:pt modelId="{A0858A1C-FFBA-4283-9D1A-3EF3FCDC060A}" type="pres">
      <dgm:prSet presAssocID="{45965429-44C3-4E6F-8730-758112016FD1}" presName="desTx" presStyleLbl="alignAccFollowNode1" presStyleIdx="0" presStyleCnt="1" custScaleY="117824">
        <dgm:presLayoutVars>
          <dgm:bulletEnabled val="1"/>
        </dgm:presLayoutVars>
      </dgm:prSet>
      <dgm:spPr/>
      <dgm:t>
        <a:bodyPr/>
        <a:lstStyle/>
        <a:p>
          <a:endParaRPr lang="en-US"/>
        </a:p>
      </dgm:t>
    </dgm:pt>
  </dgm:ptLst>
  <dgm:cxnLst>
    <dgm:cxn modelId="{081C58AA-2F7C-44E1-8900-957C823176EE}" type="presOf" srcId="{45965429-44C3-4E6F-8730-758112016FD1}" destId="{D16B118C-DA74-40C8-BF2B-0E621E720249}" srcOrd="0" destOrd="0" presId="urn:microsoft.com/office/officeart/2005/8/layout/hList1"/>
    <dgm:cxn modelId="{AEC4BB70-A2A4-4DDB-BB9E-B7DC54655139}" type="presOf" srcId="{27ED3FB4-6B03-4B1E-B464-9E74D774C750}" destId="{73134A97-BD23-4052-B91D-067CE7E86067}" srcOrd="0" destOrd="0" presId="urn:microsoft.com/office/officeart/2005/8/layout/hList1"/>
    <dgm:cxn modelId="{2F4A7514-AC36-443F-9DAA-A0ED2F3CFF50}" srcId="{45965429-44C3-4E6F-8730-758112016FD1}" destId="{96D52E3A-8718-45F7-A807-004E7172B976}" srcOrd="1" destOrd="0" parTransId="{E9393661-1CD2-42EE-97BB-0E73CFA40F11}" sibTransId="{CD42FF92-B13D-4EFD-A4B7-AAAAB9F5935C}"/>
    <dgm:cxn modelId="{EE6E35D5-B595-4E82-96D8-F37550AAA77E}" type="presOf" srcId="{96D52E3A-8718-45F7-A807-004E7172B976}" destId="{A0858A1C-FFBA-4283-9D1A-3EF3FCDC060A}" srcOrd="0" destOrd="1" presId="urn:microsoft.com/office/officeart/2005/8/layout/hList1"/>
    <dgm:cxn modelId="{04BD6A33-D5CE-4669-A137-449D89668BA5}" type="presOf" srcId="{EA9FBD0F-BF4E-45F5-9FB7-CBB7F02FD7F9}" destId="{A0858A1C-FFBA-4283-9D1A-3EF3FCDC060A}" srcOrd="0" destOrd="0" presId="urn:microsoft.com/office/officeart/2005/8/layout/hList1"/>
    <dgm:cxn modelId="{6EBD639B-45F2-4923-B95E-BCB6C3FFDAA9}" srcId="{45965429-44C3-4E6F-8730-758112016FD1}" destId="{EA9FBD0F-BF4E-45F5-9FB7-CBB7F02FD7F9}" srcOrd="0" destOrd="0" parTransId="{FE4A08B8-2211-456B-9086-6F8C89C8636F}" sibTransId="{D97BB3D4-6519-4C0C-B3D8-3EB565C2B7A7}"/>
    <dgm:cxn modelId="{89A5DB73-3E96-4530-BEC1-3B2497AC4037}" srcId="{27ED3FB4-6B03-4B1E-B464-9E74D774C750}" destId="{45965429-44C3-4E6F-8730-758112016FD1}" srcOrd="0" destOrd="0" parTransId="{BBB73DBB-4549-4470-A80E-DE64BD6003A1}" sibTransId="{7D4F9828-2DC9-4B8F-B99B-F475636781FD}"/>
    <dgm:cxn modelId="{C64981A0-2726-4229-B070-5F7FEB0C8269}" type="presParOf" srcId="{73134A97-BD23-4052-B91D-067CE7E86067}" destId="{2F0A9D43-BDE2-4BE7-9824-0F4602C25040}" srcOrd="0" destOrd="0" presId="urn:microsoft.com/office/officeart/2005/8/layout/hList1"/>
    <dgm:cxn modelId="{3A1D3B88-336B-4331-9D07-622AC7C174F6}" type="presParOf" srcId="{2F0A9D43-BDE2-4BE7-9824-0F4602C25040}" destId="{D16B118C-DA74-40C8-BF2B-0E621E720249}" srcOrd="0" destOrd="0" presId="urn:microsoft.com/office/officeart/2005/8/layout/hList1"/>
    <dgm:cxn modelId="{B86FD049-B5E6-4F5A-B934-D0EF919769E2}" type="presParOf" srcId="{2F0A9D43-BDE2-4BE7-9824-0F4602C25040}" destId="{A0858A1C-FFBA-4283-9D1A-3EF3FCDC060A}"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7ED3FB4-6B03-4B1E-B464-9E74D774C750}" type="doc">
      <dgm:prSet loTypeId="urn:microsoft.com/office/officeart/2005/8/layout/hList1" loCatId="list" qsTypeId="urn:microsoft.com/office/officeart/2005/8/quickstyle/simple2" qsCatId="simple" csTypeId="urn:microsoft.com/office/officeart/2005/8/colors/accent3_2" csCatId="accent3" phldr="1"/>
      <dgm:spPr/>
      <dgm:t>
        <a:bodyPr/>
        <a:lstStyle/>
        <a:p>
          <a:endParaRPr lang="en-US"/>
        </a:p>
      </dgm:t>
    </dgm:pt>
    <dgm:pt modelId="{45965429-44C3-4E6F-8730-758112016FD1}">
      <dgm:prSet phldrT="[Text]" custT="1"/>
      <dgm:spPr/>
      <dgm:t>
        <a:bodyPr/>
        <a:lstStyle/>
        <a:p>
          <a:r>
            <a:rPr lang="en-US" sz="2400" dirty="0" smtClean="0"/>
            <a:t>INSIGHT</a:t>
          </a:r>
          <a:endParaRPr lang="en-US" sz="2400" dirty="0"/>
        </a:p>
      </dgm:t>
    </dgm:pt>
    <dgm:pt modelId="{BBB73DBB-4549-4470-A80E-DE64BD6003A1}" type="parTrans" cxnId="{89A5DB73-3E96-4530-BEC1-3B2497AC4037}">
      <dgm:prSet/>
      <dgm:spPr/>
      <dgm:t>
        <a:bodyPr/>
        <a:lstStyle/>
        <a:p>
          <a:endParaRPr lang="en-US"/>
        </a:p>
      </dgm:t>
    </dgm:pt>
    <dgm:pt modelId="{7D4F9828-2DC9-4B8F-B99B-F475636781FD}" type="sibTrans" cxnId="{89A5DB73-3E96-4530-BEC1-3B2497AC4037}">
      <dgm:prSet/>
      <dgm:spPr/>
      <dgm:t>
        <a:bodyPr/>
        <a:lstStyle/>
        <a:p>
          <a:endParaRPr lang="en-US"/>
        </a:p>
      </dgm:t>
    </dgm:pt>
    <dgm:pt modelId="{F8EFD86F-405A-4BD2-A2BC-1C2E45359A77}">
      <dgm:prSet phldrT="[Text]" custT="1"/>
      <dgm:spPr/>
      <dgm:t>
        <a:bodyPr/>
        <a:lstStyle/>
        <a:p>
          <a:r>
            <a:rPr lang="en-US" sz="1400" b="0" dirty="0" smtClean="0">
              <a:latin typeface="+mn-lt"/>
              <a:cs typeface="Arial" pitchFamily="34" charset="0"/>
            </a:rPr>
            <a:t>The above graph shows the churning of customers w ho are active and not active</a:t>
          </a:r>
          <a:endParaRPr lang="en-US" sz="1400" b="0" dirty="0">
            <a:latin typeface="+mn-lt"/>
            <a:cs typeface="Arial" pitchFamily="34" charset="0"/>
          </a:endParaRPr>
        </a:p>
      </dgm:t>
    </dgm:pt>
    <dgm:pt modelId="{BE7EF081-8ABB-4079-9E12-98EF353E5F43}" type="parTrans" cxnId="{569005B7-41FE-4046-A880-0063A5C683A5}">
      <dgm:prSet/>
      <dgm:spPr/>
      <dgm:t>
        <a:bodyPr/>
        <a:lstStyle/>
        <a:p>
          <a:endParaRPr lang="en-US"/>
        </a:p>
      </dgm:t>
    </dgm:pt>
    <dgm:pt modelId="{0EB23C1D-37F3-41A5-B3A7-518505290721}" type="sibTrans" cxnId="{569005B7-41FE-4046-A880-0063A5C683A5}">
      <dgm:prSet/>
      <dgm:spPr/>
      <dgm:t>
        <a:bodyPr/>
        <a:lstStyle/>
        <a:p>
          <a:endParaRPr lang="en-US"/>
        </a:p>
      </dgm:t>
    </dgm:pt>
    <dgm:pt modelId="{5AE06EB8-5E45-4889-A195-E31CF8F86854}">
      <dgm:prSet phldrT="[Text]" custT="1"/>
      <dgm:spPr/>
      <dgm:t>
        <a:bodyPr/>
        <a:lstStyle/>
        <a:p>
          <a:r>
            <a:rPr lang="en-US" sz="1400" b="0" dirty="0" smtClean="0">
              <a:latin typeface="+mn-lt"/>
              <a:cs typeface="Arial" pitchFamily="34" charset="0"/>
            </a:rPr>
            <a:t>We got a insight that was expected is customers who are less active are churning about 26%</a:t>
          </a:r>
          <a:endParaRPr lang="en-US" sz="1400" b="0" dirty="0">
            <a:latin typeface="+mn-lt"/>
            <a:cs typeface="Arial" pitchFamily="34" charset="0"/>
          </a:endParaRPr>
        </a:p>
      </dgm:t>
    </dgm:pt>
    <dgm:pt modelId="{E6DCF342-0677-41D3-95B3-5E6625F018B1}" type="parTrans" cxnId="{EA8E80A5-4FE3-4C60-BF15-6C76A7C014B4}">
      <dgm:prSet/>
      <dgm:spPr/>
    </dgm:pt>
    <dgm:pt modelId="{1700D82A-0A75-4C1E-A30B-2FAFF0E038E5}" type="sibTrans" cxnId="{EA8E80A5-4FE3-4C60-BF15-6C76A7C014B4}">
      <dgm:prSet/>
      <dgm:spPr/>
    </dgm:pt>
    <dgm:pt modelId="{C2125DBA-64D0-4075-B8C8-EE0197F46C90}">
      <dgm:prSet phldrT="[Text]" custT="1"/>
      <dgm:spPr/>
      <dgm:t>
        <a:bodyPr/>
        <a:lstStyle/>
        <a:p>
          <a:r>
            <a:rPr lang="en-US" sz="1400" b="0" dirty="0" smtClean="0">
              <a:latin typeface="+mn-lt"/>
              <a:cs typeface="Arial" pitchFamily="34" charset="0"/>
            </a:rPr>
            <a:t>But there is an unexpected aspect that even active members are churning with 14% .</a:t>
          </a:r>
          <a:endParaRPr lang="en-US" sz="1400" b="0" dirty="0">
            <a:latin typeface="+mn-lt"/>
            <a:cs typeface="Arial" pitchFamily="34" charset="0"/>
          </a:endParaRPr>
        </a:p>
      </dgm:t>
    </dgm:pt>
    <dgm:pt modelId="{4EB61A3B-CB10-4A33-9D4A-F2AD269FDFCA}" type="parTrans" cxnId="{03B9B655-409C-4540-A1F6-122E1EED76E6}">
      <dgm:prSet/>
      <dgm:spPr/>
    </dgm:pt>
    <dgm:pt modelId="{5409FF15-5FD9-42BE-A157-E7286274DF9B}" type="sibTrans" cxnId="{03B9B655-409C-4540-A1F6-122E1EED76E6}">
      <dgm:prSet/>
      <dgm:spPr/>
    </dgm:pt>
    <dgm:pt modelId="{9F25237C-49C6-4B62-84EA-BC6C3FC99BEE}">
      <dgm:prSet phldrT="[Text]" custT="1"/>
      <dgm:spPr/>
      <dgm:t>
        <a:bodyPr/>
        <a:lstStyle/>
        <a:p>
          <a:endParaRPr lang="en-US" sz="1400" b="0" dirty="0">
            <a:latin typeface="+mn-lt"/>
            <a:cs typeface="Arial" pitchFamily="34" charset="0"/>
          </a:endParaRPr>
        </a:p>
      </dgm:t>
    </dgm:pt>
    <dgm:pt modelId="{83FB363D-839B-48BD-82DC-4FD7E61D5933}" type="parTrans" cxnId="{F046EEC2-0FFC-4388-B39B-1F3A1DA0267A}">
      <dgm:prSet/>
      <dgm:spPr/>
    </dgm:pt>
    <dgm:pt modelId="{BB310E8D-045A-405D-B0DC-21C8FB13B23C}" type="sibTrans" cxnId="{F046EEC2-0FFC-4388-B39B-1F3A1DA0267A}">
      <dgm:prSet/>
      <dgm:spPr/>
    </dgm:pt>
    <dgm:pt modelId="{73134A97-BD23-4052-B91D-067CE7E86067}" type="pres">
      <dgm:prSet presAssocID="{27ED3FB4-6B03-4B1E-B464-9E74D774C750}" presName="Name0" presStyleCnt="0">
        <dgm:presLayoutVars>
          <dgm:dir/>
          <dgm:animLvl val="lvl"/>
          <dgm:resizeHandles val="exact"/>
        </dgm:presLayoutVars>
      </dgm:prSet>
      <dgm:spPr/>
      <dgm:t>
        <a:bodyPr/>
        <a:lstStyle/>
        <a:p>
          <a:endParaRPr lang="en-US"/>
        </a:p>
      </dgm:t>
    </dgm:pt>
    <dgm:pt modelId="{2F0A9D43-BDE2-4BE7-9824-0F4602C25040}" type="pres">
      <dgm:prSet presAssocID="{45965429-44C3-4E6F-8730-758112016FD1}" presName="composite" presStyleCnt="0"/>
      <dgm:spPr/>
    </dgm:pt>
    <dgm:pt modelId="{D16B118C-DA74-40C8-BF2B-0E621E720249}" type="pres">
      <dgm:prSet presAssocID="{45965429-44C3-4E6F-8730-758112016FD1}" presName="parTx" presStyleLbl="alignNode1" presStyleIdx="0" presStyleCnt="1">
        <dgm:presLayoutVars>
          <dgm:chMax val="0"/>
          <dgm:chPref val="0"/>
          <dgm:bulletEnabled val="1"/>
        </dgm:presLayoutVars>
      </dgm:prSet>
      <dgm:spPr/>
      <dgm:t>
        <a:bodyPr/>
        <a:lstStyle/>
        <a:p>
          <a:endParaRPr lang="en-US"/>
        </a:p>
      </dgm:t>
    </dgm:pt>
    <dgm:pt modelId="{A0858A1C-FFBA-4283-9D1A-3EF3FCDC060A}" type="pres">
      <dgm:prSet presAssocID="{45965429-44C3-4E6F-8730-758112016FD1}" presName="desTx" presStyleLbl="alignAccFollowNode1" presStyleIdx="0" presStyleCnt="1" custScaleY="114857" custLinFactNeighborX="787" custLinFactNeighborY="1201">
        <dgm:presLayoutVars>
          <dgm:bulletEnabled val="1"/>
        </dgm:presLayoutVars>
      </dgm:prSet>
      <dgm:spPr/>
      <dgm:t>
        <a:bodyPr/>
        <a:lstStyle/>
        <a:p>
          <a:endParaRPr lang="en-US"/>
        </a:p>
      </dgm:t>
    </dgm:pt>
  </dgm:ptLst>
  <dgm:cxnLst>
    <dgm:cxn modelId="{D20E5D43-AAAB-4EA1-861D-0BC6DD54125B}" type="presOf" srcId="{F8EFD86F-405A-4BD2-A2BC-1C2E45359A77}" destId="{A0858A1C-FFBA-4283-9D1A-3EF3FCDC060A}" srcOrd="0" destOrd="1" presId="urn:microsoft.com/office/officeart/2005/8/layout/hList1"/>
    <dgm:cxn modelId="{EA8E80A5-4FE3-4C60-BF15-6C76A7C014B4}" srcId="{45965429-44C3-4E6F-8730-758112016FD1}" destId="{5AE06EB8-5E45-4889-A195-E31CF8F86854}" srcOrd="2" destOrd="0" parTransId="{E6DCF342-0677-41D3-95B3-5E6625F018B1}" sibTransId="{1700D82A-0A75-4C1E-A30B-2FAFF0E038E5}"/>
    <dgm:cxn modelId="{E735025C-7D9E-4922-9454-3439ECEB0CFD}" type="presOf" srcId="{5AE06EB8-5E45-4889-A195-E31CF8F86854}" destId="{A0858A1C-FFBA-4283-9D1A-3EF3FCDC060A}" srcOrd="0" destOrd="2" presId="urn:microsoft.com/office/officeart/2005/8/layout/hList1"/>
    <dgm:cxn modelId="{9EA3E083-7B83-4D5F-8278-323F802C11EF}" type="presOf" srcId="{27ED3FB4-6B03-4B1E-B464-9E74D774C750}" destId="{73134A97-BD23-4052-B91D-067CE7E86067}" srcOrd="0" destOrd="0" presId="urn:microsoft.com/office/officeart/2005/8/layout/hList1"/>
    <dgm:cxn modelId="{30F9B330-A2C7-4607-B174-3B4D1AD6E3ED}" type="presOf" srcId="{C2125DBA-64D0-4075-B8C8-EE0197F46C90}" destId="{A0858A1C-FFBA-4283-9D1A-3EF3FCDC060A}" srcOrd="0" destOrd="3" presId="urn:microsoft.com/office/officeart/2005/8/layout/hList1"/>
    <dgm:cxn modelId="{03B9B655-409C-4540-A1F6-122E1EED76E6}" srcId="{45965429-44C3-4E6F-8730-758112016FD1}" destId="{C2125DBA-64D0-4075-B8C8-EE0197F46C90}" srcOrd="3" destOrd="0" parTransId="{4EB61A3B-CB10-4A33-9D4A-F2AD269FDFCA}" sibTransId="{5409FF15-5FD9-42BE-A157-E7286274DF9B}"/>
    <dgm:cxn modelId="{F046EEC2-0FFC-4388-B39B-1F3A1DA0267A}" srcId="{45965429-44C3-4E6F-8730-758112016FD1}" destId="{9F25237C-49C6-4B62-84EA-BC6C3FC99BEE}" srcOrd="0" destOrd="0" parTransId="{83FB363D-839B-48BD-82DC-4FD7E61D5933}" sibTransId="{BB310E8D-045A-405D-B0DC-21C8FB13B23C}"/>
    <dgm:cxn modelId="{D463AA44-C1F6-4656-84E6-6601CE02FEA9}" type="presOf" srcId="{9F25237C-49C6-4B62-84EA-BC6C3FC99BEE}" destId="{A0858A1C-FFBA-4283-9D1A-3EF3FCDC060A}" srcOrd="0" destOrd="0" presId="urn:microsoft.com/office/officeart/2005/8/layout/hList1"/>
    <dgm:cxn modelId="{569005B7-41FE-4046-A880-0063A5C683A5}" srcId="{45965429-44C3-4E6F-8730-758112016FD1}" destId="{F8EFD86F-405A-4BD2-A2BC-1C2E45359A77}" srcOrd="1" destOrd="0" parTransId="{BE7EF081-8ABB-4079-9E12-98EF353E5F43}" sibTransId="{0EB23C1D-37F3-41A5-B3A7-518505290721}"/>
    <dgm:cxn modelId="{1B5EE359-786C-4050-AD65-E0FE52D18E55}" type="presOf" srcId="{45965429-44C3-4E6F-8730-758112016FD1}" destId="{D16B118C-DA74-40C8-BF2B-0E621E720249}" srcOrd="0" destOrd="0" presId="urn:microsoft.com/office/officeart/2005/8/layout/hList1"/>
    <dgm:cxn modelId="{89A5DB73-3E96-4530-BEC1-3B2497AC4037}" srcId="{27ED3FB4-6B03-4B1E-B464-9E74D774C750}" destId="{45965429-44C3-4E6F-8730-758112016FD1}" srcOrd="0" destOrd="0" parTransId="{BBB73DBB-4549-4470-A80E-DE64BD6003A1}" sibTransId="{7D4F9828-2DC9-4B8F-B99B-F475636781FD}"/>
    <dgm:cxn modelId="{19DF91AB-6A35-466E-B595-71F154D4D71D}" type="presParOf" srcId="{73134A97-BD23-4052-B91D-067CE7E86067}" destId="{2F0A9D43-BDE2-4BE7-9824-0F4602C25040}" srcOrd="0" destOrd="0" presId="urn:microsoft.com/office/officeart/2005/8/layout/hList1"/>
    <dgm:cxn modelId="{2FBDEDCD-4A4E-4525-A265-E278DD44BB54}" type="presParOf" srcId="{2F0A9D43-BDE2-4BE7-9824-0F4602C25040}" destId="{D16B118C-DA74-40C8-BF2B-0E621E720249}" srcOrd="0" destOrd="0" presId="urn:microsoft.com/office/officeart/2005/8/layout/hList1"/>
    <dgm:cxn modelId="{AA002DE5-86C6-4687-8453-E56FEA9A514A}" type="presParOf" srcId="{2F0A9D43-BDE2-4BE7-9824-0F4602C25040}" destId="{A0858A1C-FFBA-4283-9D1A-3EF3FCDC060A}" srcOrd="1" destOrd="0" presId="urn:microsoft.com/office/officeart/2005/8/layout/hList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7ED3FB4-6B03-4B1E-B464-9E74D774C750}" type="doc">
      <dgm:prSet loTypeId="urn:microsoft.com/office/officeart/2005/8/layout/hList1" loCatId="list" qsTypeId="urn:microsoft.com/office/officeart/2005/8/quickstyle/simple2" qsCatId="simple" csTypeId="urn:microsoft.com/office/officeart/2005/8/colors/accent3_2" csCatId="accent3" phldr="1"/>
      <dgm:spPr/>
      <dgm:t>
        <a:bodyPr/>
        <a:lstStyle/>
        <a:p>
          <a:endParaRPr lang="en-US"/>
        </a:p>
      </dgm:t>
    </dgm:pt>
    <dgm:pt modelId="{45965429-44C3-4E6F-8730-758112016FD1}">
      <dgm:prSet phldrT="[Text]" custT="1"/>
      <dgm:spPr/>
      <dgm:t>
        <a:bodyPr/>
        <a:lstStyle/>
        <a:p>
          <a:r>
            <a:rPr lang="en-US" sz="2400" dirty="0" smtClean="0"/>
            <a:t>INSIGHT</a:t>
          </a:r>
          <a:endParaRPr lang="en-US" sz="2400" dirty="0"/>
        </a:p>
      </dgm:t>
    </dgm:pt>
    <dgm:pt modelId="{BBB73DBB-4549-4470-A80E-DE64BD6003A1}" type="parTrans" cxnId="{89A5DB73-3E96-4530-BEC1-3B2497AC4037}">
      <dgm:prSet/>
      <dgm:spPr/>
      <dgm:t>
        <a:bodyPr/>
        <a:lstStyle/>
        <a:p>
          <a:endParaRPr lang="en-US"/>
        </a:p>
      </dgm:t>
    </dgm:pt>
    <dgm:pt modelId="{7D4F9828-2DC9-4B8F-B99B-F475636781FD}" type="sibTrans" cxnId="{89A5DB73-3E96-4530-BEC1-3B2497AC4037}">
      <dgm:prSet/>
      <dgm:spPr/>
      <dgm:t>
        <a:bodyPr/>
        <a:lstStyle/>
        <a:p>
          <a:endParaRPr lang="en-US"/>
        </a:p>
      </dgm:t>
    </dgm:pt>
    <dgm:pt modelId="{96D52E3A-8718-45F7-A807-004E7172B976}">
      <dgm:prSet phldrT="[Text]" custT="1"/>
      <dgm:spPr/>
      <dgm:t>
        <a:bodyPr/>
        <a:lstStyle/>
        <a:p>
          <a:r>
            <a:rPr lang="en-US" sz="1400" b="0" i="0" dirty="0" smtClean="0"/>
            <a:t>The surprising insight we got is that customers with age 30 to 40 are not willing to churn</a:t>
          </a:r>
          <a:endParaRPr lang="en-US" sz="1400" b="0" dirty="0">
            <a:latin typeface="+mn-lt"/>
            <a:cs typeface="Arial" pitchFamily="34" charset="0"/>
          </a:endParaRPr>
        </a:p>
      </dgm:t>
    </dgm:pt>
    <dgm:pt modelId="{E9393661-1CD2-42EE-97BB-0E73CFA40F11}" type="parTrans" cxnId="{2F4A7514-AC36-443F-9DAA-A0ED2F3CFF50}">
      <dgm:prSet/>
      <dgm:spPr/>
    </dgm:pt>
    <dgm:pt modelId="{CD42FF92-B13D-4EFD-A4B7-AAAAB9F5935C}" type="sibTrans" cxnId="{2F4A7514-AC36-443F-9DAA-A0ED2F3CFF50}">
      <dgm:prSet/>
      <dgm:spPr/>
    </dgm:pt>
    <dgm:pt modelId="{CB9BD809-1ABF-4333-9F6D-3BC432549D01}">
      <dgm:prSet phldrT="[Text]" custT="1"/>
      <dgm:spPr/>
      <dgm:t>
        <a:bodyPr/>
        <a:lstStyle/>
        <a:p>
          <a:endParaRPr lang="en-US" sz="1400" b="0" dirty="0">
            <a:latin typeface="+mn-lt"/>
            <a:cs typeface="Arial" pitchFamily="34" charset="0"/>
          </a:endParaRPr>
        </a:p>
      </dgm:t>
    </dgm:pt>
    <dgm:pt modelId="{0FECC12E-661F-48EE-96FC-C946CBCD9A20}" type="parTrans" cxnId="{CC06C31A-439C-4508-A883-A2FB22D1F4FF}">
      <dgm:prSet/>
      <dgm:spPr/>
    </dgm:pt>
    <dgm:pt modelId="{2F05AE55-B54B-4DDF-B749-A9163DA61910}" type="sibTrans" cxnId="{CC06C31A-439C-4508-A883-A2FB22D1F4FF}">
      <dgm:prSet/>
      <dgm:spPr/>
    </dgm:pt>
    <dgm:pt modelId="{73EAAC54-F4D9-4C58-A81A-59FA432EF9A8}">
      <dgm:prSet phldrT="[Text]" custT="1"/>
      <dgm:spPr/>
      <dgm:t>
        <a:bodyPr/>
        <a:lstStyle/>
        <a:p>
          <a:r>
            <a:rPr lang="en-US" sz="1400" b="0" dirty="0" smtClean="0">
              <a:latin typeface="+mn-lt"/>
              <a:cs typeface="Arial" pitchFamily="34" charset="0"/>
            </a:rPr>
            <a:t>The customers with age between 40-50 are more likely to churn </a:t>
          </a:r>
          <a:endParaRPr lang="en-US" sz="1400" b="0" dirty="0">
            <a:latin typeface="+mn-lt"/>
            <a:cs typeface="Arial" pitchFamily="34" charset="0"/>
          </a:endParaRPr>
        </a:p>
      </dgm:t>
    </dgm:pt>
    <dgm:pt modelId="{D7D19E08-B27B-4388-8A76-962C7E818B72}" type="parTrans" cxnId="{82B2C5DD-DC29-4655-B9E6-E5A7957EDDCE}">
      <dgm:prSet/>
      <dgm:spPr/>
    </dgm:pt>
    <dgm:pt modelId="{B8DC7119-CB1A-4F05-9720-30FF0BCBEF26}" type="sibTrans" cxnId="{82B2C5DD-DC29-4655-B9E6-E5A7957EDDCE}">
      <dgm:prSet/>
      <dgm:spPr/>
    </dgm:pt>
    <dgm:pt modelId="{CF2C3446-23BF-4D3F-8EC5-1249B27DB6D2}">
      <dgm:prSet phldrT="[Text]" custT="1"/>
      <dgm:spPr/>
      <dgm:t>
        <a:bodyPr/>
        <a:lstStyle/>
        <a:p>
          <a:r>
            <a:rPr lang="en-US" sz="1400" b="0" dirty="0" smtClean="0">
              <a:latin typeface="+mn-lt"/>
              <a:cs typeface="Arial" pitchFamily="34" charset="0"/>
            </a:rPr>
            <a:t>And the customers between 70-80 are having 50-50 chances  of churning rate</a:t>
          </a:r>
          <a:endParaRPr lang="en-US" sz="1400" b="0" dirty="0">
            <a:latin typeface="+mn-lt"/>
            <a:cs typeface="Arial" pitchFamily="34" charset="0"/>
          </a:endParaRPr>
        </a:p>
      </dgm:t>
    </dgm:pt>
    <dgm:pt modelId="{79895974-D422-4873-9C4D-3904609BBC4D}" type="parTrans" cxnId="{1BD28F8E-F765-4515-8B1C-8F5DB5E0F9F1}">
      <dgm:prSet/>
      <dgm:spPr/>
    </dgm:pt>
    <dgm:pt modelId="{D94E8B56-669A-43F5-932E-4F229D9254E5}" type="sibTrans" cxnId="{1BD28F8E-F765-4515-8B1C-8F5DB5E0F9F1}">
      <dgm:prSet/>
      <dgm:spPr/>
    </dgm:pt>
    <dgm:pt modelId="{73134A97-BD23-4052-B91D-067CE7E86067}" type="pres">
      <dgm:prSet presAssocID="{27ED3FB4-6B03-4B1E-B464-9E74D774C750}" presName="Name0" presStyleCnt="0">
        <dgm:presLayoutVars>
          <dgm:dir/>
          <dgm:animLvl val="lvl"/>
          <dgm:resizeHandles val="exact"/>
        </dgm:presLayoutVars>
      </dgm:prSet>
      <dgm:spPr/>
      <dgm:t>
        <a:bodyPr/>
        <a:lstStyle/>
        <a:p>
          <a:endParaRPr lang="en-US"/>
        </a:p>
      </dgm:t>
    </dgm:pt>
    <dgm:pt modelId="{2F0A9D43-BDE2-4BE7-9824-0F4602C25040}" type="pres">
      <dgm:prSet presAssocID="{45965429-44C3-4E6F-8730-758112016FD1}" presName="composite" presStyleCnt="0"/>
      <dgm:spPr/>
    </dgm:pt>
    <dgm:pt modelId="{D16B118C-DA74-40C8-BF2B-0E621E720249}" type="pres">
      <dgm:prSet presAssocID="{45965429-44C3-4E6F-8730-758112016FD1}" presName="parTx" presStyleLbl="alignNode1" presStyleIdx="0" presStyleCnt="1">
        <dgm:presLayoutVars>
          <dgm:chMax val="0"/>
          <dgm:chPref val="0"/>
          <dgm:bulletEnabled val="1"/>
        </dgm:presLayoutVars>
      </dgm:prSet>
      <dgm:spPr/>
      <dgm:t>
        <a:bodyPr/>
        <a:lstStyle/>
        <a:p>
          <a:endParaRPr lang="en-US"/>
        </a:p>
      </dgm:t>
    </dgm:pt>
    <dgm:pt modelId="{A0858A1C-FFBA-4283-9D1A-3EF3FCDC060A}" type="pres">
      <dgm:prSet presAssocID="{45965429-44C3-4E6F-8730-758112016FD1}" presName="desTx" presStyleLbl="alignAccFollowNode1" presStyleIdx="0" presStyleCnt="1" custScaleY="117824">
        <dgm:presLayoutVars>
          <dgm:bulletEnabled val="1"/>
        </dgm:presLayoutVars>
      </dgm:prSet>
      <dgm:spPr/>
      <dgm:t>
        <a:bodyPr/>
        <a:lstStyle/>
        <a:p>
          <a:endParaRPr lang="en-US"/>
        </a:p>
      </dgm:t>
    </dgm:pt>
  </dgm:ptLst>
  <dgm:cxnLst>
    <dgm:cxn modelId="{2F4A7514-AC36-443F-9DAA-A0ED2F3CFF50}" srcId="{45965429-44C3-4E6F-8730-758112016FD1}" destId="{96D52E3A-8718-45F7-A807-004E7172B976}" srcOrd="1" destOrd="0" parTransId="{E9393661-1CD2-42EE-97BB-0E73CFA40F11}" sibTransId="{CD42FF92-B13D-4EFD-A4B7-AAAAB9F5935C}"/>
    <dgm:cxn modelId="{CC06C31A-439C-4508-A883-A2FB22D1F4FF}" srcId="{45965429-44C3-4E6F-8730-758112016FD1}" destId="{CB9BD809-1ABF-4333-9F6D-3BC432549D01}" srcOrd="0" destOrd="0" parTransId="{0FECC12E-661F-48EE-96FC-C946CBCD9A20}" sibTransId="{2F05AE55-B54B-4DDF-B749-A9163DA61910}"/>
    <dgm:cxn modelId="{7CD7DE9B-591E-4FBF-9DB5-63A0C50A0B63}" type="presOf" srcId="{27ED3FB4-6B03-4B1E-B464-9E74D774C750}" destId="{73134A97-BD23-4052-B91D-067CE7E86067}" srcOrd="0" destOrd="0" presId="urn:microsoft.com/office/officeart/2005/8/layout/hList1"/>
    <dgm:cxn modelId="{18437F7F-0201-4A2E-AA25-38DE926B4119}" type="presOf" srcId="{45965429-44C3-4E6F-8730-758112016FD1}" destId="{D16B118C-DA74-40C8-BF2B-0E621E720249}" srcOrd="0" destOrd="0" presId="urn:microsoft.com/office/officeart/2005/8/layout/hList1"/>
    <dgm:cxn modelId="{82B2C5DD-DC29-4655-B9E6-E5A7957EDDCE}" srcId="{45965429-44C3-4E6F-8730-758112016FD1}" destId="{73EAAC54-F4D9-4C58-A81A-59FA432EF9A8}" srcOrd="2" destOrd="0" parTransId="{D7D19E08-B27B-4388-8A76-962C7E818B72}" sibTransId="{B8DC7119-CB1A-4F05-9720-30FF0BCBEF26}"/>
    <dgm:cxn modelId="{6AEBA1BF-0EC9-4699-B48C-40A75F0B9536}" type="presOf" srcId="{73EAAC54-F4D9-4C58-A81A-59FA432EF9A8}" destId="{A0858A1C-FFBA-4283-9D1A-3EF3FCDC060A}" srcOrd="0" destOrd="2" presId="urn:microsoft.com/office/officeart/2005/8/layout/hList1"/>
    <dgm:cxn modelId="{1BD28F8E-F765-4515-8B1C-8F5DB5E0F9F1}" srcId="{45965429-44C3-4E6F-8730-758112016FD1}" destId="{CF2C3446-23BF-4D3F-8EC5-1249B27DB6D2}" srcOrd="3" destOrd="0" parTransId="{79895974-D422-4873-9C4D-3904609BBC4D}" sibTransId="{D94E8B56-669A-43F5-932E-4F229D9254E5}"/>
    <dgm:cxn modelId="{432DD623-787B-4E3F-9AA9-8AECE8861CAE}" type="presOf" srcId="{CB9BD809-1ABF-4333-9F6D-3BC432549D01}" destId="{A0858A1C-FFBA-4283-9D1A-3EF3FCDC060A}" srcOrd="0" destOrd="0" presId="urn:microsoft.com/office/officeart/2005/8/layout/hList1"/>
    <dgm:cxn modelId="{89A5DB73-3E96-4530-BEC1-3B2497AC4037}" srcId="{27ED3FB4-6B03-4B1E-B464-9E74D774C750}" destId="{45965429-44C3-4E6F-8730-758112016FD1}" srcOrd="0" destOrd="0" parTransId="{BBB73DBB-4549-4470-A80E-DE64BD6003A1}" sibTransId="{7D4F9828-2DC9-4B8F-B99B-F475636781FD}"/>
    <dgm:cxn modelId="{29C42C65-46A8-4C60-BC20-BDF7ECFE78D7}" type="presOf" srcId="{96D52E3A-8718-45F7-A807-004E7172B976}" destId="{A0858A1C-FFBA-4283-9D1A-3EF3FCDC060A}" srcOrd="0" destOrd="1" presId="urn:microsoft.com/office/officeart/2005/8/layout/hList1"/>
    <dgm:cxn modelId="{B37A20CD-2FDD-4FBB-9196-3E86C9E526E7}" type="presOf" srcId="{CF2C3446-23BF-4D3F-8EC5-1249B27DB6D2}" destId="{A0858A1C-FFBA-4283-9D1A-3EF3FCDC060A}" srcOrd="0" destOrd="3" presId="urn:microsoft.com/office/officeart/2005/8/layout/hList1"/>
    <dgm:cxn modelId="{14DE94E9-E8F5-478C-B8A4-F4943CB41CC7}" type="presParOf" srcId="{73134A97-BD23-4052-B91D-067CE7E86067}" destId="{2F0A9D43-BDE2-4BE7-9824-0F4602C25040}" srcOrd="0" destOrd="0" presId="urn:microsoft.com/office/officeart/2005/8/layout/hList1"/>
    <dgm:cxn modelId="{4039D532-7AA6-4CA8-B8A9-9FD6E62B5F67}" type="presParOf" srcId="{2F0A9D43-BDE2-4BE7-9824-0F4602C25040}" destId="{D16B118C-DA74-40C8-BF2B-0E621E720249}" srcOrd="0" destOrd="0" presId="urn:microsoft.com/office/officeart/2005/8/layout/hList1"/>
    <dgm:cxn modelId="{BD87C25C-A9BA-45CE-B008-6B95A48BB2D8}" type="presParOf" srcId="{2F0A9D43-BDE2-4BE7-9824-0F4602C25040}" destId="{A0858A1C-FFBA-4283-9D1A-3EF3FCDC060A}"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7ED3FB4-6B03-4B1E-B464-9E74D774C750}" type="doc">
      <dgm:prSet loTypeId="urn:microsoft.com/office/officeart/2005/8/layout/hList1" loCatId="list" qsTypeId="urn:microsoft.com/office/officeart/2005/8/quickstyle/simple2" qsCatId="simple" csTypeId="urn:microsoft.com/office/officeart/2005/8/colors/accent3_2" csCatId="accent3" phldr="1"/>
      <dgm:spPr/>
      <dgm:t>
        <a:bodyPr/>
        <a:lstStyle/>
        <a:p>
          <a:endParaRPr lang="en-US"/>
        </a:p>
      </dgm:t>
    </dgm:pt>
    <dgm:pt modelId="{45965429-44C3-4E6F-8730-758112016FD1}">
      <dgm:prSet phldrT="[Text]" custT="1"/>
      <dgm:spPr/>
      <dgm:t>
        <a:bodyPr/>
        <a:lstStyle/>
        <a:p>
          <a:r>
            <a:rPr lang="en-US" sz="2400" dirty="0" smtClean="0"/>
            <a:t>INSIGHT</a:t>
          </a:r>
          <a:endParaRPr lang="en-US" sz="2400" dirty="0"/>
        </a:p>
      </dgm:t>
    </dgm:pt>
    <dgm:pt modelId="{BBB73DBB-4549-4470-A80E-DE64BD6003A1}" type="parTrans" cxnId="{89A5DB73-3E96-4530-BEC1-3B2497AC4037}">
      <dgm:prSet/>
      <dgm:spPr/>
      <dgm:t>
        <a:bodyPr/>
        <a:lstStyle/>
        <a:p>
          <a:endParaRPr lang="en-US"/>
        </a:p>
      </dgm:t>
    </dgm:pt>
    <dgm:pt modelId="{7D4F9828-2DC9-4B8F-B99B-F475636781FD}" type="sibTrans" cxnId="{89A5DB73-3E96-4530-BEC1-3B2497AC4037}">
      <dgm:prSet/>
      <dgm:spPr/>
      <dgm:t>
        <a:bodyPr/>
        <a:lstStyle/>
        <a:p>
          <a:endParaRPr lang="en-US"/>
        </a:p>
      </dgm:t>
    </dgm:pt>
    <dgm:pt modelId="{F8EFD86F-405A-4BD2-A2BC-1C2E45359A77}">
      <dgm:prSet phldrT="[Text]" custT="1"/>
      <dgm:spPr/>
      <dgm:t>
        <a:bodyPr/>
        <a:lstStyle/>
        <a:p>
          <a:r>
            <a:rPr lang="en-US" sz="1400" b="0" dirty="0" smtClean="0">
              <a:latin typeface="+mn-lt"/>
              <a:cs typeface="Arial" pitchFamily="34" charset="0"/>
            </a:rPr>
            <a:t>Customers having credit score above 600 and below 700 are churning </a:t>
          </a:r>
          <a:endParaRPr lang="en-US" sz="1400" b="0" dirty="0">
            <a:latin typeface="+mn-lt"/>
            <a:cs typeface="Arial" pitchFamily="34" charset="0"/>
          </a:endParaRPr>
        </a:p>
      </dgm:t>
    </dgm:pt>
    <dgm:pt modelId="{BE7EF081-8ABB-4079-9E12-98EF353E5F43}" type="parTrans" cxnId="{569005B7-41FE-4046-A880-0063A5C683A5}">
      <dgm:prSet/>
      <dgm:spPr/>
      <dgm:t>
        <a:bodyPr/>
        <a:lstStyle/>
        <a:p>
          <a:endParaRPr lang="en-US"/>
        </a:p>
      </dgm:t>
    </dgm:pt>
    <dgm:pt modelId="{0EB23C1D-37F3-41A5-B3A7-518505290721}" type="sibTrans" cxnId="{569005B7-41FE-4046-A880-0063A5C683A5}">
      <dgm:prSet/>
      <dgm:spPr/>
      <dgm:t>
        <a:bodyPr/>
        <a:lstStyle/>
        <a:p>
          <a:endParaRPr lang="en-US"/>
        </a:p>
      </dgm:t>
    </dgm:pt>
    <dgm:pt modelId="{398D41C2-82C4-42BA-9E42-E3C64E135D23}">
      <dgm:prSet phldrT="[Text]" custT="1"/>
      <dgm:spPr/>
      <dgm:t>
        <a:bodyPr/>
        <a:lstStyle/>
        <a:p>
          <a:endParaRPr lang="en-US" sz="1400" b="0" dirty="0">
            <a:latin typeface="+mn-lt"/>
            <a:cs typeface="Arial" pitchFamily="34" charset="0"/>
          </a:endParaRPr>
        </a:p>
      </dgm:t>
    </dgm:pt>
    <dgm:pt modelId="{CBDE17B5-628E-4EA2-A324-910ADD1A285D}" type="parTrans" cxnId="{A3485205-3955-4069-983A-D0070D03D7BC}">
      <dgm:prSet/>
      <dgm:spPr/>
      <dgm:t>
        <a:bodyPr/>
        <a:lstStyle/>
        <a:p>
          <a:endParaRPr lang="en-US"/>
        </a:p>
      </dgm:t>
    </dgm:pt>
    <dgm:pt modelId="{FA41561E-7AC1-4A77-8E22-8CD7C4F99048}" type="sibTrans" cxnId="{A3485205-3955-4069-983A-D0070D03D7BC}">
      <dgm:prSet/>
      <dgm:spPr/>
      <dgm:t>
        <a:bodyPr/>
        <a:lstStyle/>
        <a:p>
          <a:endParaRPr lang="en-US"/>
        </a:p>
      </dgm:t>
    </dgm:pt>
    <dgm:pt modelId="{5CBFDE88-AB99-4C5E-9B8E-0534899DC8B4}">
      <dgm:prSet phldrT="[Text]" custT="1"/>
      <dgm:spPr/>
      <dgm:t>
        <a:bodyPr/>
        <a:lstStyle/>
        <a:p>
          <a:r>
            <a:rPr lang="en-US" sz="1400" b="0" dirty="0" smtClean="0">
              <a:latin typeface="+mn-lt"/>
              <a:cs typeface="Arial" pitchFamily="34" charset="0"/>
            </a:rPr>
            <a:t>Customers having credit score above 700a and below are not willing to churn</a:t>
          </a:r>
          <a:endParaRPr lang="en-US" sz="1400" b="0" dirty="0">
            <a:latin typeface="+mn-lt"/>
            <a:cs typeface="Arial" pitchFamily="34" charset="0"/>
          </a:endParaRPr>
        </a:p>
      </dgm:t>
    </dgm:pt>
    <dgm:pt modelId="{2FC9A8C2-9781-4B46-8523-BDD36E5A0A2C}" type="parTrans" cxnId="{C5EAF1E9-4DB4-4444-B49F-E0E5E08525BA}">
      <dgm:prSet/>
      <dgm:spPr/>
    </dgm:pt>
    <dgm:pt modelId="{BAC43FF7-A0CE-4069-A5F4-318B92AC23DB}" type="sibTrans" cxnId="{C5EAF1E9-4DB4-4444-B49F-E0E5E08525BA}">
      <dgm:prSet/>
      <dgm:spPr/>
    </dgm:pt>
    <dgm:pt modelId="{054A41C6-BE07-4044-BC1B-EBF0615CA7E2}">
      <dgm:prSet phldrT="[Text]" custT="1"/>
      <dgm:spPr/>
      <dgm:t>
        <a:bodyPr/>
        <a:lstStyle/>
        <a:p>
          <a:r>
            <a:rPr lang="en-US" sz="1400" b="0" dirty="0" smtClean="0">
              <a:latin typeface="+mn-lt"/>
              <a:cs typeface="Arial" pitchFamily="34" charset="0"/>
            </a:rPr>
            <a:t>One more insight is that customers with credit score above 800 are less likely to churn </a:t>
          </a:r>
          <a:endParaRPr lang="en-US" sz="1400" b="0" dirty="0">
            <a:latin typeface="+mn-lt"/>
            <a:cs typeface="Arial" pitchFamily="34" charset="0"/>
          </a:endParaRPr>
        </a:p>
      </dgm:t>
    </dgm:pt>
    <dgm:pt modelId="{349DC2E3-4CA5-4151-928C-08CD2D4C3EA0}" type="parTrans" cxnId="{19C91D90-88FF-416E-A811-C086167627F7}">
      <dgm:prSet/>
      <dgm:spPr/>
    </dgm:pt>
    <dgm:pt modelId="{EFEA483E-4BC9-4D22-8AE1-AAEA36526C16}" type="sibTrans" cxnId="{19C91D90-88FF-416E-A811-C086167627F7}">
      <dgm:prSet/>
      <dgm:spPr/>
    </dgm:pt>
    <dgm:pt modelId="{73134A97-BD23-4052-B91D-067CE7E86067}" type="pres">
      <dgm:prSet presAssocID="{27ED3FB4-6B03-4B1E-B464-9E74D774C750}" presName="Name0" presStyleCnt="0">
        <dgm:presLayoutVars>
          <dgm:dir/>
          <dgm:animLvl val="lvl"/>
          <dgm:resizeHandles val="exact"/>
        </dgm:presLayoutVars>
      </dgm:prSet>
      <dgm:spPr/>
      <dgm:t>
        <a:bodyPr/>
        <a:lstStyle/>
        <a:p>
          <a:endParaRPr lang="en-US"/>
        </a:p>
      </dgm:t>
    </dgm:pt>
    <dgm:pt modelId="{2F0A9D43-BDE2-4BE7-9824-0F4602C25040}" type="pres">
      <dgm:prSet presAssocID="{45965429-44C3-4E6F-8730-758112016FD1}" presName="composite" presStyleCnt="0"/>
      <dgm:spPr/>
    </dgm:pt>
    <dgm:pt modelId="{D16B118C-DA74-40C8-BF2B-0E621E720249}" type="pres">
      <dgm:prSet presAssocID="{45965429-44C3-4E6F-8730-758112016FD1}" presName="parTx" presStyleLbl="alignNode1" presStyleIdx="0" presStyleCnt="1">
        <dgm:presLayoutVars>
          <dgm:chMax val="0"/>
          <dgm:chPref val="0"/>
          <dgm:bulletEnabled val="1"/>
        </dgm:presLayoutVars>
      </dgm:prSet>
      <dgm:spPr/>
      <dgm:t>
        <a:bodyPr/>
        <a:lstStyle/>
        <a:p>
          <a:endParaRPr lang="en-US"/>
        </a:p>
      </dgm:t>
    </dgm:pt>
    <dgm:pt modelId="{A0858A1C-FFBA-4283-9D1A-3EF3FCDC060A}" type="pres">
      <dgm:prSet presAssocID="{45965429-44C3-4E6F-8730-758112016FD1}" presName="desTx" presStyleLbl="alignAccFollowNode1" presStyleIdx="0" presStyleCnt="1" custScaleY="114857" custLinFactNeighborX="787" custLinFactNeighborY="1201">
        <dgm:presLayoutVars>
          <dgm:bulletEnabled val="1"/>
        </dgm:presLayoutVars>
      </dgm:prSet>
      <dgm:spPr/>
      <dgm:t>
        <a:bodyPr/>
        <a:lstStyle/>
        <a:p>
          <a:endParaRPr lang="en-US"/>
        </a:p>
      </dgm:t>
    </dgm:pt>
  </dgm:ptLst>
  <dgm:cxnLst>
    <dgm:cxn modelId="{19C91D90-88FF-416E-A811-C086167627F7}" srcId="{45965429-44C3-4E6F-8730-758112016FD1}" destId="{054A41C6-BE07-4044-BC1B-EBF0615CA7E2}" srcOrd="3" destOrd="0" parTransId="{349DC2E3-4CA5-4151-928C-08CD2D4C3EA0}" sibTransId="{EFEA483E-4BC9-4D22-8AE1-AAEA36526C16}"/>
    <dgm:cxn modelId="{DA99A136-ED74-4F1A-B0A5-45F1FEF2B46E}" type="presOf" srcId="{45965429-44C3-4E6F-8730-758112016FD1}" destId="{D16B118C-DA74-40C8-BF2B-0E621E720249}" srcOrd="0" destOrd="0" presId="urn:microsoft.com/office/officeart/2005/8/layout/hList1"/>
    <dgm:cxn modelId="{0324B615-43E7-4CF3-9C7B-E0D2BEC1F28A}" type="presOf" srcId="{F8EFD86F-405A-4BD2-A2BC-1C2E45359A77}" destId="{A0858A1C-FFBA-4283-9D1A-3EF3FCDC060A}" srcOrd="0" destOrd="1" presId="urn:microsoft.com/office/officeart/2005/8/layout/hList1"/>
    <dgm:cxn modelId="{253F0581-DBB5-4E0B-B56D-56F2D04F6B9B}" type="presOf" srcId="{054A41C6-BE07-4044-BC1B-EBF0615CA7E2}" destId="{A0858A1C-FFBA-4283-9D1A-3EF3FCDC060A}" srcOrd="0" destOrd="3" presId="urn:microsoft.com/office/officeart/2005/8/layout/hList1"/>
    <dgm:cxn modelId="{C5EAF1E9-4DB4-4444-B49F-E0E5E08525BA}" srcId="{45965429-44C3-4E6F-8730-758112016FD1}" destId="{5CBFDE88-AB99-4C5E-9B8E-0534899DC8B4}" srcOrd="2" destOrd="0" parTransId="{2FC9A8C2-9781-4B46-8523-BDD36E5A0A2C}" sibTransId="{BAC43FF7-A0CE-4069-A5F4-318B92AC23DB}"/>
    <dgm:cxn modelId="{A3485205-3955-4069-983A-D0070D03D7BC}" srcId="{45965429-44C3-4E6F-8730-758112016FD1}" destId="{398D41C2-82C4-42BA-9E42-E3C64E135D23}" srcOrd="0" destOrd="0" parTransId="{CBDE17B5-628E-4EA2-A324-910ADD1A285D}" sibTransId="{FA41561E-7AC1-4A77-8E22-8CD7C4F99048}"/>
    <dgm:cxn modelId="{38DC3DF6-B5BD-422E-95E7-3BB40CA437C6}" type="presOf" srcId="{27ED3FB4-6B03-4B1E-B464-9E74D774C750}" destId="{73134A97-BD23-4052-B91D-067CE7E86067}" srcOrd="0" destOrd="0" presId="urn:microsoft.com/office/officeart/2005/8/layout/hList1"/>
    <dgm:cxn modelId="{E262B2B1-284F-48CF-A72D-A45E593E56DC}" type="presOf" srcId="{398D41C2-82C4-42BA-9E42-E3C64E135D23}" destId="{A0858A1C-FFBA-4283-9D1A-3EF3FCDC060A}" srcOrd="0" destOrd="0" presId="urn:microsoft.com/office/officeart/2005/8/layout/hList1"/>
    <dgm:cxn modelId="{54099EEA-26EB-4D29-B06B-3F1901CBBB1C}" type="presOf" srcId="{5CBFDE88-AB99-4C5E-9B8E-0534899DC8B4}" destId="{A0858A1C-FFBA-4283-9D1A-3EF3FCDC060A}" srcOrd="0" destOrd="2" presId="urn:microsoft.com/office/officeart/2005/8/layout/hList1"/>
    <dgm:cxn modelId="{569005B7-41FE-4046-A880-0063A5C683A5}" srcId="{45965429-44C3-4E6F-8730-758112016FD1}" destId="{F8EFD86F-405A-4BD2-A2BC-1C2E45359A77}" srcOrd="1" destOrd="0" parTransId="{BE7EF081-8ABB-4079-9E12-98EF353E5F43}" sibTransId="{0EB23C1D-37F3-41A5-B3A7-518505290721}"/>
    <dgm:cxn modelId="{89A5DB73-3E96-4530-BEC1-3B2497AC4037}" srcId="{27ED3FB4-6B03-4B1E-B464-9E74D774C750}" destId="{45965429-44C3-4E6F-8730-758112016FD1}" srcOrd="0" destOrd="0" parTransId="{BBB73DBB-4549-4470-A80E-DE64BD6003A1}" sibTransId="{7D4F9828-2DC9-4B8F-B99B-F475636781FD}"/>
    <dgm:cxn modelId="{14900E28-E8EE-479F-A01A-4B873287E6B1}" type="presParOf" srcId="{73134A97-BD23-4052-B91D-067CE7E86067}" destId="{2F0A9D43-BDE2-4BE7-9824-0F4602C25040}" srcOrd="0" destOrd="0" presId="urn:microsoft.com/office/officeart/2005/8/layout/hList1"/>
    <dgm:cxn modelId="{284A7A84-6589-49BB-AEC7-9EA9A9D9DF4C}" type="presParOf" srcId="{2F0A9D43-BDE2-4BE7-9824-0F4602C25040}" destId="{D16B118C-DA74-40C8-BF2B-0E621E720249}" srcOrd="0" destOrd="0" presId="urn:microsoft.com/office/officeart/2005/8/layout/hList1"/>
    <dgm:cxn modelId="{8CEED283-9C79-4150-92F1-F94A5670ACFB}" type="presParOf" srcId="{2F0A9D43-BDE2-4BE7-9824-0F4602C25040}" destId="{A0858A1C-FFBA-4283-9D1A-3EF3FCDC060A}" srcOrd="1" destOrd="0" presId="urn:microsoft.com/office/officeart/2005/8/layout/hList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7ED3FB4-6B03-4B1E-B464-9E74D774C750}" type="doc">
      <dgm:prSet loTypeId="urn:microsoft.com/office/officeart/2005/8/layout/hList1" loCatId="list" qsTypeId="urn:microsoft.com/office/officeart/2005/8/quickstyle/simple2" qsCatId="simple" csTypeId="urn:microsoft.com/office/officeart/2005/8/colors/accent3_2" csCatId="accent3" phldr="1"/>
      <dgm:spPr/>
      <dgm:t>
        <a:bodyPr/>
        <a:lstStyle/>
        <a:p>
          <a:endParaRPr lang="en-US"/>
        </a:p>
      </dgm:t>
    </dgm:pt>
    <dgm:pt modelId="{45965429-44C3-4E6F-8730-758112016FD1}">
      <dgm:prSet phldrT="[Text]" custT="1"/>
      <dgm:spPr/>
      <dgm:t>
        <a:bodyPr/>
        <a:lstStyle/>
        <a:p>
          <a:r>
            <a:rPr lang="en-US" sz="2400" dirty="0" smtClean="0"/>
            <a:t>INSIGHT</a:t>
          </a:r>
          <a:endParaRPr lang="en-US" sz="2400" dirty="0"/>
        </a:p>
      </dgm:t>
    </dgm:pt>
    <dgm:pt modelId="{BBB73DBB-4549-4470-A80E-DE64BD6003A1}" type="parTrans" cxnId="{89A5DB73-3E96-4530-BEC1-3B2497AC4037}">
      <dgm:prSet/>
      <dgm:spPr/>
      <dgm:t>
        <a:bodyPr/>
        <a:lstStyle/>
        <a:p>
          <a:endParaRPr lang="en-US"/>
        </a:p>
      </dgm:t>
    </dgm:pt>
    <dgm:pt modelId="{7D4F9828-2DC9-4B8F-B99B-F475636781FD}" type="sibTrans" cxnId="{89A5DB73-3E96-4530-BEC1-3B2497AC4037}">
      <dgm:prSet/>
      <dgm:spPr/>
      <dgm:t>
        <a:bodyPr/>
        <a:lstStyle/>
        <a:p>
          <a:endParaRPr lang="en-US"/>
        </a:p>
      </dgm:t>
    </dgm:pt>
    <dgm:pt modelId="{96D52E3A-8718-45F7-A807-004E7172B976}">
      <dgm:prSet phldrT="[Text]" custT="1"/>
      <dgm:spPr/>
      <dgm:t>
        <a:bodyPr/>
        <a:lstStyle/>
        <a:p>
          <a:r>
            <a:rPr lang="en-US" sz="1300" b="0" i="0" dirty="0" smtClean="0"/>
            <a:t>In </a:t>
          </a:r>
          <a:r>
            <a:rPr lang="en-US" sz="1300" b="0" i="0" dirty="0" err="1" smtClean="0"/>
            <a:t>Univariate</a:t>
          </a:r>
          <a:r>
            <a:rPr lang="en-US" sz="1300" b="0" i="0" dirty="0" smtClean="0"/>
            <a:t> analysis we got to know that Spain and France are having same churn rate . So now let us make </a:t>
          </a:r>
          <a:r>
            <a:rPr lang="en-US" sz="1300" b="0" i="0" dirty="0" err="1" smtClean="0"/>
            <a:t>Bivariate</a:t>
          </a:r>
          <a:r>
            <a:rPr lang="en-US" sz="1300" b="0" i="0" dirty="0" smtClean="0"/>
            <a:t> analysis with gender so that we will get to know</a:t>
          </a:r>
          <a:endParaRPr lang="en-US" sz="1300" b="0" dirty="0">
            <a:latin typeface="+mn-lt"/>
            <a:cs typeface="Arial" pitchFamily="34" charset="0"/>
          </a:endParaRPr>
        </a:p>
      </dgm:t>
    </dgm:pt>
    <dgm:pt modelId="{E9393661-1CD2-42EE-97BB-0E73CFA40F11}" type="parTrans" cxnId="{2F4A7514-AC36-443F-9DAA-A0ED2F3CFF50}">
      <dgm:prSet/>
      <dgm:spPr/>
      <dgm:t>
        <a:bodyPr/>
        <a:lstStyle/>
        <a:p>
          <a:endParaRPr lang="en-US"/>
        </a:p>
      </dgm:t>
    </dgm:pt>
    <dgm:pt modelId="{CD42FF92-B13D-4EFD-A4B7-AAAAB9F5935C}" type="sibTrans" cxnId="{2F4A7514-AC36-443F-9DAA-A0ED2F3CFF50}">
      <dgm:prSet/>
      <dgm:spPr/>
      <dgm:t>
        <a:bodyPr/>
        <a:lstStyle/>
        <a:p>
          <a:endParaRPr lang="en-US"/>
        </a:p>
      </dgm:t>
    </dgm:pt>
    <dgm:pt modelId="{CB9BD809-1ABF-4333-9F6D-3BC432549D01}">
      <dgm:prSet phldrT="[Text]" custT="1"/>
      <dgm:spPr/>
      <dgm:t>
        <a:bodyPr/>
        <a:lstStyle/>
        <a:p>
          <a:endParaRPr lang="en-US" sz="1300" b="0" dirty="0">
            <a:latin typeface="+mn-lt"/>
            <a:cs typeface="Arial" pitchFamily="34" charset="0"/>
          </a:endParaRPr>
        </a:p>
      </dgm:t>
    </dgm:pt>
    <dgm:pt modelId="{0FECC12E-661F-48EE-96FC-C946CBCD9A20}" type="parTrans" cxnId="{CC06C31A-439C-4508-A883-A2FB22D1F4FF}">
      <dgm:prSet/>
      <dgm:spPr/>
      <dgm:t>
        <a:bodyPr/>
        <a:lstStyle/>
        <a:p>
          <a:endParaRPr lang="en-US"/>
        </a:p>
      </dgm:t>
    </dgm:pt>
    <dgm:pt modelId="{2F05AE55-B54B-4DDF-B749-A9163DA61910}" type="sibTrans" cxnId="{CC06C31A-439C-4508-A883-A2FB22D1F4FF}">
      <dgm:prSet/>
      <dgm:spPr/>
      <dgm:t>
        <a:bodyPr/>
        <a:lstStyle/>
        <a:p>
          <a:endParaRPr lang="en-US"/>
        </a:p>
      </dgm:t>
    </dgm:pt>
    <dgm:pt modelId="{4A986CE9-65BD-4C8B-AE4B-0AB42D2FADDE}">
      <dgm:prSet phldrT="[Text]" custT="1"/>
      <dgm:spPr/>
      <dgm:t>
        <a:bodyPr/>
        <a:lstStyle/>
        <a:p>
          <a:r>
            <a:rPr lang="en-US" sz="1300" b="0" dirty="0" smtClean="0">
              <a:latin typeface="+mn-lt"/>
              <a:cs typeface="Arial" pitchFamily="34" charset="0"/>
            </a:rPr>
            <a:t>This was an surprising insight that both male and female of Spain are less in percentage to churn</a:t>
          </a:r>
          <a:endParaRPr lang="en-US" sz="1300" b="0" dirty="0">
            <a:latin typeface="+mn-lt"/>
            <a:cs typeface="Arial" pitchFamily="34" charset="0"/>
          </a:endParaRPr>
        </a:p>
      </dgm:t>
    </dgm:pt>
    <dgm:pt modelId="{1AD38E12-3A86-4950-9A8B-617E2E0D6747}" type="parTrans" cxnId="{E8295D58-A542-4FD2-9A77-69061A6F7062}">
      <dgm:prSet/>
      <dgm:spPr/>
      <dgm:t>
        <a:bodyPr/>
        <a:lstStyle/>
        <a:p>
          <a:endParaRPr lang="en-US"/>
        </a:p>
      </dgm:t>
    </dgm:pt>
    <dgm:pt modelId="{7AEC7B8D-3685-4D5C-B142-4D3434A2A656}" type="sibTrans" cxnId="{E8295D58-A542-4FD2-9A77-69061A6F7062}">
      <dgm:prSet/>
      <dgm:spPr/>
      <dgm:t>
        <a:bodyPr/>
        <a:lstStyle/>
        <a:p>
          <a:endParaRPr lang="en-US"/>
        </a:p>
      </dgm:t>
    </dgm:pt>
    <dgm:pt modelId="{B5F834A8-6B18-4461-AA47-470BDA7A3292}">
      <dgm:prSet phldrT="[Text]" custT="1"/>
      <dgm:spPr/>
      <dgm:t>
        <a:bodyPr/>
        <a:lstStyle/>
        <a:p>
          <a:r>
            <a:rPr lang="en-US" sz="1300" b="0" dirty="0" smtClean="0">
              <a:latin typeface="+mn-lt"/>
              <a:cs typeface="Arial" pitchFamily="34" charset="0"/>
            </a:rPr>
            <a:t>And Both male and female are more likely to churn from Germany and France</a:t>
          </a:r>
          <a:endParaRPr lang="en-US" sz="1300" b="0" dirty="0">
            <a:latin typeface="+mn-lt"/>
            <a:cs typeface="Arial" pitchFamily="34" charset="0"/>
          </a:endParaRPr>
        </a:p>
      </dgm:t>
    </dgm:pt>
    <dgm:pt modelId="{B1808AA6-860B-4074-A229-91394F6836B3}" type="parTrans" cxnId="{3965D62B-F822-4CF3-BA3B-048E1DAF2C7C}">
      <dgm:prSet/>
      <dgm:spPr/>
      <dgm:t>
        <a:bodyPr/>
        <a:lstStyle/>
        <a:p>
          <a:endParaRPr lang="en-US"/>
        </a:p>
      </dgm:t>
    </dgm:pt>
    <dgm:pt modelId="{C1452F50-2C45-4D9D-AC59-7C6C04DE04CB}" type="sibTrans" cxnId="{3965D62B-F822-4CF3-BA3B-048E1DAF2C7C}">
      <dgm:prSet/>
      <dgm:spPr/>
      <dgm:t>
        <a:bodyPr/>
        <a:lstStyle/>
        <a:p>
          <a:endParaRPr lang="en-US"/>
        </a:p>
      </dgm:t>
    </dgm:pt>
    <dgm:pt modelId="{8B83760C-06FA-49C6-B982-0BD43F830C7A}">
      <dgm:prSet phldrT="[Text]" custT="1"/>
      <dgm:spPr/>
      <dgm:t>
        <a:bodyPr/>
        <a:lstStyle/>
        <a:p>
          <a:r>
            <a:rPr lang="en-US" sz="1300" b="0" dirty="0" smtClean="0">
              <a:latin typeface="+mn-lt"/>
              <a:cs typeface="Arial" pitchFamily="34" charset="0"/>
            </a:rPr>
            <a:t>By this customers of Germany has high chances to churn based on </a:t>
          </a:r>
          <a:r>
            <a:rPr lang="en-US" sz="1300" b="0" dirty="0" err="1" smtClean="0">
              <a:latin typeface="+mn-lt"/>
              <a:cs typeface="Arial" pitchFamily="34" charset="0"/>
            </a:rPr>
            <a:t>univariate</a:t>
          </a:r>
          <a:r>
            <a:rPr lang="en-US" sz="1300" b="0" dirty="0" smtClean="0">
              <a:latin typeface="+mn-lt"/>
              <a:cs typeface="Arial" pitchFamily="34" charset="0"/>
            </a:rPr>
            <a:t> and </a:t>
          </a:r>
          <a:r>
            <a:rPr lang="en-US" sz="1300" b="0" dirty="0" err="1" smtClean="0">
              <a:latin typeface="+mn-lt"/>
              <a:cs typeface="Arial" pitchFamily="34" charset="0"/>
            </a:rPr>
            <a:t>bivariate</a:t>
          </a:r>
          <a:r>
            <a:rPr lang="en-US" sz="1300" b="0" dirty="0" smtClean="0">
              <a:latin typeface="+mn-lt"/>
              <a:cs typeface="Arial" pitchFamily="34" charset="0"/>
            </a:rPr>
            <a:t> analysis</a:t>
          </a:r>
          <a:endParaRPr lang="en-US" sz="1300" b="0" dirty="0">
            <a:latin typeface="+mn-lt"/>
            <a:cs typeface="Arial" pitchFamily="34" charset="0"/>
          </a:endParaRPr>
        </a:p>
      </dgm:t>
    </dgm:pt>
    <dgm:pt modelId="{5077793A-5395-4515-979D-2399E04552D5}" type="parTrans" cxnId="{4909781D-795B-4EBC-AD25-FB331303CB3C}">
      <dgm:prSet/>
      <dgm:spPr/>
      <dgm:t>
        <a:bodyPr/>
        <a:lstStyle/>
        <a:p>
          <a:endParaRPr lang="en-US"/>
        </a:p>
      </dgm:t>
    </dgm:pt>
    <dgm:pt modelId="{412FD344-3272-4CC0-A044-211F004DB6FE}" type="sibTrans" cxnId="{4909781D-795B-4EBC-AD25-FB331303CB3C}">
      <dgm:prSet/>
      <dgm:spPr/>
      <dgm:t>
        <a:bodyPr/>
        <a:lstStyle/>
        <a:p>
          <a:endParaRPr lang="en-US"/>
        </a:p>
      </dgm:t>
    </dgm:pt>
    <dgm:pt modelId="{73134A97-BD23-4052-B91D-067CE7E86067}" type="pres">
      <dgm:prSet presAssocID="{27ED3FB4-6B03-4B1E-B464-9E74D774C750}" presName="Name0" presStyleCnt="0">
        <dgm:presLayoutVars>
          <dgm:dir/>
          <dgm:animLvl val="lvl"/>
          <dgm:resizeHandles val="exact"/>
        </dgm:presLayoutVars>
      </dgm:prSet>
      <dgm:spPr/>
      <dgm:t>
        <a:bodyPr/>
        <a:lstStyle/>
        <a:p>
          <a:endParaRPr lang="en-US"/>
        </a:p>
      </dgm:t>
    </dgm:pt>
    <dgm:pt modelId="{2F0A9D43-BDE2-4BE7-9824-0F4602C25040}" type="pres">
      <dgm:prSet presAssocID="{45965429-44C3-4E6F-8730-758112016FD1}" presName="composite" presStyleCnt="0"/>
      <dgm:spPr/>
    </dgm:pt>
    <dgm:pt modelId="{D16B118C-DA74-40C8-BF2B-0E621E720249}" type="pres">
      <dgm:prSet presAssocID="{45965429-44C3-4E6F-8730-758112016FD1}" presName="parTx" presStyleLbl="alignNode1" presStyleIdx="0" presStyleCnt="1">
        <dgm:presLayoutVars>
          <dgm:chMax val="0"/>
          <dgm:chPref val="0"/>
          <dgm:bulletEnabled val="1"/>
        </dgm:presLayoutVars>
      </dgm:prSet>
      <dgm:spPr/>
      <dgm:t>
        <a:bodyPr/>
        <a:lstStyle/>
        <a:p>
          <a:endParaRPr lang="en-US"/>
        </a:p>
      </dgm:t>
    </dgm:pt>
    <dgm:pt modelId="{A0858A1C-FFBA-4283-9D1A-3EF3FCDC060A}" type="pres">
      <dgm:prSet presAssocID="{45965429-44C3-4E6F-8730-758112016FD1}" presName="desTx" presStyleLbl="alignAccFollowNode1" presStyleIdx="0" presStyleCnt="1" custScaleY="117824">
        <dgm:presLayoutVars>
          <dgm:bulletEnabled val="1"/>
        </dgm:presLayoutVars>
      </dgm:prSet>
      <dgm:spPr/>
      <dgm:t>
        <a:bodyPr/>
        <a:lstStyle/>
        <a:p>
          <a:endParaRPr lang="en-US"/>
        </a:p>
      </dgm:t>
    </dgm:pt>
  </dgm:ptLst>
  <dgm:cxnLst>
    <dgm:cxn modelId="{013CEC82-7427-4AAF-83BE-596149CC5E92}" type="presOf" srcId="{27ED3FB4-6B03-4B1E-B464-9E74D774C750}" destId="{73134A97-BD23-4052-B91D-067CE7E86067}" srcOrd="0" destOrd="0" presId="urn:microsoft.com/office/officeart/2005/8/layout/hList1"/>
    <dgm:cxn modelId="{4909781D-795B-4EBC-AD25-FB331303CB3C}" srcId="{45965429-44C3-4E6F-8730-758112016FD1}" destId="{8B83760C-06FA-49C6-B982-0BD43F830C7A}" srcOrd="4" destOrd="0" parTransId="{5077793A-5395-4515-979D-2399E04552D5}" sibTransId="{412FD344-3272-4CC0-A044-211F004DB6FE}"/>
    <dgm:cxn modelId="{30673A88-9AF9-4518-A2B3-D8D31D24F86D}" type="presOf" srcId="{8B83760C-06FA-49C6-B982-0BD43F830C7A}" destId="{A0858A1C-FFBA-4283-9D1A-3EF3FCDC060A}" srcOrd="0" destOrd="4" presId="urn:microsoft.com/office/officeart/2005/8/layout/hList1"/>
    <dgm:cxn modelId="{3965D62B-F822-4CF3-BA3B-048E1DAF2C7C}" srcId="{45965429-44C3-4E6F-8730-758112016FD1}" destId="{B5F834A8-6B18-4461-AA47-470BDA7A3292}" srcOrd="3" destOrd="0" parTransId="{B1808AA6-860B-4074-A229-91394F6836B3}" sibTransId="{C1452F50-2C45-4D9D-AC59-7C6C04DE04CB}"/>
    <dgm:cxn modelId="{2F4A7514-AC36-443F-9DAA-A0ED2F3CFF50}" srcId="{45965429-44C3-4E6F-8730-758112016FD1}" destId="{96D52E3A-8718-45F7-A807-004E7172B976}" srcOrd="1" destOrd="0" parTransId="{E9393661-1CD2-42EE-97BB-0E73CFA40F11}" sibTransId="{CD42FF92-B13D-4EFD-A4B7-AAAAB9F5935C}"/>
    <dgm:cxn modelId="{C3B496F0-E287-4618-BC0E-2C8BAA625424}" type="presOf" srcId="{96D52E3A-8718-45F7-A807-004E7172B976}" destId="{A0858A1C-FFBA-4283-9D1A-3EF3FCDC060A}" srcOrd="0" destOrd="1" presId="urn:microsoft.com/office/officeart/2005/8/layout/hList1"/>
    <dgm:cxn modelId="{E8295D58-A542-4FD2-9A77-69061A6F7062}" srcId="{45965429-44C3-4E6F-8730-758112016FD1}" destId="{4A986CE9-65BD-4C8B-AE4B-0AB42D2FADDE}" srcOrd="2" destOrd="0" parTransId="{1AD38E12-3A86-4950-9A8B-617E2E0D6747}" sibTransId="{7AEC7B8D-3685-4D5C-B142-4D3434A2A656}"/>
    <dgm:cxn modelId="{CC06C31A-439C-4508-A883-A2FB22D1F4FF}" srcId="{45965429-44C3-4E6F-8730-758112016FD1}" destId="{CB9BD809-1ABF-4333-9F6D-3BC432549D01}" srcOrd="0" destOrd="0" parTransId="{0FECC12E-661F-48EE-96FC-C946CBCD9A20}" sibTransId="{2F05AE55-B54B-4DDF-B749-A9163DA61910}"/>
    <dgm:cxn modelId="{A4EA0B5A-4133-4E99-AD37-E5C821C1DD78}" type="presOf" srcId="{4A986CE9-65BD-4C8B-AE4B-0AB42D2FADDE}" destId="{A0858A1C-FFBA-4283-9D1A-3EF3FCDC060A}" srcOrd="0" destOrd="2" presId="urn:microsoft.com/office/officeart/2005/8/layout/hList1"/>
    <dgm:cxn modelId="{8A09CD50-E193-418F-92AC-574C1E66B12E}" type="presOf" srcId="{B5F834A8-6B18-4461-AA47-470BDA7A3292}" destId="{A0858A1C-FFBA-4283-9D1A-3EF3FCDC060A}" srcOrd="0" destOrd="3" presId="urn:microsoft.com/office/officeart/2005/8/layout/hList1"/>
    <dgm:cxn modelId="{A317571C-022B-49FF-9D29-224EEA96AC66}" type="presOf" srcId="{45965429-44C3-4E6F-8730-758112016FD1}" destId="{D16B118C-DA74-40C8-BF2B-0E621E720249}" srcOrd="0" destOrd="0" presId="urn:microsoft.com/office/officeart/2005/8/layout/hList1"/>
    <dgm:cxn modelId="{A5DD5B14-9669-49D7-AE3D-C72D0F90BADB}" type="presOf" srcId="{CB9BD809-1ABF-4333-9F6D-3BC432549D01}" destId="{A0858A1C-FFBA-4283-9D1A-3EF3FCDC060A}" srcOrd="0" destOrd="0" presId="urn:microsoft.com/office/officeart/2005/8/layout/hList1"/>
    <dgm:cxn modelId="{89A5DB73-3E96-4530-BEC1-3B2497AC4037}" srcId="{27ED3FB4-6B03-4B1E-B464-9E74D774C750}" destId="{45965429-44C3-4E6F-8730-758112016FD1}" srcOrd="0" destOrd="0" parTransId="{BBB73DBB-4549-4470-A80E-DE64BD6003A1}" sibTransId="{7D4F9828-2DC9-4B8F-B99B-F475636781FD}"/>
    <dgm:cxn modelId="{D2F824C1-F376-429B-B716-C7421233E90E}" type="presParOf" srcId="{73134A97-BD23-4052-B91D-067CE7E86067}" destId="{2F0A9D43-BDE2-4BE7-9824-0F4602C25040}" srcOrd="0" destOrd="0" presId="urn:microsoft.com/office/officeart/2005/8/layout/hList1"/>
    <dgm:cxn modelId="{9DD46623-B528-4E95-8367-D54687DADA64}" type="presParOf" srcId="{2F0A9D43-BDE2-4BE7-9824-0F4602C25040}" destId="{D16B118C-DA74-40C8-BF2B-0E621E720249}" srcOrd="0" destOrd="0" presId="urn:microsoft.com/office/officeart/2005/8/layout/hList1"/>
    <dgm:cxn modelId="{71577BD3-33AB-4176-88CE-4AFA41208ED7}" type="presParOf" srcId="{2F0A9D43-BDE2-4BE7-9824-0F4602C25040}" destId="{A0858A1C-FFBA-4283-9D1A-3EF3FCDC060A}"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16B118C-DA74-40C8-BF2B-0E621E720249}">
      <dsp:nvSpPr>
        <dsp:cNvPr id="0" name=""/>
        <dsp:cNvSpPr/>
      </dsp:nvSpPr>
      <dsp:spPr>
        <a:xfrm>
          <a:off x="0" y="5095"/>
          <a:ext cx="4554069" cy="950400"/>
        </a:xfrm>
        <a:prstGeom prst="rect">
          <a:avLst/>
        </a:prstGeom>
        <a:solidFill>
          <a:schemeClr val="accent3">
            <a:hueOff val="0"/>
            <a:satOff val="0"/>
            <a:lumOff val="0"/>
            <a:alphaOff val="0"/>
          </a:schemeClr>
        </a:solidFill>
        <a:ln w="11429" cap="flat" cmpd="sng" algn="ctr">
          <a:solidFill>
            <a:schemeClr val="accent3">
              <a:hueOff val="0"/>
              <a:satOff val="0"/>
              <a:lumOff val="0"/>
              <a:alphaOff val="0"/>
            </a:schemeClr>
          </a:solidFill>
          <a:prstDash val="sysDash"/>
        </a:ln>
        <a:effectLst>
          <a:outerShdw blurRad="50800" dist="25400" dir="5400000" rotWithShape="0">
            <a:srgbClr val="000000">
              <a:alpha val="35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t>INSIGHT</a:t>
          </a:r>
          <a:endParaRPr lang="en-US" sz="2400" kern="1200" dirty="0"/>
        </a:p>
      </dsp:txBody>
      <dsp:txXfrm>
        <a:off x="0" y="5095"/>
        <a:ext cx="4554069" cy="950400"/>
      </dsp:txXfrm>
    </dsp:sp>
    <dsp:sp modelId="{A0858A1C-FFBA-4283-9D1A-3EF3FCDC060A}">
      <dsp:nvSpPr>
        <dsp:cNvPr id="0" name=""/>
        <dsp:cNvSpPr/>
      </dsp:nvSpPr>
      <dsp:spPr>
        <a:xfrm>
          <a:off x="0" y="723189"/>
          <a:ext cx="4554069" cy="2041809"/>
        </a:xfrm>
        <a:prstGeom prst="rect">
          <a:avLst/>
        </a:prstGeom>
        <a:solidFill>
          <a:schemeClr val="accent3">
            <a:alpha val="90000"/>
            <a:tint val="40000"/>
            <a:hueOff val="0"/>
            <a:satOff val="0"/>
            <a:lumOff val="0"/>
            <a:alphaOff val="0"/>
          </a:schemeClr>
        </a:solidFill>
        <a:ln w="11429" cap="flat" cmpd="sng" algn="ctr">
          <a:solidFill>
            <a:schemeClr val="accent3">
              <a:alpha val="90000"/>
              <a:tint val="40000"/>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endParaRPr lang="en-US" sz="1600" b="1" kern="1200" dirty="0">
            <a:latin typeface="Arial" pitchFamily="34" charset="0"/>
            <a:cs typeface="Arial" pitchFamily="34" charset="0"/>
          </a:endParaRPr>
        </a:p>
        <a:p>
          <a:pPr marL="171450" lvl="1" indent="-171450" algn="l" defTabSz="711200">
            <a:lnSpc>
              <a:spcPct val="90000"/>
            </a:lnSpc>
            <a:spcBef>
              <a:spcPct val="0"/>
            </a:spcBef>
            <a:spcAft>
              <a:spcPct val="15000"/>
            </a:spcAft>
            <a:buChar char="••"/>
          </a:pPr>
          <a:r>
            <a:rPr lang="en-US" sz="1600" b="1" i="0" kern="1200" dirty="0" smtClean="0">
              <a:latin typeface="Arial" pitchFamily="34" charset="0"/>
              <a:cs typeface="Arial" pitchFamily="34" charset="0"/>
            </a:rPr>
            <a:t>The data revealing a higher churn rate among females (25%) compared to males (16%) suggests potential gender-specific patterns in customer behavior within a given context.</a:t>
          </a:r>
          <a:endParaRPr lang="en-US" sz="1600" b="1" kern="1200" dirty="0">
            <a:latin typeface="Arial" pitchFamily="34" charset="0"/>
            <a:cs typeface="Arial" pitchFamily="34" charset="0"/>
          </a:endParaRPr>
        </a:p>
      </dsp:txBody>
      <dsp:txXfrm>
        <a:off x="0" y="723189"/>
        <a:ext cx="4554069" cy="2041809"/>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16B118C-DA74-40C8-BF2B-0E621E720249}">
      <dsp:nvSpPr>
        <dsp:cNvPr id="0" name=""/>
        <dsp:cNvSpPr/>
      </dsp:nvSpPr>
      <dsp:spPr>
        <a:xfrm>
          <a:off x="0" y="33701"/>
          <a:ext cx="4554069" cy="864000"/>
        </a:xfrm>
        <a:prstGeom prst="rect">
          <a:avLst/>
        </a:prstGeom>
        <a:solidFill>
          <a:schemeClr val="accent3">
            <a:hueOff val="0"/>
            <a:satOff val="0"/>
            <a:lumOff val="0"/>
            <a:alphaOff val="0"/>
          </a:schemeClr>
        </a:solidFill>
        <a:ln w="11429" cap="flat" cmpd="sng" algn="ctr">
          <a:solidFill>
            <a:schemeClr val="accent3">
              <a:hueOff val="0"/>
              <a:satOff val="0"/>
              <a:lumOff val="0"/>
              <a:alphaOff val="0"/>
            </a:schemeClr>
          </a:solidFill>
          <a:prstDash val="sysDash"/>
        </a:ln>
        <a:effectLst>
          <a:outerShdw blurRad="50800" dist="25400" dir="5400000" rotWithShape="0">
            <a:srgbClr val="000000">
              <a:alpha val="35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t>INSIGHT</a:t>
          </a:r>
          <a:endParaRPr lang="en-US" sz="2400" kern="1200" dirty="0"/>
        </a:p>
      </dsp:txBody>
      <dsp:txXfrm>
        <a:off x="0" y="33701"/>
        <a:ext cx="4554069" cy="864000"/>
      </dsp:txXfrm>
    </dsp:sp>
    <dsp:sp modelId="{A0858A1C-FFBA-4283-9D1A-3EF3FCDC060A}">
      <dsp:nvSpPr>
        <dsp:cNvPr id="0" name=""/>
        <dsp:cNvSpPr/>
      </dsp:nvSpPr>
      <dsp:spPr>
        <a:xfrm>
          <a:off x="0" y="800469"/>
          <a:ext cx="4554069" cy="1793309"/>
        </a:xfrm>
        <a:prstGeom prst="rect">
          <a:avLst/>
        </a:prstGeom>
        <a:solidFill>
          <a:schemeClr val="accent3">
            <a:alpha val="90000"/>
            <a:tint val="40000"/>
            <a:hueOff val="0"/>
            <a:satOff val="0"/>
            <a:lumOff val="0"/>
            <a:alphaOff val="0"/>
          </a:schemeClr>
        </a:solidFill>
        <a:ln w="11429" cap="flat" cmpd="sng" algn="ctr">
          <a:solidFill>
            <a:schemeClr val="accent3">
              <a:alpha val="90000"/>
              <a:tint val="40000"/>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endParaRPr lang="en-US" sz="1400" b="0" kern="1200" dirty="0">
            <a:latin typeface="+mn-lt"/>
            <a:cs typeface="Arial" pitchFamily="34" charset="0"/>
          </a:endParaRPr>
        </a:p>
        <a:p>
          <a:pPr marL="114300" lvl="1" indent="-114300" algn="l" defTabSz="622300">
            <a:lnSpc>
              <a:spcPct val="90000"/>
            </a:lnSpc>
            <a:spcBef>
              <a:spcPct val="0"/>
            </a:spcBef>
            <a:spcAft>
              <a:spcPct val="15000"/>
            </a:spcAft>
            <a:buChar char="••"/>
          </a:pPr>
          <a:r>
            <a:rPr lang="en-US" sz="1400" b="0" kern="1200" dirty="0" smtClean="0">
              <a:latin typeface="+mn-lt"/>
              <a:cs typeface="Arial" pitchFamily="34" charset="0"/>
            </a:rPr>
            <a:t>In </a:t>
          </a:r>
          <a:r>
            <a:rPr lang="en-US" sz="1400" b="0" kern="1200" dirty="0" err="1" smtClean="0">
              <a:latin typeface="+mn-lt"/>
              <a:cs typeface="Arial" pitchFamily="34" charset="0"/>
            </a:rPr>
            <a:t>Uni</a:t>
          </a:r>
          <a:r>
            <a:rPr lang="en-US" sz="1400" b="0" kern="1200" dirty="0" smtClean="0">
              <a:latin typeface="+mn-lt"/>
              <a:cs typeface="Arial" pitchFamily="34" charset="0"/>
            </a:rPr>
            <a:t> </a:t>
          </a:r>
          <a:r>
            <a:rPr lang="en-US" sz="1400" b="0" kern="1200" dirty="0" err="1" smtClean="0">
              <a:latin typeface="+mn-lt"/>
              <a:cs typeface="Arial" pitchFamily="34" charset="0"/>
            </a:rPr>
            <a:t>variate</a:t>
          </a:r>
          <a:r>
            <a:rPr lang="en-US" sz="1400" b="0" kern="1200" dirty="0" smtClean="0">
              <a:latin typeface="+mn-lt"/>
              <a:cs typeface="Arial" pitchFamily="34" charset="0"/>
            </a:rPr>
            <a:t> Analysis we got no insight from the card holders . Now with the help of Bi </a:t>
          </a:r>
          <a:r>
            <a:rPr lang="en-US" sz="1400" b="0" kern="1200" dirty="0" err="1" smtClean="0">
              <a:latin typeface="+mn-lt"/>
              <a:cs typeface="Arial" pitchFamily="34" charset="0"/>
            </a:rPr>
            <a:t>variate</a:t>
          </a:r>
          <a:r>
            <a:rPr lang="en-US" sz="1400" b="0" kern="1200" dirty="0" smtClean="0">
              <a:latin typeface="+mn-lt"/>
              <a:cs typeface="Arial" pitchFamily="34" charset="0"/>
            </a:rPr>
            <a:t> Analysis we may get insight</a:t>
          </a:r>
          <a:endParaRPr lang="en-US" sz="1400" b="0" kern="1200" dirty="0">
            <a:latin typeface="+mn-lt"/>
            <a:cs typeface="Arial" pitchFamily="34" charset="0"/>
          </a:endParaRPr>
        </a:p>
        <a:p>
          <a:pPr marL="114300" lvl="1" indent="-114300" algn="l" defTabSz="622300">
            <a:lnSpc>
              <a:spcPct val="90000"/>
            </a:lnSpc>
            <a:spcBef>
              <a:spcPct val="0"/>
            </a:spcBef>
            <a:spcAft>
              <a:spcPct val="15000"/>
            </a:spcAft>
            <a:buChar char="••"/>
          </a:pPr>
          <a:r>
            <a:rPr lang="en-US" sz="1400" b="0" kern="1200" dirty="0" smtClean="0">
              <a:latin typeface="+mn-lt"/>
              <a:cs typeface="Arial" pitchFamily="34" charset="0"/>
            </a:rPr>
            <a:t>From our data we got an </a:t>
          </a:r>
          <a:r>
            <a:rPr lang="en-US" sz="1400" b="0" kern="1200" dirty="0" err="1" smtClean="0">
              <a:latin typeface="+mn-lt"/>
              <a:cs typeface="Arial" pitchFamily="34" charset="0"/>
            </a:rPr>
            <a:t>unforseen</a:t>
          </a:r>
          <a:r>
            <a:rPr lang="en-US" sz="1400" b="0" kern="1200" dirty="0" smtClean="0">
              <a:latin typeface="+mn-lt"/>
              <a:cs typeface="Arial" pitchFamily="34" charset="0"/>
            </a:rPr>
            <a:t> insight that is both and female customers who are card holders are more likely to churn</a:t>
          </a:r>
          <a:endParaRPr lang="en-US" sz="1400" b="0" kern="1200" dirty="0">
            <a:latin typeface="+mn-lt"/>
            <a:cs typeface="Arial" pitchFamily="34" charset="0"/>
          </a:endParaRPr>
        </a:p>
      </dsp:txBody>
      <dsp:txXfrm>
        <a:off x="0" y="800469"/>
        <a:ext cx="4554069" cy="179330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16B118C-DA74-40C8-BF2B-0E621E720249}">
      <dsp:nvSpPr>
        <dsp:cNvPr id="0" name=""/>
        <dsp:cNvSpPr/>
      </dsp:nvSpPr>
      <dsp:spPr>
        <a:xfrm>
          <a:off x="0" y="32670"/>
          <a:ext cx="4554069" cy="864000"/>
        </a:xfrm>
        <a:prstGeom prst="rect">
          <a:avLst/>
        </a:prstGeom>
        <a:solidFill>
          <a:schemeClr val="accent3">
            <a:hueOff val="0"/>
            <a:satOff val="0"/>
            <a:lumOff val="0"/>
            <a:alphaOff val="0"/>
          </a:schemeClr>
        </a:solidFill>
        <a:ln w="11429" cap="flat" cmpd="sng" algn="ctr">
          <a:solidFill>
            <a:schemeClr val="accent3">
              <a:hueOff val="0"/>
              <a:satOff val="0"/>
              <a:lumOff val="0"/>
              <a:alphaOff val="0"/>
            </a:schemeClr>
          </a:solidFill>
          <a:prstDash val="sysDash"/>
        </a:ln>
        <a:effectLst>
          <a:outerShdw blurRad="50800" dist="25400" dir="5400000" rotWithShape="0">
            <a:srgbClr val="000000">
              <a:alpha val="35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t>INSIGHT</a:t>
          </a:r>
          <a:endParaRPr lang="en-US" sz="2400" kern="1200" dirty="0"/>
        </a:p>
      </dsp:txBody>
      <dsp:txXfrm>
        <a:off x="0" y="32670"/>
        <a:ext cx="4554069" cy="864000"/>
      </dsp:txXfrm>
    </dsp:sp>
    <dsp:sp modelId="{A0858A1C-FFBA-4283-9D1A-3EF3FCDC060A}">
      <dsp:nvSpPr>
        <dsp:cNvPr id="0" name=""/>
        <dsp:cNvSpPr/>
      </dsp:nvSpPr>
      <dsp:spPr>
        <a:xfrm>
          <a:off x="0" y="789964"/>
          <a:ext cx="4554069" cy="1968037"/>
        </a:xfrm>
        <a:prstGeom prst="rect">
          <a:avLst/>
        </a:prstGeom>
        <a:solidFill>
          <a:schemeClr val="accent3">
            <a:alpha val="90000"/>
            <a:tint val="40000"/>
            <a:hueOff val="0"/>
            <a:satOff val="0"/>
            <a:lumOff val="0"/>
            <a:alphaOff val="0"/>
          </a:schemeClr>
        </a:solidFill>
        <a:ln w="11429" cap="flat" cmpd="sng" algn="ctr">
          <a:solidFill>
            <a:schemeClr val="accent3">
              <a:alpha val="90000"/>
              <a:tint val="40000"/>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b="1" i="0" kern="1200" dirty="0" smtClean="0">
              <a:latin typeface="Arial" pitchFamily="34" charset="0"/>
              <a:cs typeface="Arial" pitchFamily="34" charset="0"/>
            </a:rPr>
            <a:t>The revelation that both customers with cards and those without cards exhibit the same churn rate of 20% suggests that card ownership, at least in the context provided, may not be a decisive factor influencing customer retention.</a:t>
          </a:r>
          <a:endParaRPr lang="en-US" sz="1200" b="1" kern="1200" dirty="0">
            <a:latin typeface="Arial" pitchFamily="34" charset="0"/>
            <a:cs typeface="Arial" pitchFamily="34" charset="0"/>
          </a:endParaRPr>
        </a:p>
        <a:p>
          <a:pPr marL="114300" lvl="1" indent="-114300" algn="l" defTabSz="533400">
            <a:lnSpc>
              <a:spcPct val="90000"/>
            </a:lnSpc>
            <a:spcBef>
              <a:spcPct val="0"/>
            </a:spcBef>
            <a:spcAft>
              <a:spcPct val="15000"/>
            </a:spcAft>
            <a:buChar char="••"/>
          </a:pPr>
          <a:endParaRPr lang="en-US" sz="1200" b="1" kern="1200" dirty="0">
            <a:latin typeface="Arial" pitchFamily="34" charset="0"/>
            <a:cs typeface="Arial" pitchFamily="34" charset="0"/>
          </a:endParaRPr>
        </a:p>
        <a:p>
          <a:pPr marL="114300" lvl="1" indent="-114300" algn="l" defTabSz="533400">
            <a:lnSpc>
              <a:spcPct val="90000"/>
            </a:lnSpc>
            <a:spcBef>
              <a:spcPct val="0"/>
            </a:spcBef>
            <a:spcAft>
              <a:spcPct val="15000"/>
            </a:spcAft>
            <a:buChar char="••"/>
          </a:pPr>
          <a:r>
            <a:rPr lang="en-US" sz="1200" b="1" i="0" kern="1200" dirty="0" smtClean="0">
              <a:latin typeface="Arial" pitchFamily="34" charset="0"/>
              <a:cs typeface="Arial" pitchFamily="34" charset="0"/>
            </a:rPr>
            <a:t>while the card ownership status does not appear to be a differentiating factor </a:t>
          </a:r>
          <a:r>
            <a:rPr lang="en-US" sz="1200" b="1" i="0" kern="1200" dirty="0" smtClean="0">
              <a:latin typeface="+mn-lt"/>
              <a:cs typeface="Arial" pitchFamily="34" charset="0"/>
            </a:rPr>
            <a:t>in</a:t>
          </a:r>
          <a:r>
            <a:rPr lang="en-US" sz="1200" b="1" i="0" kern="1200" dirty="0" smtClean="0">
              <a:latin typeface="Arial" pitchFamily="34" charset="0"/>
              <a:cs typeface="Arial" pitchFamily="34" charset="0"/>
            </a:rPr>
            <a:t> customer churn, it underscores the importance of examining broader market dynamics and common challenges that impact all customers. </a:t>
          </a:r>
          <a:endParaRPr lang="en-US" sz="1200" b="1" kern="1200" dirty="0">
            <a:latin typeface="Arial" pitchFamily="34" charset="0"/>
            <a:cs typeface="Arial" pitchFamily="34" charset="0"/>
          </a:endParaRPr>
        </a:p>
      </dsp:txBody>
      <dsp:txXfrm>
        <a:off x="0" y="789964"/>
        <a:ext cx="4554069" cy="196803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16B118C-DA74-40C8-BF2B-0E621E720249}">
      <dsp:nvSpPr>
        <dsp:cNvPr id="0" name=""/>
        <dsp:cNvSpPr/>
      </dsp:nvSpPr>
      <dsp:spPr>
        <a:xfrm>
          <a:off x="0" y="29529"/>
          <a:ext cx="4554069" cy="714968"/>
        </a:xfrm>
        <a:prstGeom prst="rect">
          <a:avLst/>
        </a:prstGeom>
        <a:solidFill>
          <a:schemeClr val="accent3">
            <a:hueOff val="0"/>
            <a:satOff val="0"/>
            <a:lumOff val="0"/>
            <a:alphaOff val="0"/>
          </a:schemeClr>
        </a:solidFill>
        <a:ln w="11429" cap="flat" cmpd="sng" algn="ctr">
          <a:solidFill>
            <a:schemeClr val="accent3">
              <a:hueOff val="0"/>
              <a:satOff val="0"/>
              <a:lumOff val="0"/>
              <a:alphaOff val="0"/>
            </a:schemeClr>
          </a:solidFill>
          <a:prstDash val="sysDash"/>
        </a:ln>
        <a:effectLst>
          <a:outerShdw blurRad="50800" dist="25400" dir="5400000" rotWithShape="0">
            <a:srgbClr val="000000">
              <a:alpha val="35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t>INSIGHT</a:t>
          </a:r>
          <a:endParaRPr lang="en-US" sz="2400" kern="1200" dirty="0"/>
        </a:p>
      </dsp:txBody>
      <dsp:txXfrm>
        <a:off x="0" y="29529"/>
        <a:ext cx="4554069" cy="714968"/>
      </dsp:txXfrm>
    </dsp:sp>
    <dsp:sp modelId="{A0858A1C-FFBA-4283-9D1A-3EF3FCDC060A}">
      <dsp:nvSpPr>
        <dsp:cNvPr id="0" name=""/>
        <dsp:cNvSpPr/>
      </dsp:nvSpPr>
      <dsp:spPr>
        <a:xfrm>
          <a:off x="0" y="638663"/>
          <a:ext cx="4554069" cy="2141650"/>
        </a:xfrm>
        <a:prstGeom prst="rect">
          <a:avLst/>
        </a:prstGeom>
        <a:solidFill>
          <a:schemeClr val="accent3">
            <a:alpha val="90000"/>
            <a:tint val="40000"/>
            <a:hueOff val="0"/>
            <a:satOff val="0"/>
            <a:lumOff val="0"/>
            <a:alphaOff val="0"/>
          </a:schemeClr>
        </a:solidFill>
        <a:ln w="11429" cap="flat" cmpd="sng" algn="ctr">
          <a:solidFill>
            <a:schemeClr val="accent3">
              <a:alpha val="90000"/>
              <a:tint val="40000"/>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endParaRPr lang="en-US" sz="1600" b="0" kern="1200" dirty="0">
            <a:latin typeface="+mn-lt"/>
            <a:cs typeface="Arial" pitchFamily="34" charset="0"/>
          </a:endParaRPr>
        </a:p>
        <a:p>
          <a:pPr marL="171450" lvl="1" indent="-171450" algn="l" defTabSz="711200">
            <a:lnSpc>
              <a:spcPct val="90000"/>
            </a:lnSpc>
            <a:spcBef>
              <a:spcPct val="0"/>
            </a:spcBef>
            <a:spcAft>
              <a:spcPct val="15000"/>
            </a:spcAft>
            <a:buChar char="••"/>
          </a:pPr>
          <a:r>
            <a:rPr lang="en-US" sz="1600" b="0" i="0" kern="1200" dirty="0" smtClean="0"/>
            <a:t>From the above graph we get insights that customers with one product have 28% and two products have 7% and three products have 82% and four products have 100% of churn rate.</a:t>
          </a:r>
          <a:endParaRPr lang="en-US" sz="1600" b="0" kern="1200" dirty="0">
            <a:latin typeface="+mn-lt"/>
            <a:cs typeface="Arial" pitchFamily="34" charset="0"/>
          </a:endParaRPr>
        </a:p>
        <a:p>
          <a:pPr marL="171450" lvl="1" indent="-171450" algn="l" defTabSz="711200">
            <a:lnSpc>
              <a:spcPct val="90000"/>
            </a:lnSpc>
            <a:spcBef>
              <a:spcPct val="0"/>
            </a:spcBef>
            <a:spcAft>
              <a:spcPct val="15000"/>
            </a:spcAft>
            <a:buChar char="••"/>
          </a:pPr>
          <a:r>
            <a:rPr lang="en-US" sz="1600" b="0" kern="1200" dirty="0" smtClean="0">
              <a:latin typeface="+mn-lt"/>
              <a:cs typeface="Arial" pitchFamily="34" charset="0"/>
            </a:rPr>
            <a:t>An unexpected insight is that Customers with more products are more likely two churn.</a:t>
          </a:r>
          <a:endParaRPr lang="en-US" sz="1600" b="0" kern="1200" dirty="0">
            <a:latin typeface="+mn-lt"/>
            <a:cs typeface="Arial" pitchFamily="34" charset="0"/>
          </a:endParaRPr>
        </a:p>
      </dsp:txBody>
      <dsp:txXfrm>
        <a:off x="0" y="638663"/>
        <a:ext cx="4554069" cy="214165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16B118C-DA74-40C8-BF2B-0E621E720249}">
      <dsp:nvSpPr>
        <dsp:cNvPr id="0" name=""/>
        <dsp:cNvSpPr/>
      </dsp:nvSpPr>
      <dsp:spPr>
        <a:xfrm>
          <a:off x="0" y="8842"/>
          <a:ext cx="4554069" cy="720000"/>
        </a:xfrm>
        <a:prstGeom prst="rect">
          <a:avLst/>
        </a:prstGeom>
        <a:solidFill>
          <a:schemeClr val="accent3">
            <a:hueOff val="0"/>
            <a:satOff val="0"/>
            <a:lumOff val="0"/>
            <a:alphaOff val="0"/>
          </a:schemeClr>
        </a:solidFill>
        <a:ln w="11429" cap="flat" cmpd="sng" algn="ctr">
          <a:solidFill>
            <a:schemeClr val="accent3">
              <a:hueOff val="0"/>
              <a:satOff val="0"/>
              <a:lumOff val="0"/>
              <a:alphaOff val="0"/>
            </a:schemeClr>
          </a:solidFill>
          <a:prstDash val="sysDash"/>
        </a:ln>
        <a:effectLst>
          <a:outerShdw blurRad="50800" dist="25400" dir="5400000" rotWithShape="0">
            <a:srgbClr val="000000">
              <a:alpha val="35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t>INSIGHT</a:t>
          </a:r>
          <a:endParaRPr lang="en-US" sz="2400" kern="1200" dirty="0"/>
        </a:p>
      </dsp:txBody>
      <dsp:txXfrm>
        <a:off x="0" y="8842"/>
        <a:ext cx="4554069" cy="720000"/>
      </dsp:txXfrm>
    </dsp:sp>
    <dsp:sp modelId="{A0858A1C-FFBA-4283-9D1A-3EF3FCDC060A}">
      <dsp:nvSpPr>
        <dsp:cNvPr id="0" name=""/>
        <dsp:cNvSpPr/>
      </dsp:nvSpPr>
      <dsp:spPr>
        <a:xfrm>
          <a:off x="0" y="608304"/>
          <a:ext cx="4554069" cy="2000424"/>
        </a:xfrm>
        <a:prstGeom prst="rect">
          <a:avLst/>
        </a:prstGeom>
        <a:solidFill>
          <a:schemeClr val="accent3">
            <a:alpha val="90000"/>
            <a:tint val="40000"/>
            <a:hueOff val="0"/>
            <a:satOff val="0"/>
            <a:lumOff val="0"/>
            <a:alphaOff val="0"/>
          </a:schemeClr>
        </a:solidFill>
        <a:ln w="11429" cap="flat" cmpd="sng" algn="ctr">
          <a:solidFill>
            <a:schemeClr val="accent3">
              <a:alpha val="90000"/>
              <a:tint val="40000"/>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smtClean="0">
              <a:latin typeface="+mn-lt"/>
            </a:rPr>
            <a:t>The varying churn rates between France (16%) and Spain (16%) compared to Germany (32%) suggest interesting dynamics that may be influenced by diverse factors</a:t>
          </a:r>
          <a:endParaRPr lang="en-US" sz="1400" b="0" kern="1200" dirty="0">
            <a:latin typeface="+mn-lt"/>
            <a:cs typeface="Arial" pitchFamily="34" charset="0"/>
          </a:endParaRPr>
        </a:p>
        <a:p>
          <a:pPr marL="114300" lvl="1" indent="-114300" algn="l" defTabSz="622300">
            <a:lnSpc>
              <a:spcPct val="90000"/>
            </a:lnSpc>
            <a:spcBef>
              <a:spcPct val="0"/>
            </a:spcBef>
            <a:spcAft>
              <a:spcPct val="15000"/>
            </a:spcAft>
            <a:buChar char="••"/>
          </a:pPr>
          <a:r>
            <a:rPr lang="en-US" sz="1400" b="0" i="0" kern="1200" dirty="0" smtClean="0">
              <a:latin typeface="+mn-lt"/>
              <a:cs typeface="Arial" pitchFamily="34" charset="0"/>
            </a:rPr>
            <a:t>. We cans see high churn rate recorded in Germany when compared to France and  Spain</a:t>
          </a:r>
          <a:endParaRPr lang="en-US" sz="1400" b="0" kern="1200" dirty="0">
            <a:latin typeface="+mn-lt"/>
            <a:cs typeface="Arial" pitchFamily="34" charset="0"/>
          </a:endParaRPr>
        </a:p>
        <a:p>
          <a:pPr marL="114300" lvl="1" indent="-114300" algn="l" defTabSz="622300">
            <a:lnSpc>
              <a:spcPct val="90000"/>
            </a:lnSpc>
            <a:spcBef>
              <a:spcPct val="0"/>
            </a:spcBef>
            <a:spcAft>
              <a:spcPct val="15000"/>
            </a:spcAft>
            <a:buChar char="••"/>
          </a:pPr>
          <a:r>
            <a:rPr lang="en-US" sz="1400" b="0" i="0" kern="1200" dirty="0" smtClean="0">
              <a:latin typeface="+mn-lt"/>
              <a:cs typeface="Arial" pitchFamily="34" charset="0"/>
            </a:rPr>
            <a:t>And surprisingly both France and Spain has same churn rate</a:t>
          </a:r>
          <a:endParaRPr lang="en-US" sz="1400" b="0" kern="1200" dirty="0">
            <a:latin typeface="+mn-lt"/>
            <a:cs typeface="Arial" pitchFamily="34" charset="0"/>
          </a:endParaRPr>
        </a:p>
      </dsp:txBody>
      <dsp:txXfrm>
        <a:off x="0" y="608304"/>
        <a:ext cx="4554069" cy="2000424"/>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16B118C-DA74-40C8-BF2B-0E621E720249}">
      <dsp:nvSpPr>
        <dsp:cNvPr id="0" name=""/>
        <dsp:cNvSpPr/>
      </dsp:nvSpPr>
      <dsp:spPr>
        <a:xfrm>
          <a:off x="0" y="5632"/>
          <a:ext cx="4554069" cy="1036800"/>
        </a:xfrm>
        <a:prstGeom prst="rect">
          <a:avLst/>
        </a:prstGeom>
        <a:solidFill>
          <a:schemeClr val="accent3">
            <a:hueOff val="0"/>
            <a:satOff val="0"/>
            <a:lumOff val="0"/>
            <a:alphaOff val="0"/>
          </a:schemeClr>
        </a:solidFill>
        <a:ln w="11429" cap="flat" cmpd="sng" algn="ctr">
          <a:solidFill>
            <a:schemeClr val="accent3">
              <a:hueOff val="0"/>
              <a:satOff val="0"/>
              <a:lumOff val="0"/>
              <a:alphaOff val="0"/>
            </a:schemeClr>
          </a:solidFill>
          <a:prstDash val="sysDash"/>
        </a:ln>
        <a:effectLst>
          <a:outerShdw blurRad="50800" dist="25400" dir="5400000" rotWithShape="0">
            <a:srgbClr val="000000">
              <a:alpha val="35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t>INSIGHT</a:t>
          </a:r>
          <a:endParaRPr lang="en-US" sz="2400" kern="1200" dirty="0"/>
        </a:p>
      </dsp:txBody>
      <dsp:txXfrm>
        <a:off x="0" y="5632"/>
        <a:ext cx="4554069" cy="1036800"/>
      </dsp:txXfrm>
    </dsp:sp>
    <dsp:sp modelId="{A0858A1C-FFBA-4283-9D1A-3EF3FCDC060A}">
      <dsp:nvSpPr>
        <dsp:cNvPr id="0" name=""/>
        <dsp:cNvSpPr/>
      </dsp:nvSpPr>
      <dsp:spPr>
        <a:xfrm>
          <a:off x="0" y="901522"/>
          <a:ext cx="4554069" cy="1862938"/>
        </a:xfrm>
        <a:prstGeom prst="rect">
          <a:avLst/>
        </a:prstGeom>
        <a:solidFill>
          <a:schemeClr val="accent3">
            <a:alpha val="90000"/>
            <a:tint val="40000"/>
            <a:hueOff val="0"/>
            <a:satOff val="0"/>
            <a:lumOff val="0"/>
            <a:alphaOff val="0"/>
          </a:schemeClr>
        </a:solidFill>
        <a:ln w="11429" cap="flat" cmpd="sng" algn="ctr">
          <a:solidFill>
            <a:schemeClr val="accent3">
              <a:alpha val="90000"/>
              <a:tint val="40000"/>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endParaRPr lang="en-US" sz="1400" b="0" kern="1200" dirty="0">
            <a:latin typeface="+mn-lt"/>
            <a:cs typeface="Arial" pitchFamily="34" charset="0"/>
          </a:endParaRPr>
        </a:p>
        <a:p>
          <a:pPr marL="114300" lvl="1" indent="-114300" algn="l" defTabSz="622300">
            <a:lnSpc>
              <a:spcPct val="90000"/>
            </a:lnSpc>
            <a:spcBef>
              <a:spcPct val="0"/>
            </a:spcBef>
            <a:spcAft>
              <a:spcPct val="15000"/>
            </a:spcAft>
            <a:buChar char="••"/>
          </a:pPr>
          <a:r>
            <a:rPr lang="en-US" sz="1400" b="0" i="0" kern="1200" dirty="0" smtClean="0"/>
            <a:t>The observation that all months have an equal churn rate except for the 6th and 7th months suggests a specific pattern in customer behavior during these timeframes</a:t>
          </a:r>
          <a:endParaRPr lang="en-US" sz="1400" b="0" kern="1200" dirty="0">
            <a:latin typeface="+mn-lt"/>
            <a:cs typeface="Arial" pitchFamily="34" charset="0"/>
          </a:endParaRPr>
        </a:p>
      </dsp:txBody>
      <dsp:txXfrm>
        <a:off x="0" y="901522"/>
        <a:ext cx="4554069" cy="1862938"/>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16B118C-DA74-40C8-BF2B-0E621E720249}">
      <dsp:nvSpPr>
        <dsp:cNvPr id="0" name=""/>
        <dsp:cNvSpPr/>
      </dsp:nvSpPr>
      <dsp:spPr>
        <a:xfrm>
          <a:off x="0" y="33701"/>
          <a:ext cx="4554069" cy="864000"/>
        </a:xfrm>
        <a:prstGeom prst="rect">
          <a:avLst/>
        </a:prstGeom>
        <a:solidFill>
          <a:schemeClr val="accent3">
            <a:hueOff val="0"/>
            <a:satOff val="0"/>
            <a:lumOff val="0"/>
            <a:alphaOff val="0"/>
          </a:schemeClr>
        </a:solidFill>
        <a:ln w="11429" cap="flat" cmpd="sng" algn="ctr">
          <a:solidFill>
            <a:schemeClr val="accent3">
              <a:hueOff val="0"/>
              <a:satOff val="0"/>
              <a:lumOff val="0"/>
              <a:alphaOff val="0"/>
            </a:schemeClr>
          </a:solidFill>
          <a:prstDash val="sysDash"/>
        </a:ln>
        <a:effectLst>
          <a:outerShdw blurRad="50800" dist="25400" dir="5400000" rotWithShape="0">
            <a:srgbClr val="000000">
              <a:alpha val="35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t>INSIGHT</a:t>
          </a:r>
          <a:endParaRPr lang="en-US" sz="2400" kern="1200" dirty="0"/>
        </a:p>
      </dsp:txBody>
      <dsp:txXfrm>
        <a:off x="0" y="33701"/>
        <a:ext cx="4554069" cy="864000"/>
      </dsp:txXfrm>
    </dsp:sp>
    <dsp:sp modelId="{A0858A1C-FFBA-4283-9D1A-3EF3FCDC060A}">
      <dsp:nvSpPr>
        <dsp:cNvPr id="0" name=""/>
        <dsp:cNvSpPr/>
      </dsp:nvSpPr>
      <dsp:spPr>
        <a:xfrm>
          <a:off x="0" y="800469"/>
          <a:ext cx="4554069" cy="1793309"/>
        </a:xfrm>
        <a:prstGeom prst="rect">
          <a:avLst/>
        </a:prstGeom>
        <a:solidFill>
          <a:schemeClr val="accent3">
            <a:alpha val="90000"/>
            <a:tint val="40000"/>
            <a:hueOff val="0"/>
            <a:satOff val="0"/>
            <a:lumOff val="0"/>
            <a:alphaOff val="0"/>
          </a:schemeClr>
        </a:solidFill>
        <a:ln w="11429" cap="flat" cmpd="sng" algn="ctr">
          <a:solidFill>
            <a:schemeClr val="accent3">
              <a:alpha val="90000"/>
              <a:tint val="40000"/>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endParaRPr lang="en-US" sz="1400" b="0" kern="1200" dirty="0">
            <a:latin typeface="+mn-lt"/>
            <a:cs typeface="Arial" pitchFamily="34" charset="0"/>
          </a:endParaRPr>
        </a:p>
        <a:p>
          <a:pPr marL="114300" lvl="1" indent="-114300" algn="l" defTabSz="622300">
            <a:lnSpc>
              <a:spcPct val="90000"/>
            </a:lnSpc>
            <a:spcBef>
              <a:spcPct val="0"/>
            </a:spcBef>
            <a:spcAft>
              <a:spcPct val="15000"/>
            </a:spcAft>
            <a:buChar char="••"/>
          </a:pPr>
          <a:r>
            <a:rPr lang="en-US" sz="1400" b="0" kern="1200" dirty="0" smtClean="0">
              <a:latin typeface="+mn-lt"/>
              <a:cs typeface="Arial" pitchFamily="34" charset="0"/>
            </a:rPr>
            <a:t>The above graph shows the churning of customers w ho are active and not active</a:t>
          </a:r>
          <a:endParaRPr lang="en-US" sz="1400" b="0" kern="1200" dirty="0">
            <a:latin typeface="+mn-lt"/>
            <a:cs typeface="Arial" pitchFamily="34" charset="0"/>
          </a:endParaRPr>
        </a:p>
        <a:p>
          <a:pPr marL="114300" lvl="1" indent="-114300" algn="l" defTabSz="622300">
            <a:lnSpc>
              <a:spcPct val="90000"/>
            </a:lnSpc>
            <a:spcBef>
              <a:spcPct val="0"/>
            </a:spcBef>
            <a:spcAft>
              <a:spcPct val="15000"/>
            </a:spcAft>
            <a:buChar char="••"/>
          </a:pPr>
          <a:r>
            <a:rPr lang="en-US" sz="1400" b="0" kern="1200" dirty="0" smtClean="0">
              <a:latin typeface="+mn-lt"/>
              <a:cs typeface="Arial" pitchFamily="34" charset="0"/>
            </a:rPr>
            <a:t>We got a insight that was expected is customers who are less active are churning about 26%</a:t>
          </a:r>
          <a:endParaRPr lang="en-US" sz="1400" b="0" kern="1200" dirty="0">
            <a:latin typeface="+mn-lt"/>
            <a:cs typeface="Arial" pitchFamily="34" charset="0"/>
          </a:endParaRPr>
        </a:p>
        <a:p>
          <a:pPr marL="114300" lvl="1" indent="-114300" algn="l" defTabSz="622300">
            <a:lnSpc>
              <a:spcPct val="90000"/>
            </a:lnSpc>
            <a:spcBef>
              <a:spcPct val="0"/>
            </a:spcBef>
            <a:spcAft>
              <a:spcPct val="15000"/>
            </a:spcAft>
            <a:buChar char="••"/>
          </a:pPr>
          <a:r>
            <a:rPr lang="en-US" sz="1400" b="0" kern="1200" dirty="0" smtClean="0">
              <a:latin typeface="+mn-lt"/>
              <a:cs typeface="Arial" pitchFamily="34" charset="0"/>
            </a:rPr>
            <a:t>But there is an unexpected aspect that even active members are churning with 14% .</a:t>
          </a:r>
          <a:endParaRPr lang="en-US" sz="1400" b="0" kern="1200" dirty="0">
            <a:latin typeface="+mn-lt"/>
            <a:cs typeface="Arial" pitchFamily="34" charset="0"/>
          </a:endParaRPr>
        </a:p>
      </dsp:txBody>
      <dsp:txXfrm>
        <a:off x="0" y="800469"/>
        <a:ext cx="4554069" cy="1793309"/>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16B118C-DA74-40C8-BF2B-0E621E720249}">
      <dsp:nvSpPr>
        <dsp:cNvPr id="0" name=""/>
        <dsp:cNvSpPr/>
      </dsp:nvSpPr>
      <dsp:spPr>
        <a:xfrm>
          <a:off x="0" y="13398"/>
          <a:ext cx="4554069" cy="979200"/>
        </a:xfrm>
        <a:prstGeom prst="rect">
          <a:avLst/>
        </a:prstGeom>
        <a:solidFill>
          <a:schemeClr val="accent3">
            <a:hueOff val="0"/>
            <a:satOff val="0"/>
            <a:lumOff val="0"/>
            <a:alphaOff val="0"/>
          </a:schemeClr>
        </a:solidFill>
        <a:ln w="11429" cap="flat" cmpd="sng" algn="ctr">
          <a:solidFill>
            <a:schemeClr val="accent3">
              <a:hueOff val="0"/>
              <a:satOff val="0"/>
              <a:lumOff val="0"/>
              <a:alphaOff val="0"/>
            </a:schemeClr>
          </a:solidFill>
          <a:prstDash val="sysDash"/>
        </a:ln>
        <a:effectLst>
          <a:outerShdw blurRad="50800" dist="25400" dir="5400000" rotWithShape="0">
            <a:srgbClr val="000000">
              <a:alpha val="35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t>INSIGHT</a:t>
          </a:r>
          <a:endParaRPr lang="en-US" sz="2400" kern="1200" dirty="0"/>
        </a:p>
      </dsp:txBody>
      <dsp:txXfrm>
        <a:off x="0" y="13398"/>
        <a:ext cx="4554069" cy="979200"/>
      </dsp:txXfrm>
    </dsp:sp>
    <dsp:sp modelId="{A0858A1C-FFBA-4283-9D1A-3EF3FCDC060A}">
      <dsp:nvSpPr>
        <dsp:cNvPr id="0" name=""/>
        <dsp:cNvSpPr/>
      </dsp:nvSpPr>
      <dsp:spPr>
        <a:xfrm>
          <a:off x="0" y="848246"/>
          <a:ext cx="4554069" cy="1908449"/>
        </a:xfrm>
        <a:prstGeom prst="rect">
          <a:avLst/>
        </a:prstGeom>
        <a:solidFill>
          <a:schemeClr val="accent3">
            <a:alpha val="90000"/>
            <a:tint val="40000"/>
            <a:hueOff val="0"/>
            <a:satOff val="0"/>
            <a:lumOff val="0"/>
            <a:alphaOff val="0"/>
          </a:schemeClr>
        </a:solidFill>
        <a:ln w="11429" cap="flat" cmpd="sng" algn="ctr">
          <a:solidFill>
            <a:schemeClr val="accent3">
              <a:alpha val="90000"/>
              <a:tint val="40000"/>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endParaRPr lang="en-US" sz="1400" b="0" kern="1200" dirty="0">
            <a:latin typeface="+mn-lt"/>
            <a:cs typeface="Arial" pitchFamily="34" charset="0"/>
          </a:endParaRPr>
        </a:p>
        <a:p>
          <a:pPr marL="114300" lvl="1" indent="-114300" algn="l" defTabSz="622300">
            <a:lnSpc>
              <a:spcPct val="90000"/>
            </a:lnSpc>
            <a:spcBef>
              <a:spcPct val="0"/>
            </a:spcBef>
            <a:spcAft>
              <a:spcPct val="15000"/>
            </a:spcAft>
            <a:buChar char="••"/>
          </a:pPr>
          <a:r>
            <a:rPr lang="en-US" sz="1400" b="0" i="0" kern="1200" dirty="0" smtClean="0"/>
            <a:t>The surprising insight we got is that customers with age 30 to 40 are not willing to churn</a:t>
          </a:r>
          <a:endParaRPr lang="en-US" sz="1400" b="0" kern="1200" dirty="0">
            <a:latin typeface="+mn-lt"/>
            <a:cs typeface="Arial" pitchFamily="34" charset="0"/>
          </a:endParaRPr>
        </a:p>
        <a:p>
          <a:pPr marL="114300" lvl="1" indent="-114300" algn="l" defTabSz="622300">
            <a:lnSpc>
              <a:spcPct val="90000"/>
            </a:lnSpc>
            <a:spcBef>
              <a:spcPct val="0"/>
            </a:spcBef>
            <a:spcAft>
              <a:spcPct val="15000"/>
            </a:spcAft>
            <a:buChar char="••"/>
          </a:pPr>
          <a:r>
            <a:rPr lang="en-US" sz="1400" b="0" kern="1200" dirty="0" smtClean="0">
              <a:latin typeface="+mn-lt"/>
              <a:cs typeface="Arial" pitchFamily="34" charset="0"/>
            </a:rPr>
            <a:t>The customers with age between 40-50 are more likely to churn </a:t>
          </a:r>
          <a:endParaRPr lang="en-US" sz="1400" b="0" kern="1200" dirty="0">
            <a:latin typeface="+mn-lt"/>
            <a:cs typeface="Arial" pitchFamily="34" charset="0"/>
          </a:endParaRPr>
        </a:p>
        <a:p>
          <a:pPr marL="114300" lvl="1" indent="-114300" algn="l" defTabSz="622300">
            <a:lnSpc>
              <a:spcPct val="90000"/>
            </a:lnSpc>
            <a:spcBef>
              <a:spcPct val="0"/>
            </a:spcBef>
            <a:spcAft>
              <a:spcPct val="15000"/>
            </a:spcAft>
            <a:buChar char="••"/>
          </a:pPr>
          <a:r>
            <a:rPr lang="en-US" sz="1400" b="0" kern="1200" dirty="0" smtClean="0">
              <a:latin typeface="+mn-lt"/>
              <a:cs typeface="Arial" pitchFamily="34" charset="0"/>
            </a:rPr>
            <a:t>And the customers between 70-80 are having 50-50 chances  of churning rate</a:t>
          </a:r>
          <a:endParaRPr lang="en-US" sz="1400" b="0" kern="1200" dirty="0">
            <a:latin typeface="+mn-lt"/>
            <a:cs typeface="Arial" pitchFamily="34" charset="0"/>
          </a:endParaRPr>
        </a:p>
      </dsp:txBody>
      <dsp:txXfrm>
        <a:off x="0" y="848246"/>
        <a:ext cx="4554069" cy="1908449"/>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16B118C-DA74-40C8-BF2B-0E621E720249}">
      <dsp:nvSpPr>
        <dsp:cNvPr id="0" name=""/>
        <dsp:cNvSpPr/>
      </dsp:nvSpPr>
      <dsp:spPr>
        <a:xfrm>
          <a:off x="0" y="33701"/>
          <a:ext cx="4554069" cy="864000"/>
        </a:xfrm>
        <a:prstGeom prst="rect">
          <a:avLst/>
        </a:prstGeom>
        <a:solidFill>
          <a:schemeClr val="accent3">
            <a:hueOff val="0"/>
            <a:satOff val="0"/>
            <a:lumOff val="0"/>
            <a:alphaOff val="0"/>
          </a:schemeClr>
        </a:solidFill>
        <a:ln w="11429" cap="flat" cmpd="sng" algn="ctr">
          <a:solidFill>
            <a:schemeClr val="accent3">
              <a:hueOff val="0"/>
              <a:satOff val="0"/>
              <a:lumOff val="0"/>
              <a:alphaOff val="0"/>
            </a:schemeClr>
          </a:solidFill>
          <a:prstDash val="sysDash"/>
        </a:ln>
        <a:effectLst>
          <a:outerShdw blurRad="50800" dist="25400" dir="5400000" rotWithShape="0">
            <a:srgbClr val="000000">
              <a:alpha val="35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t>INSIGHT</a:t>
          </a:r>
          <a:endParaRPr lang="en-US" sz="2400" kern="1200" dirty="0"/>
        </a:p>
      </dsp:txBody>
      <dsp:txXfrm>
        <a:off x="0" y="33701"/>
        <a:ext cx="4554069" cy="864000"/>
      </dsp:txXfrm>
    </dsp:sp>
    <dsp:sp modelId="{A0858A1C-FFBA-4283-9D1A-3EF3FCDC060A}">
      <dsp:nvSpPr>
        <dsp:cNvPr id="0" name=""/>
        <dsp:cNvSpPr/>
      </dsp:nvSpPr>
      <dsp:spPr>
        <a:xfrm>
          <a:off x="0" y="800469"/>
          <a:ext cx="4554069" cy="1793309"/>
        </a:xfrm>
        <a:prstGeom prst="rect">
          <a:avLst/>
        </a:prstGeom>
        <a:solidFill>
          <a:schemeClr val="accent3">
            <a:alpha val="90000"/>
            <a:tint val="40000"/>
            <a:hueOff val="0"/>
            <a:satOff val="0"/>
            <a:lumOff val="0"/>
            <a:alphaOff val="0"/>
          </a:schemeClr>
        </a:solidFill>
        <a:ln w="11429" cap="flat" cmpd="sng" algn="ctr">
          <a:solidFill>
            <a:schemeClr val="accent3">
              <a:alpha val="90000"/>
              <a:tint val="40000"/>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endParaRPr lang="en-US" sz="1400" b="0" kern="1200" dirty="0">
            <a:latin typeface="+mn-lt"/>
            <a:cs typeface="Arial" pitchFamily="34" charset="0"/>
          </a:endParaRPr>
        </a:p>
        <a:p>
          <a:pPr marL="114300" lvl="1" indent="-114300" algn="l" defTabSz="622300">
            <a:lnSpc>
              <a:spcPct val="90000"/>
            </a:lnSpc>
            <a:spcBef>
              <a:spcPct val="0"/>
            </a:spcBef>
            <a:spcAft>
              <a:spcPct val="15000"/>
            </a:spcAft>
            <a:buChar char="••"/>
          </a:pPr>
          <a:r>
            <a:rPr lang="en-US" sz="1400" b="0" kern="1200" dirty="0" smtClean="0">
              <a:latin typeface="+mn-lt"/>
              <a:cs typeface="Arial" pitchFamily="34" charset="0"/>
            </a:rPr>
            <a:t>Customers having credit score above 600 and below 700 are churning </a:t>
          </a:r>
          <a:endParaRPr lang="en-US" sz="1400" b="0" kern="1200" dirty="0">
            <a:latin typeface="+mn-lt"/>
            <a:cs typeface="Arial" pitchFamily="34" charset="0"/>
          </a:endParaRPr>
        </a:p>
        <a:p>
          <a:pPr marL="114300" lvl="1" indent="-114300" algn="l" defTabSz="622300">
            <a:lnSpc>
              <a:spcPct val="90000"/>
            </a:lnSpc>
            <a:spcBef>
              <a:spcPct val="0"/>
            </a:spcBef>
            <a:spcAft>
              <a:spcPct val="15000"/>
            </a:spcAft>
            <a:buChar char="••"/>
          </a:pPr>
          <a:r>
            <a:rPr lang="en-US" sz="1400" b="0" kern="1200" dirty="0" smtClean="0">
              <a:latin typeface="+mn-lt"/>
              <a:cs typeface="Arial" pitchFamily="34" charset="0"/>
            </a:rPr>
            <a:t>Customers having credit score above 700a and below are not willing to churn</a:t>
          </a:r>
          <a:endParaRPr lang="en-US" sz="1400" b="0" kern="1200" dirty="0">
            <a:latin typeface="+mn-lt"/>
            <a:cs typeface="Arial" pitchFamily="34" charset="0"/>
          </a:endParaRPr>
        </a:p>
        <a:p>
          <a:pPr marL="114300" lvl="1" indent="-114300" algn="l" defTabSz="622300">
            <a:lnSpc>
              <a:spcPct val="90000"/>
            </a:lnSpc>
            <a:spcBef>
              <a:spcPct val="0"/>
            </a:spcBef>
            <a:spcAft>
              <a:spcPct val="15000"/>
            </a:spcAft>
            <a:buChar char="••"/>
          </a:pPr>
          <a:r>
            <a:rPr lang="en-US" sz="1400" b="0" kern="1200" dirty="0" smtClean="0">
              <a:latin typeface="+mn-lt"/>
              <a:cs typeface="Arial" pitchFamily="34" charset="0"/>
            </a:rPr>
            <a:t>One more insight is that customers with credit score above 800 are less likely to churn </a:t>
          </a:r>
          <a:endParaRPr lang="en-US" sz="1400" b="0" kern="1200" dirty="0">
            <a:latin typeface="+mn-lt"/>
            <a:cs typeface="Arial" pitchFamily="34" charset="0"/>
          </a:endParaRPr>
        </a:p>
      </dsp:txBody>
      <dsp:txXfrm>
        <a:off x="0" y="800469"/>
        <a:ext cx="4554069" cy="1793309"/>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16B118C-DA74-40C8-BF2B-0E621E720249}">
      <dsp:nvSpPr>
        <dsp:cNvPr id="0" name=""/>
        <dsp:cNvSpPr/>
      </dsp:nvSpPr>
      <dsp:spPr>
        <a:xfrm>
          <a:off x="0" y="25369"/>
          <a:ext cx="4554069" cy="633600"/>
        </a:xfrm>
        <a:prstGeom prst="rect">
          <a:avLst/>
        </a:prstGeom>
        <a:solidFill>
          <a:schemeClr val="accent3">
            <a:hueOff val="0"/>
            <a:satOff val="0"/>
            <a:lumOff val="0"/>
            <a:alphaOff val="0"/>
          </a:schemeClr>
        </a:solidFill>
        <a:ln w="11429" cap="flat" cmpd="sng" algn="ctr">
          <a:solidFill>
            <a:schemeClr val="accent3">
              <a:hueOff val="0"/>
              <a:satOff val="0"/>
              <a:lumOff val="0"/>
              <a:alphaOff val="0"/>
            </a:schemeClr>
          </a:solidFill>
          <a:prstDash val="sysDash"/>
        </a:ln>
        <a:effectLst>
          <a:outerShdw blurRad="50800" dist="25400" dir="5400000" rotWithShape="0">
            <a:srgbClr val="000000">
              <a:alpha val="35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t>INSIGHT</a:t>
          </a:r>
          <a:endParaRPr lang="en-US" sz="2400" kern="1200" dirty="0"/>
        </a:p>
      </dsp:txBody>
      <dsp:txXfrm>
        <a:off x="0" y="25369"/>
        <a:ext cx="4554069" cy="633600"/>
      </dsp:txXfrm>
    </dsp:sp>
    <dsp:sp modelId="{A0858A1C-FFBA-4283-9D1A-3EF3FCDC060A}">
      <dsp:nvSpPr>
        <dsp:cNvPr id="0" name=""/>
        <dsp:cNvSpPr/>
      </dsp:nvSpPr>
      <dsp:spPr>
        <a:xfrm>
          <a:off x="0" y="479494"/>
          <a:ext cx="4554069" cy="2372805"/>
        </a:xfrm>
        <a:prstGeom prst="rect">
          <a:avLst/>
        </a:prstGeom>
        <a:solidFill>
          <a:schemeClr val="accent3">
            <a:alpha val="90000"/>
            <a:tint val="40000"/>
            <a:hueOff val="0"/>
            <a:satOff val="0"/>
            <a:lumOff val="0"/>
            <a:alphaOff val="0"/>
          </a:schemeClr>
        </a:solidFill>
        <a:ln w="11429" cap="flat" cmpd="sng" algn="ctr">
          <a:solidFill>
            <a:schemeClr val="accent3">
              <a:alpha val="90000"/>
              <a:tint val="40000"/>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endParaRPr lang="en-US" sz="1300" b="0" kern="1200" dirty="0">
            <a:latin typeface="+mn-lt"/>
            <a:cs typeface="Arial" pitchFamily="34" charset="0"/>
          </a:endParaRPr>
        </a:p>
        <a:p>
          <a:pPr marL="114300" lvl="1" indent="-114300" algn="l" defTabSz="577850">
            <a:lnSpc>
              <a:spcPct val="90000"/>
            </a:lnSpc>
            <a:spcBef>
              <a:spcPct val="0"/>
            </a:spcBef>
            <a:spcAft>
              <a:spcPct val="15000"/>
            </a:spcAft>
            <a:buChar char="••"/>
          </a:pPr>
          <a:r>
            <a:rPr lang="en-US" sz="1300" b="0" i="0" kern="1200" dirty="0" smtClean="0"/>
            <a:t>In </a:t>
          </a:r>
          <a:r>
            <a:rPr lang="en-US" sz="1300" b="0" i="0" kern="1200" dirty="0" err="1" smtClean="0"/>
            <a:t>Univariate</a:t>
          </a:r>
          <a:r>
            <a:rPr lang="en-US" sz="1300" b="0" i="0" kern="1200" dirty="0" smtClean="0"/>
            <a:t> analysis we got to know that Spain and France are having same churn rate . So now let us make </a:t>
          </a:r>
          <a:r>
            <a:rPr lang="en-US" sz="1300" b="0" i="0" kern="1200" dirty="0" err="1" smtClean="0"/>
            <a:t>Bivariate</a:t>
          </a:r>
          <a:r>
            <a:rPr lang="en-US" sz="1300" b="0" i="0" kern="1200" dirty="0" smtClean="0"/>
            <a:t> analysis with gender so that we will get to know</a:t>
          </a:r>
          <a:endParaRPr lang="en-US" sz="1300" b="0" kern="1200" dirty="0">
            <a:latin typeface="+mn-lt"/>
            <a:cs typeface="Arial" pitchFamily="34" charset="0"/>
          </a:endParaRPr>
        </a:p>
        <a:p>
          <a:pPr marL="114300" lvl="1" indent="-114300" algn="l" defTabSz="577850">
            <a:lnSpc>
              <a:spcPct val="90000"/>
            </a:lnSpc>
            <a:spcBef>
              <a:spcPct val="0"/>
            </a:spcBef>
            <a:spcAft>
              <a:spcPct val="15000"/>
            </a:spcAft>
            <a:buChar char="••"/>
          </a:pPr>
          <a:r>
            <a:rPr lang="en-US" sz="1300" b="0" kern="1200" dirty="0" smtClean="0">
              <a:latin typeface="+mn-lt"/>
              <a:cs typeface="Arial" pitchFamily="34" charset="0"/>
            </a:rPr>
            <a:t>This was an surprising insight that both male and female of Spain are less in percentage to churn</a:t>
          </a:r>
          <a:endParaRPr lang="en-US" sz="1300" b="0" kern="1200" dirty="0">
            <a:latin typeface="+mn-lt"/>
            <a:cs typeface="Arial" pitchFamily="34" charset="0"/>
          </a:endParaRPr>
        </a:p>
        <a:p>
          <a:pPr marL="114300" lvl="1" indent="-114300" algn="l" defTabSz="577850">
            <a:lnSpc>
              <a:spcPct val="90000"/>
            </a:lnSpc>
            <a:spcBef>
              <a:spcPct val="0"/>
            </a:spcBef>
            <a:spcAft>
              <a:spcPct val="15000"/>
            </a:spcAft>
            <a:buChar char="••"/>
          </a:pPr>
          <a:r>
            <a:rPr lang="en-US" sz="1300" b="0" kern="1200" dirty="0" smtClean="0">
              <a:latin typeface="+mn-lt"/>
              <a:cs typeface="Arial" pitchFamily="34" charset="0"/>
            </a:rPr>
            <a:t>And Both male and female are more likely to churn from Germany and France</a:t>
          </a:r>
          <a:endParaRPr lang="en-US" sz="1300" b="0" kern="1200" dirty="0">
            <a:latin typeface="+mn-lt"/>
            <a:cs typeface="Arial" pitchFamily="34" charset="0"/>
          </a:endParaRPr>
        </a:p>
        <a:p>
          <a:pPr marL="114300" lvl="1" indent="-114300" algn="l" defTabSz="577850">
            <a:lnSpc>
              <a:spcPct val="90000"/>
            </a:lnSpc>
            <a:spcBef>
              <a:spcPct val="0"/>
            </a:spcBef>
            <a:spcAft>
              <a:spcPct val="15000"/>
            </a:spcAft>
            <a:buChar char="••"/>
          </a:pPr>
          <a:r>
            <a:rPr lang="en-US" sz="1300" b="0" kern="1200" dirty="0" smtClean="0">
              <a:latin typeface="+mn-lt"/>
              <a:cs typeface="Arial" pitchFamily="34" charset="0"/>
            </a:rPr>
            <a:t>By this customers of Germany has high chances to churn based on </a:t>
          </a:r>
          <a:r>
            <a:rPr lang="en-US" sz="1300" b="0" kern="1200" dirty="0" err="1" smtClean="0">
              <a:latin typeface="+mn-lt"/>
              <a:cs typeface="Arial" pitchFamily="34" charset="0"/>
            </a:rPr>
            <a:t>univariate</a:t>
          </a:r>
          <a:r>
            <a:rPr lang="en-US" sz="1300" b="0" kern="1200" dirty="0" smtClean="0">
              <a:latin typeface="+mn-lt"/>
              <a:cs typeface="Arial" pitchFamily="34" charset="0"/>
            </a:rPr>
            <a:t> and </a:t>
          </a:r>
          <a:r>
            <a:rPr lang="en-US" sz="1300" b="0" kern="1200" dirty="0" err="1" smtClean="0">
              <a:latin typeface="+mn-lt"/>
              <a:cs typeface="Arial" pitchFamily="34" charset="0"/>
            </a:rPr>
            <a:t>bivariate</a:t>
          </a:r>
          <a:r>
            <a:rPr lang="en-US" sz="1300" b="0" kern="1200" dirty="0" smtClean="0">
              <a:latin typeface="+mn-lt"/>
              <a:cs typeface="Arial" pitchFamily="34" charset="0"/>
            </a:rPr>
            <a:t> analysis</a:t>
          </a:r>
          <a:endParaRPr lang="en-US" sz="1300" b="0" kern="1200" dirty="0">
            <a:latin typeface="+mn-lt"/>
            <a:cs typeface="Arial" pitchFamily="34" charset="0"/>
          </a:endParaRPr>
        </a:p>
      </dsp:txBody>
      <dsp:txXfrm>
        <a:off x="0" y="479494"/>
        <a:ext cx="4554069" cy="237280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pPr/>
              <a:t>12/7/2023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pPr/>
              <a:t>‹#›</a:t>
            </a:fld>
            <a:endParaRPr lang="en-US" dirty="0"/>
          </a:p>
        </p:txBody>
      </p:sp>
    </p:spTree>
    <p:extLst>
      <p:ext uri="{BB962C8B-B14F-4D97-AF65-F5344CB8AC3E}">
        <p14:creationId xmlns=""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6952FAD-647B-4BBD-A51C-6ABA52E7A7ED}" type="datetimeFigureOut">
              <a:rPr lang="en-US" smtClean="0"/>
              <a:pPr/>
              <a:t>12/7/2023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980BC9CC-AD81-4C2A-8FAE-3C7A1149033B}" type="slidenum">
              <a:rPr lang="en-US" smtClean="0"/>
              <a:pPr/>
              <a:t>‹#›</a:t>
            </a:fld>
            <a:endParaRPr lang="en-US"/>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
        <p:nvSpPr>
          <p:cNvPr id="20" name="Freeform 2">
            <a:extLst>
              <a:ext uri="{FF2B5EF4-FFF2-40B4-BE49-F238E27FC236}">
                <a16:creationId xmlns="" xmlns:a16="http://schemas.microsoft.com/office/drawing/2014/main" id="{F51FEA09-E4BD-0741-D624-EED4A231C599}"/>
              </a:ext>
            </a:extLst>
          </p:cNvPr>
          <p:cNvSpPr/>
          <p:nvPr userDrawn="1"/>
        </p:nvSpPr>
        <p:spPr>
          <a:xfrm rot="10800000">
            <a:off x="853427" y="5650994"/>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9">
            <a:extLst>
              <a:ext uri="{FF2B5EF4-FFF2-40B4-BE49-F238E27FC236}">
                <a16:creationId xmlns="" xmlns:a16="http://schemas.microsoft.com/office/drawing/2014/main" id="{B707B5BA-AB15-D1EF-EBC5-F38FCE20FC52}"/>
              </a:ext>
            </a:extLst>
          </p:cNvPr>
          <p:cNvSpPr/>
          <p:nvPr userDrawn="1"/>
        </p:nvSpPr>
        <p:spPr>
          <a:xfrm rot="710202" flipV="1">
            <a:off x="-145573" y="4175628"/>
            <a:ext cx="6040007"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22" name="Straight Connector 21">
            <a:extLst>
              <a:ext uri="{FF2B5EF4-FFF2-40B4-BE49-F238E27FC236}">
                <a16:creationId xmlns="" xmlns:a16="http://schemas.microsoft.com/office/drawing/2014/main" id="{21AF73CC-B23B-6DCD-7E3E-8213485DF9B7}"/>
              </a:ext>
            </a:extLst>
          </p:cNvPr>
          <p:cNvCxnSpPr>
            <a:cxnSpLocks/>
          </p:cNvCxnSpPr>
          <p:nvPr userDrawn="1"/>
        </p:nvCxnSpPr>
        <p:spPr>
          <a:xfrm rot="5400000">
            <a:off x="6095999" y="310492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Freeform 1">
            <a:extLst>
              <a:ext uri="{FF2B5EF4-FFF2-40B4-BE49-F238E27FC236}">
                <a16:creationId xmlns="" xmlns:a16="http://schemas.microsoft.com/office/drawing/2014/main" id="{0319ECD0-7050-C18F-AC35-7F8DFA288A58}"/>
              </a:ext>
            </a:extLst>
          </p:cNvPr>
          <p:cNvSpPr/>
          <p:nvPr userDrawn="1"/>
        </p:nvSpPr>
        <p:spPr>
          <a:xfrm>
            <a:off x="-24334" y="3"/>
            <a:ext cx="12218983"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3">
            <a:extLst>
              <a:ext uri="{FF2B5EF4-FFF2-40B4-BE49-F238E27FC236}">
                <a16:creationId xmlns="" xmlns:a16="http://schemas.microsoft.com/office/drawing/2014/main" id="{332954FC-1C1B-B277-413F-3CBA66FD1EAD}"/>
              </a:ext>
            </a:extLst>
          </p:cNvPr>
          <p:cNvSpPr/>
          <p:nvPr userDrawn="1"/>
        </p:nvSpPr>
        <p:spPr>
          <a:xfrm flipH="1" flipV="1">
            <a:off x="-26982" y="9941"/>
            <a:ext cx="12218983"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4">
            <a:extLst>
              <a:ext uri="{FF2B5EF4-FFF2-40B4-BE49-F238E27FC236}">
                <a16:creationId xmlns="" xmlns:a16="http://schemas.microsoft.com/office/drawing/2014/main" id="{9AD65933-4DAE-2A46-C7F9-2A20CB244088}"/>
              </a:ext>
            </a:extLst>
          </p:cNvPr>
          <p:cNvSpPr/>
          <p:nvPr userDrawn="1"/>
        </p:nvSpPr>
        <p:spPr>
          <a:xfrm>
            <a:off x="4603793" y="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5">
            <a:extLst>
              <a:ext uri="{FF2B5EF4-FFF2-40B4-BE49-F238E27FC236}">
                <a16:creationId xmlns=""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952FAD-647B-4BBD-A51C-6ABA52E7A7ED}" type="datetimeFigureOut">
              <a:rPr lang="en-US" smtClean="0"/>
              <a:pPr/>
              <a:t>12/7/2023</a:t>
            </a:fld>
            <a:endParaRPr lang="en-US"/>
          </a:p>
        </p:txBody>
      </p:sp>
      <p:sp>
        <p:nvSpPr>
          <p:cNvPr id="5" name="Footer Placeholder 4"/>
          <p:cNvSpPr>
            <a:spLocks noGrp="1"/>
          </p:cNvSpPr>
          <p:nvPr>
            <p:ph type="ftr" sz="quarter" idx="11"/>
          </p:nvPr>
        </p:nvSpPr>
        <p:spPr/>
        <p:txBody>
          <a:bodyPr/>
          <a:lstStyle/>
          <a:p>
            <a:r>
              <a:rPr lang="en-US" smtClean="0"/>
              <a:t>Crypto: investing &amp; trading</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294A09A9-5501-47C1-A89A-A340965A2BE2}" type="slidenum">
              <a:rPr lang="en-US" smtClean="0"/>
              <a:pPr/>
              <a:t>‹#›</a:t>
            </a:fld>
            <a:endParaRPr lang="en-US" dirty="0"/>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952FAD-647B-4BBD-A51C-6ABA52E7A7ED}" type="datetimeFigureOut">
              <a:rPr lang="en-US" smtClean="0"/>
              <a:pPr/>
              <a:t>12/7/2023</a:t>
            </a:fld>
            <a:endParaRPr lang="en-US"/>
          </a:p>
        </p:txBody>
      </p:sp>
      <p:sp>
        <p:nvSpPr>
          <p:cNvPr id="5" name="Footer Placeholder 4"/>
          <p:cNvSpPr>
            <a:spLocks noGrp="1"/>
          </p:cNvSpPr>
          <p:nvPr>
            <p:ph type="ftr" sz="quarter" idx="11"/>
          </p:nvPr>
        </p:nvSpPr>
        <p:spPr/>
        <p:txBody>
          <a:bodyPr/>
          <a:lstStyle/>
          <a:p>
            <a:r>
              <a:rPr lang="en-US" smtClean="0"/>
              <a:t>Crypto: investing &amp; trading</a:t>
            </a:r>
            <a:endParaRPr lang="en-US" dirty="0"/>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 xmlns:a16="http://schemas.microsoft.com/office/drawing/2014/main" id="{C4226C42-B02E-1D4B-77B4-BF0257C6041E}"/>
              </a:ext>
            </a:extLst>
          </p:cNvPr>
          <p:cNvSpPr/>
          <p:nvPr userDrawn="1"/>
        </p:nvSpPr>
        <p:spPr>
          <a:xfrm>
            <a:off x="19485" y="0"/>
            <a:ext cx="6721147"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 xmlns:a16="http://schemas.microsoft.com/office/drawing/2014/main" id="{260C6EA0-9137-97A8-7C78-0FCD8675F1B0}"/>
              </a:ext>
            </a:extLst>
          </p:cNvPr>
          <p:cNvSpPr/>
          <p:nvPr userDrawn="1"/>
        </p:nvSpPr>
        <p:spPr>
          <a:xfrm>
            <a:off x="8498" y="7664"/>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 xmlns:a16="http://schemas.microsoft.com/office/drawing/2014/main" id="{F9A7DD52-C2B0-2B91-92C0-905899BB578D}"/>
              </a:ext>
            </a:extLst>
          </p:cNvPr>
          <p:cNvSpPr/>
          <p:nvPr userDrawn="1"/>
        </p:nvSpPr>
        <p:spPr>
          <a:xfrm>
            <a:off x="3"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 xmlns:a16="http://schemas.microsoft.com/office/drawing/2014/main" id="{73541AB3-4000-4259-4112-06DA0F0728A5}"/>
              </a:ext>
            </a:extLst>
          </p:cNvPr>
          <p:cNvSpPr/>
          <p:nvPr userDrawn="1"/>
        </p:nvSpPr>
        <p:spPr>
          <a:xfrm>
            <a:off x="10193398" y="2730131"/>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dirty="0"/>
              <a:t>Click to edit Master title style</a:t>
            </a:r>
          </a:p>
        </p:txBody>
      </p:sp>
      <p:sp>
        <p:nvSpPr>
          <p:cNvPr id="3" name="Text Placeholder 2">
            <a:extLst>
              <a:ext uri="{FF2B5EF4-FFF2-40B4-BE49-F238E27FC236}">
                <a16:creationId xmlns=""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8" name="Footer Placeholder 7">
            <a:extLst>
              <a:ext uri="{FF2B5EF4-FFF2-40B4-BE49-F238E27FC236}">
                <a16:creationId xmlns=""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 xmlns:a16="http://schemas.microsoft.com/office/drawing/2014/main" id="{DC963910-7C6F-7474-84FF-C53D235027B8}"/>
              </a:ext>
            </a:extLst>
          </p:cNvPr>
          <p:cNvCxnSpPr>
            <a:cxnSpLocks/>
          </p:cNvCxnSpPr>
          <p:nvPr userDrawn="1"/>
        </p:nvCxnSpPr>
        <p:spPr>
          <a:xfrm>
            <a:off x="594171"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Content Placeholder 5">
            <a:extLst>
              <a:ext uri="{FF2B5EF4-FFF2-40B4-BE49-F238E27FC236}">
                <a16:creationId xmlns=""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 xmlns:p14="http://schemas.microsoft.com/office/powerpoint/2010/main" val="2503394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dirty="0"/>
              <a:t>Click to edit Master title style</a:t>
            </a:r>
          </a:p>
        </p:txBody>
      </p:sp>
      <p:sp>
        <p:nvSpPr>
          <p:cNvPr id="3" name="Footer Placeholder 2">
            <a:extLst>
              <a:ext uri="{FF2B5EF4-FFF2-40B4-BE49-F238E27FC236}">
                <a16:creationId xmlns=""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 xmlns:a16="http://schemas.microsoft.com/office/drawing/2014/main" id="{31740CAD-6CDA-9014-8875-BCECEECE0522}"/>
              </a:ext>
            </a:extLst>
          </p:cNvPr>
          <p:cNvSpPr/>
          <p:nvPr userDrawn="1"/>
        </p:nvSpPr>
        <p:spPr>
          <a:xfrm flipH="1">
            <a:off x="3791018" y="2349816"/>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 xmlns:a16="http://schemas.microsoft.com/office/drawing/2014/main" id="{16E536D1-EF07-9062-CA32-986876ED933F}"/>
              </a:ext>
            </a:extLst>
          </p:cNvPr>
          <p:cNvSpPr/>
          <p:nvPr userDrawn="1"/>
        </p:nvSpPr>
        <p:spPr>
          <a:xfrm flipH="1">
            <a:off x="8929768" y="2349816"/>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 xmlns:a16="http://schemas.microsoft.com/office/drawing/2014/main" id="{5D09D35C-DD66-8B6A-98FE-003262BBE72D}"/>
              </a:ext>
            </a:extLst>
          </p:cNvPr>
          <p:cNvSpPr/>
          <p:nvPr userDrawn="1"/>
        </p:nvSpPr>
        <p:spPr>
          <a:xfrm flipH="1">
            <a:off x="6342948" y="2349816"/>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 xmlns:a16="http://schemas.microsoft.com/office/drawing/2014/main" id="{F0E263D2-96A8-9EB3-2175-1DB2FD5CB609}"/>
              </a:ext>
            </a:extLst>
          </p:cNvPr>
          <p:cNvSpPr/>
          <p:nvPr userDrawn="1"/>
        </p:nvSpPr>
        <p:spPr>
          <a:xfrm flipH="1">
            <a:off x="1247943" y="2349816"/>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3" name="Text Placeholder 11">
            <a:extLst>
              <a:ext uri="{FF2B5EF4-FFF2-40B4-BE49-F238E27FC236}">
                <a16:creationId xmlns=""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4" name="Text Placeholder 11">
            <a:extLst>
              <a:ext uri="{FF2B5EF4-FFF2-40B4-BE49-F238E27FC236}">
                <a16:creationId xmlns=""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5" name="Text Placeholder 11">
            <a:extLst>
              <a:ext uri="{FF2B5EF4-FFF2-40B4-BE49-F238E27FC236}">
                <a16:creationId xmlns=""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6" name="Text Placeholder 11">
            <a:extLst>
              <a:ext uri="{FF2B5EF4-FFF2-40B4-BE49-F238E27FC236}">
                <a16:creationId xmlns=""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7" name="Text Placeholder 11">
            <a:extLst>
              <a:ext uri="{FF2B5EF4-FFF2-40B4-BE49-F238E27FC236}">
                <a16:creationId xmlns=""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8" name="Text Placeholder 11">
            <a:extLst>
              <a:ext uri="{FF2B5EF4-FFF2-40B4-BE49-F238E27FC236}">
                <a16:creationId xmlns=""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9" name="Text Placeholder 11">
            <a:extLst>
              <a:ext uri="{FF2B5EF4-FFF2-40B4-BE49-F238E27FC236}">
                <a16:creationId xmlns=""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21" name="Picture Placeholder 20">
            <a:extLst>
              <a:ext uri="{FF2B5EF4-FFF2-40B4-BE49-F238E27FC236}">
                <a16:creationId xmlns=""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endParaRPr lang="en-US" dirty="0"/>
          </a:p>
        </p:txBody>
      </p:sp>
    </p:spTree>
    <p:extLst>
      <p:ext uri="{BB962C8B-B14F-4D97-AF65-F5344CB8AC3E}">
        <p14:creationId xmlns="" xmlns:p14="http://schemas.microsoft.com/office/powerpoint/2010/main" val="3784201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 xmlns:a16="http://schemas.microsoft.com/office/drawing/2014/main" id="{3CF1AC86-4E83-EED8-9FB5-635710111D45}"/>
              </a:ext>
            </a:extLst>
          </p:cNvPr>
          <p:cNvSpPr/>
          <p:nvPr userDrawn="1"/>
        </p:nvSpPr>
        <p:spPr>
          <a:xfrm flipH="1">
            <a:off x="1704109" y="4055524"/>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 xmlns:a16="http://schemas.microsoft.com/office/drawing/2014/main" id="{803E890B-5D84-F4A6-E963-051A1C52577D}"/>
              </a:ext>
            </a:extLst>
          </p:cNvPr>
          <p:cNvSpPr/>
          <p:nvPr userDrawn="1"/>
        </p:nvSpPr>
        <p:spPr>
          <a:xfrm flipH="1">
            <a:off x="4228382" y="1853645"/>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 xmlns:a16="http://schemas.microsoft.com/office/drawing/2014/main" id="{CA321B0B-6EF1-E460-8E13-3BBE774FA148}"/>
              </a:ext>
            </a:extLst>
          </p:cNvPr>
          <p:cNvSpPr/>
          <p:nvPr userDrawn="1"/>
        </p:nvSpPr>
        <p:spPr>
          <a:xfrm flipH="1">
            <a:off x="6752657" y="4055277"/>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 xmlns:a16="http://schemas.microsoft.com/office/drawing/2014/main" id="{898AB146-30D1-CD59-5D88-5097CF8561D1}"/>
              </a:ext>
            </a:extLst>
          </p:cNvPr>
          <p:cNvSpPr/>
          <p:nvPr userDrawn="1"/>
        </p:nvSpPr>
        <p:spPr>
          <a:xfrm flipH="1">
            <a:off x="9280951" y="4066157"/>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 xmlns:a16="http://schemas.microsoft.com/office/drawing/2014/main" id="{4FE52614-CC2D-3550-FDBA-9D7D76ED0F72}"/>
              </a:ext>
            </a:extLst>
          </p:cNvPr>
          <p:cNvSpPr/>
          <p:nvPr userDrawn="1"/>
        </p:nvSpPr>
        <p:spPr>
          <a:xfrm flipH="1">
            <a:off x="4228382" y="4056368"/>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 xmlns:a16="http://schemas.microsoft.com/office/drawing/2014/main" id="{D19BEA3C-B965-CC70-315C-7C531CD7AA4A}"/>
              </a:ext>
            </a:extLst>
          </p:cNvPr>
          <p:cNvSpPr/>
          <p:nvPr userDrawn="1"/>
        </p:nvSpPr>
        <p:spPr>
          <a:xfrm flipH="1">
            <a:off x="9276930" y="1861864"/>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 xmlns:a16="http://schemas.microsoft.com/office/drawing/2014/main" id="{DBCCE6E9-C40E-A684-457C-F08C974BD59F}"/>
              </a:ext>
            </a:extLst>
          </p:cNvPr>
          <p:cNvSpPr/>
          <p:nvPr userDrawn="1"/>
        </p:nvSpPr>
        <p:spPr>
          <a:xfrm flipH="1">
            <a:off x="6752657" y="1855812"/>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 xmlns:a16="http://schemas.microsoft.com/office/drawing/2014/main" id="{E9B5F0D0-ABA3-5B0F-77C9-C5B64A613F84}"/>
              </a:ext>
            </a:extLst>
          </p:cNvPr>
          <p:cNvSpPr/>
          <p:nvPr userDrawn="1"/>
        </p:nvSpPr>
        <p:spPr>
          <a:xfrm flipH="1">
            <a:off x="1692045" y="1846022"/>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 xmlns:a16="http://schemas.microsoft.com/office/drawing/2014/main" id="{8B3517CD-F786-4206-2455-E4C3BD987425}"/>
              </a:ext>
            </a:extLst>
          </p:cNvPr>
          <p:cNvSpPr>
            <a:spLocks noGrp="1"/>
          </p:cNvSpPr>
          <p:nvPr>
            <p:ph type="body" sz="quarter" idx="12"/>
          </p:nvPr>
        </p:nvSpPr>
        <p:spPr>
          <a:xfrm>
            <a:off x="1176853"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3" name="Text Placeholder 11">
            <a:extLst>
              <a:ext uri="{FF2B5EF4-FFF2-40B4-BE49-F238E27FC236}">
                <a16:creationId xmlns="" xmlns:a16="http://schemas.microsoft.com/office/drawing/2014/main" id="{9978C389-1D90-6CEB-1D34-D69BF78983F7}"/>
              </a:ext>
            </a:extLst>
          </p:cNvPr>
          <p:cNvSpPr>
            <a:spLocks noGrp="1"/>
          </p:cNvSpPr>
          <p:nvPr>
            <p:ph type="body" sz="quarter" idx="13"/>
          </p:nvPr>
        </p:nvSpPr>
        <p:spPr>
          <a:xfrm>
            <a:off x="1176853"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4" name="Text Placeholder 11">
            <a:extLst>
              <a:ext uri="{FF2B5EF4-FFF2-40B4-BE49-F238E27FC236}">
                <a16:creationId xmlns=""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5" name="Text Placeholder 11">
            <a:extLst>
              <a:ext uri="{FF2B5EF4-FFF2-40B4-BE49-F238E27FC236}">
                <a16:creationId xmlns=""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6" name="Text Placeholder 11">
            <a:extLst>
              <a:ext uri="{FF2B5EF4-FFF2-40B4-BE49-F238E27FC236}">
                <a16:creationId xmlns="" xmlns:a16="http://schemas.microsoft.com/office/drawing/2014/main" id="{5F0B1C4A-F0AC-3974-6F79-9CCF799976B3}"/>
              </a:ext>
            </a:extLst>
          </p:cNvPr>
          <p:cNvSpPr>
            <a:spLocks noGrp="1"/>
          </p:cNvSpPr>
          <p:nvPr>
            <p:ph type="body" sz="quarter" idx="16"/>
          </p:nvPr>
        </p:nvSpPr>
        <p:spPr>
          <a:xfrm>
            <a:off x="6225403"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7" name="Text Placeholder 11">
            <a:extLst>
              <a:ext uri="{FF2B5EF4-FFF2-40B4-BE49-F238E27FC236}">
                <a16:creationId xmlns="" xmlns:a16="http://schemas.microsoft.com/office/drawing/2014/main" id="{5C12C91B-3BBC-019A-22DF-DF71A287D58E}"/>
              </a:ext>
            </a:extLst>
          </p:cNvPr>
          <p:cNvSpPr>
            <a:spLocks noGrp="1"/>
          </p:cNvSpPr>
          <p:nvPr>
            <p:ph type="body" sz="quarter" idx="17"/>
          </p:nvPr>
        </p:nvSpPr>
        <p:spPr>
          <a:xfrm>
            <a:off x="6225403"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8" name="Text Placeholder 11">
            <a:extLst>
              <a:ext uri="{FF2B5EF4-FFF2-40B4-BE49-F238E27FC236}">
                <a16:creationId xmlns=""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9" name="Text Placeholder 11">
            <a:extLst>
              <a:ext uri="{FF2B5EF4-FFF2-40B4-BE49-F238E27FC236}">
                <a16:creationId xmlns=""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21" name="Picture Placeholder 20">
            <a:extLst>
              <a:ext uri="{FF2B5EF4-FFF2-40B4-BE49-F238E27FC236}">
                <a16:creationId xmlns="" xmlns:a16="http://schemas.microsoft.com/office/drawing/2014/main" id="{8D38BBA9-DB40-81D9-4D13-4351576F9FD3}"/>
              </a:ext>
            </a:extLst>
          </p:cNvPr>
          <p:cNvSpPr>
            <a:spLocks noGrp="1"/>
          </p:cNvSpPr>
          <p:nvPr>
            <p:ph type="pic" sz="quarter" idx="20"/>
          </p:nvPr>
        </p:nvSpPr>
        <p:spPr>
          <a:xfrm>
            <a:off x="1782011" y="1935987"/>
            <a:ext cx="1051560" cy="1051560"/>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 xmlns:a16="http://schemas.microsoft.com/office/drawing/2014/main" id="{8A56F66F-909F-8F64-B021-9820EB3F6B67}"/>
              </a:ext>
            </a:extLst>
          </p:cNvPr>
          <p:cNvSpPr>
            <a:spLocks noGrp="1"/>
          </p:cNvSpPr>
          <p:nvPr>
            <p:ph type="pic" sz="quarter" idx="22"/>
          </p:nvPr>
        </p:nvSpPr>
        <p:spPr>
          <a:xfrm>
            <a:off x="6842623" y="1935987"/>
            <a:ext cx="1051560" cy="1051560"/>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endParaRPr lang="en-US" dirty="0"/>
          </a:p>
        </p:txBody>
      </p:sp>
      <p:sp>
        <p:nvSpPr>
          <p:cNvPr id="29" name="Picture Placeholder 20">
            <a:extLst>
              <a:ext uri="{FF2B5EF4-FFF2-40B4-BE49-F238E27FC236}">
                <a16:creationId xmlns="" xmlns:a16="http://schemas.microsoft.com/office/drawing/2014/main" id="{BA9EB14D-8336-06B5-51E3-FBCAF00F1F25}"/>
              </a:ext>
            </a:extLst>
          </p:cNvPr>
          <p:cNvSpPr>
            <a:spLocks noGrp="1"/>
          </p:cNvSpPr>
          <p:nvPr>
            <p:ph type="pic" sz="quarter" idx="24"/>
          </p:nvPr>
        </p:nvSpPr>
        <p:spPr>
          <a:xfrm>
            <a:off x="1794073" y="4145489"/>
            <a:ext cx="1051560" cy="1051560"/>
          </a:xfrm>
          <a:prstGeom prst="ellipse">
            <a:avLst/>
          </a:prstGeom>
        </p:spPr>
        <p:txBody>
          <a:bodyPr anchor="ctr"/>
          <a:lstStyle>
            <a:lvl1pPr marL="0" indent="0" algn="ctr">
              <a:buNone/>
              <a:defRPr sz="1100"/>
            </a:lvl1pPr>
          </a:lstStyle>
          <a:p>
            <a:endParaRPr lang="en-US" dirty="0"/>
          </a:p>
        </p:txBody>
      </p:sp>
      <p:sp>
        <p:nvSpPr>
          <p:cNvPr id="30" name="Picture Placeholder 20">
            <a:extLst>
              <a:ext uri="{FF2B5EF4-FFF2-40B4-BE49-F238E27FC236}">
                <a16:creationId xmlns=""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endParaRPr lang="en-US" dirty="0"/>
          </a:p>
        </p:txBody>
      </p:sp>
      <p:sp>
        <p:nvSpPr>
          <p:cNvPr id="31" name="Picture Placeholder 20">
            <a:extLst>
              <a:ext uri="{FF2B5EF4-FFF2-40B4-BE49-F238E27FC236}">
                <a16:creationId xmlns="" xmlns:a16="http://schemas.microsoft.com/office/drawing/2014/main" id="{6ABE5CEC-34A4-CD5D-FA0D-D675A87984F5}"/>
              </a:ext>
            </a:extLst>
          </p:cNvPr>
          <p:cNvSpPr>
            <a:spLocks noGrp="1"/>
          </p:cNvSpPr>
          <p:nvPr>
            <p:ph type="pic" sz="quarter" idx="26"/>
          </p:nvPr>
        </p:nvSpPr>
        <p:spPr>
          <a:xfrm>
            <a:off x="6842623" y="4145242"/>
            <a:ext cx="1051560" cy="1051560"/>
          </a:xfrm>
          <a:prstGeom prst="ellipse">
            <a:avLst/>
          </a:prstGeom>
        </p:spPr>
        <p:txBody>
          <a:bodyPr anchor="ctr"/>
          <a:lstStyle>
            <a:lvl1pPr marL="0" indent="0" algn="ctr">
              <a:buNone/>
              <a:defRPr sz="1100"/>
            </a:lvl1pPr>
          </a:lstStyle>
          <a:p>
            <a:endParaRPr lang="en-US" dirty="0"/>
          </a:p>
        </p:txBody>
      </p:sp>
      <p:sp>
        <p:nvSpPr>
          <p:cNvPr id="32" name="Picture Placeholder 20">
            <a:extLst>
              <a:ext uri="{FF2B5EF4-FFF2-40B4-BE49-F238E27FC236}">
                <a16:creationId xmlns=""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endParaRPr lang="en-US" dirty="0"/>
          </a:p>
        </p:txBody>
      </p:sp>
      <p:sp>
        <p:nvSpPr>
          <p:cNvPr id="33" name="Text Placeholder 11">
            <a:extLst>
              <a:ext uri="{FF2B5EF4-FFF2-40B4-BE49-F238E27FC236}">
                <a16:creationId xmlns="" xmlns:a16="http://schemas.microsoft.com/office/drawing/2014/main" id="{CB0DA5B5-9C84-7B23-EE8E-CEA555CD808E}"/>
              </a:ext>
            </a:extLst>
          </p:cNvPr>
          <p:cNvSpPr>
            <a:spLocks noGrp="1"/>
          </p:cNvSpPr>
          <p:nvPr>
            <p:ph type="body" sz="quarter" idx="28"/>
          </p:nvPr>
        </p:nvSpPr>
        <p:spPr>
          <a:xfrm>
            <a:off x="1176853"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4" name="Text Placeholder 11">
            <a:extLst>
              <a:ext uri="{FF2B5EF4-FFF2-40B4-BE49-F238E27FC236}">
                <a16:creationId xmlns="" xmlns:a16="http://schemas.microsoft.com/office/drawing/2014/main" id="{99C62621-0080-5CDD-E5DD-2FCF2D548CEB}"/>
              </a:ext>
            </a:extLst>
          </p:cNvPr>
          <p:cNvSpPr>
            <a:spLocks noGrp="1"/>
          </p:cNvSpPr>
          <p:nvPr>
            <p:ph type="body" sz="quarter" idx="29"/>
          </p:nvPr>
        </p:nvSpPr>
        <p:spPr>
          <a:xfrm>
            <a:off x="1176853"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5" name="Text Placeholder 11">
            <a:extLst>
              <a:ext uri="{FF2B5EF4-FFF2-40B4-BE49-F238E27FC236}">
                <a16:creationId xmlns=""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6" name="Text Placeholder 11">
            <a:extLst>
              <a:ext uri="{FF2B5EF4-FFF2-40B4-BE49-F238E27FC236}">
                <a16:creationId xmlns=""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7" name="Text Placeholder 11">
            <a:extLst>
              <a:ext uri="{FF2B5EF4-FFF2-40B4-BE49-F238E27FC236}">
                <a16:creationId xmlns="" xmlns:a16="http://schemas.microsoft.com/office/drawing/2014/main" id="{3C7ECA2F-9EC3-26BD-B424-ECE80473DF37}"/>
              </a:ext>
            </a:extLst>
          </p:cNvPr>
          <p:cNvSpPr>
            <a:spLocks noGrp="1"/>
          </p:cNvSpPr>
          <p:nvPr>
            <p:ph type="body" sz="quarter" idx="32"/>
          </p:nvPr>
        </p:nvSpPr>
        <p:spPr>
          <a:xfrm>
            <a:off x="6225403"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8" name="Text Placeholder 11">
            <a:extLst>
              <a:ext uri="{FF2B5EF4-FFF2-40B4-BE49-F238E27FC236}">
                <a16:creationId xmlns="" xmlns:a16="http://schemas.microsoft.com/office/drawing/2014/main" id="{C9535F99-6134-8D03-FFEE-D1B3E007F2CC}"/>
              </a:ext>
            </a:extLst>
          </p:cNvPr>
          <p:cNvSpPr>
            <a:spLocks noGrp="1"/>
          </p:cNvSpPr>
          <p:nvPr>
            <p:ph type="body" sz="quarter" idx="33"/>
          </p:nvPr>
        </p:nvSpPr>
        <p:spPr>
          <a:xfrm>
            <a:off x="6225403"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9" name="Text Placeholder 11">
            <a:extLst>
              <a:ext uri="{FF2B5EF4-FFF2-40B4-BE49-F238E27FC236}">
                <a16:creationId xmlns=""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40" name="Text Placeholder 11">
            <a:extLst>
              <a:ext uri="{FF2B5EF4-FFF2-40B4-BE49-F238E27FC236}">
                <a16:creationId xmlns=""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Tree>
    <p:extLst>
      <p:ext uri="{BB962C8B-B14F-4D97-AF65-F5344CB8AC3E}">
        <p14:creationId xmlns="" xmlns:p14="http://schemas.microsoft.com/office/powerpoint/2010/main" val="6345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6952FAD-647B-4BBD-A51C-6ABA52E7A7ED}" type="datetimeFigureOut">
              <a:rPr lang="en-US" smtClean="0"/>
              <a:pPr/>
              <a:t>12/7/2023</a:t>
            </a:fld>
            <a:endParaRPr lang="en-US"/>
          </a:p>
        </p:txBody>
      </p:sp>
      <p:sp>
        <p:nvSpPr>
          <p:cNvPr id="5" name="Footer Placeholder 4"/>
          <p:cNvSpPr>
            <a:spLocks noGrp="1"/>
          </p:cNvSpPr>
          <p:nvPr>
            <p:ph type="ftr" sz="quarter" idx="11"/>
          </p:nvPr>
        </p:nvSpPr>
        <p:spPr/>
        <p:txBody>
          <a:bodyPr/>
          <a:lstStyle/>
          <a:p>
            <a:r>
              <a:rPr lang="en-US" smtClean="0"/>
              <a:t>Crypto: investing &amp; trading</a:t>
            </a:r>
            <a:endParaRPr lang="en-US" dirty="0"/>
          </a:p>
        </p:txBody>
      </p:sp>
      <p:sp>
        <p:nvSpPr>
          <p:cNvPr id="6" name="Slide Number Placeholder 5"/>
          <p:cNvSpPr>
            <a:spLocks noGrp="1"/>
          </p:cNvSpPr>
          <p:nvPr>
            <p:ph type="sldNum" sz="quarter" idx="12"/>
          </p:nvPr>
        </p:nvSpPr>
        <p:spPr>
          <a:xfrm>
            <a:off x="5815584" y="1026373"/>
            <a:ext cx="609600" cy="441325"/>
          </a:xfrm>
        </p:spPr>
        <p:txBody>
          <a:bodyPr/>
          <a:lstStyle/>
          <a:p>
            <a:fld id="{294A09A9-5501-47C1-A89A-A340965A2BE2}" type="slidenum">
              <a:rPr lang="en-US" smtClean="0"/>
              <a:pPr/>
              <a:t>‹#›</a:t>
            </a:fld>
            <a:endParaRPr lang="en-US" dirty="0"/>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Freeform 15">
            <a:extLst>
              <a:ext uri="{FF2B5EF4-FFF2-40B4-BE49-F238E27FC236}">
                <a16:creationId xmlns="" xmlns:a16="http://schemas.microsoft.com/office/drawing/2014/main" id="{079F0D65-9DED-1DC3-6E6D-E4AD5252A007}"/>
              </a:ext>
            </a:extLst>
          </p:cNvPr>
          <p:cNvSpPr/>
          <p:nvPr userDrawn="1"/>
        </p:nvSpPr>
        <p:spPr>
          <a:xfrm rot="16200000" flipV="1">
            <a:off x="6507451" y="1163359"/>
            <a:ext cx="6858000" cy="4531279"/>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8">
            <a:extLst>
              <a:ext uri="{FF2B5EF4-FFF2-40B4-BE49-F238E27FC236}">
                <a16:creationId xmlns="" xmlns:a16="http://schemas.microsoft.com/office/drawing/2014/main" id="{9C605622-8F1F-632F-D5C0-1F2E7875EBA1}"/>
              </a:ext>
            </a:extLst>
          </p:cNvPr>
          <p:cNvSpPr/>
          <p:nvPr userDrawn="1"/>
        </p:nvSpPr>
        <p:spPr>
          <a:xfrm rot="5400000">
            <a:off x="6488397" y="1182412"/>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12">
            <a:extLst>
              <a:ext uri="{FF2B5EF4-FFF2-40B4-BE49-F238E27FC236}">
                <a16:creationId xmlns="" xmlns:a16="http://schemas.microsoft.com/office/drawing/2014/main" id="{919AB4B2-2D3A-FCB5-0314-CC465BCC0E5D}"/>
              </a:ext>
            </a:extLst>
          </p:cNvPr>
          <p:cNvSpPr/>
          <p:nvPr userDrawn="1"/>
        </p:nvSpPr>
        <p:spPr>
          <a:xfrm rot="5400000">
            <a:off x="6926381" y="1582291"/>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6952FAD-647B-4BBD-A51C-6ABA52E7A7ED}" type="datetimeFigureOut">
              <a:rPr lang="en-US" smtClean="0"/>
              <a:pPr/>
              <a:t>12/7/2023</a:t>
            </a:fld>
            <a:endParaRPr lang="en-US"/>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980BC9CC-AD81-4C2A-8FAE-3C7A1149033B}" type="slidenum">
              <a:rPr lang="en-US" smtClean="0"/>
              <a:pPr/>
              <a:t>‹#›</a:t>
            </a:fld>
            <a:endParaRPr lang="en-US"/>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
        <p:nvSpPr>
          <p:cNvPr id="20" name="Freeform 3">
            <a:extLst>
              <a:ext uri="{FF2B5EF4-FFF2-40B4-BE49-F238E27FC236}">
                <a16:creationId xmlns="" xmlns:a16="http://schemas.microsoft.com/office/drawing/2014/main" id="{F1F20C20-DE23-6FE7-74A0-517218ACED7A}"/>
              </a:ext>
            </a:extLst>
          </p:cNvPr>
          <p:cNvSpPr/>
          <p:nvPr userDrawn="1"/>
        </p:nvSpPr>
        <p:spPr>
          <a:xfrm rot="10800000">
            <a:off x="-2" y="5019503"/>
            <a:ext cx="9676771"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4">
            <a:extLst>
              <a:ext uri="{FF2B5EF4-FFF2-40B4-BE49-F238E27FC236}">
                <a16:creationId xmlns="" xmlns:a16="http://schemas.microsoft.com/office/drawing/2014/main" id="{98E2EA35-4179-2438-E1D1-02EFA8830FF9}"/>
              </a:ext>
            </a:extLst>
          </p:cNvPr>
          <p:cNvSpPr/>
          <p:nvPr userDrawn="1"/>
        </p:nvSpPr>
        <p:spPr>
          <a:xfrm flipV="1">
            <a:off x="2763045"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5">
            <a:extLst>
              <a:ext uri="{FF2B5EF4-FFF2-40B4-BE49-F238E27FC236}">
                <a16:creationId xmlns="" xmlns:a16="http://schemas.microsoft.com/office/drawing/2014/main" id="{A7C0B16B-87E9-E92C-62F3-D1844BEE5B2D}"/>
              </a:ext>
            </a:extLst>
          </p:cNvPr>
          <p:cNvSpPr/>
          <p:nvPr userDrawn="1"/>
        </p:nvSpPr>
        <p:spPr>
          <a:xfrm rot="10800000">
            <a:off x="5393054" y="6015979"/>
            <a:ext cx="4758727"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6">
            <a:extLst>
              <a:ext uri="{FF2B5EF4-FFF2-40B4-BE49-F238E27FC236}">
                <a16:creationId xmlns="" xmlns:a16="http://schemas.microsoft.com/office/drawing/2014/main" id="{51F4118C-3B46-F20B-EF12-E16F7513844C}"/>
              </a:ext>
            </a:extLst>
          </p:cNvPr>
          <p:cNvSpPr/>
          <p:nvPr userDrawn="1"/>
        </p:nvSpPr>
        <p:spPr>
          <a:xfrm rot="10800000" flipH="1">
            <a:off x="-2688" y="5263863"/>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4" name="Straight Connector 23">
            <a:extLst>
              <a:ext uri="{FF2B5EF4-FFF2-40B4-BE49-F238E27FC236}">
                <a16:creationId xmlns="" xmlns:a16="http://schemas.microsoft.com/office/drawing/2014/main" id="{CD0F8AA9-2207-2D4C-C2E0-FEF14E2D9ACF}"/>
              </a:ext>
            </a:extLst>
          </p:cNvPr>
          <p:cNvCxnSpPr>
            <a:cxnSpLocks/>
          </p:cNvCxnSpPr>
          <p:nvPr userDrawn="1"/>
        </p:nvCxnSpPr>
        <p:spPr>
          <a:xfrm rot="5400000">
            <a:off x="6095999" y="2597192"/>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C6952FAD-647B-4BBD-A51C-6ABA52E7A7ED}" type="datetimeFigureOut">
              <a:rPr lang="en-US" smtClean="0"/>
              <a:pPr/>
              <a:t>12/7/2023</a:t>
            </a:fld>
            <a:endParaRPr lang="en-US"/>
          </a:p>
        </p:txBody>
      </p:sp>
      <p:sp>
        <p:nvSpPr>
          <p:cNvPr id="6" name="Footer Placeholder 5"/>
          <p:cNvSpPr>
            <a:spLocks noGrp="1"/>
          </p:cNvSpPr>
          <p:nvPr>
            <p:ph type="ftr" sz="quarter" idx="11"/>
          </p:nvPr>
        </p:nvSpPr>
        <p:spPr/>
        <p:txBody>
          <a:bodyPr/>
          <a:lstStyle/>
          <a:p>
            <a:r>
              <a:rPr lang="en-US" smtClean="0"/>
              <a:t>Crypto: investing &amp; trading</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6952FAD-647B-4BBD-A51C-6ABA52E7A7ED}" type="datetimeFigureOut">
              <a:rPr lang="en-US" smtClean="0"/>
              <a:pPr/>
              <a:t>12/7/2023</a:t>
            </a:fld>
            <a:endParaRPr lang="en-US"/>
          </a:p>
        </p:txBody>
      </p:sp>
      <p:sp>
        <p:nvSpPr>
          <p:cNvPr id="8" name="Footer Placeholder 7"/>
          <p:cNvSpPr>
            <a:spLocks noGrp="1"/>
          </p:cNvSpPr>
          <p:nvPr>
            <p:ph type="ftr" sz="quarter" idx="11"/>
          </p:nvPr>
        </p:nvSpPr>
        <p:spPr>
          <a:xfrm>
            <a:off x="406400" y="6409944"/>
            <a:ext cx="4775200" cy="365760"/>
          </a:xfrm>
        </p:spPr>
        <p:txBody>
          <a:bodyPr/>
          <a:lstStyle/>
          <a:p>
            <a:r>
              <a:rPr lang="en-US" smtClean="0"/>
              <a:t>Crypto: investing &amp; trading</a:t>
            </a:r>
            <a:endParaRPr lang="en-US" dirty="0"/>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294A09A9-5501-47C1-A89A-A340965A2BE2}"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
        <p:nvSpPr>
          <p:cNvPr id="28" name="Freeform 10">
            <a:extLst>
              <a:ext uri="{FF2B5EF4-FFF2-40B4-BE49-F238E27FC236}">
                <a16:creationId xmlns=""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11">
            <a:extLst>
              <a:ext uri="{FF2B5EF4-FFF2-40B4-BE49-F238E27FC236}">
                <a16:creationId xmlns="" xmlns:a16="http://schemas.microsoft.com/office/drawing/2014/main" id="{BE5C5BCA-F960-4024-7215-2D2EFD0FEBF3}"/>
              </a:ext>
            </a:extLst>
          </p:cNvPr>
          <p:cNvSpPr/>
          <p:nvPr userDrawn="1"/>
        </p:nvSpPr>
        <p:spPr>
          <a:xfrm rot="16200000" flipV="1">
            <a:off x="7907199" y="2573198"/>
            <a:ext cx="6858000" cy="1711603"/>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13">
            <a:extLst>
              <a:ext uri="{FF2B5EF4-FFF2-40B4-BE49-F238E27FC236}">
                <a16:creationId xmlns="" xmlns:a16="http://schemas.microsoft.com/office/drawing/2014/main" id="{6F62D03F-D065-13FE-5D30-58C2523BD14D}"/>
              </a:ext>
            </a:extLst>
          </p:cNvPr>
          <p:cNvSpPr/>
          <p:nvPr userDrawn="1"/>
        </p:nvSpPr>
        <p:spPr>
          <a:xfrm rot="5400000">
            <a:off x="7877132" y="2543132"/>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6952FAD-647B-4BBD-A51C-6ABA52E7A7ED}" type="datetimeFigureOut">
              <a:rPr lang="en-US" smtClean="0"/>
              <a:pPr/>
              <a:t>12/7/2023</a:t>
            </a:fld>
            <a:endParaRPr lang="en-US"/>
          </a:p>
        </p:txBody>
      </p:sp>
      <p:sp>
        <p:nvSpPr>
          <p:cNvPr id="4" name="Footer Placeholder 3"/>
          <p:cNvSpPr>
            <a:spLocks noGrp="1"/>
          </p:cNvSpPr>
          <p:nvPr>
            <p:ph type="ftr" sz="quarter" idx="11"/>
          </p:nvPr>
        </p:nvSpPr>
        <p:spPr/>
        <p:txBody>
          <a:bodyPr/>
          <a:lstStyle/>
          <a:p>
            <a:r>
              <a:rPr lang="en-US" smtClean="0"/>
              <a:t>Crypto: investing &amp; trading</a:t>
            </a:r>
            <a:endParaRPr lang="en-US" dirty="0"/>
          </a:p>
        </p:txBody>
      </p:sp>
      <p:sp>
        <p:nvSpPr>
          <p:cNvPr id="5" name="Slide Number Placeholder 4"/>
          <p:cNvSpPr>
            <a:spLocks noGrp="1"/>
          </p:cNvSpPr>
          <p:nvPr>
            <p:ph type="sldNum" sz="quarter" idx="12"/>
          </p:nvPr>
        </p:nvSpPr>
        <p:spPr>
          <a:xfrm>
            <a:off x="5791200" y="1036021"/>
            <a:ext cx="609600" cy="441325"/>
          </a:xfrm>
        </p:spPr>
        <p:txBody>
          <a:bodyPr/>
          <a:lstStyle/>
          <a:p>
            <a:fld id="{294A09A9-5501-47C1-A89A-A340965A2BE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C6952FAD-647B-4BBD-A51C-6ABA52E7A7ED}" type="datetimeFigureOut">
              <a:rPr lang="en-US" smtClean="0"/>
              <a:pPr/>
              <a:t>12/7/2023</a:t>
            </a:fld>
            <a:endParaRPr lang="en-US"/>
          </a:p>
        </p:txBody>
      </p:sp>
      <p:sp>
        <p:nvSpPr>
          <p:cNvPr id="3" name="Footer Placeholder 2"/>
          <p:cNvSpPr>
            <a:spLocks noGrp="1"/>
          </p:cNvSpPr>
          <p:nvPr>
            <p:ph type="ftr" sz="quarter" idx="11"/>
          </p:nvPr>
        </p:nvSpPr>
        <p:spPr/>
        <p:txBody>
          <a:bodyPr/>
          <a:lstStyle/>
          <a:p>
            <a:r>
              <a:rPr lang="en-US" smtClean="0"/>
              <a:t>Crypto: investing &amp; trading</a:t>
            </a:r>
            <a:endParaRPr lang="en-US" dirty="0"/>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294A09A9-5501-47C1-A89A-A340965A2BE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294A09A9-5501-47C1-A89A-A340965A2BE2}" type="slidenum">
              <a:rPr lang="en-US" smtClean="0"/>
              <a:pPr/>
              <a:t>‹#›</a:t>
            </a:fld>
            <a:endParaRPr lang="en-US" dirty="0"/>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6952FAD-647B-4BBD-A51C-6ABA52E7A7ED}" type="datetimeFigureOut">
              <a:rPr lang="en-US" smtClean="0"/>
              <a:pPr/>
              <a:t>12/7/2023</a:t>
            </a:fld>
            <a:endParaRPr lang="en-US"/>
          </a:p>
        </p:txBody>
      </p:sp>
      <p:sp>
        <p:nvSpPr>
          <p:cNvPr id="6" name="Footer Placeholder 5"/>
          <p:cNvSpPr>
            <a:spLocks noGrp="1"/>
          </p:cNvSpPr>
          <p:nvPr>
            <p:ph type="ftr" sz="quarter" idx="11"/>
          </p:nvPr>
        </p:nvSpPr>
        <p:spPr>
          <a:xfrm>
            <a:off x="402336" y="6410848"/>
            <a:ext cx="4511040" cy="365760"/>
          </a:xfrm>
        </p:spPr>
        <p:txBody>
          <a:bodyPr/>
          <a:lstStyle/>
          <a:p>
            <a:r>
              <a:rPr lang="en-US" smtClean="0"/>
              <a:t>Crypto: investing &amp; trading</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294A09A9-5501-47C1-A89A-A340965A2BE2}" type="slidenum">
              <a:rPr lang="en-US" smtClean="0"/>
              <a:pPr/>
              <a:t>‹#›</a:t>
            </a:fld>
            <a:endParaRPr lang="en-US" dirty="0"/>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C6952FAD-647B-4BBD-A51C-6ABA52E7A7ED}" type="datetimeFigureOut">
              <a:rPr lang="en-US" smtClean="0"/>
              <a:pPr/>
              <a:t>12/7/2023</a:t>
            </a:fld>
            <a:endParaRPr lang="en-US"/>
          </a:p>
        </p:txBody>
      </p:sp>
      <p:sp>
        <p:nvSpPr>
          <p:cNvPr id="6" name="Footer Placeholder 5"/>
          <p:cNvSpPr>
            <a:spLocks noGrp="1"/>
          </p:cNvSpPr>
          <p:nvPr>
            <p:ph type="ftr" sz="quarter" idx="11"/>
          </p:nvPr>
        </p:nvSpPr>
        <p:spPr>
          <a:xfrm>
            <a:off x="402336" y="6410848"/>
            <a:ext cx="4779264" cy="365760"/>
          </a:xfrm>
        </p:spPr>
        <p:txBody>
          <a:bodyPr/>
          <a:lstStyle/>
          <a:p>
            <a:r>
              <a:rPr lang="en-US" smtClean="0"/>
              <a:t>Crypto: investing &amp; trading</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C6952FAD-647B-4BBD-A51C-6ABA52E7A7ED}" type="datetimeFigureOut">
              <a:rPr lang="en-US" smtClean="0"/>
              <a:pPr/>
              <a:t>12/7/2023</a:t>
            </a:fld>
            <a:endParaRPr lang="en-US"/>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r>
              <a:rPr lang="en-US" smtClean="0"/>
              <a:t>Crypto: investing &amp; trading</a:t>
            </a:r>
            <a:endParaRPr lang="en-US" dirty="0"/>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94A09A9-5501-47C1-A89A-A340965A2BE2}" type="slidenum">
              <a:rPr lang="en-US" smtClean="0"/>
              <a:pPr/>
              <a:t>‹#›</a:t>
            </a:fld>
            <a:endParaRPr lang="en-US" dirty="0"/>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cxnSp>
        <p:nvCxnSpPr>
          <p:cNvPr id="20" name="Straight Connector 19">
            <a:extLst>
              <a:ext uri="{FF2B5EF4-FFF2-40B4-BE49-F238E27FC236}">
                <a16:creationId xmlns="" xmlns:a16="http://schemas.microsoft.com/office/drawing/2014/main" id="{2BA4A2D6-617E-EEA3-E4EE-5BDB472F6A43}"/>
              </a:ext>
            </a:extLst>
          </p:cNvPr>
          <p:cNvCxnSpPr>
            <a:cxnSpLocks/>
          </p:cNvCxnSpPr>
          <p:nvPr userDrawn="1"/>
        </p:nvCxnSpPr>
        <p:spPr>
          <a:xfrm>
            <a:off x="594171"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5" r:id="rId12"/>
    <p:sldLayoutId id="2147483666" r:id="rId13"/>
    <p:sldLayoutId id="2147483667" r:id="rId14"/>
  </p:sldLayoutIdLst>
  <p:hf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3.png"/><Relationship Id="rId3" Type="http://schemas.openxmlformats.org/officeDocument/2006/relationships/diagramLayout" Target="../diagrams/layout1.xml"/><Relationship Id="rId7" Type="http://schemas.openxmlformats.org/officeDocument/2006/relationships/image" Target="../media/image12.png"/><Relationship Id="rId12" Type="http://schemas.microsoft.com/office/2007/relationships/diagramDrawing" Target="../diagrams/drawing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diagramColors" Target="../diagrams/colors2.xml"/><Relationship Id="rId5" Type="http://schemas.openxmlformats.org/officeDocument/2006/relationships/diagramColors" Target="../diagrams/colors1.xml"/><Relationship Id="rId10" Type="http://schemas.openxmlformats.org/officeDocument/2006/relationships/diagramQuickStyle" Target="../diagrams/quickStyle2.xml"/><Relationship Id="rId4" Type="http://schemas.openxmlformats.org/officeDocument/2006/relationships/diagramQuickStyle" Target="../diagrams/quickStyle1.xml"/><Relationship Id="rId9"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image" Target="../media/image15.png"/><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image" Target="../media/image14.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image" Target="../media/image17.png"/><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16.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image" Target="../media/image19.png"/><Relationship Id="rId3" Type="http://schemas.openxmlformats.org/officeDocument/2006/relationships/diagramLayout" Target="../diagrams/layout7.xml"/><Relationship Id="rId7" Type="http://schemas.openxmlformats.org/officeDocument/2006/relationships/diagramData" Target="../diagrams/data8.xml"/><Relationship Id="rId12" Type="http://schemas.openxmlformats.org/officeDocument/2006/relationships/image" Target="../media/image18.png"/><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0.xml"/><Relationship Id="rId13" Type="http://schemas.openxmlformats.org/officeDocument/2006/relationships/image" Target="../media/image21.png"/><Relationship Id="rId3" Type="http://schemas.openxmlformats.org/officeDocument/2006/relationships/diagramLayout" Target="../diagrams/layout9.xml"/><Relationship Id="rId7" Type="http://schemas.openxmlformats.org/officeDocument/2006/relationships/diagramData" Target="../diagrams/data10.xml"/><Relationship Id="rId12" Type="http://schemas.openxmlformats.org/officeDocument/2006/relationships/image" Target="../media/image20.png"/><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mailto:jahnavirambha@gmail.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696329B1-2D04-0F3A-1081-C5117D8CE122}"/>
              </a:ext>
            </a:extLst>
          </p:cNvPr>
          <p:cNvSpPr>
            <a:spLocks noGrp="1"/>
          </p:cNvSpPr>
          <p:nvPr>
            <p:ph type="subTitle" idx="1"/>
          </p:nvPr>
        </p:nvSpPr>
        <p:spPr/>
        <p:txBody>
          <a:bodyPr/>
          <a:lstStyle/>
          <a:p>
            <a:r>
              <a:rPr lang="en-US" dirty="0" err="1" smtClean="0">
                <a:solidFill>
                  <a:srgbClr val="C00000"/>
                </a:solidFill>
              </a:rPr>
              <a:t>Jahnavi</a:t>
            </a:r>
            <a:r>
              <a:rPr lang="en-US" dirty="0" smtClean="0">
                <a:solidFill>
                  <a:srgbClr val="C00000"/>
                </a:solidFill>
              </a:rPr>
              <a:t> </a:t>
            </a:r>
            <a:r>
              <a:rPr lang="en-US" dirty="0" err="1" smtClean="0">
                <a:solidFill>
                  <a:srgbClr val="C00000"/>
                </a:solidFill>
              </a:rPr>
              <a:t>Rambha</a:t>
            </a:r>
            <a:endParaRPr lang="en-US" dirty="0" smtClean="0">
              <a:solidFill>
                <a:srgbClr val="C00000"/>
              </a:solidFill>
            </a:endParaRPr>
          </a:p>
          <a:p>
            <a:r>
              <a:rPr lang="en-US" dirty="0" smtClean="0">
                <a:solidFill>
                  <a:srgbClr val="C00000"/>
                </a:solidFill>
              </a:rPr>
              <a:t>AWDCRJY</a:t>
            </a:r>
          </a:p>
          <a:p>
            <a:r>
              <a:rPr lang="en-US" dirty="0" smtClean="0">
                <a:solidFill>
                  <a:srgbClr val="C00000"/>
                </a:solidFill>
              </a:rPr>
              <a:t>2</a:t>
            </a:r>
            <a:r>
              <a:rPr lang="en-US" baseline="30000" dirty="0" smtClean="0">
                <a:solidFill>
                  <a:srgbClr val="C00000"/>
                </a:solidFill>
              </a:rPr>
              <a:t>ND</a:t>
            </a:r>
            <a:r>
              <a:rPr lang="en-US" dirty="0" smtClean="0">
                <a:solidFill>
                  <a:srgbClr val="C00000"/>
                </a:solidFill>
              </a:rPr>
              <a:t> Year</a:t>
            </a:r>
            <a:endParaRPr lang="en-US" dirty="0">
              <a:solidFill>
                <a:srgbClr val="C00000"/>
              </a:solidFill>
            </a:endParaRPr>
          </a:p>
          <a:p>
            <a:endParaRPr lang="en-US" dirty="0"/>
          </a:p>
        </p:txBody>
      </p:sp>
      <p:sp>
        <p:nvSpPr>
          <p:cNvPr id="2" name="Title 1">
            <a:extLst>
              <a:ext uri="{FF2B5EF4-FFF2-40B4-BE49-F238E27FC236}">
                <a16:creationId xmlns="" xmlns:a16="http://schemas.microsoft.com/office/drawing/2014/main" id="{DC870DB4-0446-EF22-E8E0-3A5B83923AC0}"/>
              </a:ext>
            </a:extLst>
          </p:cNvPr>
          <p:cNvSpPr>
            <a:spLocks noGrp="1"/>
          </p:cNvSpPr>
          <p:nvPr>
            <p:ph type="ctrTitle"/>
          </p:nvPr>
        </p:nvSpPr>
        <p:spPr/>
        <p:txBody>
          <a:bodyPr>
            <a:normAutofit/>
          </a:bodyPr>
          <a:lstStyle/>
          <a:p>
            <a:r>
              <a:rPr lang="en-US" sz="5400" dirty="0" smtClean="0"/>
              <a:t>EDA REPORT FOR</a:t>
            </a:r>
            <a:r>
              <a:rPr lang="en-US" sz="5400" dirty="0"/>
              <a:t/>
            </a:r>
            <a:br>
              <a:rPr lang="en-US" sz="5400" dirty="0"/>
            </a:br>
            <a:r>
              <a:rPr lang="en-US" sz="5400" dirty="0" smtClean="0"/>
              <a:t>CUSTOMER CHURNING </a:t>
            </a:r>
            <a:endParaRPr lang="en-US" sz="5400" dirty="0"/>
          </a:p>
        </p:txBody>
      </p:sp>
    </p:spTree>
    <p:extLst>
      <p:ext uri="{BB962C8B-B14F-4D97-AF65-F5344CB8AC3E}">
        <p14:creationId xmlns="" xmlns:p14="http://schemas.microsoft.com/office/powerpoint/2010/main" val="17234911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dirty="0" smtClean="0"/>
              <a:t>9</a:t>
            </a:r>
          </a:p>
        </p:txBody>
      </p:sp>
      <p:graphicFrame>
        <p:nvGraphicFramePr>
          <p:cNvPr id="4" name="Diagram 3"/>
          <p:cNvGraphicFramePr/>
          <p:nvPr/>
        </p:nvGraphicFramePr>
        <p:xfrm>
          <a:off x="394449" y="3523129"/>
          <a:ext cx="4554069" cy="27700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88682" y="249733"/>
            <a:ext cx="4357283" cy="369332"/>
          </a:xfrm>
          <a:prstGeom prst="rect">
            <a:avLst/>
          </a:prstGeom>
          <a:solidFill>
            <a:schemeClr val="accent3">
              <a:lumMod val="60000"/>
              <a:lumOff val="40000"/>
            </a:schemeClr>
          </a:solidFill>
        </p:spPr>
        <p:txBody>
          <a:bodyPr wrap="none" rtlCol="0">
            <a:spAutoFit/>
          </a:bodyPr>
          <a:lstStyle/>
          <a:p>
            <a:r>
              <a:rPr lang="en-US" b="1" dirty="0" smtClean="0"/>
              <a:t>  </a:t>
            </a:r>
            <a:r>
              <a:rPr lang="en-US" b="1" dirty="0" smtClean="0">
                <a:solidFill>
                  <a:schemeClr val="accent1"/>
                </a:solidFill>
              </a:rPr>
              <a:t>GENDER  VS  TARGET VARIABLE</a:t>
            </a:r>
            <a:endParaRPr lang="en-US" b="1" dirty="0">
              <a:solidFill>
                <a:schemeClr val="accent1"/>
              </a:solidFill>
            </a:endParaRPr>
          </a:p>
        </p:txBody>
      </p:sp>
      <p:pic>
        <p:nvPicPr>
          <p:cNvPr id="7" name="Picture 6" descr="95bacb18-4118-4bc6-920c-e8470adef7c2.png"/>
          <p:cNvPicPr>
            <a:picLocks noChangeAspect="1"/>
          </p:cNvPicPr>
          <p:nvPr/>
        </p:nvPicPr>
        <p:blipFill>
          <a:blip r:embed="rId7"/>
          <a:stretch>
            <a:fillRect/>
          </a:stretch>
        </p:blipFill>
        <p:spPr>
          <a:xfrm>
            <a:off x="591670" y="762001"/>
            <a:ext cx="4374777" cy="2510118"/>
          </a:xfrm>
          <a:prstGeom prst="rect">
            <a:avLst/>
          </a:prstGeom>
        </p:spPr>
      </p:pic>
      <p:graphicFrame>
        <p:nvGraphicFramePr>
          <p:cNvPr id="11" name="Diagram 10"/>
          <p:cNvGraphicFramePr/>
          <p:nvPr/>
        </p:nvGraphicFramePr>
        <p:xfrm>
          <a:off x="7109013" y="3532094"/>
          <a:ext cx="4554069" cy="277009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3" name="Picture 12" descr="4b62e025-7f4d-4183-930b-b5511ddd0628.png"/>
          <p:cNvPicPr>
            <a:picLocks noChangeAspect="1"/>
          </p:cNvPicPr>
          <p:nvPr/>
        </p:nvPicPr>
        <p:blipFill>
          <a:blip r:embed="rId13"/>
          <a:stretch>
            <a:fillRect/>
          </a:stretch>
        </p:blipFill>
        <p:spPr>
          <a:xfrm>
            <a:off x="7010399" y="832105"/>
            <a:ext cx="4554072" cy="2455221"/>
          </a:xfrm>
          <a:prstGeom prst="rect">
            <a:avLst/>
          </a:prstGeom>
        </p:spPr>
      </p:pic>
      <p:sp>
        <p:nvSpPr>
          <p:cNvPr id="16" name="TextBox 15"/>
          <p:cNvSpPr txBox="1"/>
          <p:nvPr/>
        </p:nvSpPr>
        <p:spPr>
          <a:xfrm>
            <a:off x="6729503" y="330415"/>
            <a:ext cx="5234125" cy="369332"/>
          </a:xfrm>
          <a:prstGeom prst="rect">
            <a:avLst/>
          </a:prstGeom>
          <a:solidFill>
            <a:schemeClr val="accent3">
              <a:lumMod val="60000"/>
              <a:lumOff val="40000"/>
            </a:schemeClr>
          </a:solidFill>
        </p:spPr>
        <p:txBody>
          <a:bodyPr wrap="none" rtlCol="0">
            <a:spAutoFit/>
          </a:bodyPr>
          <a:lstStyle/>
          <a:p>
            <a:r>
              <a:rPr lang="en-US" b="1" dirty="0" smtClean="0">
                <a:solidFill>
                  <a:schemeClr val="accent1"/>
                </a:solidFill>
              </a:rPr>
              <a:t> CARD HOLDERS  VS  TARGET VARIABLE</a:t>
            </a:r>
            <a:endParaRPr lang="en-US" b="1" dirty="0">
              <a:solidFill>
                <a:schemeClr val="accent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dirty="0" smtClean="0"/>
              <a:t>10</a:t>
            </a:r>
            <a:endParaRPr lang="en-US" dirty="0"/>
          </a:p>
        </p:txBody>
      </p:sp>
      <p:graphicFrame>
        <p:nvGraphicFramePr>
          <p:cNvPr id="4" name="Diagram 3"/>
          <p:cNvGraphicFramePr/>
          <p:nvPr/>
        </p:nvGraphicFramePr>
        <p:xfrm>
          <a:off x="394449" y="3460376"/>
          <a:ext cx="4554069" cy="28328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88682" y="294556"/>
            <a:ext cx="4541628" cy="369332"/>
          </a:xfrm>
          <a:prstGeom prst="rect">
            <a:avLst/>
          </a:prstGeom>
          <a:solidFill>
            <a:schemeClr val="accent3">
              <a:lumMod val="60000"/>
              <a:lumOff val="40000"/>
            </a:schemeClr>
          </a:solidFill>
        </p:spPr>
        <p:txBody>
          <a:bodyPr wrap="none" rtlCol="0">
            <a:spAutoFit/>
          </a:bodyPr>
          <a:lstStyle/>
          <a:p>
            <a:r>
              <a:rPr lang="en-US" b="1" dirty="0" smtClean="0">
                <a:solidFill>
                  <a:schemeClr val="accent1"/>
                </a:solidFill>
              </a:rPr>
              <a:t>PRODUCTS  VS  TARGET VARIABLE</a:t>
            </a:r>
            <a:endParaRPr lang="en-US" b="1" dirty="0">
              <a:solidFill>
                <a:schemeClr val="accent1"/>
              </a:solidFill>
            </a:endParaRPr>
          </a:p>
        </p:txBody>
      </p:sp>
      <p:graphicFrame>
        <p:nvGraphicFramePr>
          <p:cNvPr id="11" name="Diagram 10"/>
          <p:cNvGraphicFramePr/>
          <p:nvPr/>
        </p:nvGraphicFramePr>
        <p:xfrm>
          <a:off x="7109013" y="3693458"/>
          <a:ext cx="4554069" cy="26087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6" name="TextBox 15"/>
          <p:cNvSpPr txBox="1"/>
          <p:nvPr/>
        </p:nvSpPr>
        <p:spPr>
          <a:xfrm>
            <a:off x="6810186" y="312485"/>
            <a:ext cx="4834978" cy="369332"/>
          </a:xfrm>
          <a:prstGeom prst="rect">
            <a:avLst/>
          </a:prstGeom>
          <a:solidFill>
            <a:schemeClr val="accent3">
              <a:lumMod val="60000"/>
              <a:lumOff val="40000"/>
            </a:schemeClr>
          </a:solidFill>
        </p:spPr>
        <p:txBody>
          <a:bodyPr wrap="none" rtlCol="0">
            <a:spAutoFit/>
          </a:bodyPr>
          <a:lstStyle/>
          <a:p>
            <a:r>
              <a:rPr lang="en-US" b="1" dirty="0" smtClean="0">
                <a:solidFill>
                  <a:schemeClr val="accent1"/>
                </a:solidFill>
              </a:rPr>
              <a:t> GEOGRAPHY  VS  TARGET VARIABLE</a:t>
            </a:r>
            <a:endParaRPr lang="en-US" b="1" dirty="0">
              <a:solidFill>
                <a:schemeClr val="accent1"/>
              </a:solidFill>
            </a:endParaRPr>
          </a:p>
        </p:txBody>
      </p:sp>
      <p:pic>
        <p:nvPicPr>
          <p:cNvPr id="10" name="Picture 9" descr="1b019215-b1a6-46cb-a573-5a9539dced8c.png"/>
          <p:cNvPicPr>
            <a:picLocks noChangeAspect="1"/>
          </p:cNvPicPr>
          <p:nvPr/>
        </p:nvPicPr>
        <p:blipFill>
          <a:blip r:embed="rId12"/>
          <a:stretch>
            <a:fillRect/>
          </a:stretch>
        </p:blipFill>
        <p:spPr>
          <a:xfrm>
            <a:off x="519954" y="770965"/>
            <a:ext cx="4491317" cy="2708227"/>
          </a:xfrm>
          <a:prstGeom prst="rect">
            <a:avLst/>
          </a:prstGeom>
        </p:spPr>
      </p:pic>
      <p:pic>
        <p:nvPicPr>
          <p:cNvPr id="15" name="Picture 14" descr="f123c316-038e-41e0-bb65-aa769a22567b.png"/>
          <p:cNvPicPr>
            <a:picLocks noChangeAspect="1"/>
          </p:cNvPicPr>
          <p:nvPr/>
        </p:nvPicPr>
        <p:blipFill>
          <a:blip r:embed="rId13"/>
          <a:stretch>
            <a:fillRect/>
          </a:stretch>
        </p:blipFill>
        <p:spPr>
          <a:xfrm>
            <a:off x="7083827" y="815787"/>
            <a:ext cx="4579255" cy="259080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dirty="0" smtClean="0"/>
              <a:t>11</a:t>
            </a:r>
            <a:endParaRPr lang="en-US" dirty="0"/>
          </a:p>
        </p:txBody>
      </p:sp>
      <p:graphicFrame>
        <p:nvGraphicFramePr>
          <p:cNvPr id="4" name="Diagram 3"/>
          <p:cNvGraphicFramePr/>
          <p:nvPr/>
        </p:nvGraphicFramePr>
        <p:xfrm>
          <a:off x="394449" y="3523129"/>
          <a:ext cx="4554069" cy="27700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88682" y="294556"/>
            <a:ext cx="4211409" cy="369332"/>
          </a:xfrm>
          <a:prstGeom prst="rect">
            <a:avLst/>
          </a:prstGeom>
          <a:solidFill>
            <a:schemeClr val="accent3">
              <a:lumMod val="60000"/>
              <a:lumOff val="40000"/>
            </a:schemeClr>
          </a:solidFill>
        </p:spPr>
        <p:txBody>
          <a:bodyPr wrap="none" rtlCol="0">
            <a:spAutoFit/>
          </a:bodyPr>
          <a:lstStyle/>
          <a:p>
            <a:r>
              <a:rPr lang="en-US" b="1" dirty="0" smtClean="0">
                <a:solidFill>
                  <a:schemeClr val="accent1"/>
                </a:solidFill>
              </a:rPr>
              <a:t>TENURE  VS  TARGET VARIABLE</a:t>
            </a:r>
            <a:endParaRPr lang="en-US" b="1" dirty="0">
              <a:solidFill>
                <a:schemeClr val="accent1"/>
              </a:solidFill>
            </a:endParaRPr>
          </a:p>
        </p:txBody>
      </p:sp>
      <p:graphicFrame>
        <p:nvGraphicFramePr>
          <p:cNvPr id="11" name="Diagram 10"/>
          <p:cNvGraphicFramePr/>
          <p:nvPr/>
        </p:nvGraphicFramePr>
        <p:xfrm>
          <a:off x="7109013" y="3693458"/>
          <a:ext cx="4554069" cy="26087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6" name="TextBox 15"/>
          <p:cNvSpPr txBox="1"/>
          <p:nvPr/>
        </p:nvSpPr>
        <p:spPr>
          <a:xfrm>
            <a:off x="6630892" y="294556"/>
            <a:ext cx="5299849" cy="369332"/>
          </a:xfrm>
          <a:prstGeom prst="rect">
            <a:avLst/>
          </a:prstGeom>
          <a:solidFill>
            <a:schemeClr val="accent3">
              <a:lumMod val="60000"/>
              <a:lumOff val="40000"/>
            </a:schemeClr>
          </a:solidFill>
        </p:spPr>
        <p:txBody>
          <a:bodyPr wrap="none" rtlCol="0">
            <a:spAutoFit/>
          </a:bodyPr>
          <a:lstStyle/>
          <a:p>
            <a:r>
              <a:rPr lang="en-US" b="1" dirty="0" smtClean="0">
                <a:solidFill>
                  <a:schemeClr val="accent1"/>
                </a:solidFill>
              </a:rPr>
              <a:t>ACTIVE  STATUS  VS  TARGET VARIABLE</a:t>
            </a:r>
            <a:endParaRPr lang="en-US" b="1" dirty="0">
              <a:solidFill>
                <a:schemeClr val="accent1"/>
              </a:solidFill>
            </a:endParaRPr>
          </a:p>
        </p:txBody>
      </p:sp>
      <p:pic>
        <p:nvPicPr>
          <p:cNvPr id="12" name="Picture 11" descr="11504f41-56ff-45ec-9214-e4e555bbecab.png"/>
          <p:cNvPicPr>
            <a:picLocks noChangeAspect="1"/>
          </p:cNvPicPr>
          <p:nvPr/>
        </p:nvPicPr>
        <p:blipFill>
          <a:blip r:embed="rId12"/>
          <a:stretch>
            <a:fillRect/>
          </a:stretch>
        </p:blipFill>
        <p:spPr>
          <a:xfrm>
            <a:off x="546848" y="827706"/>
            <a:ext cx="4410635" cy="2578883"/>
          </a:xfrm>
          <a:prstGeom prst="rect">
            <a:avLst/>
          </a:prstGeom>
        </p:spPr>
      </p:pic>
      <p:pic>
        <p:nvPicPr>
          <p:cNvPr id="13" name="Picture 12" descr="a2df96a9-2706-4b24-8555-db269cdcc3e8.png"/>
          <p:cNvPicPr>
            <a:picLocks noChangeAspect="1"/>
          </p:cNvPicPr>
          <p:nvPr/>
        </p:nvPicPr>
        <p:blipFill>
          <a:blip r:embed="rId13"/>
          <a:stretch>
            <a:fillRect/>
          </a:stretch>
        </p:blipFill>
        <p:spPr>
          <a:xfrm>
            <a:off x="7297271" y="770963"/>
            <a:ext cx="4381970" cy="278802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dirty="0" smtClean="0"/>
              <a:t>12</a:t>
            </a:r>
            <a:endParaRPr lang="en-US" dirty="0"/>
          </a:p>
        </p:txBody>
      </p:sp>
      <p:graphicFrame>
        <p:nvGraphicFramePr>
          <p:cNvPr id="4" name="Diagram 3"/>
          <p:cNvGraphicFramePr/>
          <p:nvPr/>
        </p:nvGraphicFramePr>
        <p:xfrm>
          <a:off x="394449" y="3523129"/>
          <a:ext cx="4554069" cy="27700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88682" y="294556"/>
            <a:ext cx="3676006" cy="369332"/>
          </a:xfrm>
          <a:prstGeom prst="rect">
            <a:avLst/>
          </a:prstGeom>
          <a:solidFill>
            <a:schemeClr val="accent3">
              <a:lumMod val="60000"/>
              <a:lumOff val="40000"/>
            </a:schemeClr>
          </a:solidFill>
        </p:spPr>
        <p:txBody>
          <a:bodyPr wrap="none" rtlCol="0">
            <a:spAutoFit/>
          </a:bodyPr>
          <a:lstStyle/>
          <a:p>
            <a:r>
              <a:rPr lang="en-US" b="1" dirty="0" smtClean="0">
                <a:solidFill>
                  <a:schemeClr val="accent1"/>
                </a:solidFill>
              </a:rPr>
              <a:t>AGE  VS  TARGET VARIABLE</a:t>
            </a:r>
            <a:endParaRPr lang="en-US" b="1" dirty="0">
              <a:solidFill>
                <a:schemeClr val="accent1"/>
              </a:solidFill>
            </a:endParaRPr>
          </a:p>
        </p:txBody>
      </p:sp>
      <p:graphicFrame>
        <p:nvGraphicFramePr>
          <p:cNvPr id="11" name="Diagram 10"/>
          <p:cNvGraphicFramePr/>
          <p:nvPr/>
        </p:nvGraphicFramePr>
        <p:xfrm>
          <a:off x="7109013" y="3558988"/>
          <a:ext cx="4554069" cy="26087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6" name="TextBox 15"/>
          <p:cNvSpPr txBox="1"/>
          <p:nvPr/>
        </p:nvSpPr>
        <p:spPr>
          <a:xfrm>
            <a:off x="6837080" y="303521"/>
            <a:ext cx="5032147" cy="369332"/>
          </a:xfrm>
          <a:prstGeom prst="rect">
            <a:avLst/>
          </a:prstGeom>
          <a:solidFill>
            <a:schemeClr val="accent3">
              <a:lumMod val="60000"/>
              <a:lumOff val="40000"/>
            </a:schemeClr>
          </a:solidFill>
        </p:spPr>
        <p:txBody>
          <a:bodyPr wrap="none" rtlCol="0">
            <a:spAutoFit/>
          </a:bodyPr>
          <a:lstStyle/>
          <a:p>
            <a:r>
              <a:rPr lang="en-US" b="1" dirty="0" smtClean="0">
                <a:solidFill>
                  <a:schemeClr val="accent1"/>
                </a:solidFill>
              </a:rPr>
              <a:t>CREDIT SCORE  VS  TARGET VARIABLE</a:t>
            </a:r>
            <a:endParaRPr lang="en-US" b="1" dirty="0">
              <a:solidFill>
                <a:schemeClr val="accent1"/>
              </a:solidFill>
            </a:endParaRPr>
          </a:p>
        </p:txBody>
      </p:sp>
      <p:pic>
        <p:nvPicPr>
          <p:cNvPr id="15" name="Picture 14" descr="ed0be9bc-382e-4507-8b97-6bec8b31e135.png"/>
          <p:cNvPicPr>
            <a:picLocks noChangeAspect="1"/>
          </p:cNvPicPr>
          <p:nvPr/>
        </p:nvPicPr>
        <p:blipFill>
          <a:blip r:embed="rId12"/>
          <a:stretch>
            <a:fillRect/>
          </a:stretch>
        </p:blipFill>
        <p:spPr>
          <a:xfrm>
            <a:off x="7315201" y="833717"/>
            <a:ext cx="4204446" cy="2429435"/>
          </a:xfrm>
          <a:prstGeom prst="rect">
            <a:avLst/>
          </a:prstGeom>
        </p:spPr>
      </p:pic>
      <p:pic>
        <p:nvPicPr>
          <p:cNvPr id="17" name="Picture 16" descr="3bad5175-7206-4bd7-a9cf-edd797f5b3c6.png"/>
          <p:cNvPicPr>
            <a:picLocks noChangeAspect="1"/>
          </p:cNvPicPr>
          <p:nvPr/>
        </p:nvPicPr>
        <p:blipFill>
          <a:blip r:embed="rId13"/>
          <a:stretch>
            <a:fillRect/>
          </a:stretch>
        </p:blipFill>
        <p:spPr>
          <a:xfrm>
            <a:off x="690281" y="914400"/>
            <a:ext cx="4177553" cy="224785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55519D01-29BE-BE76-41C5-9D58AD8119DC}"/>
              </a:ext>
            </a:extLst>
          </p:cNvPr>
          <p:cNvSpPr>
            <a:spLocks noGrp="1"/>
          </p:cNvSpPr>
          <p:nvPr>
            <p:ph type="body" idx="1"/>
          </p:nvPr>
        </p:nvSpPr>
        <p:spPr>
          <a:xfrm>
            <a:off x="1749862" y="3541059"/>
            <a:ext cx="8640232" cy="1673225"/>
          </a:xfrm>
        </p:spPr>
        <p:txBody>
          <a:bodyPr/>
          <a:lstStyle/>
          <a:p>
            <a:pPr algn="l"/>
            <a:r>
              <a:rPr lang="en-US" b="0" dirty="0" smtClean="0">
                <a:solidFill>
                  <a:schemeClr val="accent3">
                    <a:lumMod val="50000"/>
                  </a:schemeClr>
                </a:solidFill>
                <a:latin typeface="+mj-lt"/>
                <a:cs typeface="Segoe UI Light" panose="020B0502040204020203" pitchFamily="34" charset="0"/>
              </a:rPr>
              <a:t>As we didn’t get a correct insights from geography and card holders let us start </a:t>
            </a:r>
            <a:r>
              <a:rPr lang="en-US" b="0" dirty="0" err="1" smtClean="0">
                <a:solidFill>
                  <a:schemeClr val="accent3">
                    <a:lumMod val="50000"/>
                  </a:schemeClr>
                </a:solidFill>
                <a:latin typeface="+mj-lt"/>
                <a:cs typeface="Segoe UI Light" panose="020B0502040204020203" pitchFamily="34" charset="0"/>
              </a:rPr>
              <a:t>bivariate</a:t>
            </a:r>
            <a:r>
              <a:rPr lang="en-US" b="0" dirty="0" smtClean="0">
                <a:solidFill>
                  <a:schemeClr val="accent3">
                    <a:lumMod val="50000"/>
                  </a:schemeClr>
                </a:solidFill>
                <a:latin typeface="+mj-lt"/>
                <a:cs typeface="Segoe UI Light" panose="020B0502040204020203" pitchFamily="34" charset="0"/>
              </a:rPr>
              <a:t> analysis with respect to gender as we are having clear insights on gender</a:t>
            </a:r>
          </a:p>
        </p:txBody>
      </p:sp>
      <p:sp>
        <p:nvSpPr>
          <p:cNvPr id="2" name="Title 1">
            <a:extLst>
              <a:ext uri="{FF2B5EF4-FFF2-40B4-BE49-F238E27FC236}">
                <a16:creationId xmlns="" xmlns:a16="http://schemas.microsoft.com/office/drawing/2014/main" id="{2C9E1892-81E6-551C-7B5A-DEA68224520B}"/>
              </a:ext>
            </a:extLst>
          </p:cNvPr>
          <p:cNvSpPr>
            <a:spLocks noGrp="1"/>
          </p:cNvSpPr>
          <p:nvPr>
            <p:ph type="title"/>
          </p:nvPr>
        </p:nvSpPr>
        <p:spPr/>
        <p:txBody>
          <a:bodyPr/>
          <a:lstStyle/>
          <a:p>
            <a:r>
              <a:rPr lang="en-US" sz="4800" b="1" spc="600" dirty="0" smtClean="0">
                <a:ln w="28575">
                  <a:noFill/>
                  <a:prstDash val="solid"/>
                </a:ln>
                <a:solidFill>
                  <a:schemeClr val="bg1"/>
                </a:solidFill>
                <a:latin typeface="Tw Cen MT" panose="020B0602020104020603" pitchFamily="34" charset="77"/>
              </a:rPr>
              <a:t>BIVARIATE ANALYSIS</a:t>
            </a:r>
            <a:endParaRPr lang="en-US" dirty="0"/>
          </a:p>
        </p:txBody>
      </p:sp>
      <p:sp>
        <p:nvSpPr>
          <p:cNvPr id="4" name="TextBox 3"/>
          <p:cNvSpPr txBox="1"/>
          <p:nvPr/>
        </p:nvSpPr>
        <p:spPr>
          <a:xfrm>
            <a:off x="5862918" y="2232212"/>
            <a:ext cx="410690" cy="369332"/>
          </a:xfrm>
          <a:prstGeom prst="rect">
            <a:avLst/>
          </a:prstGeom>
          <a:noFill/>
        </p:spPr>
        <p:txBody>
          <a:bodyPr wrap="none" rtlCol="0">
            <a:spAutoFit/>
          </a:bodyPr>
          <a:lstStyle/>
          <a:p>
            <a:r>
              <a:rPr lang="en-US" dirty="0" smtClean="0"/>
              <a:t>13</a:t>
            </a:r>
            <a:endParaRPr lang="en-US" dirty="0"/>
          </a:p>
        </p:txBody>
      </p:sp>
    </p:spTree>
    <p:extLst>
      <p:ext uri="{BB962C8B-B14F-4D97-AF65-F5344CB8AC3E}">
        <p14:creationId xmlns="" xmlns:p14="http://schemas.microsoft.com/office/powerpoint/2010/main" val="1877701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dirty="0" smtClean="0"/>
              <a:t>14</a:t>
            </a:r>
            <a:endParaRPr lang="en-US" dirty="0"/>
          </a:p>
        </p:txBody>
      </p:sp>
      <p:graphicFrame>
        <p:nvGraphicFramePr>
          <p:cNvPr id="4" name="Diagram 3"/>
          <p:cNvGraphicFramePr/>
          <p:nvPr/>
        </p:nvGraphicFramePr>
        <p:xfrm>
          <a:off x="394449" y="3415553"/>
          <a:ext cx="4554069" cy="28776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88682" y="294556"/>
            <a:ext cx="4386137" cy="276999"/>
          </a:xfrm>
          <a:prstGeom prst="rect">
            <a:avLst/>
          </a:prstGeom>
          <a:solidFill>
            <a:schemeClr val="accent3">
              <a:lumMod val="60000"/>
              <a:lumOff val="40000"/>
            </a:schemeClr>
          </a:solidFill>
        </p:spPr>
        <p:txBody>
          <a:bodyPr wrap="none" rtlCol="0">
            <a:spAutoFit/>
          </a:bodyPr>
          <a:lstStyle/>
          <a:p>
            <a:r>
              <a:rPr lang="en-US" sz="1200" b="1" dirty="0" smtClean="0">
                <a:solidFill>
                  <a:schemeClr val="accent1"/>
                </a:solidFill>
              </a:rPr>
              <a:t>CHURNING BASED ON GENDER  AND GEOGRAPHY</a:t>
            </a:r>
            <a:endParaRPr lang="en-US" sz="1200" b="1" dirty="0">
              <a:solidFill>
                <a:schemeClr val="accent1"/>
              </a:solidFill>
            </a:endParaRPr>
          </a:p>
        </p:txBody>
      </p:sp>
      <p:graphicFrame>
        <p:nvGraphicFramePr>
          <p:cNvPr id="11" name="Diagram 10"/>
          <p:cNvGraphicFramePr/>
          <p:nvPr/>
        </p:nvGraphicFramePr>
        <p:xfrm>
          <a:off x="7109013" y="3558988"/>
          <a:ext cx="4554069" cy="26087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6" name="TextBox 15"/>
          <p:cNvSpPr txBox="1"/>
          <p:nvPr/>
        </p:nvSpPr>
        <p:spPr>
          <a:xfrm>
            <a:off x="7052233" y="312486"/>
            <a:ext cx="4653838" cy="276999"/>
          </a:xfrm>
          <a:prstGeom prst="rect">
            <a:avLst/>
          </a:prstGeom>
          <a:solidFill>
            <a:schemeClr val="accent3">
              <a:lumMod val="60000"/>
              <a:lumOff val="40000"/>
            </a:schemeClr>
          </a:solidFill>
        </p:spPr>
        <p:txBody>
          <a:bodyPr wrap="none" rtlCol="0">
            <a:spAutoFit/>
          </a:bodyPr>
          <a:lstStyle/>
          <a:p>
            <a:r>
              <a:rPr lang="en-US" sz="1200" b="1" dirty="0" smtClean="0">
                <a:solidFill>
                  <a:schemeClr val="accent1"/>
                </a:solidFill>
              </a:rPr>
              <a:t>CHURNING BASED ON GENDER  AND CARD HOLDERS</a:t>
            </a:r>
            <a:endParaRPr lang="en-US" sz="1200" b="1" dirty="0">
              <a:solidFill>
                <a:schemeClr val="accent1"/>
              </a:solidFill>
            </a:endParaRPr>
          </a:p>
        </p:txBody>
      </p:sp>
      <p:pic>
        <p:nvPicPr>
          <p:cNvPr id="10" name="Picture 9" descr="d714fd5d-02e2-4cce-a1a6-f551c3ddc44a.png"/>
          <p:cNvPicPr>
            <a:picLocks noChangeAspect="1"/>
          </p:cNvPicPr>
          <p:nvPr/>
        </p:nvPicPr>
        <p:blipFill>
          <a:blip r:embed="rId12"/>
          <a:stretch>
            <a:fillRect/>
          </a:stretch>
        </p:blipFill>
        <p:spPr>
          <a:xfrm>
            <a:off x="439270" y="753035"/>
            <a:ext cx="4659875" cy="2635624"/>
          </a:xfrm>
          <a:prstGeom prst="rect">
            <a:avLst/>
          </a:prstGeom>
        </p:spPr>
      </p:pic>
      <p:pic>
        <p:nvPicPr>
          <p:cNvPr id="12" name="Picture 11" descr="a253cf9d-a5b7-416b-bf8e-5df9c72591fe.png"/>
          <p:cNvPicPr>
            <a:picLocks noChangeAspect="1"/>
          </p:cNvPicPr>
          <p:nvPr/>
        </p:nvPicPr>
        <p:blipFill>
          <a:blip r:embed="rId13"/>
          <a:stretch>
            <a:fillRect/>
          </a:stretch>
        </p:blipFill>
        <p:spPr>
          <a:xfrm>
            <a:off x="7082118" y="878542"/>
            <a:ext cx="4615052" cy="236668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336" y="0"/>
            <a:ext cx="11379200" cy="758952"/>
          </a:xfrm>
        </p:spPr>
        <p:txBody>
          <a:bodyPr/>
          <a:lstStyle/>
          <a:p>
            <a:r>
              <a:rPr lang="en-US" u="sng" dirty="0" smtClean="0">
                <a:solidFill>
                  <a:schemeClr val="accent1"/>
                </a:solidFill>
              </a:rPr>
              <a:t>NOT EXITED CUSTOMERS PLOTS</a:t>
            </a:r>
            <a:endParaRPr lang="en-US" u="sng" dirty="0">
              <a:solidFill>
                <a:schemeClr val="accent1"/>
              </a:solidFill>
            </a:endParaRPr>
          </a:p>
        </p:txBody>
      </p:sp>
      <p:sp>
        <p:nvSpPr>
          <p:cNvPr id="4" name="Slide Number Placeholder 3"/>
          <p:cNvSpPr>
            <a:spLocks noGrp="1"/>
          </p:cNvSpPr>
          <p:nvPr>
            <p:ph type="sldNum" sz="quarter" idx="12"/>
          </p:nvPr>
        </p:nvSpPr>
        <p:spPr/>
        <p:txBody>
          <a:bodyPr/>
          <a:lstStyle/>
          <a:p>
            <a:fld id="{294A09A9-5501-47C1-A89A-A340965A2BE2}" type="slidenum">
              <a:rPr lang="en-US" smtClean="0"/>
              <a:pPr/>
              <a:t>16</a:t>
            </a:fld>
            <a:endParaRPr lang="en-US" dirty="0"/>
          </a:p>
        </p:txBody>
      </p:sp>
      <p:sp>
        <p:nvSpPr>
          <p:cNvPr id="1026" name="AutoShape 2" descr="http://127.0.0.1:24083/graphics/plot_zoom_png?width=1536&amp;height=846"/>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127.0.0.1:24083/graphics/plot_zoom_png?width=1536&amp;height=846"/>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srcRect/>
          <a:stretch>
            <a:fillRect/>
          </a:stretch>
        </p:blipFill>
        <p:spPr bwMode="auto">
          <a:xfrm>
            <a:off x="224118" y="851647"/>
            <a:ext cx="11716870" cy="55132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55519D01-29BE-BE76-41C5-9D58AD8119DC}"/>
              </a:ext>
            </a:extLst>
          </p:cNvPr>
          <p:cNvSpPr>
            <a:spLocks noGrp="1"/>
          </p:cNvSpPr>
          <p:nvPr>
            <p:ph type="body" idx="1"/>
          </p:nvPr>
        </p:nvSpPr>
        <p:spPr>
          <a:xfrm>
            <a:off x="1749862" y="3541059"/>
            <a:ext cx="8640232" cy="1673225"/>
          </a:xfrm>
        </p:spPr>
        <p:txBody>
          <a:bodyPr/>
          <a:lstStyle/>
          <a:p>
            <a:pPr algn="l"/>
            <a:r>
              <a:rPr lang="en-US" b="0" dirty="0" smtClean="0">
                <a:solidFill>
                  <a:schemeClr val="accent3">
                    <a:lumMod val="50000"/>
                  </a:schemeClr>
                </a:solidFill>
                <a:latin typeface="+mj-lt"/>
                <a:cs typeface="Segoe UI Light" panose="020B0502040204020203" pitchFamily="34" charset="0"/>
              </a:rPr>
              <a:t>NUMERICAL ANALYSIS I.E TO FIND CORRELATION BETWEEN THE VARIABLES WILL HELP US IN FURTHER ANALYSIS</a:t>
            </a:r>
          </a:p>
        </p:txBody>
      </p:sp>
      <p:sp>
        <p:nvSpPr>
          <p:cNvPr id="2" name="Title 1">
            <a:extLst>
              <a:ext uri="{FF2B5EF4-FFF2-40B4-BE49-F238E27FC236}">
                <a16:creationId xmlns="" xmlns:a16="http://schemas.microsoft.com/office/drawing/2014/main" id="{2C9E1892-81E6-551C-7B5A-DEA68224520B}"/>
              </a:ext>
            </a:extLst>
          </p:cNvPr>
          <p:cNvSpPr>
            <a:spLocks noGrp="1"/>
          </p:cNvSpPr>
          <p:nvPr>
            <p:ph type="title"/>
          </p:nvPr>
        </p:nvSpPr>
        <p:spPr/>
        <p:txBody>
          <a:bodyPr/>
          <a:lstStyle/>
          <a:p>
            <a:r>
              <a:rPr lang="en-US" sz="4800" b="1" spc="600" dirty="0" smtClean="0">
                <a:ln w="28575">
                  <a:noFill/>
                  <a:prstDash val="solid"/>
                </a:ln>
                <a:solidFill>
                  <a:schemeClr val="bg1"/>
                </a:solidFill>
                <a:latin typeface="Tw Cen MT" panose="020B0602020104020603" pitchFamily="34" charset="77"/>
              </a:rPr>
              <a:t>NUMERICAL ANALYSIS</a:t>
            </a:r>
            <a:endParaRPr lang="en-US" dirty="0"/>
          </a:p>
        </p:txBody>
      </p:sp>
    </p:spTree>
    <p:extLst>
      <p:ext uri="{BB962C8B-B14F-4D97-AF65-F5344CB8AC3E}">
        <p14:creationId xmlns="" xmlns:p14="http://schemas.microsoft.com/office/powerpoint/2010/main" val="18777012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HEAT MAP ON CORRELATION BETWEEN VARIABLES</a:t>
            </a:r>
            <a:endParaRPr lang="en-US" dirty="0">
              <a:solidFill>
                <a:schemeClr val="accent1"/>
              </a:solidFill>
            </a:endParaRPr>
          </a:p>
        </p:txBody>
      </p:sp>
      <p:sp>
        <p:nvSpPr>
          <p:cNvPr id="3" name="Footer Placeholder 2"/>
          <p:cNvSpPr>
            <a:spLocks noGrp="1"/>
          </p:cNvSpPr>
          <p:nvPr>
            <p:ph type="ftr" sz="quarter" idx="11"/>
          </p:nvPr>
        </p:nvSpPr>
        <p:spPr/>
        <p:txBody>
          <a:bodyPr/>
          <a:lstStyle/>
          <a:p>
            <a:r>
              <a:rPr lang="en-US" smtClean="0"/>
              <a:t>Crypto: investing &amp; trading</a:t>
            </a:r>
            <a:endParaRPr lang="en-US" dirty="0"/>
          </a:p>
        </p:txBody>
      </p:sp>
      <p:sp>
        <p:nvSpPr>
          <p:cNvPr id="4" name="Slide Number Placeholder 3"/>
          <p:cNvSpPr>
            <a:spLocks noGrp="1"/>
          </p:cNvSpPr>
          <p:nvPr>
            <p:ph type="sldNum" sz="quarter" idx="12"/>
          </p:nvPr>
        </p:nvSpPr>
        <p:spPr/>
        <p:txBody>
          <a:bodyPr/>
          <a:lstStyle/>
          <a:p>
            <a:r>
              <a:rPr lang="en-US" dirty="0" smtClean="0"/>
              <a:t>17</a:t>
            </a:r>
            <a:endParaRPr lang="en-US" dirty="0"/>
          </a:p>
        </p:txBody>
      </p:sp>
      <p:pic>
        <p:nvPicPr>
          <p:cNvPr id="5" name="Content Placeholder 8" descr="33211de9-956b-45cf-9eed-aa3d5832b565.png"/>
          <p:cNvPicPr>
            <a:picLocks noChangeAspect="1"/>
          </p:cNvPicPr>
          <p:nvPr/>
        </p:nvPicPr>
        <p:blipFill>
          <a:blip r:embed="rId2"/>
          <a:stretch>
            <a:fillRect/>
          </a:stretch>
        </p:blipFill>
        <p:spPr>
          <a:xfrm>
            <a:off x="672354" y="1524000"/>
            <a:ext cx="11170022" cy="4769223"/>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7F7E09-6A9E-9FCC-7867-895F21ABE716}"/>
              </a:ext>
            </a:extLst>
          </p:cNvPr>
          <p:cNvSpPr>
            <a:spLocks noGrp="1"/>
          </p:cNvSpPr>
          <p:nvPr>
            <p:ph type="title"/>
          </p:nvPr>
        </p:nvSpPr>
        <p:spPr/>
        <p:txBody>
          <a:bodyPr>
            <a:normAutofit/>
          </a:bodyPr>
          <a:lstStyle/>
          <a:p>
            <a:r>
              <a:rPr lang="en-US" u="sng" dirty="0" smtClean="0">
                <a:solidFill>
                  <a:schemeClr val="accent3">
                    <a:lumMod val="50000"/>
                  </a:schemeClr>
                </a:solidFill>
                <a:latin typeface="Arial Black" pitchFamily="34" charset="0"/>
              </a:rPr>
              <a:t>FINAL THOUGHTS</a:t>
            </a:r>
            <a:endParaRPr lang="en-US" u="sng" dirty="0">
              <a:solidFill>
                <a:schemeClr val="accent3">
                  <a:lumMod val="50000"/>
                </a:schemeClr>
              </a:solidFill>
              <a:latin typeface="Arial Black" pitchFamily="34" charset="0"/>
            </a:endParaRPr>
          </a:p>
        </p:txBody>
      </p:sp>
      <p:sp>
        <p:nvSpPr>
          <p:cNvPr id="4" name="Footer Placeholder 3">
            <a:extLst>
              <a:ext uri="{FF2B5EF4-FFF2-40B4-BE49-F238E27FC236}">
                <a16:creationId xmlns="" xmlns:a16="http://schemas.microsoft.com/office/drawing/2014/main" id="{DDD0AE42-75AF-229C-2692-C10ADA4FFA83}"/>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 xmlns:a16="http://schemas.microsoft.com/office/drawing/2014/main" id="{9157728F-9EA1-A705-8E4D-B7823E4F4C26}"/>
              </a:ext>
            </a:extLst>
          </p:cNvPr>
          <p:cNvSpPr>
            <a:spLocks noGrp="1"/>
          </p:cNvSpPr>
          <p:nvPr>
            <p:ph type="sldNum" sz="quarter" idx="12"/>
          </p:nvPr>
        </p:nvSpPr>
        <p:spPr/>
        <p:txBody>
          <a:bodyPr/>
          <a:lstStyle/>
          <a:p>
            <a:r>
              <a:rPr lang="en-US" dirty="0" smtClean="0"/>
              <a:t>18</a:t>
            </a:r>
            <a:endParaRPr lang="en-US" dirty="0"/>
          </a:p>
        </p:txBody>
      </p:sp>
      <p:sp>
        <p:nvSpPr>
          <p:cNvPr id="3" name="Content Placeholder 2">
            <a:extLst>
              <a:ext uri="{FF2B5EF4-FFF2-40B4-BE49-F238E27FC236}">
                <a16:creationId xmlns="" xmlns:a16="http://schemas.microsoft.com/office/drawing/2014/main" id="{199158D4-7B61-0A48-E33F-792278D05724}"/>
              </a:ext>
            </a:extLst>
          </p:cNvPr>
          <p:cNvSpPr>
            <a:spLocks noGrp="1"/>
          </p:cNvSpPr>
          <p:nvPr>
            <p:ph sz="quarter" idx="1"/>
          </p:nvPr>
        </p:nvSpPr>
        <p:spPr>
          <a:xfrm>
            <a:off x="402336" y="1500154"/>
            <a:ext cx="11338560" cy="4572000"/>
          </a:xfrm>
        </p:spPr>
        <p:txBody>
          <a:bodyPr>
            <a:noAutofit/>
          </a:bodyPr>
          <a:lstStyle/>
          <a:p>
            <a:pPr marL="342900" indent="-342900" algn="l">
              <a:lnSpc>
                <a:spcPct val="150000"/>
              </a:lnSpc>
              <a:buClr>
                <a:schemeClr val="accent6"/>
              </a:buClr>
              <a:buFont typeface="Courier New" panose="02070309020205020404" pitchFamily="49" charset="0"/>
              <a:buChar char="o"/>
            </a:pPr>
            <a:r>
              <a:rPr lang="en-US" sz="1900" b="1" dirty="0" smtClean="0">
                <a:solidFill>
                  <a:schemeClr val="accent1"/>
                </a:solidFill>
                <a:latin typeface="Microsoft New Tai Lue" pitchFamily="34" charset="0"/>
                <a:cs typeface="Microsoft New Tai Lue" pitchFamily="34" charset="0"/>
              </a:rPr>
              <a:t>According to our Findings Females are more likely to churn</a:t>
            </a:r>
          </a:p>
          <a:p>
            <a:pPr marL="342900" indent="-342900" algn="l">
              <a:lnSpc>
                <a:spcPct val="150000"/>
              </a:lnSpc>
              <a:buClr>
                <a:schemeClr val="accent6"/>
              </a:buClr>
              <a:buFont typeface="Courier New" panose="02070309020205020404" pitchFamily="49" charset="0"/>
              <a:buChar char="o"/>
            </a:pPr>
            <a:r>
              <a:rPr lang="en-US" sz="1900" b="1" dirty="0" smtClean="0">
                <a:solidFill>
                  <a:schemeClr val="accent1"/>
                </a:solidFill>
                <a:latin typeface="Microsoft New Tai Lue" pitchFamily="34" charset="0"/>
                <a:cs typeface="Microsoft New Tai Lue" pitchFamily="34" charset="0"/>
              </a:rPr>
              <a:t>Tenure of six and seven month has high churning rate , this may be because of seasonal variations.</a:t>
            </a:r>
          </a:p>
          <a:p>
            <a:pPr marL="342900" indent="-342900" algn="l">
              <a:lnSpc>
                <a:spcPct val="150000"/>
              </a:lnSpc>
              <a:buClr>
                <a:schemeClr val="accent6"/>
              </a:buClr>
              <a:buFont typeface="Courier New" panose="02070309020205020404" pitchFamily="49" charset="0"/>
              <a:buChar char="o"/>
            </a:pPr>
            <a:r>
              <a:rPr lang="en-US" sz="1900" b="1" dirty="0" smtClean="0">
                <a:solidFill>
                  <a:schemeClr val="accent1"/>
                </a:solidFill>
                <a:latin typeface="Microsoft New Tai Lue" pitchFamily="34" charset="0"/>
                <a:cs typeface="Microsoft New Tai Lue" pitchFamily="34" charset="0"/>
              </a:rPr>
              <a:t>Germany is having high churning rate compared to France and Spain</a:t>
            </a:r>
          </a:p>
          <a:p>
            <a:pPr marL="342900" indent="-342900" algn="l">
              <a:lnSpc>
                <a:spcPct val="150000"/>
              </a:lnSpc>
              <a:buClr>
                <a:schemeClr val="accent6"/>
              </a:buClr>
              <a:buFont typeface="Courier New" panose="02070309020205020404" pitchFamily="49" charset="0"/>
              <a:buChar char="o"/>
            </a:pPr>
            <a:r>
              <a:rPr lang="en-US" sz="1900" b="1" dirty="0" smtClean="0">
                <a:solidFill>
                  <a:schemeClr val="accent1"/>
                </a:solidFill>
                <a:latin typeface="Microsoft New Tai Lue" pitchFamily="34" charset="0"/>
                <a:cs typeface="Microsoft New Tai Lue" pitchFamily="34" charset="0"/>
              </a:rPr>
              <a:t>Products are directly proportional to churning rate. Three and Four Products have high churning rate</a:t>
            </a:r>
          </a:p>
          <a:p>
            <a:pPr marL="342900" indent="-342900" algn="l">
              <a:lnSpc>
                <a:spcPct val="150000"/>
              </a:lnSpc>
              <a:buClr>
                <a:schemeClr val="accent6"/>
              </a:buClr>
              <a:buFont typeface="Courier New" panose="02070309020205020404" pitchFamily="49" charset="0"/>
              <a:buChar char="o"/>
            </a:pPr>
            <a:r>
              <a:rPr lang="en-US" sz="1900" b="1" dirty="0" smtClean="0">
                <a:solidFill>
                  <a:schemeClr val="accent1"/>
                </a:solidFill>
                <a:latin typeface="Microsoft New Tai Lue" pitchFamily="34" charset="0"/>
                <a:cs typeface="Microsoft New Tai Lue" pitchFamily="34" charset="0"/>
              </a:rPr>
              <a:t>Age between 40-50 are more likely to churn</a:t>
            </a:r>
          </a:p>
          <a:p>
            <a:pPr marL="342900" indent="-342900" algn="l">
              <a:lnSpc>
                <a:spcPct val="150000"/>
              </a:lnSpc>
              <a:buClr>
                <a:schemeClr val="accent6"/>
              </a:buClr>
              <a:buFont typeface="Courier New" panose="02070309020205020404" pitchFamily="49" charset="0"/>
              <a:buChar char="o"/>
            </a:pPr>
            <a:r>
              <a:rPr lang="en-US" sz="1900" b="1" dirty="0" smtClean="0">
                <a:solidFill>
                  <a:schemeClr val="accent1"/>
                </a:solidFill>
                <a:latin typeface="Microsoft New Tai Lue" pitchFamily="34" charset="0"/>
                <a:cs typeface="Microsoft New Tai Lue" pitchFamily="34" charset="0"/>
              </a:rPr>
              <a:t>Customers with credit score between 600-700 are more likely to churn</a:t>
            </a:r>
          </a:p>
          <a:p>
            <a:pPr marL="342900" indent="-342900" algn="l">
              <a:lnSpc>
                <a:spcPct val="150000"/>
              </a:lnSpc>
              <a:buClr>
                <a:schemeClr val="accent6"/>
              </a:buClr>
              <a:buFont typeface="Courier New" panose="02070309020205020404" pitchFamily="49" charset="0"/>
              <a:buChar char="o"/>
            </a:pPr>
            <a:r>
              <a:rPr lang="en-US" sz="1900" b="1" dirty="0" smtClean="0">
                <a:solidFill>
                  <a:schemeClr val="accent1"/>
                </a:solidFill>
                <a:latin typeface="Microsoft New Tai Lue" pitchFamily="34" charset="0"/>
                <a:cs typeface="Microsoft New Tai Lue" pitchFamily="34" charset="0"/>
              </a:rPr>
              <a:t>As From our Analysis Having card is not playing a crucial role because cards alone doesn’t have </a:t>
            </a:r>
            <a:r>
              <a:rPr lang="en-US" sz="1900" b="1" dirty="0" err="1" smtClean="0">
                <a:solidFill>
                  <a:schemeClr val="accent1"/>
                </a:solidFill>
                <a:latin typeface="Microsoft New Tai Lue" pitchFamily="34" charset="0"/>
                <a:cs typeface="Microsoft New Tai Lue" pitchFamily="34" charset="0"/>
              </a:rPr>
              <a:t>anY</a:t>
            </a:r>
            <a:r>
              <a:rPr lang="en-US" sz="1900" b="1" dirty="0" smtClean="0">
                <a:solidFill>
                  <a:schemeClr val="accent1"/>
                </a:solidFill>
                <a:latin typeface="Microsoft New Tai Lue" pitchFamily="34" charset="0"/>
                <a:cs typeface="Microsoft New Tai Lue" pitchFamily="34" charset="0"/>
              </a:rPr>
              <a:t> insight and cards along with gender doesn’t have any insight</a:t>
            </a:r>
          </a:p>
          <a:p>
            <a:pPr marL="342900" indent="-342900" algn="l">
              <a:lnSpc>
                <a:spcPct val="150000"/>
              </a:lnSpc>
              <a:buClr>
                <a:schemeClr val="accent6"/>
              </a:buClr>
              <a:buFont typeface="Courier New" panose="02070309020205020404" pitchFamily="49" charset="0"/>
              <a:buChar char="o"/>
            </a:pPr>
            <a:endParaRPr lang="en-US" sz="1900" b="1" dirty="0">
              <a:solidFill>
                <a:schemeClr val="accent1"/>
              </a:solidFill>
              <a:latin typeface="Microsoft New Tai Lue" pitchFamily="34" charset="0"/>
              <a:cs typeface="Microsoft New Tai Lue" pitchFamily="34" charset="0"/>
            </a:endParaRPr>
          </a:p>
        </p:txBody>
      </p:sp>
    </p:spTree>
    <p:extLst>
      <p:ext uri="{BB962C8B-B14F-4D97-AF65-F5344CB8AC3E}">
        <p14:creationId xmlns="" xmlns:p14="http://schemas.microsoft.com/office/powerpoint/2010/main" val="3548027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5A82A8B0-333F-633E-3FA7-D38DBFB10971}"/>
              </a:ext>
            </a:extLst>
          </p:cNvPr>
          <p:cNvSpPr>
            <a:spLocks noGrp="1"/>
          </p:cNvSpPr>
          <p:nvPr>
            <p:ph type="subTitle" idx="1"/>
          </p:nvPr>
        </p:nvSpPr>
        <p:spPr>
          <a:xfrm>
            <a:off x="3697940" y="2675966"/>
            <a:ext cx="4908176" cy="3980329"/>
          </a:xfrm>
        </p:spPr>
        <p:txBody>
          <a:bodyPr>
            <a:normAutofit/>
          </a:bodyPr>
          <a:lstStyle/>
          <a:p>
            <a:r>
              <a:rPr lang="en-US" b="1" dirty="0" smtClean="0">
                <a:solidFill>
                  <a:schemeClr val="accent1">
                    <a:lumMod val="75000"/>
                  </a:schemeClr>
                </a:solidFill>
              </a:rPr>
              <a:t>You have to use EDA to analyze the customer who are churned</a:t>
            </a:r>
          </a:p>
          <a:p>
            <a:r>
              <a:rPr lang="en-US" b="1" dirty="0" smtClean="0">
                <a:solidFill>
                  <a:schemeClr val="accent1">
                    <a:lumMod val="75000"/>
                  </a:schemeClr>
                </a:solidFill>
              </a:rPr>
              <a:t>We will Perform this Exploratory Data Analysis  in order to get actionable insights, and convert them into meaningful stories and present it so that the companies can take necessary actions in order to retain their customers</a:t>
            </a:r>
            <a:endParaRPr lang="en-US" b="1" dirty="0">
              <a:solidFill>
                <a:schemeClr val="accent1">
                  <a:lumMod val="75000"/>
                </a:schemeClr>
              </a:solidFill>
            </a:endParaRPr>
          </a:p>
          <a:p>
            <a:endParaRPr lang="en-US" dirty="0">
              <a:solidFill>
                <a:schemeClr val="accent1">
                  <a:lumMod val="75000"/>
                </a:schemeClr>
              </a:solidFill>
            </a:endParaRPr>
          </a:p>
        </p:txBody>
      </p:sp>
      <p:sp>
        <p:nvSpPr>
          <p:cNvPr id="2" name="Title 1">
            <a:extLst>
              <a:ext uri="{FF2B5EF4-FFF2-40B4-BE49-F238E27FC236}">
                <a16:creationId xmlns="" xmlns:a16="http://schemas.microsoft.com/office/drawing/2014/main" id="{F41F0E99-07CC-9576-AFD7-C52151AD0EA3}"/>
              </a:ext>
            </a:extLst>
          </p:cNvPr>
          <p:cNvSpPr>
            <a:spLocks noGrp="1"/>
          </p:cNvSpPr>
          <p:nvPr>
            <p:ph type="ctrTitle"/>
          </p:nvPr>
        </p:nvSpPr>
        <p:spPr/>
        <p:txBody>
          <a:bodyPr>
            <a:normAutofit/>
          </a:bodyPr>
          <a:lstStyle/>
          <a:p>
            <a:r>
              <a:rPr lang="en-US" sz="5400" dirty="0" smtClean="0"/>
              <a:t>Overview</a:t>
            </a:r>
            <a:endParaRPr lang="en-US" sz="5400" dirty="0"/>
          </a:p>
        </p:txBody>
      </p:sp>
      <p:sp>
        <p:nvSpPr>
          <p:cNvPr id="4" name="TextBox 3"/>
          <p:cNvSpPr txBox="1"/>
          <p:nvPr/>
        </p:nvSpPr>
        <p:spPr>
          <a:xfrm>
            <a:off x="5970494" y="2250142"/>
            <a:ext cx="284052" cy="369332"/>
          </a:xfrm>
          <a:prstGeom prst="rect">
            <a:avLst/>
          </a:prstGeom>
          <a:noFill/>
        </p:spPr>
        <p:txBody>
          <a:bodyPr wrap="none" rtlCol="0">
            <a:spAutoFit/>
          </a:bodyPr>
          <a:lstStyle/>
          <a:p>
            <a:r>
              <a:rPr lang="en-US" dirty="0" smtClean="0"/>
              <a:t>1</a:t>
            </a:r>
            <a:endParaRPr lang="en-US" dirty="0"/>
          </a:p>
        </p:txBody>
      </p:sp>
    </p:spTree>
    <p:extLst>
      <p:ext uri="{BB962C8B-B14F-4D97-AF65-F5344CB8AC3E}">
        <p14:creationId xmlns="" xmlns:p14="http://schemas.microsoft.com/office/powerpoint/2010/main" val="33807598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55519D01-29BE-BE76-41C5-9D58AD8119DC}"/>
              </a:ext>
            </a:extLst>
          </p:cNvPr>
          <p:cNvSpPr>
            <a:spLocks noGrp="1"/>
          </p:cNvSpPr>
          <p:nvPr>
            <p:ph type="body" idx="1"/>
          </p:nvPr>
        </p:nvSpPr>
        <p:spPr>
          <a:xfrm>
            <a:off x="4726145" y="3612777"/>
            <a:ext cx="8640232" cy="1673225"/>
          </a:xfrm>
        </p:spPr>
        <p:txBody>
          <a:bodyPr/>
          <a:lstStyle/>
          <a:p>
            <a:pPr algn="l"/>
            <a:r>
              <a:rPr lang="en-US" b="0" dirty="0" err="1" smtClean="0">
                <a:solidFill>
                  <a:schemeClr val="accent3">
                    <a:lumMod val="50000"/>
                  </a:schemeClr>
                </a:solidFill>
                <a:latin typeface="+mj-lt"/>
                <a:cs typeface="Segoe UI Light" panose="020B0502040204020203" pitchFamily="34" charset="0"/>
              </a:rPr>
              <a:t>Jahnavi</a:t>
            </a:r>
            <a:r>
              <a:rPr lang="en-US" b="0" dirty="0" smtClean="0">
                <a:solidFill>
                  <a:schemeClr val="accent3">
                    <a:lumMod val="50000"/>
                  </a:schemeClr>
                </a:solidFill>
                <a:latin typeface="+mj-lt"/>
                <a:cs typeface="Segoe UI Light" panose="020B0502040204020203" pitchFamily="34" charset="0"/>
              </a:rPr>
              <a:t> </a:t>
            </a:r>
            <a:r>
              <a:rPr lang="en-US" b="0" dirty="0" err="1" smtClean="0">
                <a:solidFill>
                  <a:schemeClr val="accent3">
                    <a:lumMod val="50000"/>
                  </a:schemeClr>
                </a:solidFill>
                <a:latin typeface="+mj-lt"/>
                <a:cs typeface="Segoe UI Light" panose="020B0502040204020203" pitchFamily="34" charset="0"/>
              </a:rPr>
              <a:t>rambha</a:t>
            </a:r>
            <a:endParaRPr lang="en-US" b="0" dirty="0" smtClean="0">
              <a:solidFill>
                <a:schemeClr val="accent3">
                  <a:lumMod val="50000"/>
                </a:schemeClr>
              </a:solidFill>
              <a:latin typeface="+mj-lt"/>
              <a:cs typeface="Segoe UI Light" panose="020B0502040204020203" pitchFamily="34" charset="0"/>
            </a:endParaRPr>
          </a:p>
          <a:p>
            <a:pPr algn="l"/>
            <a:r>
              <a:rPr lang="en-US" b="0" dirty="0" smtClean="0">
                <a:solidFill>
                  <a:schemeClr val="accent3">
                    <a:lumMod val="50000"/>
                  </a:schemeClr>
                </a:solidFill>
                <a:latin typeface="+mj-lt"/>
                <a:cs typeface="Segoe UI Light" panose="020B0502040204020203" pitchFamily="34" charset="0"/>
              </a:rPr>
              <a:t>2</a:t>
            </a:r>
            <a:r>
              <a:rPr lang="en-US" b="0" baseline="30000" dirty="0" smtClean="0">
                <a:solidFill>
                  <a:schemeClr val="accent3">
                    <a:lumMod val="50000"/>
                  </a:schemeClr>
                </a:solidFill>
                <a:latin typeface="+mj-lt"/>
                <a:cs typeface="Segoe UI Light" panose="020B0502040204020203" pitchFamily="34" charset="0"/>
              </a:rPr>
              <a:t>nd</a:t>
            </a:r>
            <a:r>
              <a:rPr lang="en-US" b="0" dirty="0" smtClean="0">
                <a:solidFill>
                  <a:schemeClr val="accent3">
                    <a:lumMod val="50000"/>
                  </a:schemeClr>
                </a:solidFill>
                <a:latin typeface="+mj-lt"/>
                <a:cs typeface="Segoe UI Light" panose="020B0502040204020203" pitchFamily="34" charset="0"/>
              </a:rPr>
              <a:t> year </a:t>
            </a:r>
            <a:r>
              <a:rPr lang="en-US" b="0" dirty="0" err="1" smtClean="0">
                <a:solidFill>
                  <a:schemeClr val="accent3">
                    <a:lumMod val="50000"/>
                  </a:schemeClr>
                </a:solidFill>
                <a:latin typeface="+mj-lt"/>
                <a:cs typeface="Segoe UI Light" panose="020B0502040204020203" pitchFamily="34" charset="0"/>
              </a:rPr>
              <a:t>datasecience</a:t>
            </a:r>
            <a:endParaRPr lang="en-US" b="0" dirty="0" smtClean="0">
              <a:solidFill>
                <a:schemeClr val="accent3">
                  <a:lumMod val="50000"/>
                </a:schemeClr>
              </a:solidFill>
              <a:latin typeface="+mj-lt"/>
              <a:cs typeface="Segoe UI Light" panose="020B0502040204020203" pitchFamily="34" charset="0"/>
            </a:endParaRPr>
          </a:p>
          <a:p>
            <a:pPr algn="l"/>
            <a:r>
              <a:rPr lang="en-US" b="0" dirty="0" err="1" smtClean="0">
                <a:solidFill>
                  <a:schemeClr val="accent3">
                    <a:lumMod val="50000"/>
                  </a:schemeClr>
                </a:solidFill>
                <a:latin typeface="+mj-lt"/>
                <a:cs typeface="Segoe UI Light" panose="020B0502040204020203" pitchFamily="34" charset="0"/>
              </a:rPr>
              <a:t>Awdcrjy</a:t>
            </a:r>
            <a:endParaRPr lang="en-US" b="0" dirty="0">
              <a:solidFill>
                <a:schemeClr val="accent3">
                  <a:lumMod val="50000"/>
                </a:schemeClr>
              </a:solidFill>
              <a:latin typeface="+mj-lt"/>
            </a:endParaRPr>
          </a:p>
          <a:p>
            <a:pPr algn="l"/>
            <a:r>
              <a:rPr lang="en-US" b="0" dirty="0" smtClean="0">
                <a:solidFill>
                  <a:schemeClr val="accent3">
                    <a:lumMod val="50000"/>
                  </a:schemeClr>
                </a:solidFill>
                <a:latin typeface="+mj-lt"/>
                <a:cs typeface="Segoe UI Light" panose="020B0502040204020203" pitchFamily="34" charset="0"/>
              </a:rPr>
              <a:t>Email-</a:t>
            </a:r>
            <a:r>
              <a:rPr lang="en-US" b="0" dirty="0" smtClean="0">
                <a:solidFill>
                  <a:schemeClr val="accent3">
                    <a:lumMod val="50000"/>
                  </a:schemeClr>
                </a:solidFill>
                <a:latin typeface="+mj-lt"/>
                <a:cs typeface="Microsoft New Tai Lue" pitchFamily="34" charset="0"/>
              </a:rPr>
              <a:t> </a:t>
            </a:r>
            <a:r>
              <a:rPr lang="en-US" b="0" cap="none" dirty="0" smtClean="0">
                <a:solidFill>
                  <a:schemeClr val="accent3">
                    <a:lumMod val="50000"/>
                  </a:schemeClr>
                </a:solidFill>
                <a:latin typeface="+mj-lt"/>
                <a:cs typeface="Microsoft New Tai Lue" pitchFamily="34" charset="0"/>
                <a:hlinkClick r:id="rId2"/>
              </a:rPr>
              <a:t>jahnavirambha@gmail.com</a:t>
            </a:r>
            <a:r>
              <a:rPr lang="en-US" b="0" cap="none" dirty="0" smtClean="0">
                <a:solidFill>
                  <a:schemeClr val="accent3">
                    <a:lumMod val="50000"/>
                  </a:schemeClr>
                </a:solidFill>
                <a:latin typeface="+mj-lt"/>
                <a:cs typeface="Microsoft New Tai Lue" pitchFamily="34" charset="0"/>
              </a:rPr>
              <a:t> </a:t>
            </a:r>
            <a:endParaRPr lang="en-US" b="0" dirty="0" smtClean="0">
              <a:solidFill>
                <a:schemeClr val="accent3">
                  <a:lumMod val="50000"/>
                </a:schemeClr>
              </a:solidFill>
              <a:latin typeface="+mj-lt"/>
              <a:cs typeface="Segoe UI Light" panose="020B0502040204020203" pitchFamily="34" charset="0"/>
            </a:endParaRPr>
          </a:p>
        </p:txBody>
      </p:sp>
      <p:sp>
        <p:nvSpPr>
          <p:cNvPr id="2" name="Title 1">
            <a:extLst>
              <a:ext uri="{FF2B5EF4-FFF2-40B4-BE49-F238E27FC236}">
                <a16:creationId xmlns=""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Tree>
    <p:extLst>
      <p:ext uri="{BB962C8B-B14F-4D97-AF65-F5344CB8AC3E}">
        <p14:creationId xmlns="" xmlns:p14="http://schemas.microsoft.com/office/powerpoint/2010/main" val="1877701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7310B5-D907-A977-7A9C-69F8BEB7BB3F}"/>
              </a:ext>
            </a:extLst>
          </p:cNvPr>
          <p:cNvSpPr>
            <a:spLocks noGrp="1"/>
          </p:cNvSpPr>
          <p:nvPr>
            <p:ph type="title"/>
          </p:nvPr>
        </p:nvSpPr>
        <p:spPr>
          <a:xfrm>
            <a:off x="1427019" y="367423"/>
            <a:ext cx="9545783" cy="1069848"/>
          </a:xfrm>
        </p:spPr>
        <p:txBody>
          <a:bodyPr/>
          <a:lstStyle/>
          <a:p>
            <a:r>
              <a:rPr lang="en-US" u="sng" dirty="0" smtClean="0"/>
              <a:t>PROBLEM STATEMENT</a:t>
            </a:r>
            <a:endParaRPr lang="en-US" u="sng" dirty="0"/>
          </a:p>
        </p:txBody>
      </p:sp>
      <p:sp>
        <p:nvSpPr>
          <p:cNvPr id="4" name="TextBox 3"/>
          <p:cNvSpPr txBox="1"/>
          <p:nvPr/>
        </p:nvSpPr>
        <p:spPr>
          <a:xfrm>
            <a:off x="685801" y="2627066"/>
            <a:ext cx="10986246" cy="2677656"/>
          </a:xfrm>
          <a:prstGeom prst="rect">
            <a:avLst/>
          </a:prstGeom>
          <a:noFill/>
        </p:spPr>
        <p:txBody>
          <a:bodyPr wrap="square" rtlCol="0">
            <a:spAutoFit/>
          </a:bodyPr>
          <a:lstStyle/>
          <a:p>
            <a:r>
              <a:rPr lang="en-US" sz="2400" dirty="0" smtClean="0">
                <a:solidFill>
                  <a:schemeClr val="accent1"/>
                </a:solidFill>
                <a:latin typeface="Söhne"/>
              </a:rPr>
              <a:t>Conduct a thorough Exploratory Data Analysis on the bank customer dataset to reveal key characteristics, trends, and potential factors influencing customer churn. Identify and visualize patterns in customer behavior, demographics, and interactions with the bank's services. Additionally, highlight any anomalies, missing values, or outliers that may impact the quality of the dataset. The insights derived from EDA will guide feature selection, preprocessing steps, and model development for predicting customer churn effectively.</a:t>
            </a:r>
            <a:endParaRPr lang="en-US" sz="2400" dirty="0">
              <a:solidFill>
                <a:schemeClr val="accent1"/>
              </a:solidFill>
            </a:endParaRPr>
          </a:p>
        </p:txBody>
      </p:sp>
      <p:sp>
        <p:nvSpPr>
          <p:cNvPr id="5" name="TextBox 4"/>
          <p:cNvSpPr txBox="1"/>
          <p:nvPr/>
        </p:nvSpPr>
        <p:spPr>
          <a:xfrm>
            <a:off x="5952564" y="2232212"/>
            <a:ext cx="312906" cy="369332"/>
          </a:xfrm>
          <a:prstGeom prst="rect">
            <a:avLst/>
          </a:prstGeom>
          <a:noFill/>
        </p:spPr>
        <p:txBody>
          <a:bodyPr wrap="none" rtlCol="0">
            <a:spAutoFit/>
          </a:bodyPr>
          <a:lstStyle/>
          <a:p>
            <a:r>
              <a:rPr lang="en-US" dirty="0" smtClean="0"/>
              <a:t>2</a:t>
            </a:r>
            <a:endParaRPr lang="en-US" dirty="0"/>
          </a:p>
        </p:txBody>
      </p:sp>
    </p:spTree>
    <p:extLst>
      <p:ext uri="{BB962C8B-B14F-4D97-AF65-F5344CB8AC3E}">
        <p14:creationId xmlns="" xmlns:p14="http://schemas.microsoft.com/office/powerpoint/2010/main" val="548476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B4C44EC9-F730-00B6-E479-530EC276D851}"/>
              </a:ext>
              <a:ext uri="{C183D7F6-B498-43B3-948B-1728B52AA6E4}">
                <adec:decorative xmlns="" xmlns:adec="http://schemas.microsoft.com/office/drawing/2017/decorative" val="1"/>
              </a:ext>
            </a:extLst>
          </p:cNvPr>
          <p:cNvGrpSpPr/>
          <p:nvPr/>
        </p:nvGrpSpPr>
        <p:grpSpPr>
          <a:xfrm rot="10800000">
            <a:off x="1497322" y="2736486"/>
            <a:ext cx="1512407" cy="938717"/>
            <a:chOff x="4779792" y="2384561"/>
            <a:chExt cx="3365480" cy="2088878"/>
          </a:xfrm>
          <a:solidFill>
            <a:schemeClr val="accent6">
              <a:alpha val="50231"/>
            </a:schemeClr>
          </a:solidFill>
        </p:grpSpPr>
        <p:sp>
          <p:nvSpPr>
            <p:cNvPr id="5" name="Freeform 4">
              <a:extLst>
                <a:ext uri="{FF2B5EF4-FFF2-40B4-BE49-F238E27FC236}">
                  <a16:creationId xmlns=""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 xmlns:a16="http://schemas.microsoft.com/office/drawing/2014/main" id="{56B0BED4-B4D2-A8C2-9E8E-FA7D1819E15A}"/>
              </a:ext>
              <a:ext uri="{C183D7F6-B498-43B3-948B-1728B52AA6E4}">
                <adec:decorative xmlns=""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 xmlns:a16="http://schemas.microsoft.com/office/drawing/2014/main" id="{D04F090D-C862-CF85-1001-A82E54365597}"/>
              </a:ext>
            </a:extLst>
          </p:cNvPr>
          <p:cNvSpPr>
            <a:spLocks noGrp="1"/>
          </p:cNvSpPr>
          <p:nvPr>
            <p:ph type="ctrTitle"/>
          </p:nvPr>
        </p:nvSpPr>
        <p:spPr>
          <a:xfrm>
            <a:off x="2531306" y="2683479"/>
            <a:ext cx="7123682" cy="1081698"/>
          </a:xfrm>
        </p:spPr>
        <p:txBody>
          <a:bodyPr>
            <a:normAutofit/>
          </a:bodyPr>
          <a:lstStyle/>
          <a:p>
            <a:r>
              <a:rPr lang="en-US" sz="3200" dirty="0" smtClean="0"/>
              <a:t>UNDERSTANDING THE DATA</a:t>
            </a:r>
            <a:endParaRPr lang="en-US" sz="3200" dirty="0"/>
          </a:p>
        </p:txBody>
      </p:sp>
      <p:sp>
        <p:nvSpPr>
          <p:cNvPr id="10" name="TextBox 9"/>
          <p:cNvSpPr txBox="1"/>
          <p:nvPr/>
        </p:nvSpPr>
        <p:spPr>
          <a:xfrm>
            <a:off x="5970494" y="2241177"/>
            <a:ext cx="311304" cy="369332"/>
          </a:xfrm>
          <a:prstGeom prst="rect">
            <a:avLst/>
          </a:prstGeom>
          <a:noFill/>
        </p:spPr>
        <p:txBody>
          <a:bodyPr wrap="none" rtlCol="0">
            <a:spAutoFit/>
          </a:bodyPr>
          <a:lstStyle/>
          <a:p>
            <a:r>
              <a:rPr lang="en-US" dirty="0" smtClean="0"/>
              <a:t>3</a:t>
            </a:r>
            <a:endParaRPr lang="en-US" dirty="0"/>
          </a:p>
        </p:txBody>
      </p:sp>
    </p:spTree>
    <p:extLst>
      <p:ext uri="{BB962C8B-B14F-4D97-AF65-F5344CB8AC3E}">
        <p14:creationId xmlns="" xmlns:p14="http://schemas.microsoft.com/office/powerpoint/2010/main" val="1213210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C31605EE-24B6-95D8-DE5E-BEC2F03ECECA}"/>
              </a:ext>
            </a:extLst>
          </p:cNvPr>
          <p:cNvSpPr>
            <a:spLocks noGrp="1"/>
          </p:cNvSpPr>
          <p:nvPr>
            <p:ph type="body" idx="1"/>
          </p:nvPr>
        </p:nvSpPr>
        <p:spPr>
          <a:xfrm>
            <a:off x="457168" y="1586003"/>
            <a:ext cx="3621024" cy="493776"/>
          </a:xfrm>
        </p:spPr>
        <p:txBody>
          <a:bodyPr>
            <a:normAutofit fontScale="92500" lnSpcReduction="20000"/>
          </a:bodyPr>
          <a:lstStyle/>
          <a:p>
            <a:r>
              <a:rPr lang="en-US" sz="3200" dirty="0" smtClean="0"/>
              <a:t>Findings</a:t>
            </a:r>
            <a:endParaRPr lang="en-US" sz="3200" dirty="0"/>
          </a:p>
        </p:txBody>
      </p:sp>
      <p:sp>
        <p:nvSpPr>
          <p:cNvPr id="4" name="Content Placeholder 3">
            <a:extLst>
              <a:ext uri="{FF2B5EF4-FFF2-40B4-BE49-F238E27FC236}">
                <a16:creationId xmlns="" xmlns:a16="http://schemas.microsoft.com/office/drawing/2014/main" id="{BE22F651-7ABC-015D-B5C4-622708A64CB1}"/>
              </a:ext>
            </a:extLst>
          </p:cNvPr>
          <p:cNvSpPr>
            <a:spLocks noGrp="1"/>
          </p:cNvSpPr>
          <p:nvPr>
            <p:ph sz="quarter" idx="2"/>
          </p:nvPr>
        </p:nvSpPr>
        <p:spPr>
          <a:xfrm>
            <a:off x="347148" y="2402541"/>
            <a:ext cx="5418791" cy="3500717"/>
          </a:xfrm>
        </p:spPr>
        <p:txBody>
          <a:bodyPr>
            <a:normAutofit/>
          </a:bodyPr>
          <a:lstStyle/>
          <a:p>
            <a:r>
              <a:rPr lang="en-US" sz="2400" b="1" dirty="0" smtClean="0"/>
              <a:t>Data is almost  in balanced , The ratio is almost 80:20</a:t>
            </a:r>
          </a:p>
          <a:p>
            <a:r>
              <a:rPr lang="en-US" sz="2400" b="1" dirty="0" smtClean="0"/>
              <a:t>20 percent of customers were churned</a:t>
            </a:r>
          </a:p>
          <a:p>
            <a:r>
              <a:rPr lang="en-US" sz="2400" b="1" dirty="0" smtClean="0"/>
              <a:t>We need to analyze the data with other features  while taking the target values separately  to get some insights</a:t>
            </a:r>
          </a:p>
          <a:p>
            <a:endParaRPr lang="en-US" dirty="0"/>
          </a:p>
        </p:txBody>
      </p:sp>
      <p:sp>
        <p:nvSpPr>
          <p:cNvPr id="8" name="Slide Number Placeholder 7">
            <a:extLst>
              <a:ext uri="{FF2B5EF4-FFF2-40B4-BE49-F238E27FC236}">
                <a16:creationId xmlns="" xmlns:a16="http://schemas.microsoft.com/office/drawing/2014/main" id="{85577A64-4E94-69E1-3180-1E014BD06B3C}"/>
              </a:ext>
            </a:extLst>
          </p:cNvPr>
          <p:cNvSpPr>
            <a:spLocks noGrp="1"/>
          </p:cNvSpPr>
          <p:nvPr>
            <p:ph type="sldNum" sz="quarter" idx="12"/>
          </p:nvPr>
        </p:nvSpPr>
        <p:spPr/>
        <p:txBody>
          <a:bodyPr/>
          <a:lstStyle/>
          <a:p>
            <a:r>
              <a:rPr lang="en-US" dirty="0" smtClean="0"/>
              <a:t>4</a:t>
            </a:r>
            <a:endParaRPr lang="en-US" dirty="0"/>
          </a:p>
        </p:txBody>
      </p:sp>
      <p:sp>
        <p:nvSpPr>
          <p:cNvPr id="2" name="Title 1">
            <a:extLst>
              <a:ext uri="{FF2B5EF4-FFF2-40B4-BE49-F238E27FC236}">
                <a16:creationId xmlns="" xmlns:a16="http://schemas.microsoft.com/office/drawing/2014/main" id="{D249E45E-D6A7-9780-F652-BAF86DFBCC00}"/>
              </a:ext>
            </a:extLst>
          </p:cNvPr>
          <p:cNvSpPr>
            <a:spLocks noGrp="1"/>
          </p:cNvSpPr>
          <p:nvPr>
            <p:ph type="title"/>
          </p:nvPr>
        </p:nvSpPr>
        <p:spPr>
          <a:xfrm>
            <a:off x="1540040" y="-92255"/>
            <a:ext cx="8878824" cy="1069848"/>
          </a:xfrm>
        </p:spPr>
        <p:txBody>
          <a:bodyPr/>
          <a:lstStyle/>
          <a:p>
            <a:r>
              <a:rPr lang="en-US" u="sng" dirty="0" smtClean="0">
                <a:latin typeface="Arial Black" pitchFamily="34" charset="0"/>
              </a:rPr>
              <a:t>TARGET VARIABLE</a:t>
            </a:r>
            <a:endParaRPr lang="en-US" u="sng" dirty="0">
              <a:latin typeface="Arial Black" pitchFamily="34" charset="0"/>
            </a:endParaRPr>
          </a:p>
        </p:txBody>
      </p:sp>
      <p:pic>
        <p:nvPicPr>
          <p:cNvPr id="1026" name="Picture 2"/>
          <p:cNvPicPr>
            <a:picLocks noChangeAspect="1" noChangeArrowheads="1"/>
          </p:cNvPicPr>
          <p:nvPr/>
        </p:nvPicPr>
        <p:blipFill>
          <a:blip r:embed="rId2"/>
          <a:srcRect/>
          <a:stretch>
            <a:fillRect/>
          </a:stretch>
        </p:blipFill>
        <p:spPr bwMode="auto">
          <a:xfrm>
            <a:off x="6414247" y="2560238"/>
            <a:ext cx="5170599" cy="35716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 xmlns:p14="http://schemas.microsoft.com/office/powerpoint/2010/main" val="765210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9E73D4-535B-6DCC-2268-43A5E9E12C45}"/>
              </a:ext>
            </a:extLst>
          </p:cNvPr>
          <p:cNvSpPr>
            <a:spLocks noGrp="1"/>
          </p:cNvSpPr>
          <p:nvPr>
            <p:ph type="title"/>
          </p:nvPr>
        </p:nvSpPr>
        <p:spPr>
          <a:xfrm>
            <a:off x="4235823" y="0"/>
            <a:ext cx="8337421" cy="1069848"/>
          </a:xfrm>
        </p:spPr>
        <p:txBody>
          <a:bodyPr/>
          <a:lstStyle/>
          <a:p>
            <a:r>
              <a:rPr lang="en-US" u="sng" dirty="0" smtClean="0">
                <a:latin typeface="Arial Black" pitchFamily="34" charset="0"/>
              </a:rPr>
              <a:t>MISSING DATA</a:t>
            </a:r>
            <a:endParaRPr lang="en-US" u="sng" dirty="0">
              <a:latin typeface="Arial Black" pitchFamily="34" charset="0"/>
            </a:endParaRPr>
          </a:p>
        </p:txBody>
      </p:sp>
      <p:sp>
        <p:nvSpPr>
          <p:cNvPr id="3" name="Text Placeholder 2">
            <a:extLst>
              <a:ext uri="{FF2B5EF4-FFF2-40B4-BE49-F238E27FC236}">
                <a16:creationId xmlns="" xmlns:a16="http://schemas.microsoft.com/office/drawing/2014/main" id="{5830852F-3FB7-6D2E-F6AC-1F6B9CAD2158}"/>
              </a:ext>
            </a:extLst>
          </p:cNvPr>
          <p:cNvSpPr>
            <a:spLocks noGrp="1"/>
          </p:cNvSpPr>
          <p:nvPr>
            <p:ph type="body" idx="1"/>
          </p:nvPr>
        </p:nvSpPr>
        <p:spPr>
          <a:xfrm>
            <a:off x="1629099" y="1667499"/>
            <a:ext cx="2953512" cy="493776"/>
          </a:xfrm>
        </p:spPr>
        <p:txBody>
          <a:bodyPr/>
          <a:lstStyle/>
          <a:p>
            <a:r>
              <a:rPr lang="en-US" dirty="0" smtClean="0">
                <a:solidFill>
                  <a:schemeClr val="accent1"/>
                </a:solidFill>
              </a:rPr>
              <a:t>FINDINGS</a:t>
            </a:r>
            <a:endParaRPr lang="en-US" dirty="0">
              <a:solidFill>
                <a:schemeClr val="accent1"/>
              </a:solidFill>
            </a:endParaRPr>
          </a:p>
          <a:p>
            <a:endParaRPr lang="en-US" dirty="0"/>
          </a:p>
        </p:txBody>
      </p:sp>
      <p:sp>
        <p:nvSpPr>
          <p:cNvPr id="10" name="Content Placeholder 9">
            <a:extLst>
              <a:ext uri="{FF2B5EF4-FFF2-40B4-BE49-F238E27FC236}">
                <a16:creationId xmlns="" xmlns:a16="http://schemas.microsoft.com/office/drawing/2014/main" id="{E135D3F1-0C33-3404-5D49-E70C9D100F2A}"/>
              </a:ext>
            </a:extLst>
          </p:cNvPr>
          <p:cNvSpPr>
            <a:spLocks noGrp="1"/>
          </p:cNvSpPr>
          <p:nvPr>
            <p:ph sz="half" idx="2"/>
          </p:nvPr>
        </p:nvSpPr>
        <p:spPr>
          <a:xfrm>
            <a:off x="1480774" y="2250142"/>
            <a:ext cx="9505474" cy="3713018"/>
          </a:xfrm>
        </p:spPr>
        <p:txBody>
          <a:bodyPr>
            <a:normAutofit fontScale="85000" lnSpcReduction="10000"/>
          </a:bodyPr>
          <a:lstStyle/>
          <a:p>
            <a:r>
              <a:rPr lang="en-US" sz="2400" b="1" dirty="0" smtClean="0"/>
              <a:t>Two columns have a  missing data  and of it has 3% of missing values  and  another has 5% of missing values and remaining columns  doesn’t have missing data .</a:t>
            </a:r>
          </a:p>
          <a:p>
            <a:r>
              <a:rPr lang="en-US" sz="2400" b="1" dirty="0" smtClean="0"/>
              <a:t>For features with less missing values can use regression to predict the missing values or fill it with the mean of the  values present  and depending on the feature</a:t>
            </a:r>
          </a:p>
          <a:p>
            <a:r>
              <a:rPr lang="en-US" sz="2400" b="1" dirty="0" smtClean="0"/>
              <a:t>For Features with  very high number of missing values – it is better to drop  those columns as they give very less  insight  on analysis.</a:t>
            </a:r>
          </a:p>
          <a:p>
            <a:r>
              <a:rPr lang="en-US" sz="2400" b="1" dirty="0" smtClean="0"/>
              <a:t>As there is no thumb rule on what criteria do we delete the columns with  missing values ,we  have done a small analysis  and have taken decisions , analysis  is  to be continued in next slides</a:t>
            </a:r>
            <a:endParaRPr lang="en-US" sz="2400" b="1" dirty="0"/>
          </a:p>
          <a:p>
            <a:endParaRPr lang="en-US" sz="2400" b="1" dirty="0"/>
          </a:p>
          <a:p>
            <a:endParaRPr lang="en-US" sz="2400" b="1" dirty="0"/>
          </a:p>
        </p:txBody>
      </p:sp>
      <p:sp>
        <p:nvSpPr>
          <p:cNvPr id="5" name="TextBox 4"/>
          <p:cNvSpPr txBox="1"/>
          <p:nvPr/>
        </p:nvSpPr>
        <p:spPr>
          <a:xfrm>
            <a:off x="5970495" y="1030942"/>
            <a:ext cx="306494" cy="369332"/>
          </a:xfrm>
          <a:prstGeom prst="rect">
            <a:avLst/>
          </a:prstGeom>
          <a:noFill/>
        </p:spPr>
        <p:txBody>
          <a:bodyPr wrap="none" rtlCol="0">
            <a:spAutoFit/>
          </a:bodyPr>
          <a:lstStyle/>
          <a:p>
            <a:r>
              <a:rPr lang="en-US" dirty="0" smtClean="0"/>
              <a:t>5</a:t>
            </a:r>
            <a:endParaRPr lang="en-US" dirty="0"/>
          </a:p>
        </p:txBody>
      </p:sp>
    </p:spTree>
    <p:extLst>
      <p:ext uri="{BB962C8B-B14F-4D97-AF65-F5344CB8AC3E}">
        <p14:creationId xmlns="" xmlns:p14="http://schemas.microsoft.com/office/powerpoint/2010/main" val="1877080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9E73D4-535B-6DCC-2268-43A5E9E12C45}"/>
              </a:ext>
            </a:extLst>
          </p:cNvPr>
          <p:cNvSpPr>
            <a:spLocks noGrp="1"/>
          </p:cNvSpPr>
          <p:nvPr>
            <p:ph type="title"/>
          </p:nvPr>
        </p:nvSpPr>
        <p:spPr>
          <a:xfrm>
            <a:off x="720846" y="0"/>
            <a:ext cx="10729791" cy="1069848"/>
          </a:xfrm>
        </p:spPr>
        <p:txBody>
          <a:bodyPr>
            <a:normAutofit/>
          </a:bodyPr>
          <a:lstStyle/>
          <a:p>
            <a:pPr algn="ctr"/>
            <a:r>
              <a:rPr lang="en-US" sz="3200" b="1" u="sng" dirty="0" smtClean="0">
                <a:solidFill>
                  <a:srgbClr val="C00000"/>
                </a:solidFill>
              </a:rPr>
              <a:t>INITIAL INTUITION FROM THE DATA</a:t>
            </a:r>
            <a:endParaRPr lang="en-US" sz="3200" b="1" u="sng" dirty="0">
              <a:solidFill>
                <a:srgbClr val="C00000"/>
              </a:solidFill>
            </a:endParaRPr>
          </a:p>
        </p:txBody>
      </p:sp>
      <p:sp>
        <p:nvSpPr>
          <p:cNvPr id="3" name="Text Placeholder 2">
            <a:extLst>
              <a:ext uri="{FF2B5EF4-FFF2-40B4-BE49-F238E27FC236}">
                <a16:creationId xmlns="" xmlns:a16="http://schemas.microsoft.com/office/drawing/2014/main" id="{5830852F-3FB7-6D2E-F6AC-1F6B9CAD2158}"/>
              </a:ext>
            </a:extLst>
          </p:cNvPr>
          <p:cNvSpPr>
            <a:spLocks noGrp="1"/>
          </p:cNvSpPr>
          <p:nvPr>
            <p:ph type="body" idx="1"/>
          </p:nvPr>
        </p:nvSpPr>
        <p:spPr>
          <a:xfrm>
            <a:off x="865875" y="1323582"/>
            <a:ext cx="2953512" cy="493776"/>
          </a:xfrm>
        </p:spPr>
        <p:txBody>
          <a:bodyPr/>
          <a:lstStyle/>
          <a:p>
            <a:r>
              <a:rPr lang="en-US" dirty="0" smtClean="0">
                <a:solidFill>
                  <a:schemeClr val="accent1">
                    <a:lumMod val="75000"/>
                  </a:schemeClr>
                </a:solidFill>
              </a:rPr>
              <a:t>FINDINGS</a:t>
            </a:r>
            <a:endParaRPr lang="en-US" dirty="0">
              <a:solidFill>
                <a:schemeClr val="accent1">
                  <a:lumMod val="75000"/>
                </a:schemeClr>
              </a:solidFill>
            </a:endParaRPr>
          </a:p>
          <a:p>
            <a:endParaRPr lang="en-US" dirty="0"/>
          </a:p>
        </p:txBody>
      </p:sp>
      <p:sp>
        <p:nvSpPr>
          <p:cNvPr id="10" name="Content Placeholder 9">
            <a:extLst>
              <a:ext uri="{FF2B5EF4-FFF2-40B4-BE49-F238E27FC236}">
                <a16:creationId xmlns="" xmlns:a16="http://schemas.microsoft.com/office/drawing/2014/main" id="{E135D3F1-0C33-3404-5D49-E70C9D100F2A}"/>
              </a:ext>
            </a:extLst>
          </p:cNvPr>
          <p:cNvSpPr>
            <a:spLocks noGrp="1"/>
          </p:cNvSpPr>
          <p:nvPr>
            <p:ph sz="half" idx="2"/>
          </p:nvPr>
        </p:nvSpPr>
        <p:spPr>
          <a:xfrm>
            <a:off x="1264024" y="1828800"/>
            <a:ext cx="5809129" cy="3980329"/>
          </a:xfrm>
        </p:spPr>
        <p:txBody>
          <a:bodyPr>
            <a:normAutofit lnSpcReduction="10000"/>
          </a:bodyPr>
          <a:lstStyle/>
          <a:p>
            <a:r>
              <a:rPr lang="en-US" dirty="0" smtClean="0"/>
              <a:t>Total columns have more than 5% of missing values , in number we have 800 null values</a:t>
            </a:r>
          </a:p>
          <a:p>
            <a:r>
              <a:rPr lang="en-US" dirty="0" smtClean="0"/>
              <a:t>As there is no thumb rule to drop the variables having more than 30% null  values , as scenarios might vary from case to case , and the amount of information  we think the variable has.</a:t>
            </a:r>
          </a:p>
          <a:p>
            <a:r>
              <a:rPr lang="en-US" dirty="0" smtClean="0"/>
              <a:t>However we kept these columns : Age and Gender and have analyzed further , as these columns seems to carry some important information and two of them are connected with churning that which age group were most churned and  which gender has churned more might have an impact on the analysis </a:t>
            </a:r>
          </a:p>
          <a:p>
            <a:r>
              <a:rPr lang="en-US" dirty="0" smtClean="0"/>
              <a:t>So ,We filled  age column with their median values and Gender column with mode as it is categorical  column</a:t>
            </a:r>
            <a:endParaRPr lang="en-US" dirty="0"/>
          </a:p>
        </p:txBody>
      </p:sp>
      <p:pic>
        <p:nvPicPr>
          <p:cNvPr id="7" name="Picture 6" descr="7526df1c-7aaa-4595-a37c-352203d97206.png"/>
          <p:cNvPicPr>
            <a:picLocks noChangeAspect="1"/>
          </p:cNvPicPr>
          <p:nvPr/>
        </p:nvPicPr>
        <p:blipFill>
          <a:blip r:embed="rId2"/>
          <a:stretch>
            <a:fillRect/>
          </a:stretch>
        </p:blipFill>
        <p:spPr>
          <a:xfrm>
            <a:off x="7059707" y="1532966"/>
            <a:ext cx="4814046" cy="41013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5952565" y="1066800"/>
            <a:ext cx="314510" cy="369332"/>
          </a:xfrm>
          <a:prstGeom prst="rect">
            <a:avLst/>
          </a:prstGeom>
          <a:noFill/>
        </p:spPr>
        <p:txBody>
          <a:bodyPr wrap="none" rtlCol="0">
            <a:spAutoFit/>
          </a:bodyPr>
          <a:lstStyle/>
          <a:p>
            <a:r>
              <a:rPr lang="en-US" dirty="0" smtClean="0"/>
              <a:t>6</a:t>
            </a:r>
            <a:endParaRPr lang="en-US" dirty="0"/>
          </a:p>
        </p:txBody>
      </p:sp>
    </p:spTree>
    <p:extLst>
      <p:ext uri="{BB962C8B-B14F-4D97-AF65-F5344CB8AC3E}">
        <p14:creationId xmlns="" xmlns:p14="http://schemas.microsoft.com/office/powerpoint/2010/main" val="1877080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281" y="0"/>
            <a:ext cx="10881360" cy="1069848"/>
          </a:xfrm>
        </p:spPr>
        <p:txBody>
          <a:bodyPr/>
          <a:lstStyle/>
          <a:p>
            <a:r>
              <a:rPr lang="en-US" b="1" u="sng" dirty="0" smtClean="0">
                <a:latin typeface="Arial Black" pitchFamily="34" charset="0"/>
              </a:rPr>
              <a:t>OUTLIERS ANALYSIS</a:t>
            </a:r>
            <a:endParaRPr lang="en-US" b="1" u="sng" dirty="0">
              <a:latin typeface="Arial Black" pitchFamily="34" charset="0"/>
            </a:endParaRPr>
          </a:p>
        </p:txBody>
      </p:sp>
      <p:sp>
        <p:nvSpPr>
          <p:cNvPr id="4" name="Slide Number Placeholder 3"/>
          <p:cNvSpPr>
            <a:spLocks noGrp="1"/>
          </p:cNvSpPr>
          <p:nvPr>
            <p:ph type="sldNum" sz="quarter" idx="12"/>
          </p:nvPr>
        </p:nvSpPr>
        <p:spPr/>
        <p:txBody>
          <a:bodyPr/>
          <a:lstStyle/>
          <a:p>
            <a:r>
              <a:rPr lang="en-US" dirty="0" smtClean="0"/>
              <a:t>7</a:t>
            </a:r>
          </a:p>
        </p:txBody>
      </p:sp>
      <p:pic>
        <p:nvPicPr>
          <p:cNvPr id="5" name="Picture 4" descr="dce311ce-c681-4581-8360-b1c17c175d14.png"/>
          <p:cNvPicPr>
            <a:picLocks noChangeAspect="1"/>
          </p:cNvPicPr>
          <p:nvPr/>
        </p:nvPicPr>
        <p:blipFill>
          <a:blip r:embed="rId2"/>
          <a:stretch>
            <a:fillRect/>
          </a:stretch>
        </p:blipFill>
        <p:spPr>
          <a:xfrm>
            <a:off x="6736976" y="1801609"/>
            <a:ext cx="4789283" cy="3967179"/>
          </a:xfrm>
          <a:prstGeom prst="rect">
            <a:avLst/>
          </a:prstGeom>
        </p:spPr>
      </p:pic>
      <p:sp>
        <p:nvSpPr>
          <p:cNvPr id="6" name="TextBox 5"/>
          <p:cNvSpPr txBox="1"/>
          <p:nvPr/>
        </p:nvSpPr>
        <p:spPr>
          <a:xfrm>
            <a:off x="663798" y="1425385"/>
            <a:ext cx="5844578" cy="4893647"/>
          </a:xfrm>
          <a:prstGeom prst="rect">
            <a:avLst/>
          </a:prstGeom>
          <a:noFill/>
        </p:spPr>
        <p:txBody>
          <a:bodyPr wrap="square" rtlCol="0">
            <a:spAutoFit/>
          </a:bodyPr>
          <a:lstStyle/>
          <a:p>
            <a:pPr>
              <a:buFont typeface="Arial" pitchFamily="34" charset="0"/>
              <a:buChar char="•"/>
            </a:pPr>
            <a:r>
              <a:rPr lang="en-US" sz="2400" b="1" dirty="0" smtClean="0">
                <a:solidFill>
                  <a:schemeClr val="accent3">
                    <a:lumMod val="50000"/>
                  </a:schemeClr>
                </a:solidFill>
                <a:latin typeface="Arial Narrow" pitchFamily="34" charset="0"/>
              </a:rPr>
              <a:t>Here we can notice extreme values present in numerical columns like Credit Score , Age and Num Of Products.</a:t>
            </a:r>
          </a:p>
          <a:p>
            <a:pPr>
              <a:buFont typeface="Arial" pitchFamily="34" charset="0"/>
              <a:buChar char="•"/>
            </a:pPr>
            <a:endParaRPr lang="en-US" sz="2400" b="1" dirty="0" smtClean="0">
              <a:solidFill>
                <a:schemeClr val="accent3">
                  <a:lumMod val="50000"/>
                </a:schemeClr>
              </a:solidFill>
              <a:latin typeface="Arial Narrow" pitchFamily="34" charset="0"/>
            </a:endParaRPr>
          </a:p>
          <a:p>
            <a:pPr>
              <a:buFont typeface="Arial" pitchFamily="34" charset="0"/>
              <a:buChar char="•"/>
            </a:pPr>
            <a:r>
              <a:rPr lang="en-US" sz="2400" b="1" dirty="0" smtClean="0">
                <a:solidFill>
                  <a:schemeClr val="accent3">
                    <a:lumMod val="50000"/>
                  </a:schemeClr>
                </a:solidFill>
                <a:latin typeface="Arial Narrow" pitchFamily="34" charset="0"/>
              </a:rPr>
              <a:t>We consider  these values as outliers which means  that observations that lies an abnormal distance from other values.</a:t>
            </a:r>
          </a:p>
          <a:p>
            <a:pPr>
              <a:buFont typeface="Arial" pitchFamily="34" charset="0"/>
              <a:buChar char="•"/>
            </a:pPr>
            <a:endParaRPr lang="en-US" sz="2400" b="1" dirty="0" smtClean="0">
              <a:solidFill>
                <a:schemeClr val="accent3">
                  <a:lumMod val="50000"/>
                </a:schemeClr>
              </a:solidFill>
              <a:latin typeface="Arial Narrow" pitchFamily="34" charset="0"/>
            </a:endParaRPr>
          </a:p>
          <a:p>
            <a:pPr>
              <a:buFont typeface="Arial" pitchFamily="34" charset="0"/>
              <a:buChar char="•"/>
            </a:pPr>
            <a:r>
              <a:rPr lang="en-US" sz="2400" b="1" dirty="0" smtClean="0">
                <a:solidFill>
                  <a:schemeClr val="accent3">
                    <a:lumMod val="50000"/>
                  </a:schemeClr>
                </a:solidFill>
                <a:latin typeface="Arial Narrow" pitchFamily="34" charset="0"/>
              </a:rPr>
              <a:t>These outliers can be removed or replaced based on the necessity</a:t>
            </a:r>
          </a:p>
          <a:p>
            <a:pPr>
              <a:buFont typeface="Arial" pitchFamily="34" charset="0"/>
              <a:buChar char="•"/>
            </a:pPr>
            <a:endParaRPr lang="en-US" sz="2400" b="1" dirty="0" smtClean="0">
              <a:solidFill>
                <a:schemeClr val="accent3">
                  <a:lumMod val="50000"/>
                </a:schemeClr>
              </a:solidFill>
              <a:latin typeface="Arial Narrow" pitchFamily="34" charset="0"/>
            </a:endParaRPr>
          </a:p>
          <a:p>
            <a:pPr>
              <a:buFont typeface="Arial" pitchFamily="34" charset="0"/>
              <a:buChar char="•"/>
            </a:pPr>
            <a:r>
              <a:rPr lang="en-US" sz="2400" b="1" dirty="0" smtClean="0">
                <a:solidFill>
                  <a:schemeClr val="accent3">
                    <a:lumMod val="50000"/>
                  </a:schemeClr>
                </a:solidFill>
                <a:latin typeface="Arial Narrow" pitchFamily="34" charset="0"/>
              </a:rPr>
              <a:t>But  here these outliers are not effecting our analysis . So we just ignored them</a:t>
            </a:r>
            <a:endParaRPr lang="en-US" sz="2400" b="1" dirty="0">
              <a:solidFill>
                <a:schemeClr val="accent3">
                  <a:lumMod val="50000"/>
                </a:schemeClr>
              </a:solidFill>
              <a:latin typeface="Arial Narrow"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dirty="0" smtClean="0"/>
              <a:t>8</a:t>
            </a:r>
            <a:endParaRPr lang="en-US" dirty="0"/>
          </a:p>
        </p:txBody>
      </p:sp>
      <p:pic>
        <p:nvPicPr>
          <p:cNvPr id="4" name="Picture 3" descr="Screenshot 2023-12-05 210802.png"/>
          <p:cNvPicPr>
            <a:picLocks noChangeAspect="1"/>
          </p:cNvPicPr>
          <p:nvPr/>
        </p:nvPicPr>
        <p:blipFill>
          <a:blip r:embed="rId2"/>
          <a:stretch>
            <a:fillRect/>
          </a:stretch>
        </p:blipFill>
        <p:spPr>
          <a:xfrm>
            <a:off x="9789459" y="4428567"/>
            <a:ext cx="1999131" cy="1851209"/>
          </a:xfrm>
          <a:prstGeom prst="rect">
            <a:avLst/>
          </a:prstGeom>
          <a:ln w="3175">
            <a:solidFill>
              <a:schemeClr val="tx1"/>
            </a:solidFill>
          </a:ln>
          <a:effectLst/>
          <a:scene3d>
            <a:camera prst="orthographicFront">
              <a:rot lat="0" lon="0" rev="0"/>
            </a:camera>
            <a:lightRig rig="contrasting" dir="t">
              <a:rot lat="0" lon="0" rev="7800000"/>
            </a:lightRig>
          </a:scene3d>
          <a:sp3d>
            <a:bevelT w="139700" h="139700"/>
          </a:sp3d>
        </p:spPr>
      </p:pic>
      <p:pic>
        <p:nvPicPr>
          <p:cNvPr id="5" name="Picture 4" descr="Screenshot 2023-12-05 210843.png"/>
          <p:cNvPicPr>
            <a:picLocks noChangeAspect="1"/>
          </p:cNvPicPr>
          <p:nvPr/>
        </p:nvPicPr>
        <p:blipFill>
          <a:blip r:embed="rId3"/>
          <a:stretch>
            <a:fillRect/>
          </a:stretch>
        </p:blipFill>
        <p:spPr>
          <a:xfrm>
            <a:off x="6669741" y="4392708"/>
            <a:ext cx="2967319" cy="1900516"/>
          </a:xfrm>
          <a:prstGeom prst="rect">
            <a:avLst/>
          </a:prstGeom>
          <a:ln w="3175">
            <a:solidFill>
              <a:schemeClr val="tx1"/>
            </a:solidFill>
          </a:ln>
          <a:effectLst/>
          <a:scene3d>
            <a:camera prst="orthographicFront">
              <a:rot lat="0" lon="0" rev="0"/>
            </a:camera>
            <a:lightRig rig="contrasting" dir="t">
              <a:rot lat="0" lon="0" rev="7800000"/>
            </a:lightRig>
          </a:scene3d>
          <a:sp3d>
            <a:bevelT w="139700" h="139700"/>
          </a:sp3d>
        </p:spPr>
      </p:pic>
      <p:pic>
        <p:nvPicPr>
          <p:cNvPr id="6" name="Picture 5" descr="Screenshot 2023-12-05 210916.png"/>
          <p:cNvPicPr>
            <a:picLocks noChangeAspect="1"/>
          </p:cNvPicPr>
          <p:nvPr/>
        </p:nvPicPr>
        <p:blipFill>
          <a:blip r:embed="rId4"/>
          <a:stretch>
            <a:fillRect/>
          </a:stretch>
        </p:blipFill>
        <p:spPr>
          <a:xfrm>
            <a:off x="8686800" y="233082"/>
            <a:ext cx="3106270" cy="1879824"/>
          </a:xfrm>
          <a:prstGeom prst="rect">
            <a:avLst/>
          </a:prstGeom>
          <a:ln w="3175">
            <a:solidFill>
              <a:schemeClr val="tx1"/>
            </a:solidFill>
          </a:ln>
        </p:spPr>
      </p:pic>
      <p:pic>
        <p:nvPicPr>
          <p:cNvPr id="7" name="Picture 6" descr="Screenshot 2023-12-05 210946.png"/>
          <p:cNvPicPr>
            <a:picLocks noChangeAspect="1"/>
          </p:cNvPicPr>
          <p:nvPr/>
        </p:nvPicPr>
        <p:blipFill>
          <a:blip r:embed="rId5"/>
          <a:stretch>
            <a:fillRect/>
          </a:stretch>
        </p:blipFill>
        <p:spPr>
          <a:xfrm>
            <a:off x="5123336" y="2250139"/>
            <a:ext cx="3152051" cy="2026025"/>
          </a:xfrm>
          <a:prstGeom prst="rect">
            <a:avLst/>
          </a:prstGeom>
          <a:ln w="3175">
            <a:solidFill>
              <a:schemeClr val="tx1"/>
            </a:solidFill>
          </a:ln>
          <a:effectLst/>
          <a:scene3d>
            <a:camera prst="orthographicFront">
              <a:rot lat="0" lon="0" rev="0"/>
            </a:camera>
            <a:lightRig rig="contrasting" dir="t">
              <a:rot lat="0" lon="0" rev="7800000"/>
            </a:lightRig>
          </a:scene3d>
          <a:sp3d>
            <a:bevelT w="139700" h="139700"/>
          </a:sp3d>
        </p:spPr>
      </p:pic>
      <p:pic>
        <p:nvPicPr>
          <p:cNvPr id="8" name="Picture 7" descr="Screenshot 2023-12-05 211017.png"/>
          <p:cNvPicPr>
            <a:picLocks noChangeAspect="1"/>
          </p:cNvPicPr>
          <p:nvPr/>
        </p:nvPicPr>
        <p:blipFill>
          <a:blip r:embed="rId6"/>
          <a:stretch>
            <a:fillRect/>
          </a:stretch>
        </p:blipFill>
        <p:spPr>
          <a:xfrm>
            <a:off x="8323730" y="2241176"/>
            <a:ext cx="3483221" cy="2031409"/>
          </a:xfrm>
          <a:prstGeom prst="rect">
            <a:avLst/>
          </a:prstGeom>
          <a:ln w="3175">
            <a:solidFill>
              <a:schemeClr val="tx1"/>
            </a:solidFill>
          </a:ln>
          <a:effectLst/>
          <a:scene3d>
            <a:camera prst="orthographicFront">
              <a:rot lat="0" lon="0" rev="0"/>
            </a:camera>
            <a:lightRig rig="contrasting" dir="t">
              <a:rot lat="0" lon="0" rev="7800000"/>
            </a:lightRig>
          </a:scene3d>
          <a:sp3d>
            <a:bevelT w="139700" h="139700"/>
          </a:sp3d>
        </p:spPr>
      </p:pic>
      <p:pic>
        <p:nvPicPr>
          <p:cNvPr id="9" name="Picture 8" descr="Screenshot 2023-12-05 211053.png"/>
          <p:cNvPicPr>
            <a:picLocks noChangeAspect="1"/>
          </p:cNvPicPr>
          <p:nvPr/>
        </p:nvPicPr>
        <p:blipFill>
          <a:blip r:embed="rId7"/>
          <a:stretch>
            <a:fillRect/>
          </a:stretch>
        </p:blipFill>
        <p:spPr>
          <a:xfrm>
            <a:off x="5109881" y="256574"/>
            <a:ext cx="3469343" cy="1847119"/>
          </a:xfrm>
          <a:prstGeom prst="rect">
            <a:avLst/>
          </a:prstGeom>
          <a:ln w="3175">
            <a:solidFill>
              <a:schemeClr val="tx1"/>
            </a:solidFill>
          </a:ln>
          <a:effectLst/>
          <a:scene3d>
            <a:camera prst="orthographicFront">
              <a:rot lat="0" lon="0" rev="0"/>
            </a:camera>
            <a:lightRig rig="contrasting" dir="t">
              <a:rot lat="0" lon="0" rev="7800000"/>
            </a:lightRig>
          </a:scene3d>
          <a:sp3d>
            <a:bevelT w="139700" h="139700"/>
          </a:sp3d>
        </p:spPr>
      </p:pic>
      <p:sp>
        <p:nvSpPr>
          <p:cNvPr id="10" name="Title 1"/>
          <p:cNvSpPr txBox="1">
            <a:spLocks/>
          </p:cNvSpPr>
          <p:nvPr/>
        </p:nvSpPr>
        <p:spPr>
          <a:xfrm>
            <a:off x="-484095" y="1362635"/>
            <a:ext cx="6454588" cy="1069848"/>
          </a:xfrm>
          <a:prstGeom prst="rect">
            <a:avLst/>
          </a:prstGeom>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300" b="1" i="0" u="sng" strike="noStrike" kern="1200" cap="none" spc="0" normalizeH="0" baseline="0" noProof="0" dirty="0" smtClean="0">
                <a:ln>
                  <a:noFill/>
                </a:ln>
                <a:solidFill>
                  <a:schemeClr val="accent3">
                    <a:lumMod val="50000"/>
                  </a:schemeClr>
                </a:solidFill>
                <a:effectLst/>
                <a:uLnTx/>
                <a:uFillTx/>
                <a:latin typeface="+mj-lt"/>
                <a:ea typeface="+mj-ea"/>
                <a:cs typeface="+mj-cs"/>
              </a:rPr>
              <a:t>UNIVARIATE</a:t>
            </a:r>
            <a:br>
              <a:rPr kumimoji="0" lang="en-US" sz="3300" b="1" i="0" u="sng" strike="noStrike" kern="1200" cap="none" spc="0" normalizeH="0" baseline="0" noProof="0" dirty="0" smtClean="0">
                <a:ln>
                  <a:noFill/>
                </a:ln>
                <a:solidFill>
                  <a:schemeClr val="accent3">
                    <a:lumMod val="50000"/>
                  </a:schemeClr>
                </a:solidFill>
                <a:effectLst/>
                <a:uLnTx/>
                <a:uFillTx/>
                <a:latin typeface="+mj-lt"/>
                <a:ea typeface="+mj-ea"/>
                <a:cs typeface="+mj-cs"/>
              </a:rPr>
            </a:br>
            <a:r>
              <a:rPr kumimoji="0" lang="en-US" sz="3300" b="1" i="0" u="sng" strike="noStrike" kern="1200" cap="none" spc="0" normalizeH="0" baseline="0" noProof="0" dirty="0" smtClean="0">
                <a:ln>
                  <a:noFill/>
                </a:ln>
                <a:solidFill>
                  <a:schemeClr val="accent3">
                    <a:lumMod val="50000"/>
                  </a:schemeClr>
                </a:solidFill>
                <a:effectLst/>
                <a:uLnTx/>
                <a:uFillTx/>
                <a:latin typeface="+mj-lt"/>
                <a:ea typeface="+mj-ea"/>
                <a:cs typeface="+mj-cs"/>
              </a:rPr>
              <a:t> ANALYSIS</a:t>
            </a:r>
            <a:endParaRPr kumimoji="0" lang="en-US" sz="3300" b="1" i="0" u="sng" strike="noStrike" kern="1200" cap="none" spc="0" normalizeH="0" baseline="0" noProof="0" dirty="0">
              <a:ln>
                <a:noFill/>
              </a:ln>
              <a:solidFill>
                <a:schemeClr val="accent3">
                  <a:lumMod val="50000"/>
                </a:schemeClr>
              </a:solidFill>
              <a:effectLst/>
              <a:uLnTx/>
              <a:uFillTx/>
              <a:latin typeface="+mj-lt"/>
              <a:ea typeface="+mj-ea"/>
              <a:cs typeface="+mj-cs"/>
            </a:endParaRPr>
          </a:p>
        </p:txBody>
      </p:sp>
      <p:sp>
        <p:nvSpPr>
          <p:cNvPr id="11" name="TextBox 10"/>
          <p:cNvSpPr txBox="1"/>
          <p:nvPr/>
        </p:nvSpPr>
        <p:spPr>
          <a:xfrm>
            <a:off x="296649" y="3684494"/>
            <a:ext cx="6561351" cy="2554545"/>
          </a:xfrm>
          <a:prstGeom prst="rect">
            <a:avLst/>
          </a:prstGeom>
          <a:noFill/>
        </p:spPr>
        <p:txBody>
          <a:bodyPr wrap="square" rtlCol="0">
            <a:spAutoFit/>
          </a:bodyPr>
          <a:lstStyle/>
          <a:p>
            <a:r>
              <a:rPr lang="en-US" sz="2000" b="1" u="sng" dirty="0" smtClean="0">
                <a:solidFill>
                  <a:schemeClr val="accent1">
                    <a:lumMod val="75000"/>
                  </a:schemeClr>
                </a:solidFill>
              </a:rPr>
              <a:t>FINDINGS</a:t>
            </a:r>
          </a:p>
          <a:p>
            <a:endParaRPr lang="en-US" sz="2000" b="1" u="sng" dirty="0" smtClean="0"/>
          </a:p>
          <a:p>
            <a:r>
              <a:rPr lang="en-US" sz="2000" dirty="0" smtClean="0"/>
              <a:t>By just analyzing single variables , we won’t find much insights related to the churned customers , as here we will just have an idea which category of people are present in abundance , other than that , most of the insights are gathered in analysis of multiple variables with our target variable</a:t>
            </a:r>
            <a:endParaRPr lang="en-US"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2CF8670-35D1-4455-AC7A-762B7388B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3C4A95C-9007-4EA6-944B-306B6F2A0100}">
  <ds:schemaRefs>
    <ds:schemaRef ds:uri="http://schemas.microsoft.com/sharepoint/v3/contenttype/forms"/>
  </ds:schemaRefs>
</ds:datastoreItem>
</file>

<file path=customXml/itemProps3.xml><?xml version="1.0" encoding="utf-8"?>
<ds:datastoreItem xmlns:ds="http://schemas.openxmlformats.org/officeDocument/2006/customXml" ds:itemID="{EA4A3FD6-E6BF-490E-B6B4-6A011394B0E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Origin</Template>
  <TotalTime>0</TotalTime>
  <Words>1327</Words>
  <Application>Microsoft Office PowerPoint</Application>
  <PresentationFormat>Custom</PresentationFormat>
  <Paragraphs>121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Civic</vt:lpstr>
      <vt:lpstr>EDA REPORT FOR CUSTOMER CHURNING </vt:lpstr>
      <vt:lpstr>Overview</vt:lpstr>
      <vt:lpstr>PROBLEM STATEMENT</vt:lpstr>
      <vt:lpstr>UNDERSTANDING THE DATA</vt:lpstr>
      <vt:lpstr>TARGET VARIABLE</vt:lpstr>
      <vt:lpstr>MISSING DATA</vt:lpstr>
      <vt:lpstr>INITIAL INTUITION FROM THE DATA</vt:lpstr>
      <vt:lpstr>OUTLIERS ANALYSIS</vt:lpstr>
      <vt:lpstr>Slide 9</vt:lpstr>
      <vt:lpstr>Slide 10</vt:lpstr>
      <vt:lpstr>Slide 11</vt:lpstr>
      <vt:lpstr>Slide 12</vt:lpstr>
      <vt:lpstr>Slide 13</vt:lpstr>
      <vt:lpstr>BIVARIATE ANALYSIS</vt:lpstr>
      <vt:lpstr>Slide 15</vt:lpstr>
      <vt:lpstr>NOT EXITED CUSTOMERS PLOTS</vt:lpstr>
      <vt:lpstr>NUMERICAL ANALYSIS</vt:lpstr>
      <vt:lpstr>HEAT MAP ON CORRELATION BETWEEN VARIABLES</vt:lpstr>
      <vt:lpstr>FINAL THOUGHTS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2022-10-27T00:37:19Z</dcterms:created>
  <dcterms:modified xsi:type="dcterms:W3CDTF">2023-12-07T03:00:38Z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