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71" r:id="rId4"/>
    <p:sldId id="259" r:id="rId5"/>
    <p:sldId id="260" r:id="rId6"/>
    <p:sldId id="276" r:id="rId7"/>
    <p:sldId id="261" r:id="rId8"/>
    <p:sldId id="262" r:id="rId9"/>
    <p:sldId id="263" r:id="rId10"/>
    <p:sldId id="264" r:id="rId11"/>
    <p:sldId id="269" r:id="rId12"/>
    <p:sldId id="272" r:id="rId13"/>
    <p:sldId id="270" r:id="rId14"/>
    <p:sldId id="266" r:id="rId15"/>
    <p:sldId id="277" r:id="rId16"/>
    <p:sldId id="268" r:id="rId17"/>
    <p:sldId id="274" r:id="rId18"/>
    <p:sldId id="273" r:id="rId19"/>
    <p:sldId id="275"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31" autoAdjust="0"/>
  </p:normalViewPr>
  <p:slideViewPr>
    <p:cSldViewPr snapToGrid="0">
      <p:cViewPr varScale="1">
        <p:scale>
          <a:sx n="56" d="100"/>
          <a:sy n="56" d="100"/>
        </p:scale>
        <p:origin x="104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pakula Jaanvi" userId="baac59736284184d" providerId="LiveId" clId="{6FB706D5-D453-41D1-A5A1-DB45F94A70B8}"/>
    <pc:docChg chg="modSld">
      <pc:chgData name="Thupakula Jaanvi" userId="baac59736284184d" providerId="LiveId" clId="{6FB706D5-D453-41D1-A5A1-DB45F94A70B8}" dt="2023-04-14T16:22:35.234" v="4"/>
      <pc:docMkLst>
        <pc:docMk/>
      </pc:docMkLst>
      <pc:sldChg chg="delSp modSp mod">
        <pc:chgData name="Thupakula Jaanvi" userId="baac59736284184d" providerId="LiveId" clId="{6FB706D5-D453-41D1-A5A1-DB45F94A70B8}" dt="2023-04-14T16:22:35.234" v="4"/>
        <pc:sldMkLst>
          <pc:docMk/>
          <pc:sldMk cId="1612526805" sldId="266"/>
        </pc:sldMkLst>
        <pc:spChg chg="del mod">
          <ac:chgData name="Thupakula Jaanvi" userId="baac59736284184d" providerId="LiveId" clId="{6FB706D5-D453-41D1-A5A1-DB45F94A70B8}" dt="2023-04-14T16:22:35.234" v="4"/>
          <ac:spMkLst>
            <pc:docMk/>
            <pc:sldMk cId="1612526805" sldId="266"/>
            <ac:spMk id="6" creationId="{02B34983-F06D-35FF-0F69-D00ECD4C01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E0DBE-DE8D-492E-9F3F-E7EE299DAB7B}" type="datetimeFigureOut">
              <a:rPr lang="en-IN" smtClean="0"/>
              <a:t>15-04-2023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C4C2A-C7B3-465D-936E-C718C6CF4871}" type="slidenum">
              <a:rPr lang="en-IN" smtClean="0"/>
              <a:t>‹#›</a:t>
            </a:fld>
            <a:endParaRPr lang="en-IN"/>
          </a:p>
        </p:txBody>
      </p:sp>
    </p:spTree>
    <p:extLst>
      <p:ext uri="{BB962C8B-B14F-4D97-AF65-F5344CB8AC3E}">
        <p14:creationId xmlns:p14="http://schemas.microsoft.com/office/powerpoint/2010/main" val="136426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9C4C2A-C7B3-465D-936E-C718C6CF4871}" type="slidenum">
              <a:rPr lang="en-IN" smtClean="0"/>
              <a:t>4</a:t>
            </a:fld>
            <a:endParaRPr lang="en-IN"/>
          </a:p>
        </p:txBody>
      </p:sp>
    </p:spTree>
    <p:extLst>
      <p:ext uri="{BB962C8B-B14F-4D97-AF65-F5344CB8AC3E}">
        <p14:creationId xmlns:p14="http://schemas.microsoft.com/office/powerpoint/2010/main" val="276825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9C4C2A-C7B3-465D-936E-C718C6CF4871}" type="slidenum">
              <a:rPr lang="en-IN" smtClean="0"/>
              <a:t>7</a:t>
            </a:fld>
            <a:endParaRPr lang="en-IN"/>
          </a:p>
        </p:txBody>
      </p:sp>
    </p:spTree>
    <p:extLst>
      <p:ext uri="{BB962C8B-B14F-4D97-AF65-F5344CB8AC3E}">
        <p14:creationId xmlns:p14="http://schemas.microsoft.com/office/powerpoint/2010/main" val="251015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9C4C2A-C7B3-465D-936E-C718C6CF4871}" type="slidenum">
              <a:rPr lang="en-IN" smtClean="0"/>
              <a:t>11</a:t>
            </a:fld>
            <a:endParaRPr lang="en-IN"/>
          </a:p>
        </p:txBody>
      </p:sp>
    </p:spTree>
    <p:extLst>
      <p:ext uri="{BB962C8B-B14F-4D97-AF65-F5344CB8AC3E}">
        <p14:creationId xmlns:p14="http://schemas.microsoft.com/office/powerpoint/2010/main" val="1284103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9C4C2A-C7B3-465D-936E-C718C6CF4871}" type="slidenum">
              <a:rPr lang="en-IN" smtClean="0"/>
              <a:t>14</a:t>
            </a:fld>
            <a:endParaRPr lang="en-IN"/>
          </a:p>
        </p:txBody>
      </p:sp>
    </p:spTree>
    <p:extLst>
      <p:ext uri="{BB962C8B-B14F-4D97-AF65-F5344CB8AC3E}">
        <p14:creationId xmlns:p14="http://schemas.microsoft.com/office/powerpoint/2010/main" val="203421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9C4C2A-C7B3-465D-936E-C718C6CF4871}" type="slidenum">
              <a:rPr lang="en-IN" smtClean="0"/>
              <a:t>16</a:t>
            </a:fld>
            <a:endParaRPr lang="en-IN"/>
          </a:p>
        </p:txBody>
      </p:sp>
    </p:spTree>
    <p:extLst>
      <p:ext uri="{BB962C8B-B14F-4D97-AF65-F5344CB8AC3E}">
        <p14:creationId xmlns:p14="http://schemas.microsoft.com/office/powerpoint/2010/main" val="14115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D177-28A9-46F9-8A5D-A12239DDED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B95F17-DCDD-4E98-8BFE-DAC12CC84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927187-64E4-4642-AED3-11FD266B7B1B}"/>
              </a:ext>
            </a:extLst>
          </p:cNvPr>
          <p:cNvSpPr>
            <a:spLocks noGrp="1"/>
          </p:cNvSpPr>
          <p:nvPr>
            <p:ph type="dt" sz="half" idx="10"/>
          </p:nvPr>
        </p:nvSpPr>
        <p:spPr/>
        <p:txBody>
          <a:bodyPr/>
          <a:lstStyle/>
          <a:p>
            <a:fld id="{B76C46B3-326D-4ED8-B3E3-ACBCAE86B82F}" type="datetimeFigureOut">
              <a:rPr lang="en-IN" smtClean="0"/>
              <a:pPr/>
              <a:t>15-04-2023</a:t>
            </a:fld>
            <a:endParaRPr lang="en-IN"/>
          </a:p>
        </p:txBody>
      </p:sp>
      <p:sp>
        <p:nvSpPr>
          <p:cNvPr id="5" name="Footer Placeholder 4">
            <a:extLst>
              <a:ext uri="{FF2B5EF4-FFF2-40B4-BE49-F238E27FC236}">
                <a16:creationId xmlns:a16="http://schemas.microsoft.com/office/drawing/2014/main" id="{6137AB21-FA7D-4E70-A127-8C2FB8F9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BE06A-2FA6-4F3F-8FCD-D935A2911518}"/>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363885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AB8C-612F-4017-BEE6-91568A9609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7EA145-BFFD-4E90-AC12-2ECD3247D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4FF472-CC87-4507-ADC0-DAFAFD23BC2F}"/>
              </a:ext>
            </a:extLst>
          </p:cNvPr>
          <p:cNvSpPr>
            <a:spLocks noGrp="1"/>
          </p:cNvSpPr>
          <p:nvPr>
            <p:ph type="dt" sz="half" idx="10"/>
          </p:nvPr>
        </p:nvSpPr>
        <p:spPr/>
        <p:txBody>
          <a:bodyPr/>
          <a:lstStyle/>
          <a:p>
            <a:fld id="{B76C46B3-326D-4ED8-B3E3-ACBCAE86B82F}" type="datetimeFigureOut">
              <a:rPr lang="en-IN" smtClean="0"/>
              <a:pPr/>
              <a:t>15-04-2023</a:t>
            </a:fld>
            <a:endParaRPr lang="en-IN"/>
          </a:p>
        </p:txBody>
      </p:sp>
      <p:sp>
        <p:nvSpPr>
          <p:cNvPr id="5" name="Footer Placeholder 4">
            <a:extLst>
              <a:ext uri="{FF2B5EF4-FFF2-40B4-BE49-F238E27FC236}">
                <a16:creationId xmlns:a16="http://schemas.microsoft.com/office/drawing/2014/main" id="{B5BAA648-7B76-4E8C-A38A-3A30CCD2D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F6B38-7376-4637-8CAF-2FC98D16AFF3}"/>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15613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4E2D6D-773E-45FC-BCCA-368D83CD01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AA2124-8D7F-4FFB-8ECB-AF5DB61C0C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B12CE9-DC04-4869-A1B1-8DA6DC6DEC02}"/>
              </a:ext>
            </a:extLst>
          </p:cNvPr>
          <p:cNvSpPr>
            <a:spLocks noGrp="1"/>
          </p:cNvSpPr>
          <p:nvPr>
            <p:ph type="dt" sz="half" idx="10"/>
          </p:nvPr>
        </p:nvSpPr>
        <p:spPr/>
        <p:txBody>
          <a:bodyPr/>
          <a:lstStyle/>
          <a:p>
            <a:fld id="{B76C46B3-326D-4ED8-B3E3-ACBCAE86B82F}" type="datetimeFigureOut">
              <a:rPr lang="en-IN" smtClean="0"/>
              <a:pPr/>
              <a:t>15-04-2023</a:t>
            </a:fld>
            <a:endParaRPr lang="en-IN"/>
          </a:p>
        </p:txBody>
      </p:sp>
      <p:sp>
        <p:nvSpPr>
          <p:cNvPr id="5" name="Footer Placeholder 4">
            <a:extLst>
              <a:ext uri="{FF2B5EF4-FFF2-40B4-BE49-F238E27FC236}">
                <a16:creationId xmlns:a16="http://schemas.microsoft.com/office/drawing/2014/main" id="{27AEF730-501E-4C22-8988-A358B85BB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BC0486-CF51-42F6-AE4F-6AB94104F98F}"/>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266414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E4E0-C0BE-4DF1-97F1-1579C4B62C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975B81-6B07-4DDD-BBA1-4C55E632F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6C8912-3193-4098-B23E-43D0384E4ECA}"/>
              </a:ext>
            </a:extLst>
          </p:cNvPr>
          <p:cNvSpPr>
            <a:spLocks noGrp="1"/>
          </p:cNvSpPr>
          <p:nvPr>
            <p:ph type="dt" sz="half" idx="10"/>
          </p:nvPr>
        </p:nvSpPr>
        <p:spPr/>
        <p:txBody>
          <a:bodyPr/>
          <a:lstStyle/>
          <a:p>
            <a:fld id="{B76C46B3-326D-4ED8-B3E3-ACBCAE86B82F}" type="datetimeFigureOut">
              <a:rPr lang="en-IN" smtClean="0"/>
              <a:pPr/>
              <a:t>15-04-2023</a:t>
            </a:fld>
            <a:endParaRPr lang="en-IN"/>
          </a:p>
        </p:txBody>
      </p:sp>
      <p:sp>
        <p:nvSpPr>
          <p:cNvPr id="5" name="Footer Placeholder 4">
            <a:extLst>
              <a:ext uri="{FF2B5EF4-FFF2-40B4-BE49-F238E27FC236}">
                <a16:creationId xmlns:a16="http://schemas.microsoft.com/office/drawing/2014/main" id="{55D4839D-8DC0-4CA0-B87A-1CCABBBD34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57894-E921-4BC8-982F-95EED7CB99BA}"/>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108653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04A6-9923-4D86-93EB-A653537B1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7C14DE-B5BD-4212-B493-0406769BD4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22F81E-4A13-451A-A681-5C301C6E36AB}"/>
              </a:ext>
            </a:extLst>
          </p:cNvPr>
          <p:cNvSpPr>
            <a:spLocks noGrp="1"/>
          </p:cNvSpPr>
          <p:nvPr>
            <p:ph type="dt" sz="half" idx="10"/>
          </p:nvPr>
        </p:nvSpPr>
        <p:spPr/>
        <p:txBody>
          <a:bodyPr/>
          <a:lstStyle/>
          <a:p>
            <a:fld id="{B76C46B3-326D-4ED8-B3E3-ACBCAE86B82F}" type="datetimeFigureOut">
              <a:rPr lang="en-IN" smtClean="0"/>
              <a:pPr/>
              <a:t>15-04-2023</a:t>
            </a:fld>
            <a:endParaRPr lang="en-IN"/>
          </a:p>
        </p:txBody>
      </p:sp>
      <p:sp>
        <p:nvSpPr>
          <p:cNvPr id="5" name="Footer Placeholder 4">
            <a:extLst>
              <a:ext uri="{FF2B5EF4-FFF2-40B4-BE49-F238E27FC236}">
                <a16:creationId xmlns:a16="http://schemas.microsoft.com/office/drawing/2014/main" id="{7C8917F6-55C7-4504-8AD1-CFBDFA5BD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4251A-66D2-4556-B153-9FB1AE2A2C7B}"/>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4696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91EA-91C3-4E81-87B6-53F1546994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18A882-05C7-457C-84FD-96D0C2C48C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731C6A-41B1-43AC-8B1B-EFBCE87A37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AAE56F-D31A-4B53-ACFA-C0609EB3E544}"/>
              </a:ext>
            </a:extLst>
          </p:cNvPr>
          <p:cNvSpPr>
            <a:spLocks noGrp="1"/>
          </p:cNvSpPr>
          <p:nvPr>
            <p:ph type="dt" sz="half" idx="10"/>
          </p:nvPr>
        </p:nvSpPr>
        <p:spPr/>
        <p:txBody>
          <a:bodyPr/>
          <a:lstStyle/>
          <a:p>
            <a:fld id="{B76C46B3-326D-4ED8-B3E3-ACBCAE86B82F}" type="datetimeFigureOut">
              <a:rPr lang="en-IN" smtClean="0"/>
              <a:pPr/>
              <a:t>15-04-2023</a:t>
            </a:fld>
            <a:endParaRPr lang="en-IN"/>
          </a:p>
        </p:txBody>
      </p:sp>
      <p:sp>
        <p:nvSpPr>
          <p:cNvPr id="6" name="Footer Placeholder 5">
            <a:extLst>
              <a:ext uri="{FF2B5EF4-FFF2-40B4-BE49-F238E27FC236}">
                <a16:creationId xmlns:a16="http://schemas.microsoft.com/office/drawing/2014/main" id="{A84A6DFE-E1A9-4B8A-A52F-6D65876B7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45E864-CDF5-4736-BA00-68DA7B6D7408}"/>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327800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91D9-0CBA-4FE9-9CD8-5FA8418C48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ABFDDD-A490-4393-A054-FB532052D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3BDD5-1B0E-4EA3-9925-C01F574027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FBBCFB-C4F7-41DF-AF2E-B338F5B4EE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CFCFDB-D41E-40A2-985D-F4999E5A69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7E0438-4F66-43D1-92DC-6C459846A9DC}"/>
              </a:ext>
            </a:extLst>
          </p:cNvPr>
          <p:cNvSpPr>
            <a:spLocks noGrp="1"/>
          </p:cNvSpPr>
          <p:nvPr>
            <p:ph type="dt" sz="half" idx="10"/>
          </p:nvPr>
        </p:nvSpPr>
        <p:spPr/>
        <p:txBody>
          <a:bodyPr/>
          <a:lstStyle/>
          <a:p>
            <a:fld id="{B76C46B3-326D-4ED8-B3E3-ACBCAE86B82F}" type="datetimeFigureOut">
              <a:rPr lang="en-IN" smtClean="0"/>
              <a:pPr/>
              <a:t>15-04-2023</a:t>
            </a:fld>
            <a:endParaRPr lang="en-IN"/>
          </a:p>
        </p:txBody>
      </p:sp>
      <p:sp>
        <p:nvSpPr>
          <p:cNvPr id="8" name="Footer Placeholder 7">
            <a:extLst>
              <a:ext uri="{FF2B5EF4-FFF2-40B4-BE49-F238E27FC236}">
                <a16:creationId xmlns:a16="http://schemas.microsoft.com/office/drawing/2014/main" id="{3D66FD84-7DBF-497F-A2CC-384EAD90FA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9DBF75-2A3C-45DF-B5EA-77A53B19186F}"/>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215383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66C3-8D4B-4025-BD24-6F4C1D6D4D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645612-BC2E-4A31-ADF0-BD5AA6D7BC50}"/>
              </a:ext>
            </a:extLst>
          </p:cNvPr>
          <p:cNvSpPr>
            <a:spLocks noGrp="1"/>
          </p:cNvSpPr>
          <p:nvPr>
            <p:ph type="dt" sz="half" idx="10"/>
          </p:nvPr>
        </p:nvSpPr>
        <p:spPr/>
        <p:txBody>
          <a:bodyPr/>
          <a:lstStyle/>
          <a:p>
            <a:fld id="{B76C46B3-326D-4ED8-B3E3-ACBCAE86B82F}" type="datetimeFigureOut">
              <a:rPr lang="en-IN" smtClean="0"/>
              <a:pPr/>
              <a:t>15-04-2023</a:t>
            </a:fld>
            <a:endParaRPr lang="en-IN"/>
          </a:p>
        </p:txBody>
      </p:sp>
      <p:sp>
        <p:nvSpPr>
          <p:cNvPr id="4" name="Footer Placeholder 3">
            <a:extLst>
              <a:ext uri="{FF2B5EF4-FFF2-40B4-BE49-F238E27FC236}">
                <a16:creationId xmlns:a16="http://schemas.microsoft.com/office/drawing/2014/main" id="{7A852715-5123-4D4A-A5C3-F4A50C5E04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932091-FB7B-4632-B570-55FD723C24A4}"/>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104347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C195C7-BA38-4D17-AE95-C9909657579A}"/>
              </a:ext>
            </a:extLst>
          </p:cNvPr>
          <p:cNvSpPr>
            <a:spLocks noGrp="1"/>
          </p:cNvSpPr>
          <p:nvPr>
            <p:ph type="dt" sz="half" idx="10"/>
          </p:nvPr>
        </p:nvSpPr>
        <p:spPr/>
        <p:txBody>
          <a:bodyPr/>
          <a:lstStyle/>
          <a:p>
            <a:fld id="{B76C46B3-326D-4ED8-B3E3-ACBCAE86B82F}" type="datetimeFigureOut">
              <a:rPr lang="en-IN" smtClean="0"/>
              <a:pPr/>
              <a:t>15-04-2023</a:t>
            </a:fld>
            <a:endParaRPr lang="en-IN"/>
          </a:p>
        </p:txBody>
      </p:sp>
      <p:sp>
        <p:nvSpPr>
          <p:cNvPr id="3" name="Footer Placeholder 2">
            <a:extLst>
              <a:ext uri="{FF2B5EF4-FFF2-40B4-BE49-F238E27FC236}">
                <a16:creationId xmlns:a16="http://schemas.microsoft.com/office/drawing/2014/main" id="{CFBC9CFD-C637-4FDD-8F49-F2D7F7E7BE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F29F33-91EA-418C-9B4B-1E19F5CAAFC9}"/>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77551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AE33-F3B9-427F-9C90-FBB1DE878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6A8678-0648-46CB-967D-ACDFB63BC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530022-7C6C-4E15-9C1F-DAD905EA4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2AC81-C237-442A-BF56-9972B347D764}"/>
              </a:ext>
            </a:extLst>
          </p:cNvPr>
          <p:cNvSpPr>
            <a:spLocks noGrp="1"/>
          </p:cNvSpPr>
          <p:nvPr>
            <p:ph type="dt" sz="half" idx="10"/>
          </p:nvPr>
        </p:nvSpPr>
        <p:spPr/>
        <p:txBody>
          <a:bodyPr/>
          <a:lstStyle/>
          <a:p>
            <a:fld id="{B76C46B3-326D-4ED8-B3E3-ACBCAE86B82F}" type="datetimeFigureOut">
              <a:rPr lang="en-IN" smtClean="0"/>
              <a:pPr/>
              <a:t>15-04-2023</a:t>
            </a:fld>
            <a:endParaRPr lang="en-IN"/>
          </a:p>
        </p:txBody>
      </p:sp>
      <p:sp>
        <p:nvSpPr>
          <p:cNvPr id="6" name="Footer Placeholder 5">
            <a:extLst>
              <a:ext uri="{FF2B5EF4-FFF2-40B4-BE49-F238E27FC236}">
                <a16:creationId xmlns:a16="http://schemas.microsoft.com/office/drawing/2014/main" id="{E9DEF6FD-CD59-414D-A747-5AD055C8E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B872B-0864-402C-A45C-47C23A81E4C4}"/>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419037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7B7F-80A8-4CA2-8E6C-8FCFA5DB2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CED3C3-FFC0-442B-BEE5-07026C1CB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356E57-C6D0-409C-9445-C25C39EC9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D0B74-B38E-4FCE-AB15-C6805FDB5979}"/>
              </a:ext>
            </a:extLst>
          </p:cNvPr>
          <p:cNvSpPr>
            <a:spLocks noGrp="1"/>
          </p:cNvSpPr>
          <p:nvPr>
            <p:ph type="dt" sz="half" idx="10"/>
          </p:nvPr>
        </p:nvSpPr>
        <p:spPr/>
        <p:txBody>
          <a:bodyPr/>
          <a:lstStyle/>
          <a:p>
            <a:fld id="{B76C46B3-326D-4ED8-B3E3-ACBCAE86B82F}" type="datetimeFigureOut">
              <a:rPr lang="en-IN" smtClean="0"/>
              <a:pPr/>
              <a:t>15-04-2023</a:t>
            </a:fld>
            <a:endParaRPr lang="en-IN"/>
          </a:p>
        </p:txBody>
      </p:sp>
      <p:sp>
        <p:nvSpPr>
          <p:cNvPr id="6" name="Footer Placeholder 5">
            <a:extLst>
              <a:ext uri="{FF2B5EF4-FFF2-40B4-BE49-F238E27FC236}">
                <a16:creationId xmlns:a16="http://schemas.microsoft.com/office/drawing/2014/main" id="{109A2665-E0FE-4978-BAC2-1340F695A9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874001-11F4-4CCF-835F-272CA256FA13}"/>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223654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6CBF1E-BDC7-40D2-ACBC-3D02A733A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016BCE-AFD2-47FF-BB95-6DD0A1982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3850B-25F5-4A6A-9636-3AFCF20F7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C46B3-326D-4ED8-B3E3-ACBCAE86B82F}" type="datetimeFigureOut">
              <a:rPr lang="en-IN" smtClean="0"/>
              <a:pPr/>
              <a:t>15-04-2023</a:t>
            </a:fld>
            <a:endParaRPr lang="en-IN"/>
          </a:p>
        </p:txBody>
      </p:sp>
      <p:sp>
        <p:nvSpPr>
          <p:cNvPr id="5" name="Footer Placeholder 4">
            <a:extLst>
              <a:ext uri="{FF2B5EF4-FFF2-40B4-BE49-F238E27FC236}">
                <a16:creationId xmlns:a16="http://schemas.microsoft.com/office/drawing/2014/main" id="{F5A98F12-F206-4780-99CC-C5C066F59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1E0F09-934C-4C78-A554-075BC8F36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C2A0E-DBA9-4592-9A03-BB15E8B7AE27}" type="slidenum">
              <a:rPr lang="en-IN" smtClean="0"/>
              <a:pPr/>
              <a:t>‹#›</a:t>
            </a:fld>
            <a:endParaRPr lang="en-IN"/>
          </a:p>
        </p:txBody>
      </p:sp>
    </p:spTree>
    <p:extLst>
      <p:ext uri="{BB962C8B-B14F-4D97-AF65-F5344CB8AC3E}">
        <p14:creationId xmlns:p14="http://schemas.microsoft.com/office/powerpoint/2010/main" val="2179177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5225CC-0641-4E41-9FAD-0A5A521FE8C9}"/>
              </a:ext>
            </a:extLst>
          </p:cNvPr>
          <p:cNvSpPr txBox="1"/>
          <p:nvPr/>
        </p:nvSpPr>
        <p:spPr>
          <a:xfrm>
            <a:off x="3048000" y="3227127"/>
            <a:ext cx="6096000" cy="369332"/>
          </a:xfrm>
          <a:prstGeom prst="rect">
            <a:avLst/>
          </a:prstGeom>
          <a:noFill/>
        </p:spPr>
        <p:txBody>
          <a:bodyPr wrap="square">
            <a:spAutoFit/>
          </a:bodyPr>
          <a:lstStyle/>
          <a:p>
            <a:r>
              <a:rPr lang="en-IN" b="0" dirty="0">
                <a:effectLst/>
              </a:rPr>
              <a:t> </a:t>
            </a:r>
            <a:endParaRPr lang="en-IN" dirty="0"/>
          </a:p>
        </p:txBody>
      </p:sp>
      <p:sp>
        <p:nvSpPr>
          <p:cNvPr id="10" name="TextBox 9">
            <a:extLst>
              <a:ext uri="{FF2B5EF4-FFF2-40B4-BE49-F238E27FC236}">
                <a16:creationId xmlns:a16="http://schemas.microsoft.com/office/drawing/2014/main" id="{BAB33811-B98D-4F75-864E-6278AC82CE26}"/>
              </a:ext>
            </a:extLst>
          </p:cNvPr>
          <p:cNvSpPr txBox="1"/>
          <p:nvPr/>
        </p:nvSpPr>
        <p:spPr>
          <a:xfrm>
            <a:off x="176982" y="80860"/>
            <a:ext cx="11621728" cy="1015663"/>
          </a:xfrm>
          <a:prstGeom prst="rect">
            <a:avLst/>
          </a:prstGeom>
          <a:noFill/>
        </p:spPr>
        <p:txBody>
          <a:bodyPr wrap="square">
            <a:spAutoFit/>
          </a:bodyPr>
          <a:lstStyle/>
          <a:p>
            <a:pPr algn="ctr" rtl="0">
              <a:spcBef>
                <a:spcPts val="0"/>
              </a:spcBef>
              <a:spcAft>
                <a:spcPts val="0"/>
              </a:spcAft>
            </a:pPr>
            <a:r>
              <a:rPr lang="en-US" sz="3000" b="1" i="0" u="none" strike="noStrike" dirty="0">
                <a:solidFill>
                  <a:srgbClr val="FF0000"/>
                </a:solidFill>
                <a:effectLst/>
                <a:latin typeface="Tahoma" panose="020B0604030504040204" pitchFamily="34" charset="0"/>
              </a:rPr>
              <a:t>SIDDHARTH INSTITUTE OF ENGINEERING &amp; TECHNOLOGY (AUTONOMOUS)</a:t>
            </a:r>
            <a:endParaRPr lang="en-IN" dirty="0"/>
          </a:p>
        </p:txBody>
      </p:sp>
      <p:pic>
        <p:nvPicPr>
          <p:cNvPr id="1026" name="Picture 2">
            <a:extLst>
              <a:ext uri="{FF2B5EF4-FFF2-40B4-BE49-F238E27FC236}">
                <a16:creationId xmlns:a16="http://schemas.microsoft.com/office/drawing/2014/main" id="{35FC9448-7374-493E-BCDF-2AC7D0526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8" y="706772"/>
            <a:ext cx="1438458" cy="145563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B726FD8-CC3F-45A1-A0D1-FE32FBB2E9C7}"/>
              </a:ext>
            </a:extLst>
          </p:cNvPr>
          <p:cNvSpPr txBox="1"/>
          <p:nvPr/>
        </p:nvSpPr>
        <p:spPr>
          <a:xfrm>
            <a:off x="1794696" y="1065257"/>
            <a:ext cx="9113520"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0AD47"/>
                </a:solidFill>
                <a:effectLst/>
                <a:latin typeface="Tahoma" panose="020B0604030504040204" pitchFamily="34" charset="0"/>
                <a:cs typeface="Tahoma" panose="020B0604030504040204" pitchFamily="34" charset="0"/>
              </a:rPr>
              <a:t>DEPARTMENT OF ELECTRONICS AND COMMUNICATION ENGINEERING</a:t>
            </a:r>
            <a:endParaRPr kumimoji="0" lang="en-US" altLang="en-US" sz="700" b="0" i="0" u="none" strike="noStrike" cap="none" normalizeH="0" baseline="0" dirty="0">
              <a:ln>
                <a:noFill/>
              </a:ln>
              <a:solidFill>
                <a:schemeClr val="tx1"/>
              </a:solidFill>
              <a:effectLst/>
            </a:endParaRPr>
          </a:p>
        </p:txBody>
      </p:sp>
      <p:sp>
        <p:nvSpPr>
          <p:cNvPr id="18" name="TextBox 17">
            <a:extLst>
              <a:ext uri="{FF2B5EF4-FFF2-40B4-BE49-F238E27FC236}">
                <a16:creationId xmlns:a16="http://schemas.microsoft.com/office/drawing/2014/main" id="{5B63B85E-04B5-4280-9CD6-3CE9FB2ED26B}"/>
              </a:ext>
            </a:extLst>
          </p:cNvPr>
          <p:cNvSpPr txBox="1"/>
          <p:nvPr/>
        </p:nvSpPr>
        <p:spPr>
          <a:xfrm>
            <a:off x="335771" y="4187014"/>
            <a:ext cx="5074429" cy="2395528"/>
          </a:xfrm>
          <a:prstGeom prst="rect">
            <a:avLst/>
          </a:prstGeom>
          <a:noFill/>
          <a:ln>
            <a:noFill/>
          </a:ln>
        </p:spPr>
        <p:txBody>
          <a:bodyPr wrap="square">
            <a:spAutoFit/>
          </a:bodyPr>
          <a:lstStyle/>
          <a:p>
            <a:pPr algn="just" rtl="0" fontAlgn="base">
              <a:spcBef>
                <a:spcPts val="0"/>
              </a:spcBef>
              <a:spcAft>
                <a:spcPts val="0"/>
              </a:spcAft>
            </a:pPr>
            <a:r>
              <a:rPr lang="en-IN" sz="1800" b="1" i="0" u="sng" strike="noStrike" dirty="0">
                <a:solidFill>
                  <a:srgbClr val="000000"/>
                </a:solidFill>
                <a:effectLst/>
                <a:latin typeface="Quattrocento Sans"/>
              </a:rPr>
              <a:t>TEAM MEMBERS</a:t>
            </a:r>
            <a:r>
              <a:rPr lang="en-IN" sz="1800" b="1" i="0" u="none" strike="noStrike" dirty="0">
                <a:solidFill>
                  <a:srgbClr val="000000"/>
                </a:solidFill>
                <a:effectLst/>
                <a:latin typeface="Quattrocento Sans"/>
              </a:rPr>
              <a:t>:</a:t>
            </a:r>
          </a:p>
          <a:p>
            <a:pPr algn="just" rtl="0">
              <a:spcBef>
                <a:spcPts val="1001"/>
              </a:spcBef>
              <a:spcAft>
                <a:spcPts val="0"/>
              </a:spcAft>
            </a:pPr>
            <a:r>
              <a:rPr lang="en-IN" dirty="0">
                <a:solidFill>
                  <a:srgbClr val="000000"/>
                </a:solidFill>
                <a:latin typeface="Times New Roman" panose="02020603050405020304" pitchFamily="18" charset="0"/>
                <a:cs typeface="Times New Roman" panose="02020603050405020304" pitchFamily="18" charset="0"/>
              </a:rPr>
              <a:t>THUPAKULA JAANVI 		19F61A0468</a:t>
            </a:r>
          </a:p>
          <a:p>
            <a:pPr algn="just" rtl="0">
              <a:spcBef>
                <a:spcPts val="1001"/>
              </a:spcBef>
              <a:spcAft>
                <a:spcPts val="0"/>
              </a:spcAft>
            </a:pPr>
            <a:r>
              <a:rPr lang="en-IN" b="0" dirty="0">
                <a:solidFill>
                  <a:srgbClr val="000000"/>
                </a:solidFill>
                <a:effectLst/>
                <a:latin typeface="Times New Roman" panose="02020603050405020304" pitchFamily="18" charset="0"/>
                <a:cs typeface="Times New Roman" panose="02020603050405020304" pitchFamily="18" charset="0"/>
              </a:rPr>
              <a:t>MOOLINTI JITHENDRA</a:t>
            </a:r>
            <a:r>
              <a:rPr lang="en-IN" dirty="0">
                <a:solidFill>
                  <a:srgbClr val="000000"/>
                </a:solidFill>
                <a:latin typeface="Times New Roman" panose="02020603050405020304" pitchFamily="18" charset="0"/>
                <a:cs typeface="Times New Roman" panose="02020603050405020304" pitchFamily="18" charset="0"/>
              </a:rPr>
              <a:t> 		19F61A0476</a:t>
            </a:r>
          </a:p>
          <a:p>
            <a:pPr algn="just" rtl="0">
              <a:spcBef>
                <a:spcPts val="1001"/>
              </a:spcBef>
              <a:spcAft>
                <a:spcPts val="0"/>
              </a:spcAft>
            </a:pPr>
            <a:r>
              <a:rPr lang="en-IN" b="0" dirty="0">
                <a:solidFill>
                  <a:srgbClr val="000000"/>
                </a:solidFill>
                <a:effectLst/>
                <a:latin typeface="Times New Roman" panose="02020603050405020304" pitchFamily="18" charset="0"/>
                <a:cs typeface="Times New Roman" panose="02020603050405020304" pitchFamily="18" charset="0"/>
              </a:rPr>
              <a:t>PINJARI KHA</a:t>
            </a:r>
            <a:r>
              <a:rPr lang="en-IN" dirty="0">
                <a:solidFill>
                  <a:srgbClr val="000000"/>
                </a:solidFill>
                <a:latin typeface="Times New Roman" panose="02020603050405020304" pitchFamily="18" charset="0"/>
                <a:cs typeface="Times New Roman" panose="02020603050405020304" pitchFamily="18" charset="0"/>
              </a:rPr>
              <a:t>JA  			19F61A0483</a:t>
            </a:r>
          </a:p>
          <a:p>
            <a:pPr algn="just" rtl="0">
              <a:spcBef>
                <a:spcPts val="1001"/>
              </a:spcBef>
              <a:spcAft>
                <a:spcPts val="0"/>
              </a:spcAft>
            </a:pPr>
            <a:r>
              <a:rPr lang="en-IN" b="0" dirty="0">
                <a:solidFill>
                  <a:srgbClr val="000000"/>
                </a:solidFill>
                <a:effectLst/>
                <a:latin typeface="Times New Roman" panose="02020603050405020304" pitchFamily="18" charset="0"/>
                <a:cs typeface="Times New Roman" panose="02020603050405020304" pitchFamily="18" charset="0"/>
              </a:rPr>
              <a:t>V K KARTHIK		                19F61A0482</a:t>
            </a:r>
          </a:p>
          <a:p>
            <a:pPr algn="just" rtl="0">
              <a:spcBef>
                <a:spcPts val="1001"/>
              </a:spcBef>
              <a:spcAft>
                <a:spcPts val="0"/>
              </a:spcAft>
            </a:pPr>
            <a:r>
              <a:rPr lang="en-IN" dirty="0">
                <a:solidFill>
                  <a:srgbClr val="000000"/>
                </a:solidFill>
                <a:latin typeface="Times New Roman" panose="02020603050405020304" pitchFamily="18" charset="0"/>
                <a:cs typeface="Times New Roman" panose="02020603050405020304" pitchFamily="18" charset="0"/>
              </a:rPr>
              <a:t>CHENNIKAYALA GURUPRASAD     19F61A0455</a:t>
            </a:r>
            <a:endParaRPr lang="en-IN" b="0" dirty="0">
              <a:effectLst/>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3DC5C023-3DE0-4F98-992D-359C48EA8E4D}"/>
              </a:ext>
            </a:extLst>
          </p:cNvPr>
          <p:cNvSpPr txBox="1"/>
          <p:nvPr/>
        </p:nvSpPr>
        <p:spPr>
          <a:xfrm>
            <a:off x="2251586" y="1646117"/>
            <a:ext cx="2743324" cy="380682"/>
          </a:xfrm>
          <a:prstGeom prst="rect">
            <a:avLst/>
          </a:prstGeom>
          <a:noFill/>
        </p:spPr>
        <p:txBody>
          <a:bodyPr wrap="square">
            <a:spAutoFit/>
          </a:bodyPr>
          <a:lstStyle/>
          <a:p>
            <a:pPr algn="just" rtl="0" fontAlgn="base">
              <a:spcBef>
                <a:spcPts val="0"/>
              </a:spcBef>
              <a:spcAft>
                <a:spcPts val="0"/>
              </a:spcAft>
            </a:pPr>
            <a:r>
              <a:rPr lang="en-IN" sz="1800" b="1" i="0" u="none" strike="noStrike" dirty="0">
                <a:solidFill>
                  <a:srgbClr val="000000"/>
                </a:solidFill>
                <a:effectLst/>
                <a:latin typeface="Quattrocento Sans"/>
              </a:rPr>
              <a:t>SECTION NO. -02</a:t>
            </a:r>
          </a:p>
        </p:txBody>
      </p:sp>
      <p:sp>
        <p:nvSpPr>
          <p:cNvPr id="21" name="TextBox 20">
            <a:extLst>
              <a:ext uri="{FF2B5EF4-FFF2-40B4-BE49-F238E27FC236}">
                <a16:creationId xmlns:a16="http://schemas.microsoft.com/office/drawing/2014/main" id="{4806876F-69D8-479F-9B7D-5F7EBE4BD583}"/>
              </a:ext>
            </a:extLst>
          </p:cNvPr>
          <p:cNvSpPr txBox="1"/>
          <p:nvPr/>
        </p:nvSpPr>
        <p:spPr>
          <a:xfrm>
            <a:off x="8893094" y="1646117"/>
            <a:ext cx="2015121" cy="369332"/>
          </a:xfrm>
          <a:prstGeom prst="rect">
            <a:avLst/>
          </a:prstGeom>
          <a:noFill/>
        </p:spPr>
        <p:txBody>
          <a:bodyPr wrap="square">
            <a:spAutoFit/>
          </a:bodyPr>
          <a:lstStyle/>
          <a:p>
            <a:pPr algn="just" rtl="0" fontAlgn="base">
              <a:spcBef>
                <a:spcPts val="0"/>
              </a:spcBef>
              <a:spcAft>
                <a:spcPts val="0"/>
              </a:spcAft>
            </a:pPr>
            <a:r>
              <a:rPr lang="en-IN" sz="1800" b="1" i="0" u="none" strike="noStrike" dirty="0">
                <a:solidFill>
                  <a:srgbClr val="000000"/>
                </a:solidFill>
                <a:effectLst/>
                <a:latin typeface="Quattrocento Sans"/>
              </a:rPr>
              <a:t>BATCH </a:t>
            </a:r>
            <a:r>
              <a:rPr lang="en-IN" sz="1800" b="1" i="0" u="none" strike="noStrike">
                <a:solidFill>
                  <a:srgbClr val="000000"/>
                </a:solidFill>
                <a:effectLst/>
                <a:latin typeface="Quattrocento Sans"/>
              </a:rPr>
              <a:t>NO -05</a:t>
            </a:r>
            <a:endParaRPr lang="en-IN" sz="1800" b="1" i="0" u="none" strike="noStrike" dirty="0">
              <a:solidFill>
                <a:srgbClr val="000000"/>
              </a:solidFill>
              <a:effectLst/>
              <a:latin typeface="Quattrocento Sans"/>
            </a:endParaRPr>
          </a:p>
        </p:txBody>
      </p:sp>
      <p:sp>
        <p:nvSpPr>
          <p:cNvPr id="25" name="TextBox 24">
            <a:extLst>
              <a:ext uri="{FF2B5EF4-FFF2-40B4-BE49-F238E27FC236}">
                <a16:creationId xmlns:a16="http://schemas.microsoft.com/office/drawing/2014/main" id="{DBC97B9B-EEBB-4320-A310-73D457BCC385}"/>
              </a:ext>
            </a:extLst>
          </p:cNvPr>
          <p:cNvSpPr txBox="1"/>
          <p:nvPr/>
        </p:nvSpPr>
        <p:spPr>
          <a:xfrm>
            <a:off x="7979229" y="4187014"/>
            <a:ext cx="3877000" cy="923330"/>
          </a:xfrm>
          <a:prstGeom prst="rect">
            <a:avLst/>
          </a:prstGeom>
          <a:noFill/>
          <a:ln>
            <a:noFill/>
          </a:ln>
        </p:spPr>
        <p:txBody>
          <a:bodyPr wrap="square">
            <a:spAutoFit/>
          </a:bodyPr>
          <a:lstStyle/>
          <a:p>
            <a:r>
              <a:rPr lang="en-US" b="1" dirty="0"/>
              <a:t>Under the esteemed guidance of :</a:t>
            </a:r>
          </a:p>
          <a:p>
            <a:r>
              <a:rPr lang="en-US" dirty="0"/>
              <a:t>Mrs. D.SAKUNTHALA,M.TECH(</a:t>
            </a:r>
            <a:r>
              <a:rPr lang="en-US" dirty="0" err="1"/>
              <a:t>Ph.D</a:t>
            </a:r>
            <a:r>
              <a:rPr lang="en-US" dirty="0"/>
              <a:t>),</a:t>
            </a:r>
          </a:p>
          <a:p>
            <a:r>
              <a:rPr lang="en-US" dirty="0"/>
              <a:t>ASSISTANT PROFESSOR</a:t>
            </a:r>
          </a:p>
        </p:txBody>
      </p:sp>
      <p:sp>
        <p:nvSpPr>
          <p:cNvPr id="2" name="Rectangle 1">
            <a:extLst>
              <a:ext uri="{FF2B5EF4-FFF2-40B4-BE49-F238E27FC236}">
                <a16:creationId xmlns:a16="http://schemas.microsoft.com/office/drawing/2014/main" id="{8A6F21DE-439F-D862-F985-BACC8FFCBB19}"/>
              </a:ext>
            </a:extLst>
          </p:cNvPr>
          <p:cNvSpPr>
            <a:spLocks noChangeArrowheads="1"/>
          </p:cNvSpPr>
          <p:nvPr/>
        </p:nvSpPr>
        <p:spPr bwMode="auto">
          <a:xfrm>
            <a:off x="1698171" y="2176576"/>
            <a:ext cx="8876240" cy="156966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200" b="1" dirty="0">
                <a:latin typeface="Times New Roman" panose="02020603050405020304" pitchFamily="18" charset="0"/>
                <a:cs typeface="Times New Roman" panose="02020603050405020304" pitchFamily="18" charset="0"/>
              </a:rPr>
              <a:t>REAL TIME OBJECT DETECTION FOR EFFECTIVE INTELLIGENT TRANSPORT SYSTEM USING RASPBERRY PI</a:t>
            </a: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27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CF48-EE82-4A8F-AEEC-338557C0C813}"/>
              </a:ext>
            </a:extLst>
          </p:cNvPr>
          <p:cNvSpPr>
            <a:spLocks noGrp="1"/>
          </p:cNvSpPr>
          <p:nvPr>
            <p:ph type="title"/>
          </p:nvPr>
        </p:nvSpPr>
        <p:spPr/>
        <p:txBody>
          <a:bodyPr>
            <a:normAutofit/>
          </a:bodyPr>
          <a:lstStyle/>
          <a:p>
            <a:r>
              <a:rPr lang="en-IN" sz="3600" b="1" dirty="0"/>
              <a:t>SOFTWARE DETAILS</a:t>
            </a:r>
          </a:p>
        </p:txBody>
      </p:sp>
      <p:sp>
        <p:nvSpPr>
          <p:cNvPr id="4" name="TextBox 3">
            <a:extLst>
              <a:ext uri="{FF2B5EF4-FFF2-40B4-BE49-F238E27FC236}">
                <a16:creationId xmlns:a16="http://schemas.microsoft.com/office/drawing/2014/main" id="{9C600880-499A-B42E-DDF2-446527534B2F}"/>
              </a:ext>
            </a:extLst>
          </p:cNvPr>
          <p:cNvSpPr txBox="1"/>
          <p:nvPr/>
        </p:nvSpPr>
        <p:spPr>
          <a:xfrm>
            <a:off x="838200" y="1690688"/>
            <a:ext cx="6097904" cy="1953868"/>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Tensor Flow Algorithm</a:t>
            </a:r>
          </a:p>
          <a:p>
            <a:pPr marL="457200" indent="-4572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Open cv</a:t>
            </a:r>
          </a:p>
          <a:p>
            <a:pPr marL="457200" indent="-4572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Python Language</a:t>
            </a:r>
          </a:p>
        </p:txBody>
      </p:sp>
    </p:spTree>
    <p:extLst>
      <p:ext uri="{BB962C8B-B14F-4D97-AF65-F5344CB8AC3E}">
        <p14:creationId xmlns:p14="http://schemas.microsoft.com/office/powerpoint/2010/main" val="147858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RESULTS AND DISCUSSION</a:t>
            </a:r>
          </a:p>
        </p:txBody>
      </p:sp>
      <p:sp>
        <p:nvSpPr>
          <p:cNvPr id="4" name="TextBox 3">
            <a:extLst>
              <a:ext uri="{FF2B5EF4-FFF2-40B4-BE49-F238E27FC236}">
                <a16:creationId xmlns:a16="http://schemas.microsoft.com/office/drawing/2014/main" id="{C4DAC2E4-F34D-6C6F-4094-021F51705645}"/>
              </a:ext>
            </a:extLst>
          </p:cNvPr>
          <p:cNvSpPr txBox="1"/>
          <p:nvPr/>
        </p:nvSpPr>
        <p:spPr>
          <a:xfrm>
            <a:off x="592455" y="1386641"/>
            <a:ext cx="11372850" cy="5909310"/>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the present work, we have a assumed a car with the prototype developed which is placed at the dashboard of the vehicle moving ahead and the images are captured and are divided into frames through a real time video stream recorded from the camera mounted.</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The Raspberry pi is used to read the frames with a minimum resolution of the pixels and frame rate set and the FPS rate can be increased using python and Open CV.</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For the object detection,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model is used for training and testing where it will grab the frame from the video and resize it to expected shape.</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It will perform the actual detection by running the model with this image as input and retrieve the detection results.</a:t>
            </a:r>
          </a:p>
          <a:p>
            <a:pPr>
              <a:lnSpc>
                <a:spcPct val="150000"/>
              </a:lnSpc>
            </a:pP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DCAD3-52E8-FAED-C4CD-68D13A094EA1}"/>
              </a:ext>
            </a:extLst>
          </p:cNvPr>
          <p:cNvSpPr txBox="1"/>
          <p:nvPr/>
        </p:nvSpPr>
        <p:spPr>
          <a:xfrm>
            <a:off x="137160" y="-331827"/>
            <a:ext cx="7372350" cy="7227941"/>
          </a:xfrm>
          <a:prstGeom prst="rect">
            <a:avLst/>
          </a:prstGeom>
          <a:noFill/>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MobileNetv2 pretrained model is used to train the system to detect certain traffic signs, traffic signals and pedestrians which are captured through the real-time recording video using Raspberry Pi camera to alert the drivers. </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Five different classes of images that includes Stop Sign, Speed Limit 25, Speed Limit 40, Traffic signals (Red and Green) and pedestrians (Humans) have been considered for the real-time tested implementation.</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The performance of the developed system has been evaluated in terms of accuracy, delay and reliability.</a:t>
            </a:r>
          </a:p>
          <a:p>
            <a:pPr>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A359A0-DD61-ED18-1920-0716C9B9FC9F}"/>
              </a:ext>
            </a:extLst>
          </p:cNvPr>
          <p:cNvPicPr>
            <a:picLocks noChangeAspect="1"/>
          </p:cNvPicPr>
          <p:nvPr/>
        </p:nvPicPr>
        <p:blipFill>
          <a:blip r:embed="rId2"/>
          <a:stretch>
            <a:fillRect/>
          </a:stretch>
        </p:blipFill>
        <p:spPr>
          <a:xfrm>
            <a:off x="7600950" y="1549303"/>
            <a:ext cx="4453890" cy="3759393"/>
          </a:xfrm>
          <a:prstGeom prst="rect">
            <a:avLst/>
          </a:prstGeom>
        </p:spPr>
      </p:pic>
    </p:spTree>
    <p:extLst>
      <p:ext uri="{BB962C8B-B14F-4D97-AF65-F5344CB8AC3E}">
        <p14:creationId xmlns:p14="http://schemas.microsoft.com/office/powerpoint/2010/main" val="301204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3824" y="671255"/>
            <a:ext cx="3057055" cy="646331"/>
          </a:xfrm>
          <a:prstGeom prst="rect">
            <a:avLst/>
          </a:prstGeom>
        </p:spPr>
        <p:txBody>
          <a:bodyPr wrap="none">
            <a:spAutoFit/>
          </a:bodyPr>
          <a:lstStyle/>
          <a:p>
            <a:r>
              <a:rPr lang="en-IN" sz="3600" b="1" dirty="0"/>
              <a:t>FUTURE SCOPE</a:t>
            </a:r>
            <a:endParaRPr lang="en-US" sz="2400" b="1" dirty="0"/>
          </a:p>
        </p:txBody>
      </p:sp>
      <p:sp>
        <p:nvSpPr>
          <p:cNvPr id="4" name="TextBox 3">
            <a:extLst>
              <a:ext uri="{FF2B5EF4-FFF2-40B4-BE49-F238E27FC236}">
                <a16:creationId xmlns:a16="http://schemas.microsoft.com/office/drawing/2014/main" id="{BEB475B9-F0AA-625C-104D-FBBCEF180472}"/>
              </a:ext>
            </a:extLst>
          </p:cNvPr>
          <p:cNvSpPr txBox="1"/>
          <p:nvPr/>
        </p:nvSpPr>
        <p:spPr>
          <a:xfrm>
            <a:off x="793824" y="1643509"/>
            <a:ext cx="10601886" cy="445795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VLC has extraordinary potential for future ITS environments, as deep learning technique can be acquainted with it to get to the next level framework execution.</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 real time VLC prototype using Raspberry Pi for detection of traffic sign based on light communication for controlling the vehicle’s status and also transmitting the safety messages to the vehicle at the back with an alerting system. </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carried out experimental measurements in terms of the eye diagram, beam profile at different link spans and light intensity of LED array for a range of offset angles in between two vehicles for the successful communications.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25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44F8-69BB-4812-94F9-B5CACF9516A7}"/>
              </a:ext>
            </a:extLst>
          </p:cNvPr>
          <p:cNvSpPr>
            <a:spLocks noGrp="1"/>
          </p:cNvSpPr>
          <p:nvPr>
            <p:ph type="title"/>
          </p:nvPr>
        </p:nvSpPr>
        <p:spPr>
          <a:xfrm>
            <a:off x="838200" y="250825"/>
            <a:ext cx="10515600" cy="1325563"/>
          </a:xfrm>
        </p:spPr>
        <p:txBody>
          <a:bodyPr>
            <a:normAutofit/>
          </a:bodyPr>
          <a:lstStyle/>
          <a:p>
            <a:r>
              <a:rPr lang="en-US" sz="3600" b="1"/>
              <a:t>APPLICATIONS</a:t>
            </a:r>
            <a:endParaRPr lang="en-IN" sz="3600" b="1" dirty="0"/>
          </a:p>
        </p:txBody>
      </p:sp>
      <p:sp>
        <p:nvSpPr>
          <p:cNvPr id="4" name="TextBox 3">
            <a:extLst>
              <a:ext uri="{FF2B5EF4-FFF2-40B4-BE49-F238E27FC236}">
                <a16:creationId xmlns:a16="http://schemas.microsoft.com/office/drawing/2014/main" id="{8868AEAC-61D8-E336-184D-34A23C63D5F4}"/>
              </a:ext>
            </a:extLst>
          </p:cNvPr>
          <p:cNvSpPr txBox="1"/>
          <p:nvPr/>
        </p:nvSpPr>
        <p:spPr>
          <a:xfrm>
            <a:off x="623888" y="1009117"/>
            <a:ext cx="6097904" cy="725648"/>
          </a:xfrm>
          <a:prstGeom prst="rect">
            <a:avLst/>
          </a:prstGeom>
          <a:noFill/>
        </p:spPr>
        <p:txBody>
          <a:bodyPr wrap="square">
            <a:spAutoFit/>
          </a:bodyPr>
          <a:lstStyle/>
          <a:p>
            <a:pPr algn="just">
              <a:lnSpc>
                <a:spcPct val="200000"/>
              </a:lnSpc>
              <a:spcAft>
                <a:spcPts val="800"/>
              </a:spcAft>
              <a:tabLst>
                <a:tab pos="568325"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Vehicle and Pedestrian Detection: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D9DE0D8-7DD5-7F51-B262-194C7AA9F464}"/>
              </a:ext>
            </a:extLst>
          </p:cNvPr>
          <p:cNvSpPr txBox="1"/>
          <p:nvPr/>
        </p:nvSpPr>
        <p:spPr>
          <a:xfrm>
            <a:off x="623888" y="1576388"/>
            <a:ext cx="11229022" cy="1772537"/>
          </a:xfrm>
          <a:prstGeom prst="rect">
            <a:avLst/>
          </a:prstGeom>
          <a:noFill/>
        </p:spPr>
        <p:txBody>
          <a:bodyPr wrap="square">
            <a:spAutoFit/>
          </a:bodyPr>
          <a:lstStyle/>
          <a:p>
            <a:pPr algn="just">
              <a:lnSpc>
                <a:spcPct val="150000"/>
              </a:lnSpc>
              <a:spcAft>
                <a:spcPts val="800"/>
              </a:spcAft>
              <a:tabLst>
                <a:tab pos="568325" algn="l"/>
              </a:tabLst>
            </a:pPr>
            <a:r>
              <a:rPr lang="en-IN" sz="1800">
                <a:effectLst/>
                <a:latin typeface="Times New Roman" panose="02020603050405020304" pitchFamily="18" charset="0"/>
                <a:ea typeface="Calibri" panose="020F0502020204030204" pitchFamily="34" charset="0"/>
                <a:cs typeface="Times New Roman" panose="02020603050405020304" pitchFamily="18" charset="0"/>
              </a:rPr>
              <a:t>	Real-time object detection can help detect vehicles, pedestrians, and other objects on the road, providing drivers with real-time information about the traffic conditions ahead. This can help improve road safety and reduce the risk of accidents.</a:t>
            </a:r>
          </a:p>
          <a:p>
            <a:pPr algn="just">
              <a:lnSpc>
                <a:spcPct val="150000"/>
              </a:lnSpc>
              <a:spcAft>
                <a:spcPts val="800"/>
              </a:spcAft>
              <a:tabLst>
                <a:tab pos="568325"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B21B3BB-FE78-F5D3-4613-9E60A26E72C4}"/>
              </a:ext>
            </a:extLst>
          </p:cNvPr>
          <p:cNvSpPr txBox="1"/>
          <p:nvPr/>
        </p:nvSpPr>
        <p:spPr>
          <a:xfrm>
            <a:off x="623888" y="2618315"/>
            <a:ext cx="8522969" cy="725648"/>
          </a:xfrm>
          <a:prstGeom prst="rect">
            <a:avLst/>
          </a:prstGeom>
          <a:noFill/>
        </p:spPr>
        <p:txBody>
          <a:bodyPr wrap="square">
            <a:spAutoFit/>
          </a:bodyPr>
          <a:lstStyle/>
          <a:p>
            <a:pPr algn="just">
              <a:lnSpc>
                <a:spcPct val="200000"/>
              </a:lnSpc>
              <a:spcAft>
                <a:spcPts val="800"/>
              </a:spcAft>
              <a:tabLst>
                <a:tab pos="568325"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Traffic Management: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AF5831E-A7B1-22F2-E227-94B2D809EB2E}"/>
              </a:ext>
            </a:extLst>
          </p:cNvPr>
          <p:cNvSpPr txBox="1"/>
          <p:nvPr/>
        </p:nvSpPr>
        <p:spPr>
          <a:xfrm>
            <a:off x="434340" y="3238357"/>
            <a:ext cx="11510010" cy="1772537"/>
          </a:xfrm>
          <a:prstGeom prst="rect">
            <a:avLst/>
          </a:prstGeom>
          <a:noFill/>
        </p:spPr>
        <p:txBody>
          <a:bodyPr wrap="square">
            <a:spAutoFit/>
          </a:bodyPr>
          <a:lstStyle/>
          <a:p>
            <a:pPr algn="just">
              <a:lnSpc>
                <a:spcPct val="150000"/>
              </a:lnSpc>
              <a:spcAft>
                <a:spcPts val="800"/>
              </a:spcAft>
              <a:tabLst>
                <a:tab pos="56832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Real-time object detection can be used to monitor traffic flow and manage traffic congestion. The system can        provide information about the number of vehicles on the road and their speed, allowing authorities to make informed decisions about traffic management.</a:t>
            </a:r>
          </a:p>
          <a:p>
            <a:pPr algn="just">
              <a:lnSpc>
                <a:spcPct val="150000"/>
              </a:lnSpc>
              <a:spcAft>
                <a:spcPts val="800"/>
              </a:spcAft>
              <a:tabLst>
                <a:tab pos="568325"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F6D0DDCB-51EF-3ED8-6A83-29A7FC73F104}"/>
              </a:ext>
            </a:extLst>
          </p:cNvPr>
          <p:cNvSpPr txBox="1"/>
          <p:nvPr/>
        </p:nvSpPr>
        <p:spPr>
          <a:xfrm>
            <a:off x="653416" y="4390852"/>
            <a:ext cx="8609646" cy="725648"/>
          </a:xfrm>
          <a:prstGeom prst="rect">
            <a:avLst/>
          </a:prstGeom>
          <a:noFill/>
        </p:spPr>
        <p:txBody>
          <a:bodyPr wrap="square">
            <a:spAutoFit/>
          </a:bodyPr>
          <a:lstStyle/>
          <a:p>
            <a:pPr algn="just">
              <a:lnSpc>
                <a:spcPct val="200000"/>
              </a:lnSpc>
              <a:spcAft>
                <a:spcPts val="800"/>
              </a:spcAft>
              <a:tabLst>
                <a:tab pos="56832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Parking Management: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A6441249-A521-2472-A5D0-020866329A51}"/>
              </a:ext>
            </a:extLst>
          </p:cNvPr>
          <p:cNvSpPr txBox="1"/>
          <p:nvPr/>
        </p:nvSpPr>
        <p:spPr>
          <a:xfrm>
            <a:off x="653416" y="5010894"/>
            <a:ext cx="11199494" cy="878895"/>
          </a:xfrm>
          <a:prstGeom prst="rect">
            <a:avLst/>
          </a:prstGeom>
          <a:noFill/>
        </p:spPr>
        <p:txBody>
          <a:bodyPr wrap="square">
            <a:spAutoFit/>
          </a:bodyPr>
          <a:lstStyle/>
          <a:p>
            <a:pPr algn="just">
              <a:lnSpc>
                <a:spcPct val="150000"/>
              </a:lnSpc>
              <a:spcAft>
                <a:spcPts val="800"/>
              </a:spcAft>
              <a:tabLst>
                <a:tab pos="56832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Real-time object detection can help detect available parking spaces and provide information to drivers. This can reduce the time drivers spend looking for parking spaces, leading to reduced traffic congestion and improved air quality.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2526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A7B08A-9754-47FF-2825-B48E4FA268A0}"/>
              </a:ext>
            </a:extLst>
          </p:cNvPr>
          <p:cNvSpPr txBox="1"/>
          <p:nvPr/>
        </p:nvSpPr>
        <p:spPr>
          <a:xfrm>
            <a:off x="571500" y="342900"/>
            <a:ext cx="8575357" cy="725648"/>
          </a:xfrm>
          <a:prstGeom prst="rect">
            <a:avLst/>
          </a:prstGeom>
          <a:noFill/>
        </p:spPr>
        <p:txBody>
          <a:bodyPr wrap="square">
            <a:spAutoFit/>
          </a:bodyPr>
          <a:lstStyle/>
          <a:p>
            <a:pPr algn="just">
              <a:lnSpc>
                <a:spcPct val="200000"/>
              </a:lnSpc>
              <a:spcAft>
                <a:spcPts val="800"/>
              </a:spcAft>
              <a:tabLst>
                <a:tab pos="568325"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Road Maintenance: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76A1226-DA57-B3C3-DEB8-2AD0E0655453}"/>
              </a:ext>
            </a:extLst>
          </p:cNvPr>
          <p:cNvSpPr txBox="1"/>
          <p:nvPr/>
        </p:nvSpPr>
        <p:spPr>
          <a:xfrm>
            <a:off x="685800" y="1371600"/>
            <a:ext cx="10869930" cy="960969"/>
          </a:xfrm>
          <a:prstGeom prst="rect">
            <a:avLst/>
          </a:prstGeom>
          <a:noFill/>
        </p:spPr>
        <p:txBody>
          <a:bodyPr wrap="square">
            <a:spAutoFit/>
          </a:bodyPr>
          <a:lstStyle/>
          <a:p>
            <a:pPr algn="just">
              <a:lnSpc>
                <a:spcPct val="150000"/>
              </a:lnSpc>
              <a:spcAft>
                <a:spcPts val="800"/>
              </a:spcAft>
              <a:tabLst>
                <a:tab pos="568325"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Real-time object detection can help detect potholes, cracks, and other road defects, allowing authorities to take corrective measures before they become major safety hazards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B0D7B85-25DD-1175-ABF8-5A8085DCE072}"/>
              </a:ext>
            </a:extLst>
          </p:cNvPr>
          <p:cNvSpPr txBox="1"/>
          <p:nvPr/>
        </p:nvSpPr>
        <p:spPr>
          <a:xfrm>
            <a:off x="571500" y="2357973"/>
            <a:ext cx="8575357" cy="725648"/>
          </a:xfrm>
          <a:prstGeom prst="rect">
            <a:avLst/>
          </a:prstGeom>
          <a:noFill/>
        </p:spPr>
        <p:txBody>
          <a:bodyPr wrap="square">
            <a:spAutoFit/>
          </a:bodyPr>
          <a:lstStyle/>
          <a:p>
            <a:pPr algn="just">
              <a:lnSpc>
                <a:spcPct val="200000"/>
              </a:lnSpc>
              <a:spcAft>
                <a:spcPts val="800"/>
              </a:spcAft>
              <a:tabLst>
                <a:tab pos="568325"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Autonomous Vehicles: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B7590D6-B4AD-92B5-33EE-9DDC31B585D0}"/>
              </a:ext>
            </a:extLst>
          </p:cNvPr>
          <p:cNvSpPr txBox="1"/>
          <p:nvPr/>
        </p:nvSpPr>
        <p:spPr>
          <a:xfrm>
            <a:off x="800100" y="3337560"/>
            <a:ext cx="10869930" cy="1427955"/>
          </a:xfrm>
          <a:prstGeom prst="rect">
            <a:avLst/>
          </a:prstGeom>
          <a:noFill/>
        </p:spPr>
        <p:txBody>
          <a:bodyPr wrap="square">
            <a:spAutoFit/>
          </a:bodyPr>
          <a:lstStyle/>
          <a:p>
            <a:pPr algn="just">
              <a:lnSpc>
                <a:spcPct val="150000"/>
              </a:lnSpc>
              <a:spcAft>
                <a:spcPts val="800"/>
              </a:spcAft>
              <a:tabLst>
                <a:tab pos="568325"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Real-time object detection can be used in autonomous vehicles to detect objects on the road and make decisions based on that information. This can help improve the safety of autonomous vehicles and reduce the risk of accidents.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936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REFERENCES</a:t>
            </a:r>
          </a:p>
        </p:txBody>
      </p:sp>
      <p:sp>
        <p:nvSpPr>
          <p:cNvPr id="6" name="TextBox 5">
            <a:extLst>
              <a:ext uri="{FF2B5EF4-FFF2-40B4-BE49-F238E27FC236}">
                <a16:creationId xmlns:a16="http://schemas.microsoft.com/office/drawing/2014/main" id="{B5E12D43-D367-87E5-063A-70429C4F98A6}"/>
              </a:ext>
            </a:extLst>
          </p:cNvPr>
          <p:cNvSpPr txBox="1"/>
          <p:nvPr/>
        </p:nvSpPr>
        <p:spPr>
          <a:xfrm>
            <a:off x="377190" y="1213684"/>
            <a:ext cx="11273790" cy="5121274"/>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[1]</a:t>
            </a:r>
            <a:r>
              <a:rPr lang="en-IN" sz="2000" dirty="0" err="1">
                <a:latin typeface="Times New Roman" panose="02020603050405020304" pitchFamily="18" charset="0"/>
                <a:cs typeface="Times New Roman" panose="02020603050405020304" pitchFamily="18" charset="0"/>
              </a:rPr>
              <a:t>Qinghua</a:t>
            </a:r>
            <a:r>
              <a:rPr lang="en-IN" sz="2000" dirty="0">
                <a:latin typeface="Times New Roman" panose="02020603050405020304" pitchFamily="18" charset="0"/>
                <a:cs typeface="Times New Roman" panose="02020603050405020304" pitchFamily="18" charset="0"/>
              </a:rPr>
              <a:t> Xiang, </a:t>
            </a:r>
            <a:r>
              <a:rPr lang="en-IN" sz="2000" dirty="0" err="1">
                <a:latin typeface="Times New Roman" panose="02020603050405020304" pitchFamily="18" charset="0"/>
                <a:cs typeface="Times New Roman" panose="02020603050405020304" pitchFamily="18" charset="0"/>
              </a:rPr>
              <a:t>Yingxiu</a:t>
            </a:r>
            <a:r>
              <a:rPr lang="en-IN" sz="2000" dirty="0">
                <a:latin typeface="Times New Roman" panose="02020603050405020304" pitchFamily="18" charset="0"/>
                <a:cs typeface="Times New Roman" panose="02020603050405020304" pitchFamily="18" charset="0"/>
              </a:rPr>
              <a:t> Li, </a:t>
            </a:r>
            <a:r>
              <a:rPr lang="en-IN" sz="2000" dirty="0" err="1">
                <a:latin typeface="Times New Roman" panose="02020603050405020304" pitchFamily="18" charset="0"/>
                <a:cs typeface="Times New Roman" panose="02020603050405020304" pitchFamily="18" charset="0"/>
              </a:rPr>
              <a:t>Wenting</a:t>
            </a:r>
            <a:r>
              <a:rPr lang="en-IN" sz="2000" dirty="0">
                <a:latin typeface="Times New Roman" panose="02020603050405020304" pitchFamily="18" charset="0"/>
                <a:cs typeface="Times New Roman" panose="02020603050405020304" pitchFamily="18" charset="0"/>
              </a:rPr>
              <a:t> Huang, </a:t>
            </a:r>
            <a:r>
              <a:rPr lang="en-IN" sz="2000" dirty="0" err="1">
                <a:latin typeface="Times New Roman" panose="02020603050405020304" pitchFamily="18" charset="0"/>
                <a:cs typeface="Times New Roman" panose="02020603050405020304" pitchFamily="18" charset="0"/>
              </a:rPr>
              <a:t>Wenxuan</a:t>
            </a:r>
            <a:r>
              <a:rPr lang="en-IN" sz="2000" dirty="0">
                <a:latin typeface="Times New Roman" panose="02020603050405020304" pitchFamily="18" charset="0"/>
                <a:cs typeface="Times New Roman" panose="02020603050405020304" pitchFamily="18" charset="0"/>
              </a:rPr>
              <a:t> Ye, and Jianhua Shen,” Deep Learning                                                                                                            assisted Visible Light Communication based Intelligent Transport System”, 2019 18th International Conference on Optical Communications and Networks.</a:t>
            </a:r>
          </a:p>
          <a:p>
            <a:pPr algn="just">
              <a:lnSpc>
                <a:spcPct val="150000"/>
              </a:lnSpc>
            </a:pPr>
            <a:r>
              <a:rPr lang="en-IN" sz="2000" dirty="0">
                <a:latin typeface="Times New Roman" panose="02020603050405020304" pitchFamily="18" charset="0"/>
                <a:cs typeface="Times New Roman" panose="02020603050405020304" pitchFamily="18" charset="0"/>
              </a:rPr>
              <a:t> [2] W.-L. </a:t>
            </a:r>
            <a:r>
              <a:rPr lang="en-IN" sz="2000" dirty="0" err="1">
                <a:latin typeface="Times New Roman" panose="02020603050405020304" pitchFamily="18" charset="0"/>
                <a:cs typeface="Times New Roman" panose="02020603050405020304" pitchFamily="18" charset="0"/>
              </a:rPr>
              <a:t>Jin</a:t>
            </a:r>
            <a:r>
              <a:rPr lang="en-IN" sz="2000" dirty="0">
                <a:latin typeface="Times New Roman" panose="02020603050405020304" pitchFamily="18" charset="0"/>
                <a:cs typeface="Times New Roman" panose="02020603050405020304" pitchFamily="18" charset="0"/>
              </a:rPr>
              <a:t>, “SPIVC: A Smartphone-based inter-vehicle communication system,” Proceedings of         Transportation Research Board Annual Meeting, 2012. </a:t>
            </a:r>
          </a:p>
          <a:p>
            <a:pPr algn="just">
              <a:lnSpc>
                <a:spcPct val="150000"/>
              </a:lnSpc>
            </a:pPr>
            <a:r>
              <a:rPr lang="en-IN" sz="2000" dirty="0">
                <a:latin typeface="Times New Roman" panose="02020603050405020304" pitchFamily="18" charset="0"/>
                <a:cs typeface="Times New Roman" panose="02020603050405020304" pitchFamily="18" charset="0"/>
              </a:rPr>
              <a:t>[3]A. </a:t>
            </a:r>
            <a:r>
              <a:rPr lang="en-IN" sz="2000" dirty="0" err="1">
                <a:latin typeface="Times New Roman" panose="02020603050405020304" pitchFamily="18" charset="0"/>
                <a:cs typeface="Times New Roman" panose="02020603050405020304" pitchFamily="18" charset="0"/>
              </a:rPr>
              <a:t>Boukerche</a:t>
            </a:r>
            <a:r>
              <a:rPr lang="en-IN" sz="2000" dirty="0">
                <a:latin typeface="Times New Roman" panose="02020603050405020304" pitchFamily="18" charset="0"/>
                <a:cs typeface="Times New Roman" panose="02020603050405020304" pitchFamily="18" charset="0"/>
              </a:rPr>
              <a:t> et al., “Vehicular Ad Hoc Networks: a new challenge for </a:t>
            </a:r>
            <a:r>
              <a:rPr lang="en-IN" sz="2000" dirty="0" err="1">
                <a:latin typeface="Times New Roman" panose="02020603050405020304" pitchFamily="18" charset="0"/>
                <a:cs typeface="Times New Roman" panose="02020603050405020304" pitchFamily="18" charset="0"/>
              </a:rPr>
              <a:t>localizationbased</a:t>
            </a:r>
            <a:r>
              <a:rPr lang="en-IN" sz="2000" dirty="0">
                <a:latin typeface="Times New Roman" panose="02020603050405020304" pitchFamily="18" charset="0"/>
                <a:cs typeface="Times New Roman" panose="02020603050405020304" pitchFamily="18" charset="0"/>
              </a:rPr>
              <a:t> systems,” Computer Communications , ScienceDirect, pp. 1-12, 2008.</a:t>
            </a:r>
          </a:p>
          <a:p>
            <a:pPr algn="just">
              <a:lnSpc>
                <a:spcPct val="150000"/>
              </a:lnSpc>
            </a:pPr>
            <a:r>
              <a:rPr lang="en-IN" sz="2000" dirty="0">
                <a:latin typeface="Times New Roman" panose="02020603050405020304" pitchFamily="18" charset="0"/>
                <a:cs typeface="Times New Roman" panose="02020603050405020304" pitchFamily="18" charset="0"/>
              </a:rPr>
              <a:t>[4]N. M. Husain Fidvi, “Car to Car Communication System,”</a:t>
            </a:r>
            <a:r>
              <a:rPr lang="en-IN" sz="2000" dirty="0" err="1">
                <a:latin typeface="Times New Roman" panose="02020603050405020304" pitchFamily="18" charset="0"/>
                <a:cs typeface="Times New Roman" panose="02020603050405020304" pitchFamily="18" charset="0"/>
              </a:rPr>
              <a:t>source:car</a:t>
            </a:r>
            <a:r>
              <a:rPr lang="en-IN" sz="2000" dirty="0">
                <a:latin typeface="Times New Roman" panose="02020603050405020304" pitchFamily="18" charset="0"/>
                <a:cs typeface="Times New Roman" panose="02020603050405020304" pitchFamily="18" charset="0"/>
              </a:rPr>
              <a:t> communication system,[</a:t>
            </a:r>
            <a:r>
              <a:rPr lang="en-IN" sz="2000" dirty="0" err="1">
                <a:latin typeface="Times New Roman" panose="02020603050405020304" pitchFamily="18" charset="0"/>
                <a:cs typeface="Times New Roman" panose="02020603050405020304" pitchFamily="18" charset="0"/>
              </a:rPr>
              <a:t>AvailableOnline:http</a:t>
            </a:r>
            <a:r>
              <a:rPr lang="en-IN" sz="2000" dirty="0">
                <a:latin typeface="Times New Roman" panose="02020603050405020304" pitchFamily="18" charset="0"/>
                <a:cs typeface="Times New Roman" panose="02020603050405020304" pitchFamily="18" charset="0"/>
              </a:rPr>
              <a:t>://www.engineersgarage.com/contribution/cartocarcommunicationsystem?</a:t>
            </a:r>
          </a:p>
          <a:p>
            <a:pPr algn="just">
              <a:lnSpc>
                <a:spcPct val="150000"/>
              </a:lnSpc>
            </a:pPr>
            <a:r>
              <a:rPr lang="en-US" sz="2000" dirty="0">
                <a:latin typeface="Times New Roman" panose="02020603050405020304" pitchFamily="18" charset="0"/>
                <a:cs typeface="Times New Roman" panose="02020603050405020304" pitchFamily="18" charset="0"/>
              </a:rPr>
              <a:t>[5]FCC,[</a:t>
            </a:r>
            <a:r>
              <a:rPr lang="en-US" sz="2000" dirty="0" err="1">
                <a:latin typeface="Times New Roman" panose="02020603050405020304" pitchFamily="18" charset="0"/>
                <a:cs typeface="Times New Roman" panose="02020603050405020304" pitchFamily="18" charset="0"/>
              </a:rPr>
              <a:t>AvailableOnline:http</a:t>
            </a:r>
            <a:r>
              <a:rPr lang="en-US" sz="2000" dirty="0">
                <a:latin typeface="Times New Roman" panose="02020603050405020304" pitchFamily="18" charset="0"/>
                <a:cs typeface="Times New Roman" panose="02020603050405020304" pitchFamily="18" charset="0"/>
              </a:rPr>
              <a:t>:/www.fcc.gov/Bureaus/EngineeringTechnology/News_Releases/1999/nret9 00 6.html], October, 1999.</a:t>
            </a:r>
            <a:r>
              <a:rPr lang="en-IN"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119D26-B4D1-C160-1323-9E4E174B81A6}"/>
              </a:ext>
            </a:extLst>
          </p:cNvPr>
          <p:cNvSpPr txBox="1"/>
          <p:nvPr/>
        </p:nvSpPr>
        <p:spPr>
          <a:xfrm>
            <a:off x="415290" y="640512"/>
            <a:ext cx="11361420" cy="5576976"/>
          </a:xfrm>
          <a:prstGeom prst="rect">
            <a:avLst/>
          </a:prstGeom>
          <a:noFill/>
        </p:spPr>
        <p:txBody>
          <a:bodyPr wrap="square">
            <a:spAutoFit/>
          </a:bodyPr>
          <a:lstStyle/>
          <a:p>
            <a:pPr>
              <a:lnSpc>
                <a:spcPct val="150000"/>
              </a:lnSpc>
            </a:pPr>
            <a:r>
              <a:rPr lang="en-IN" dirty="0"/>
              <a:t>[6] </a:t>
            </a:r>
            <a:r>
              <a:rPr lang="en-IN" sz="2000" dirty="0">
                <a:latin typeface="Times New Roman" panose="02020603050405020304" pitchFamily="18" charset="0"/>
                <a:cs typeface="Times New Roman" panose="02020603050405020304" pitchFamily="18" charset="0"/>
              </a:rPr>
              <a:t>T. H. M. A. Y. K. K. K. Isamu Takai, “Optical </a:t>
            </a:r>
            <a:r>
              <a:rPr lang="en-IN" sz="2000" dirty="0" err="1">
                <a:latin typeface="Times New Roman" panose="02020603050405020304" pitchFamily="18" charset="0"/>
                <a:cs typeface="Times New Roman" panose="02020603050405020304" pitchFamily="18" charset="0"/>
              </a:rPr>
              <a:t>Vehicleto</a:t>
            </a:r>
            <a:r>
              <a:rPr lang="en-IN" sz="2000" dirty="0">
                <a:latin typeface="Times New Roman" panose="02020603050405020304" pitchFamily="18" charset="0"/>
                <a:cs typeface="Times New Roman" panose="02020603050405020304" pitchFamily="18" charset="0"/>
              </a:rPr>
              <a:t>-Vehicle Communication System Using LED Transmitter and Camera Receiver,” IEEE Photonics Journal, Vol. 6, No. 5, pp. 7902513-7902513; October 2014. </a:t>
            </a:r>
          </a:p>
          <a:p>
            <a:pPr>
              <a:lnSpc>
                <a:spcPct val="150000"/>
              </a:lnSpc>
            </a:pPr>
            <a:r>
              <a:rPr lang="en-IN" sz="2000" dirty="0">
                <a:latin typeface="Times New Roman" panose="02020603050405020304" pitchFamily="18" charset="0"/>
                <a:cs typeface="Times New Roman" panose="02020603050405020304" pitchFamily="18" charset="0"/>
              </a:rPr>
              <a:t>[7] </a:t>
            </a:r>
            <a:r>
              <a:rPr lang="en-IN" sz="2000" dirty="0" err="1">
                <a:latin typeface="Times New Roman" panose="02020603050405020304" pitchFamily="18" charset="0"/>
                <a:cs typeface="Times New Roman" panose="02020603050405020304" pitchFamily="18" charset="0"/>
              </a:rPr>
              <a:t>Haoui</a:t>
            </a:r>
            <a:r>
              <a:rPr lang="en-IN" sz="2000" dirty="0">
                <a:latin typeface="Times New Roman" panose="02020603050405020304" pitchFamily="18" charset="0"/>
                <a:cs typeface="Times New Roman" panose="02020603050405020304" pitchFamily="18" charset="0"/>
              </a:rPr>
              <a:t>, A., R. Kavaler and P. Varaiya, 2008. Wireless magnetic sensors for traffic surveillance. Transportation Research Part C: Emerging Technologies, 16(3): 294-306. </a:t>
            </a:r>
          </a:p>
          <a:p>
            <a:pPr>
              <a:lnSpc>
                <a:spcPct val="150000"/>
              </a:lnSpc>
            </a:pPr>
            <a:r>
              <a:rPr lang="en-IN" sz="2000" dirty="0">
                <a:latin typeface="Times New Roman" panose="02020603050405020304" pitchFamily="18" charset="0"/>
                <a:cs typeface="Times New Roman" panose="02020603050405020304" pitchFamily="18" charset="0"/>
              </a:rPr>
              <a:t>[8] H. </a:t>
            </a:r>
            <a:r>
              <a:rPr lang="en-IN" sz="2000" dirty="0" err="1">
                <a:latin typeface="Times New Roman" panose="02020603050405020304" pitchFamily="18" charset="0"/>
                <a:cs typeface="Times New Roman" panose="02020603050405020304" pitchFamily="18" charset="0"/>
              </a:rPr>
              <a:t>Elgala</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Mesleh</a:t>
            </a:r>
            <a:r>
              <a:rPr lang="en-IN" sz="2000" dirty="0">
                <a:latin typeface="Times New Roman" panose="02020603050405020304" pitchFamily="18" charset="0"/>
                <a:cs typeface="Times New Roman" panose="02020603050405020304" pitchFamily="18" charset="0"/>
              </a:rPr>
              <a:t>, and H. Haas, “Indoor Broadcasting via White LEDs and OFDM,” </a:t>
            </a:r>
            <a:r>
              <a:rPr lang="en-IN" sz="2000" dirty="0" err="1">
                <a:latin typeface="Times New Roman" panose="02020603050405020304" pitchFamily="18" charset="0"/>
                <a:cs typeface="Times New Roman" panose="02020603050405020304" pitchFamily="18" charset="0"/>
              </a:rPr>
              <a:t>IEEETrans</a:t>
            </a:r>
            <a:r>
              <a:rPr lang="en-IN" sz="2000" dirty="0">
                <a:latin typeface="Times New Roman" panose="02020603050405020304" pitchFamily="18" charset="0"/>
                <a:cs typeface="Times New Roman" panose="02020603050405020304" pitchFamily="18" charset="0"/>
              </a:rPr>
              <a:t>. On Consumer Electronics, Vol. 55, No. 3, pp. 1127-1134, Aug. 2009. </a:t>
            </a:r>
          </a:p>
          <a:p>
            <a:pPr>
              <a:lnSpc>
                <a:spcPct val="150000"/>
              </a:lnSpc>
            </a:pPr>
            <a:r>
              <a:rPr lang="en-IN" sz="2000" dirty="0">
                <a:latin typeface="Times New Roman" panose="02020603050405020304" pitchFamily="18" charset="0"/>
                <a:cs typeface="Times New Roman" panose="02020603050405020304" pitchFamily="18" charset="0"/>
              </a:rPr>
              <a:t>[9] W. Jia-yuan, Z. </a:t>
            </a:r>
            <a:r>
              <a:rPr lang="en-IN" sz="2000" dirty="0" err="1">
                <a:latin typeface="Times New Roman" panose="02020603050405020304" pitchFamily="18" charset="0"/>
                <a:cs typeface="Times New Roman" panose="02020603050405020304" pitchFamily="18" charset="0"/>
              </a:rPr>
              <a:t>Nian-yu</a:t>
            </a:r>
            <a:r>
              <a:rPr lang="en-IN" sz="2000" dirty="0">
                <a:latin typeface="Times New Roman" panose="02020603050405020304" pitchFamily="18" charset="0"/>
                <a:cs typeface="Times New Roman" panose="02020603050405020304" pitchFamily="18" charset="0"/>
              </a:rPr>
              <a:t>, W. Dong, I. Kentaro, I. </a:t>
            </a:r>
            <a:r>
              <a:rPr lang="en-IN" sz="2000" dirty="0" err="1">
                <a:latin typeface="Times New Roman" panose="02020603050405020304" pitchFamily="18" charset="0"/>
                <a:cs typeface="Times New Roman" panose="02020603050405020304" pitchFamily="18" charset="0"/>
              </a:rPr>
              <a:t>Zensei</a:t>
            </a:r>
            <a:r>
              <a:rPr lang="en-IN" sz="2000" dirty="0">
                <a:latin typeface="Times New Roman" panose="02020603050405020304" pitchFamily="18" charset="0"/>
                <a:cs typeface="Times New Roman" panose="02020603050405020304" pitchFamily="18" charset="0"/>
              </a:rPr>
              <a:t> and N. Yoshinori, “Experimental study on visible light Communication based on LED,” The Journal of China Universities of Posts and Telecommunications, Vol.19, No. 2, pp. 197 200, October 2012. 10.</a:t>
            </a:r>
          </a:p>
          <a:p>
            <a:pPr>
              <a:lnSpc>
                <a:spcPct val="150000"/>
              </a:lnSpc>
            </a:pPr>
            <a:r>
              <a:rPr lang="en-IN" sz="2000" dirty="0">
                <a:latin typeface="Times New Roman" panose="02020603050405020304" pitchFamily="18" charset="0"/>
                <a:cs typeface="Times New Roman" panose="02020603050405020304" pitchFamily="18" charset="0"/>
              </a:rPr>
              <a:t> [10] H. </a:t>
            </a:r>
            <a:r>
              <a:rPr lang="en-IN" sz="2000" dirty="0" err="1">
                <a:latin typeface="Times New Roman" panose="02020603050405020304" pitchFamily="18" charset="0"/>
                <a:cs typeface="Times New Roman" panose="02020603050405020304" pitchFamily="18" charset="0"/>
              </a:rPr>
              <a:t>Elgala</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Mesleh</a:t>
            </a:r>
            <a:r>
              <a:rPr lang="en-IN" sz="2000" dirty="0">
                <a:latin typeface="Times New Roman" panose="02020603050405020304" pitchFamily="18" charset="0"/>
                <a:cs typeface="Times New Roman" panose="02020603050405020304" pitchFamily="18" charset="0"/>
              </a:rPr>
              <a:t>, H. Haas and B. </a:t>
            </a:r>
            <a:r>
              <a:rPr lang="en-IN" sz="2000" dirty="0" err="1">
                <a:latin typeface="Times New Roman" panose="02020603050405020304" pitchFamily="18" charset="0"/>
                <a:cs typeface="Times New Roman" panose="02020603050405020304" pitchFamily="18" charset="0"/>
              </a:rPr>
              <a:t>Pricope</a:t>
            </a:r>
            <a:r>
              <a:rPr lang="en-IN" sz="2000" dirty="0">
                <a:latin typeface="Times New Roman" panose="02020603050405020304" pitchFamily="18" charset="0"/>
                <a:cs typeface="Times New Roman" panose="02020603050405020304" pitchFamily="18" charset="0"/>
              </a:rPr>
              <a:t>, “OFDM Visible Light Wireless Communication Based on VLSI”,2013 </a:t>
            </a:r>
          </a:p>
        </p:txBody>
      </p:sp>
    </p:spTree>
    <p:extLst>
      <p:ext uri="{BB962C8B-B14F-4D97-AF65-F5344CB8AC3E}">
        <p14:creationId xmlns:p14="http://schemas.microsoft.com/office/powerpoint/2010/main" val="3475143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0FF75F-E27D-F68E-B57F-5CFE80A8E119}"/>
              </a:ext>
            </a:extLst>
          </p:cNvPr>
          <p:cNvSpPr txBox="1"/>
          <p:nvPr/>
        </p:nvSpPr>
        <p:spPr>
          <a:xfrm>
            <a:off x="125730" y="518636"/>
            <a:ext cx="11871960"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   [11] 11.Yiyan, W., et al. 2009. Video Image Vehicle Detection.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[12]White LEDs,” In the </a:t>
            </a:r>
            <a:r>
              <a:rPr lang="en-IN" sz="2000" dirty="0" err="1">
                <a:latin typeface="Times New Roman" panose="02020603050405020304" pitchFamily="18" charset="0"/>
                <a:cs typeface="Times New Roman" panose="02020603050405020304" pitchFamily="18" charset="0"/>
              </a:rPr>
              <a:t>Vehiclar</a:t>
            </a:r>
            <a:r>
              <a:rPr lang="en-IN" sz="2000" dirty="0">
                <a:latin typeface="Times New Roman" panose="02020603050405020304" pitchFamily="18" charset="0"/>
                <a:cs typeface="Times New Roman" panose="02020603050405020304" pitchFamily="18" charset="0"/>
              </a:rPr>
              <a:t> Technology Conference Proceeding, pp. 2185-2189, 22-25, April, 2007.</a:t>
            </a:r>
          </a:p>
        </p:txBody>
      </p:sp>
      <p:sp>
        <p:nvSpPr>
          <p:cNvPr id="7" name="TextBox 6">
            <a:extLst>
              <a:ext uri="{FF2B5EF4-FFF2-40B4-BE49-F238E27FC236}">
                <a16:creationId xmlns:a16="http://schemas.microsoft.com/office/drawing/2014/main" id="{17682AAB-0AD3-B415-D391-A42183B3B03D}"/>
              </a:ext>
            </a:extLst>
          </p:cNvPr>
          <p:cNvSpPr txBox="1"/>
          <p:nvPr/>
        </p:nvSpPr>
        <p:spPr>
          <a:xfrm>
            <a:off x="320040" y="1642269"/>
            <a:ext cx="11871960" cy="4191981"/>
          </a:xfrm>
          <a:prstGeom prst="rect">
            <a:avLst/>
          </a:prstGeom>
          <a:noFill/>
        </p:spPr>
        <p:txBody>
          <a:bodyPr wrap="square">
            <a:spAutoFit/>
          </a:bodyPr>
          <a:lstStyle/>
          <a:p>
            <a:pPr>
              <a:lnSpc>
                <a:spcPct val="150000"/>
              </a:lnSpc>
            </a:pPr>
            <a:r>
              <a:rPr lang="en-IN" sz="2000" dirty="0"/>
              <a:t>[</a:t>
            </a:r>
            <a:r>
              <a:rPr lang="en-IN" sz="2000" dirty="0">
                <a:latin typeface="Times New Roman" panose="02020603050405020304" pitchFamily="18" charset="0"/>
                <a:cs typeface="Times New Roman" panose="02020603050405020304" pitchFamily="18" charset="0"/>
              </a:rPr>
              <a:t>13] 13.N. Lourenco et. al, “Visible Light Communication System for Outdoor Applications,” In the 8th International Symposium on Communication Systems, Networks and Digital Signal Processing, pp. 1-6.18-20 July 2012. </a:t>
            </a:r>
          </a:p>
          <a:p>
            <a:pPr>
              <a:lnSpc>
                <a:spcPct val="150000"/>
              </a:lnSpc>
            </a:pPr>
            <a:r>
              <a:rPr lang="en-IN" sz="2000" dirty="0">
                <a:latin typeface="Times New Roman" panose="02020603050405020304" pitchFamily="18" charset="0"/>
                <a:cs typeface="Times New Roman" panose="02020603050405020304" pitchFamily="18" charset="0"/>
              </a:rPr>
              <a:t>[14] 14.W.-L. </a:t>
            </a:r>
            <a:r>
              <a:rPr lang="en-IN" sz="2000" dirty="0" err="1">
                <a:latin typeface="Times New Roman" panose="02020603050405020304" pitchFamily="18" charset="0"/>
                <a:cs typeface="Times New Roman" panose="02020603050405020304" pitchFamily="18" charset="0"/>
              </a:rPr>
              <a:t>Jin</a:t>
            </a:r>
            <a:r>
              <a:rPr lang="en-IN" sz="2000" dirty="0">
                <a:latin typeface="Times New Roman" panose="02020603050405020304" pitchFamily="18" charset="0"/>
                <a:cs typeface="Times New Roman" panose="02020603050405020304" pitchFamily="18" charset="0"/>
              </a:rPr>
              <a:t>, “SPIVC: A Smartphone-based inter-vehicle communication system,” Proceedings of Transportation Research Board Annual Meeting, 2012. </a:t>
            </a:r>
          </a:p>
          <a:p>
            <a:pPr>
              <a:lnSpc>
                <a:spcPct val="150000"/>
              </a:lnSpc>
            </a:pPr>
            <a:r>
              <a:rPr lang="en-IN" sz="2000" dirty="0">
                <a:latin typeface="Times New Roman" panose="02020603050405020304" pitchFamily="18" charset="0"/>
                <a:cs typeface="Times New Roman" panose="02020603050405020304" pitchFamily="18" charset="0"/>
              </a:rPr>
              <a:t>[15] A. </a:t>
            </a:r>
            <a:r>
              <a:rPr lang="en-IN" sz="2000" dirty="0" err="1">
                <a:latin typeface="Times New Roman" panose="02020603050405020304" pitchFamily="18" charset="0"/>
                <a:cs typeface="Times New Roman" panose="02020603050405020304" pitchFamily="18" charset="0"/>
              </a:rPr>
              <a:t>Boukerche</a:t>
            </a:r>
            <a:r>
              <a:rPr lang="en-IN" sz="2000" dirty="0">
                <a:latin typeface="Times New Roman" panose="02020603050405020304" pitchFamily="18" charset="0"/>
                <a:cs typeface="Times New Roman" panose="02020603050405020304" pitchFamily="18" charset="0"/>
              </a:rPr>
              <a:t> et al., “Vehicular Ad Hoc Networks: a new challenge for </a:t>
            </a:r>
            <a:r>
              <a:rPr lang="en-IN" sz="2000" dirty="0" err="1">
                <a:latin typeface="Times New Roman" panose="02020603050405020304" pitchFamily="18" charset="0"/>
                <a:cs typeface="Times New Roman" panose="02020603050405020304" pitchFamily="18" charset="0"/>
              </a:rPr>
              <a:t>localizationbased</a:t>
            </a:r>
            <a:r>
              <a:rPr lang="en-IN" sz="2000" dirty="0">
                <a:latin typeface="Times New Roman" panose="02020603050405020304" pitchFamily="18" charset="0"/>
                <a:cs typeface="Times New Roman" panose="02020603050405020304" pitchFamily="18" charset="0"/>
              </a:rPr>
              <a:t> systems,” Computer Communications, </a:t>
            </a:r>
            <a:r>
              <a:rPr lang="fr-FR" sz="2000" dirty="0">
                <a:latin typeface="Times New Roman" panose="02020603050405020304" pitchFamily="18" charset="0"/>
                <a:cs typeface="Times New Roman" panose="02020603050405020304" pitchFamily="18" charset="0"/>
              </a:rPr>
              <a:t>Science Direct, pp. 1-12, 2008.</a:t>
            </a:r>
          </a:p>
          <a:p>
            <a:pPr>
              <a:lnSpc>
                <a:spcPct val="150000"/>
              </a:lnSpc>
            </a:pPr>
            <a:r>
              <a:rPr lang="en-IN" sz="2000" dirty="0">
                <a:latin typeface="Times New Roman" panose="02020603050405020304" pitchFamily="18" charset="0"/>
                <a:cs typeface="Times New Roman" panose="02020603050405020304" pitchFamily="18" charset="0"/>
              </a:rPr>
              <a:t>[16]3rd Generation Partnership Project: Technical Specification Group Radio Access Network; Study on LTE-based V2X Services (Release 14), 3GPP TR 36.885 V2.0.0, Jun.2016.</a:t>
            </a:r>
          </a:p>
        </p:txBody>
      </p:sp>
    </p:spTree>
    <p:extLst>
      <p:ext uri="{BB962C8B-B14F-4D97-AF65-F5344CB8AC3E}">
        <p14:creationId xmlns:p14="http://schemas.microsoft.com/office/powerpoint/2010/main" val="1916888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52FFE-D2CE-A7EE-8F1C-9BA66F7C7D11}"/>
              </a:ext>
            </a:extLst>
          </p:cNvPr>
          <p:cNvSpPr txBox="1"/>
          <p:nvPr/>
        </p:nvSpPr>
        <p:spPr>
          <a:xfrm>
            <a:off x="468630" y="318344"/>
            <a:ext cx="11075670" cy="6038641"/>
          </a:xfrm>
          <a:prstGeom prst="rect">
            <a:avLst/>
          </a:prstGeom>
          <a:noFill/>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[17] W.H. Organization.(June 2011).Fact Sheet 310 – The 10 causes of </a:t>
            </a:r>
            <a:r>
              <a:rPr lang="en-IN" sz="2000" dirty="0" err="1">
                <a:latin typeface="Times New Roman" panose="02020603050405020304" pitchFamily="18" charset="0"/>
                <a:cs typeface="Times New Roman" panose="02020603050405020304" pitchFamily="18" charset="0"/>
              </a:rPr>
              <a:t>death.Availablehttp</a:t>
            </a:r>
            <a:r>
              <a:rPr lang="en-IN" sz="2000" dirty="0">
                <a:latin typeface="Times New Roman" panose="02020603050405020304" pitchFamily="18" charset="0"/>
                <a:cs typeface="Times New Roman" panose="02020603050405020304" pitchFamily="18" charset="0"/>
              </a:rPr>
              <a:t>://www.who.int/mediacentre/f </a:t>
            </a:r>
            <a:r>
              <a:rPr lang="en-IN" sz="2000" dirty="0" err="1">
                <a:latin typeface="Times New Roman" panose="02020603050405020304" pitchFamily="18" charset="0"/>
                <a:cs typeface="Times New Roman" panose="02020603050405020304" pitchFamily="18" charset="0"/>
              </a:rPr>
              <a:t>actsheets</a:t>
            </a:r>
            <a:r>
              <a:rPr lang="en-IN" sz="2000" dirty="0">
                <a:latin typeface="Times New Roman" panose="02020603050405020304" pitchFamily="18" charset="0"/>
                <a:cs typeface="Times New Roman" panose="02020603050405020304" pitchFamily="18" charset="0"/>
              </a:rPr>
              <a:t>/fs310/</a:t>
            </a:r>
            <a:r>
              <a:rPr lang="en-IN" sz="2000" dirty="0" err="1">
                <a:latin typeface="Times New Roman" panose="02020603050405020304" pitchFamily="18" charset="0"/>
                <a:cs typeface="Times New Roman" panose="02020603050405020304" pitchFamily="18" charset="0"/>
              </a:rPr>
              <a:t>en</a:t>
            </a:r>
            <a:r>
              <a:rPr lang="en-IN" sz="2000" dirty="0">
                <a:latin typeface="Times New Roman" panose="02020603050405020304" pitchFamily="18" charset="0"/>
                <a:cs typeface="Times New Roman" panose="02020603050405020304" pitchFamily="18" charset="0"/>
              </a:rPr>
              <a:t>/W .H. Organization.(September 2011). Fact Sheet 358 Road Traffic Injuries Available: http://www.who.int/mediacentre/factsheets/fs358 /</a:t>
            </a:r>
            <a:r>
              <a:rPr lang="en-IN" sz="2000" dirty="0" err="1">
                <a:latin typeface="Times New Roman" panose="02020603050405020304" pitchFamily="18" charset="0"/>
                <a:cs typeface="Times New Roman" panose="02020603050405020304" pitchFamily="18" charset="0"/>
              </a:rPr>
              <a:t>en</a:t>
            </a:r>
            <a:r>
              <a:rPr lang="en-IN" sz="2000" dirty="0">
                <a:latin typeface="Times New Roman" panose="02020603050405020304" pitchFamily="18" charset="0"/>
                <a:cs typeface="Times New Roman" panose="02020603050405020304" pitchFamily="18" charset="0"/>
              </a:rPr>
              <a:t>/ . </a:t>
            </a:r>
          </a:p>
          <a:p>
            <a:pPr>
              <a:lnSpc>
                <a:spcPct val="150000"/>
              </a:lnSpc>
            </a:pPr>
            <a:r>
              <a:rPr lang="en-IN" sz="2000" dirty="0">
                <a:latin typeface="Times New Roman" panose="02020603050405020304" pitchFamily="18" charset="0"/>
                <a:cs typeface="Times New Roman" panose="02020603050405020304" pitchFamily="18" charset="0"/>
              </a:rPr>
              <a:t>[18] N. M. Husain Fidvi, “Car to Car Communication System,” source: </a:t>
            </a:r>
            <a:r>
              <a:rPr lang="en-IN" sz="2000" dirty="0" err="1">
                <a:latin typeface="Times New Roman" panose="02020603050405020304" pitchFamily="18" charset="0"/>
                <a:cs typeface="Times New Roman" panose="02020603050405020304" pitchFamily="18" charset="0"/>
              </a:rPr>
              <a:t>carcommunicationsystem,AvailableOnlinehttp</a:t>
            </a:r>
            <a:r>
              <a:rPr lang="en-IN" sz="2000" dirty="0">
                <a:latin typeface="Times New Roman" panose="02020603050405020304" pitchFamily="18" charset="0"/>
                <a:cs typeface="Times New Roman" panose="02020603050405020304" pitchFamily="18" charset="0"/>
              </a:rPr>
              <a:t>://w ww.engineersgarage.com/c Contribution/car-</a:t>
            </a:r>
            <a:r>
              <a:rPr lang="en-IN" sz="2000" dirty="0" err="1">
                <a:latin typeface="Times New Roman" panose="02020603050405020304" pitchFamily="18" charset="0"/>
                <a:cs typeface="Times New Roman" panose="02020603050405020304" pitchFamily="18" charset="0"/>
              </a:rPr>
              <a:t>tocar</a:t>
            </a:r>
            <a:r>
              <a:rPr lang="en-IN" sz="2000" dirty="0">
                <a:latin typeface="Times New Roman" panose="02020603050405020304" pitchFamily="18" charset="0"/>
                <a:cs typeface="Times New Roman" panose="02020603050405020304" pitchFamily="18" charset="0"/>
              </a:rPr>
              <a:t>-communication-system? Page=] </a:t>
            </a:r>
          </a:p>
          <a:p>
            <a:pPr>
              <a:lnSpc>
                <a:spcPct val="150000"/>
              </a:lnSpc>
            </a:pPr>
            <a:r>
              <a:rPr lang="en-IN" sz="2000" dirty="0">
                <a:latin typeface="Times New Roman" panose="02020603050405020304" pitchFamily="18" charset="0"/>
                <a:cs typeface="Times New Roman" panose="02020603050405020304" pitchFamily="18" charset="0"/>
              </a:rPr>
              <a:t>[19] M. </a:t>
            </a:r>
            <a:r>
              <a:rPr lang="en-IN" sz="2000" dirty="0" err="1">
                <a:latin typeface="Times New Roman" panose="02020603050405020304" pitchFamily="18" charset="0"/>
                <a:cs typeface="Times New Roman" panose="02020603050405020304" pitchFamily="18" charset="0"/>
              </a:rPr>
              <a:t>Alsabaan</a:t>
            </a:r>
            <a:r>
              <a:rPr lang="en-IN" sz="2000" dirty="0">
                <a:latin typeface="Times New Roman" panose="02020603050405020304" pitchFamily="18" charset="0"/>
                <a:cs typeface="Times New Roman" panose="02020603050405020304" pitchFamily="18" charset="0"/>
              </a:rPr>
              <a:t>, K. </a:t>
            </a:r>
            <a:r>
              <a:rPr lang="en-IN" sz="2000" dirty="0" err="1">
                <a:latin typeface="Times New Roman" panose="02020603050405020304" pitchFamily="18" charset="0"/>
                <a:cs typeface="Times New Roman" panose="02020603050405020304" pitchFamily="18" charset="0"/>
              </a:rPr>
              <a:t>Naik,T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Khalifa,A</a:t>
            </a:r>
            <a:r>
              <a:rPr lang="en-IN" sz="2000" dirty="0">
                <a:latin typeface="Times New Roman" panose="02020603050405020304" pitchFamily="18" charset="0"/>
                <a:cs typeface="Times New Roman" panose="02020603050405020304" pitchFamily="18" charset="0"/>
              </a:rPr>
              <a:t>. Nayak, ”Vehicular networks for reduction of fuel consumption and CO2 emission”, Industrial Informatics (INDIN), 2010 8th IEEE International Conference on , pp.671-676, 13-16 July 2010. </a:t>
            </a:r>
          </a:p>
          <a:p>
            <a:pPr>
              <a:lnSpc>
                <a:spcPct val="150000"/>
              </a:lnSpc>
            </a:pPr>
            <a:r>
              <a:rPr lang="en-IN" sz="2000" dirty="0">
                <a:latin typeface="Times New Roman" panose="02020603050405020304" pitchFamily="18" charset="0"/>
                <a:cs typeface="Times New Roman" panose="02020603050405020304" pitchFamily="18" charset="0"/>
              </a:rPr>
              <a:t>[20] </a:t>
            </a:r>
            <a:r>
              <a:rPr lang="en-IN" sz="2000" dirty="0" err="1">
                <a:latin typeface="Times New Roman" panose="02020603050405020304" pitchFamily="18" charset="0"/>
                <a:cs typeface="Times New Roman" panose="02020603050405020304" pitchFamily="18" charset="0"/>
              </a:rPr>
              <a:t>B.Zhou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J.Cao,H.Wu,Adaptive</a:t>
            </a:r>
            <a:r>
              <a:rPr lang="en-IN" sz="2000" dirty="0">
                <a:latin typeface="Times New Roman" panose="02020603050405020304" pitchFamily="18" charset="0"/>
                <a:cs typeface="Times New Roman" panose="02020603050405020304" pitchFamily="18" charset="0"/>
              </a:rPr>
              <a:t> traffic light control of multiple intersections in </a:t>
            </a:r>
            <a:r>
              <a:rPr lang="en-IN" sz="2000" dirty="0" err="1">
                <a:latin typeface="Times New Roman" panose="02020603050405020304" pitchFamily="18" charset="0"/>
                <a:cs typeface="Times New Roman" panose="02020603050405020304" pitchFamily="18" charset="0"/>
              </a:rPr>
              <a:t>WSNbased</a:t>
            </a:r>
            <a:r>
              <a:rPr lang="en-IN" sz="2000" dirty="0">
                <a:latin typeface="Times New Roman" panose="02020603050405020304" pitchFamily="18" charset="0"/>
                <a:cs typeface="Times New Roman" panose="02020603050405020304" pitchFamily="18" charset="0"/>
              </a:rPr>
              <a:t> ITS”,978-1- 4244-8331,IEEE,2011.</a:t>
            </a:r>
          </a:p>
          <a:p>
            <a:pPr>
              <a:lnSpc>
                <a:spcPct val="150000"/>
              </a:lnSpc>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8668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D39C-65B3-4E0C-8C0A-D47E0C052FA2}"/>
              </a:ext>
            </a:extLst>
          </p:cNvPr>
          <p:cNvSpPr>
            <a:spLocks noGrp="1"/>
          </p:cNvSpPr>
          <p:nvPr>
            <p:ph type="title"/>
          </p:nvPr>
        </p:nvSpPr>
        <p:spPr/>
        <p:txBody>
          <a:bodyPr>
            <a:normAutofit/>
          </a:bodyPr>
          <a:lstStyle/>
          <a:p>
            <a:r>
              <a:rPr lang="en-IN" sz="3600" b="1" dirty="0"/>
              <a:t>ABSTRACT</a:t>
            </a:r>
          </a:p>
        </p:txBody>
      </p:sp>
      <p:sp>
        <p:nvSpPr>
          <p:cNvPr id="5" name="Content Placeholder 4">
            <a:extLst>
              <a:ext uri="{FF2B5EF4-FFF2-40B4-BE49-F238E27FC236}">
                <a16:creationId xmlns:a16="http://schemas.microsoft.com/office/drawing/2014/main" id="{1AD08740-685A-DAD6-5B31-E1B3AD8EA52C}"/>
              </a:ext>
            </a:extLst>
          </p:cNvPr>
          <p:cNvSpPr>
            <a:spLocks noGrp="1"/>
          </p:cNvSpPr>
          <p:nvPr>
            <p:ph idx="1"/>
          </p:nvPr>
        </p:nvSpPr>
        <p:spPr>
          <a:xfrm>
            <a:off x="838200" y="697230"/>
            <a:ext cx="10515600" cy="5479733"/>
          </a:xfrm>
        </p:spPr>
        <p:txBody>
          <a:bodyPr>
            <a:normAutofit fontScale="25000" lnSpcReduction="20000"/>
          </a:bodyPr>
          <a:lstStyle/>
          <a:p>
            <a:pPr marL="478155" indent="0">
              <a:lnSpc>
                <a:spcPts val="3740"/>
              </a:lnSpc>
              <a:buNone/>
            </a:pPr>
            <a:endParaRPr lang="en-IN" sz="4000" b="1" dirty="0">
              <a:effectLst/>
              <a:latin typeface="Calibri Light" panose="020F0302020204030204" pitchFamily="34" charset="0"/>
              <a:ea typeface="Calibri Light" panose="020F0302020204030204" pitchFamily="34" charset="0"/>
            </a:endParaRPr>
          </a:p>
          <a:p>
            <a:pPr lvl="1">
              <a:lnSpc>
                <a:spcPct val="170000"/>
              </a:lnSpc>
              <a:buFont typeface="Wingdings" panose="05000000000000000000" pitchFamily="2" charset="2"/>
              <a:buChar char="q"/>
              <a:tabLst>
                <a:tab pos="764540" algn="l"/>
                <a:tab pos="1977390" algn="l"/>
                <a:tab pos="3048635" algn="l"/>
                <a:tab pos="3923665" algn="l"/>
                <a:tab pos="4644390" algn="l"/>
                <a:tab pos="4984115" algn="l"/>
                <a:tab pos="5478145" algn="l"/>
                <a:tab pos="6016625" algn="l"/>
                <a:tab pos="6903085" algn="l"/>
                <a:tab pos="7272020" algn="l"/>
                <a:tab pos="8057515" algn="l"/>
                <a:tab pos="9326880" algn="l"/>
                <a:tab pos="10217150" algn="l"/>
              </a:tabLst>
            </a:pPr>
            <a:r>
              <a:rPr lang="en-US" sz="8000" spc="10" dirty="0">
                <a:effectLst/>
                <a:latin typeface="Times New Roman" panose="02020603050405020304" pitchFamily="18" charset="0"/>
                <a:ea typeface="Times New Roman" panose="02020603050405020304" pitchFamily="18" charset="0"/>
              </a:rPr>
              <a:t>   Intelligent	transport	system	(ITS)	is	not	just	limited	to	traffic	congestion	control	and</a:t>
            </a:r>
            <a:r>
              <a:rPr lang="en-US" sz="8000" dirty="0">
                <a:effectLst/>
                <a:latin typeface="Times New Roman" panose="02020603050405020304" pitchFamily="18" charset="0"/>
                <a:ea typeface="Times New Roman" panose="02020603050405020304" pitchFamily="18" charset="0"/>
              </a:rPr>
              <a:t> information,</a:t>
            </a:r>
            <a:r>
              <a:rPr lang="en-US" sz="8000" spc="-35" dirty="0">
                <a:effectLst/>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but</a:t>
            </a:r>
            <a:r>
              <a:rPr lang="en-US" sz="8000" spc="-25" dirty="0">
                <a:effectLst/>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also</a:t>
            </a:r>
            <a:r>
              <a:rPr lang="en-US" sz="8000" spc="-15" dirty="0">
                <a:effectLst/>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for</a:t>
            </a:r>
            <a:r>
              <a:rPr lang="en-US" sz="8000" spc="-10" dirty="0">
                <a:effectLst/>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road</a:t>
            </a:r>
            <a:r>
              <a:rPr lang="en-US" sz="8000" spc="-25" dirty="0">
                <a:effectLst/>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safety</a:t>
            </a:r>
            <a:r>
              <a:rPr lang="en-US" sz="8000" spc="-20" dirty="0">
                <a:effectLst/>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and</a:t>
            </a:r>
            <a:r>
              <a:rPr lang="en-US" sz="8000" spc="-5" dirty="0">
                <a:effectLst/>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efficient</a:t>
            </a:r>
            <a:r>
              <a:rPr lang="en-US" sz="8000" spc="-30" dirty="0">
                <a:effectLst/>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infrastructure</a:t>
            </a:r>
            <a:r>
              <a:rPr lang="en-US" sz="8000" spc="-40" dirty="0">
                <a:effectLst/>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usage.</a:t>
            </a:r>
            <a:endParaRPr lang="en-IN" sz="8000" dirty="0">
              <a:effectLst/>
              <a:latin typeface="Times New Roman" panose="02020603050405020304" pitchFamily="18" charset="0"/>
              <a:ea typeface="Times New Roman" panose="02020603050405020304" pitchFamily="18" charset="0"/>
            </a:endParaRPr>
          </a:p>
          <a:p>
            <a:pPr lvl="1">
              <a:lnSpc>
                <a:spcPct val="170000"/>
              </a:lnSpc>
              <a:buFont typeface="Wingdings" panose="05000000000000000000" pitchFamily="2" charset="2"/>
              <a:buChar char="q"/>
              <a:tabLst>
                <a:tab pos="764540" algn="l"/>
              </a:tabLst>
            </a:pPr>
            <a:r>
              <a:rPr lang="en-US" sz="8000" spc="10" dirty="0">
                <a:effectLst/>
                <a:latin typeface="Times New Roman" panose="02020603050405020304" pitchFamily="18" charset="0"/>
                <a:ea typeface="Times New Roman" panose="02020603050405020304" pitchFamily="18" charset="0"/>
              </a:rPr>
              <a:t>   The</a:t>
            </a:r>
            <a:r>
              <a:rPr lang="en-US" sz="8000" spc="470"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problem</a:t>
            </a:r>
            <a:r>
              <a:rPr lang="en-US" sz="8000" spc="44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related</a:t>
            </a:r>
            <a:r>
              <a:rPr lang="en-US" sz="8000" spc="480"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to</a:t>
            </a:r>
            <a:r>
              <a:rPr lang="en-US" sz="8000" spc="47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traffic</a:t>
            </a:r>
            <a:r>
              <a:rPr lang="en-US" sz="8000" spc="46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is</a:t>
            </a:r>
            <a:r>
              <a:rPr lang="en-US" sz="8000" spc="46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a</a:t>
            </a:r>
            <a:r>
              <a:rPr lang="en-US" sz="8000" spc="46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complex</a:t>
            </a:r>
            <a:r>
              <a:rPr lang="en-US" sz="8000" spc="47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one</a:t>
            </a:r>
            <a:r>
              <a:rPr lang="en-US" sz="8000" spc="46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requiring</a:t>
            </a:r>
            <a:r>
              <a:rPr lang="en-US" sz="8000" spc="470"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proper</a:t>
            </a:r>
            <a:r>
              <a:rPr lang="en-US" sz="8000" spc="480"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design</a:t>
            </a:r>
            <a:r>
              <a:rPr lang="en-US" sz="8000" spc="48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and</a:t>
            </a:r>
            <a:r>
              <a:rPr lang="en-US" sz="8000" spc="46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planning</a:t>
            </a:r>
            <a:r>
              <a:rPr lang="en-US" sz="8000" spc="47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for</a:t>
            </a:r>
            <a:r>
              <a:rPr lang="en-IN" sz="8000" spc="10" dirty="0">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developing</a:t>
            </a:r>
            <a:r>
              <a:rPr lang="en-US" sz="8000" spc="-35" dirty="0">
                <a:effectLst/>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a</a:t>
            </a:r>
            <a:r>
              <a:rPr lang="en-US" sz="8000" spc="5" dirty="0">
                <a:effectLst/>
                <a:latin typeface="Times New Roman" panose="02020603050405020304" pitchFamily="18" charset="0"/>
                <a:ea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rPr>
              <a:t>solution.</a:t>
            </a:r>
            <a:endParaRPr lang="en-IN" sz="8000" dirty="0">
              <a:effectLst/>
              <a:latin typeface="Times New Roman" panose="02020603050405020304" pitchFamily="18" charset="0"/>
              <a:ea typeface="Times New Roman" panose="02020603050405020304" pitchFamily="18" charset="0"/>
            </a:endParaRPr>
          </a:p>
          <a:p>
            <a:pPr marR="807085" lvl="1">
              <a:lnSpc>
                <a:spcPct val="156000"/>
              </a:lnSpc>
              <a:spcAft>
                <a:spcPts val="0"/>
              </a:spcAft>
              <a:buFont typeface="Wingdings" panose="05000000000000000000" pitchFamily="2" charset="2"/>
              <a:buChar char="q"/>
              <a:tabLst>
                <a:tab pos="764540" algn="l"/>
              </a:tabLst>
            </a:pPr>
            <a:r>
              <a:rPr lang="en-US" sz="8000" spc="10" dirty="0">
                <a:effectLst/>
                <a:latin typeface="Times New Roman" panose="02020603050405020304" pitchFamily="18" charset="0"/>
                <a:ea typeface="Times New Roman" panose="02020603050405020304" pitchFamily="18" charset="0"/>
              </a:rPr>
              <a:t>    For safety and harmony in the flow of traffic, drivers are expected to pay attention to identify,</a:t>
            </a:r>
            <a:r>
              <a:rPr lang="en-US" sz="8000" spc="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interpret and follow certain rules while driving. Misinterpretation of traffic signs   and signals</a:t>
            </a:r>
            <a:r>
              <a:rPr lang="en-US" sz="8000" spc="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may</a:t>
            </a:r>
            <a:r>
              <a:rPr lang="en-US" sz="8000" spc="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lead</a:t>
            </a:r>
            <a:r>
              <a:rPr lang="en-US" sz="8000" spc="-1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to</a:t>
            </a:r>
            <a:r>
              <a:rPr lang="en-US" sz="8000" spc="-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catastrophes.</a:t>
            </a:r>
            <a:endParaRPr lang="en-IN" sz="8000" spc="10" dirty="0">
              <a:effectLst/>
              <a:latin typeface="Times New Roman" panose="02020603050405020304" pitchFamily="18" charset="0"/>
              <a:ea typeface="Times New Roman" panose="02020603050405020304" pitchFamily="18" charset="0"/>
            </a:endParaRPr>
          </a:p>
          <a:p>
            <a:pPr marR="808355" lvl="1">
              <a:lnSpc>
                <a:spcPct val="156000"/>
              </a:lnSpc>
              <a:spcBef>
                <a:spcPts val="965"/>
              </a:spcBef>
              <a:spcAft>
                <a:spcPts val="0"/>
              </a:spcAft>
              <a:buFont typeface="Wingdings" panose="05000000000000000000" pitchFamily="2" charset="2"/>
              <a:buChar char="q"/>
              <a:tabLst>
                <a:tab pos="764540" algn="l"/>
              </a:tabLst>
            </a:pPr>
            <a:r>
              <a:rPr lang="en-US" sz="8000" spc="10" dirty="0">
                <a:effectLst/>
                <a:latin typeface="Times New Roman" panose="02020603050405020304" pitchFamily="18" charset="0"/>
                <a:ea typeface="Times New Roman" panose="02020603050405020304" pitchFamily="18" charset="0"/>
              </a:rPr>
              <a:t>   An automatic system in a car which detects, recognizes, interprets traffic signs, traffic signals</a:t>
            </a:r>
            <a:r>
              <a:rPr lang="en-US" sz="8000" spc="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and pedestrians effectively and gives warning to the driver would be of great help in reducing</a:t>
            </a:r>
            <a:r>
              <a:rPr lang="en-US" sz="8000" spc="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the</a:t>
            </a:r>
            <a:r>
              <a:rPr lang="en-US" sz="8000" spc="-20"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misinterpretations</a:t>
            </a:r>
            <a:r>
              <a:rPr lang="en-US" sz="8000" spc="-50"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and</a:t>
            </a:r>
            <a:r>
              <a:rPr lang="en-US" sz="8000" spc="-5" dirty="0">
                <a:effectLst/>
                <a:latin typeface="Times New Roman" panose="02020603050405020304" pitchFamily="18" charset="0"/>
                <a:ea typeface="Times New Roman" panose="02020603050405020304" pitchFamily="18" charset="0"/>
              </a:rPr>
              <a:t> </a:t>
            </a:r>
            <a:r>
              <a:rPr lang="en-US" sz="8000" spc="10" dirty="0">
                <a:effectLst/>
                <a:latin typeface="Times New Roman" panose="02020603050405020304" pitchFamily="18" charset="0"/>
                <a:ea typeface="Times New Roman" panose="02020603050405020304" pitchFamily="18" charset="0"/>
              </a:rPr>
              <a:t>accidents.</a:t>
            </a:r>
            <a:endParaRPr lang="en-IN" sz="8000" spc="1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2991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7F03-A1D9-4481-BA46-339516FA08EF}"/>
              </a:ext>
            </a:extLst>
          </p:cNvPr>
          <p:cNvSpPr>
            <a:spLocks noGrp="1"/>
          </p:cNvSpPr>
          <p:nvPr>
            <p:ph type="title"/>
          </p:nvPr>
        </p:nvSpPr>
        <p:spPr>
          <a:xfrm>
            <a:off x="795670" y="3087060"/>
            <a:ext cx="10515600" cy="1325563"/>
          </a:xfrm>
        </p:spPr>
        <p:txBody>
          <a:bodyPr>
            <a:normAutofit/>
          </a:bodyPr>
          <a:lstStyle/>
          <a:p>
            <a:pPr algn="ctr"/>
            <a:r>
              <a:rPr lang="en-IN" sz="3600" b="1" dirty="0"/>
              <a:t>THANK YOU</a:t>
            </a:r>
          </a:p>
        </p:txBody>
      </p:sp>
    </p:spTree>
    <p:extLst>
      <p:ext uri="{BB962C8B-B14F-4D97-AF65-F5344CB8AC3E}">
        <p14:creationId xmlns:p14="http://schemas.microsoft.com/office/powerpoint/2010/main" val="113886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E37C94-6BA5-8791-D338-877326470673}"/>
              </a:ext>
            </a:extLst>
          </p:cNvPr>
          <p:cNvSpPr txBox="1"/>
          <p:nvPr/>
        </p:nvSpPr>
        <p:spPr>
          <a:xfrm>
            <a:off x="262890" y="753011"/>
            <a:ext cx="11292840" cy="3657411"/>
          </a:xfrm>
          <a:prstGeom prst="rect">
            <a:avLst/>
          </a:prstGeom>
          <a:noFill/>
        </p:spPr>
        <p:txBody>
          <a:bodyPr wrap="square">
            <a:spAutoFit/>
          </a:bodyPr>
          <a:lstStyle/>
          <a:p>
            <a:pPr marL="800100" marR="807720" lvl="1" indent="-342900" algn="just">
              <a:lnSpc>
                <a:spcPct val="156000"/>
              </a:lnSpc>
              <a:spcBef>
                <a:spcPts val="970"/>
              </a:spcBef>
              <a:spcAft>
                <a:spcPts val="0"/>
              </a:spcAft>
              <a:buFont typeface="Wingdings" panose="05000000000000000000" pitchFamily="2" charset="2"/>
              <a:buChar char="q"/>
              <a:tabLst>
                <a:tab pos="764540" algn="l"/>
              </a:tabLst>
            </a:pPr>
            <a:r>
              <a:rPr lang="en-US" sz="2000" spc="10" dirty="0">
                <a:effectLst/>
                <a:latin typeface="Times New Roman" panose="02020603050405020304" pitchFamily="18" charset="0"/>
                <a:ea typeface="Times New Roman" panose="02020603050405020304" pitchFamily="18" charset="0"/>
              </a:rPr>
              <a:t>In the present study, traffic sign and signal recognition system has been developed to increase</a:t>
            </a:r>
            <a:r>
              <a:rPr lang="en-US" sz="2000" spc="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the</a:t>
            </a:r>
            <a:r>
              <a:rPr lang="en-US" sz="2000" spc="20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safety</a:t>
            </a:r>
            <a:r>
              <a:rPr lang="en-US" sz="2000" spc="19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of</a:t>
            </a:r>
            <a:r>
              <a:rPr lang="en-US" sz="2000" spc="21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the</a:t>
            </a:r>
            <a:r>
              <a:rPr lang="en-US" sz="2000" spc="20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road</a:t>
            </a:r>
            <a:r>
              <a:rPr lang="en-US" sz="2000" spc="21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users</a:t>
            </a:r>
            <a:r>
              <a:rPr lang="en-US" sz="2000" spc="20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by</a:t>
            </a:r>
            <a:r>
              <a:rPr lang="en-US" sz="2000" spc="20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installing</a:t>
            </a:r>
            <a:r>
              <a:rPr lang="en-US" sz="2000" spc="21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the</a:t>
            </a:r>
            <a:r>
              <a:rPr lang="en-US" sz="2000" spc="21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developed</a:t>
            </a:r>
            <a:r>
              <a:rPr lang="en-US" sz="2000" spc="19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hardware</a:t>
            </a:r>
            <a:r>
              <a:rPr lang="en-US" sz="2000" spc="20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system</a:t>
            </a:r>
            <a:r>
              <a:rPr lang="en-US" sz="2000" spc="17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inside</a:t>
            </a:r>
            <a:r>
              <a:rPr lang="en-US" sz="2000" spc="21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the</a:t>
            </a:r>
            <a:r>
              <a:rPr lang="en-US" sz="2000" spc="22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car</a:t>
            </a:r>
            <a:r>
              <a:rPr lang="en-US" sz="2000" spc="21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which</a:t>
            </a:r>
            <a:r>
              <a:rPr lang="en-IN" sz="2000" spc="1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gives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audio</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output</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alerting</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driver.</a:t>
            </a:r>
            <a:endParaRPr lang="en-IN" sz="2000" dirty="0">
              <a:latin typeface="Times New Roman" panose="02020603050405020304" pitchFamily="18" charset="0"/>
              <a:ea typeface="Times New Roman" panose="02020603050405020304" pitchFamily="18" charset="0"/>
            </a:endParaRPr>
          </a:p>
          <a:p>
            <a:pPr marL="800100" marR="87630" lvl="1" indent="-342900" algn="just">
              <a:lnSpc>
                <a:spcPct val="156000"/>
              </a:lnSpc>
              <a:spcBef>
                <a:spcPts val="975"/>
              </a:spcBef>
              <a:spcAft>
                <a:spcPts val="0"/>
              </a:spcAft>
              <a:buFont typeface="Wingdings" panose="05000000000000000000" pitchFamily="2" charset="2"/>
              <a:buChar char="q"/>
              <a:tabLst>
                <a:tab pos="874395" algn="l"/>
              </a:tabLst>
            </a:pPr>
            <a:r>
              <a:rPr lang="en-US" sz="2000" spc="10" dirty="0">
                <a:effectLst/>
                <a:latin typeface="Times New Roman" panose="02020603050405020304" pitchFamily="18" charset="0"/>
                <a:ea typeface="Times New Roman" panose="02020603050405020304" pitchFamily="18" charset="0"/>
              </a:rPr>
              <a:t>The algorithm is embedded into Raspberry Pi 4 prototype for processing and analysis to detect the</a:t>
            </a:r>
            <a:r>
              <a:rPr lang="en-US" sz="2000" spc="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traffic signs, signals and pedestrians from the real-time video which will be recorded by a camera</a:t>
            </a:r>
            <a:r>
              <a:rPr lang="en-US" sz="2000" spc="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placed</a:t>
            </a:r>
            <a:r>
              <a:rPr lang="en-US" sz="2000" spc="-2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in</a:t>
            </a:r>
            <a:r>
              <a:rPr lang="en-US" sz="2000" spc="-1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system</a:t>
            </a:r>
            <a:r>
              <a:rPr lang="en-US" sz="2000" spc="-2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produces</a:t>
            </a:r>
            <a:r>
              <a:rPr lang="en-US" sz="2000" spc="-4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an</a:t>
            </a:r>
            <a:r>
              <a:rPr lang="en-US" sz="2000" spc="-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audio</a:t>
            </a:r>
            <a:r>
              <a:rPr lang="en-US" sz="2000" spc="-3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output</a:t>
            </a:r>
            <a:r>
              <a:rPr lang="en-US" sz="2000" spc="-3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alert</a:t>
            </a:r>
            <a:r>
              <a:rPr lang="en-US" sz="2000" spc="-2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driver.</a:t>
            </a:r>
          </a:p>
          <a:p>
            <a:pPr marR="87630" lvl="1" algn="just">
              <a:lnSpc>
                <a:spcPct val="156000"/>
              </a:lnSpc>
              <a:spcBef>
                <a:spcPts val="975"/>
              </a:spcBef>
              <a:spcAft>
                <a:spcPts val="0"/>
              </a:spcAft>
              <a:tabLst>
                <a:tab pos="874395" algn="l"/>
              </a:tabLst>
            </a:pPr>
            <a:r>
              <a:rPr lang="en-US" sz="2000" spc="10" dirty="0">
                <a:latin typeface="Times New Roman" panose="02020603050405020304" pitchFamily="18" charset="0"/>
              </a:rPr>
              <a:t>	</a:t>
            </a:r>
            <a:r>
              <a:rPr lang="en-US" sz="2000" dirty="0" err="1"/>
              <a:t>Keywords:Open</a:t>
            </a:r>
            <a:r>
              <a:rPr lang="en-US" sz="2000" dirty="0"/>
              <a:t> </a:t>
            </a:r>
            <a:r>
              <a:rPr lang="en-US" sz="2000" dirty="0" err="1"/>
              <a:t>CV,Tensor</a:t>
            </a:r>
            <a:r>
              <a:rPr lang="en-US" sz="2000" dirty="0"/>
              <a:t> </a:t>
            </a:r>
            <a:r>
              <a:rPr lang="en-US" sz="2000" dirty="0" err="1"/>
              <a:t>flow,Rapberri</a:t>
            </a:r>
            <a:r>
              <a:rPr lang="en-US" sz="2000" dirty="0"/>
              <a:t> pi 4</a:t>
            </a:r>
          </a:p>
        </p:txBody>
      </p:sp>
    </p:spTree>
    <p:extLst>
      <p:ext uri="{BB962C8B-B14F-4D97-AF65-F5344CB8AC3E}">
        <p14:creationId xmlns:p14="http://schemas.microsoft.com/office/powerpoint/2010/main" val="249642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7F3E-FA79-4F2C-90A5-FCA55320232E}"/>
              </a:ext>
            </a:extLst>
          </p:cNvPr>
          <p:cNvSpPr>
            <a:spLocks noGrp="1"/>
          </p:cNvSpPr>
          <p:nvPr>
            <p:ph type="title"/>
          </p:nvPr>
        </p:nvSpPr>
        <p:spPr/>
        <p:txBody>
          <a:bodyPr>
            <a:normAutofit/>
          </a:bodyPr>
          <a:lstStyle/>
          <a:p>
            <a:r>
              <a:rPr lang="en-IN" sz="3600" b="1" dirty="0"/>
              <a:t>MOTIVATION BEHIND THE PROJECT</a:t>
            </a:r>
          </a:p>
        </p:txBody>
      </p:sp>
      <p:sp>
        <p:nvSpPr>
          <p:cNvPr id="3" name="Content Placeholder 2">
            <a:extLst>
              <a:ext uri="{FF2B5EF4-FFF2-40B4-BE49-F238E27FC236}">
                <a16:creationId xmlns:a16="http://schemas.microsoft.com/office/drawing/2014/main" id="{89F168E8-B62A-4A01-8E77-243C1CEB0BA1}"/>
              </a:ext>
            </a:extLst>
          </p:cNvPr>
          <p:cNvSpPr>
            <a:spLocks noGrp="1"/>
          </p:cNvSpPr>
          <p:nvPr>
            <p:ph idx="1"/>
          </p:nvPr>
        </p:nvSpPr>
        <p:spPr>
          <a:xfrm>
            <a:off x="838200" y="1508760"/>
            <a:ext cx="10831830" cy="4668203"/>
          </a:xfrm>
        </p:spPr>
        <p:txBody>
          <a:bodyPr>
            <a:normAutofit fontScale="85000" lnSpcReduction="20000"/>
          </a:bodyPr>
          <a:lstStyle/>
          <a:p>
            <a:pPr>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 USA over 37,000 road accident deaths, 2.35 million injured/disabled each year. Road     </a:t>
            </a:r>
            <a:r>
              <a:rPr lang="en-US" sz="2800" dirty="0" err="1">
                <a:latin typeface="Times New Roman" panose="02020603050405020304" pitchFamily="18" charset="0"/>
                <a:cs typeface="Times New Roman" panose="02020603050405020304" pitchFamily="18" charset="0"/>
              </a:rPr>
              <a:t>crashescost</a:t>
            </a:r>
            <a:r>
              <a:rPr lang="en-US" sz="2800" dirty="0">
                <a:latin typeface="Times New Roman" panose="02020603050405020304" pitchFamily="18" charset="0"/>
                <a:cs typeface="Times New Roman" panose="02020603050405020304" pitchFamily="18" charset="0"/>
              </a:rPr>
              <a:t> U.S. $230.6 billion per year. In </a:t>
            </a:r>
            <a:r>
              <a:rPr lang="en-US" sz="2800" dirty="0" err="1">
                <a:latin typeface="Times New Roman" panose="02020603050405020304" pitchFamily="18" charset="0"/>
                <a:cs typeface="Times New Roman" panose="02020603050405020304" pitchFamily="18" charset="0"/>
              </a:rPr>
              <a:t>GerAccording</a:t>
            </a:r>
            <a:r>
              <a:rPr lang="en-US" sz="2800" dirty="0">
                <a:latin typeface="Times New Roman" panose="02020603050405020304" pitchFamily="18" charset="0"/>
                <a:cs typeface="Times New Roman" panose="02020603050405020304" pitchFamily="18" charset="0"/>
              </a:rPr>
              <a:t> to US DOT, V2V can reduce or prevent 80% of crashes. Road traffic caused death estimated over 1.20M worldwide each year by WHO. </a:t>
            </a:r>
          </a:p>
          <a:p>
            <a:pPr>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Many last year 2.6M road accidents with 3214 deaths according to DW Media. </a:t>
            </a:r>
          </a:p>
          <a:p>
            <a:pPr>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Current traffic safety infrastructure and human driver-based interactions are not entirely safe. It was based on these difficulties with other related transportation problems which expedited the evolution of V2V communication since its inception in 1999.</a:t>
            </a:r>
            <a:endParaRPr lang="en-IN" sz="2800" dirty="0"/>
          </a:p>
          <a:p>
            <a:endParaRPr lang="en-IN" dirty="0"/>
          </a:p>
        </p:txBody>
      </p:sp>
    </p:spTree>
    <p:extLst>
      <p:ext uri="{BB962C8B-B14F-4D97-AF65-F5344CB8AC3E}">
        <p14:creationId xmlns:p14="http://schemas.microsoft.com/office/powerpoint/2010/main" val="24317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0449-67CC-4B5F-AEA5-D89263C76CA9}"/>
              </a:ext>
            </a:extLst>
          </p:cNvPr>
          <p:cNvSpPr>
            <a:spLocks noGrp="1"/>
          </p:cNvSpPr>
          <p:nvPr>
            <p:ph type="title"/>
          </p:nvPr>
        </p:nvSpPr>
        <p:spPr>
          <a:xfrm>
            <a:off x="641555" y="159386"/>
            <a:ext cx="10515600" cy="962230"/>
          </a:xfrm>
        </p:spPr>
        <p:txBody>
          <a:bodyPr>
            <a:normAutofit/>
          </a:bodyPr>
          <a:lstStyle/>
          <a:p>
            <a:r>
              <a:rPr lang="en-IN" sz="3600" b="1" dirty="0"/>
              <a:t>LITERATURE SURVEY</a:t>
            </a:r>
          </a:p>
        </p:txBody>
      </p:sp>
      <p:graphicFrame>
        <p:nvGraphicFramePr>
          <p:cNvPr id="4" name="Table 4">
            <a:extLst>
              <a:ext uri="{FF2B5EF4-FFF2-40B4-BE49-F238E27FC236}">
                <a16:creationId xmlns:a16="http://schemas.microsoft.com/office/drawing/2014/main" id="{D612EC7D-BD6D-4D3F-9DD4-9123CD7E6F1E}"/>
              </a:ext>
            </a:extLst>
          </p:cNvPr>
          <p:cNvGraphicFramePr>
            <a:graphicFrameLocks noGrp="1"/>
          </p:cNvGraphicFramePr>
          <p:nvPr>
            <p:extLst>
              <p:ext uri="{D42A27DB-BD31-4B8C-83A1-F6EECF244321}">
                <p14:modId xmlns:p14="http://schemas.microsoft.com/office/powerpoint/2010/main" val="796891215"/>
              </p:ext>
            </p:extLst>
          </p:nvPr>
        </p:nvGraphicFramePr>
        <p:xfrm>
          <a:off x="331470" y="1097280"/>
          <a:ext cx="11635739" cy="5595708"/>
        </p:xfrm>
        <a:graphic>
          <a:graphicData uri="http://schemas.openxmlformats.org/drawingml/2006/table">
            <a:tbl>
              <a:tblPr firstRow="1" bandRow="1">
                <a:tableStyleId>{5C22544A-7EE6-4342-B048-85BDC9FD1C3A}</a:tableStyleId>
              </a:tblPr>
              <a:tblGrid>
                <a:gridCol w="835373">
                  <a:extLst>
                    <a:ext uri="{9D8B030D-6E8A-4147-A177-3AD203B41FA5}">
                      <a16:colId xmlns:a16="http://schemas.microsoft.com/office/drawing/2014/main" val="1904009212"/>
                    </a:ext>
                  </a:extLst>
                </a:gridCol>
                <a:gridCol w="1784802">
                  <a:extLst>
                    <a:ext uri="{9D8B030D-6E8A-4147-A177-3AD203B41FA5}">
                      <a16:colId xmlns:a16="http://schemas.microsoft.com/office/drawing/2014/main" val="2052513605"/>
                    </a:ext>
                  </a:extLst>
                </a:gridCol>
                <a:gridCol w="1996361">
                  <a:extLst>
                    <a:ext uri="{9D8B030D-6E8A-4147-A177-3AD203B41FA5}">
                      <a16:colId xmlns:a16="http://schemas.microsoft.com/office/drawing/2014/main" val="767088329"/>
                    </a:ext>
                  </a:extLst>
                </a:gridCol>
                <a:gridCol w="2525517">
                  <a:extLst>
                    <a:ext uri="{9D8B030D-6E8A-4147-A177-3AD203B41FA5}">
                      <a16:colId xmlns:a16="http://schemas.microsoft.com/office/drawing/2014/main" val="3333506862"/>
                    </a:ext>
                  </a:extLst>
                </a:gridCol>
                <a:gridCol w="4493686">
                  <a:extLst>
                    <a:ext uri="{9D8B030D-6E8A-4147-A177-3AD203B41FA5}">
                      <a16:colId xmlns:a16="http://schemas.microsoft.com/office/drawing/2014/main" val="265779493"/>
                    </a:ext>
                  </a:extLst>
                </a:gridCol>
              </a:tblGrid>
              <a:tr h="475068">
                <a:tc>
                  <a:txBody>
                    <a:bodyPr/>
                    <a:lstStyle/>
                    <a:p>
                      <a:pPr algn="ctr"/>
                      <a:r>
                        <a:rPr lang="en-IN" dirty="0"/>
                        <a:t>S.no</a:t>
                      </a:r>
                    </a:p>
                  </a:txBody>
                  <a:tcPr/>
                </a:tc>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Problem</a:t>
                      </a:r>
                    </a:p>
                  </a:txBody>
                  <a:tcPr/>
                </a:tc>
                <a:tc>
                  <a:txBody>
                    <a:bodyPr/>
                    <a:lstStyle/>
                    <a:p>
                      <a:pPr algn="ctr"/>
                      <a:r>
                        <a:rPr lang="en-IN" dirty="0"/>
                        <a:t>Summary</a:t>
                      </a:r>
                    </a:p>
                  </a:txBody>
                  <a:tcPr/>
                </a:tc>
                <a:extLst>
                  <a:ext uri="{0D108BD9-81ED-4DB2-BD59-A6C34878D82A}">
                    <a16:rowId xmlns:a16="http://schemas.microsoft.com/office/drawing/2014/main" val="957702034"/>
                  </a:ext>
                </a:extLst>
              </a:tr>
              <a:tr h="1900271">
                <a:tc>
                  <a:txBody>
                    <a:bodyPr/>
                    <a:lstStyle/>
                    <a:p>
                      <a:pPr algn="ctr"/>
                      <a:r>
                        <a:rPr lang="en-IN" sz="1800" b="0" dirty="0">
                          <a:latin typeface="Times New Roman" pitchFamily="18" charset="0"/>
                          <a:cs typeface="Times New Roman" pitchFamily="18" charset="0"/>
                        </a:rPr>
                        <a:t> 1</a:t>
                      </a:r>
                    </a:p>
                  </a:txBody>
                  <a:tcPr/>
                </a:tc>
                <a:tc>
                  <a:txBody>
                    <a:bodyPr/>
                    <a:lstStyle/>
                    <a:p>
                      <a:pPr algn="just"/>
                      <a:r>
                        <a:rPr lang="en-US" sz="1800" b="0" kern="1200" dirty="0">
                          <a:solidFill>
                            <a:schemeClr val="dk1"/>
                          </a:solidFill>
                          <a:latin typeface="Times New Roman" pitchFamily="18" charset="0"/>
                          <a:ea typeface="+mn-ea"/>
                          <a:cs typeface="Times New Roman" pitchFamily="18" charset="0"/>
                        </a:rPr>
                        <a:t>B. Williams</a:t>
                      </a:r>
                      <a:endParaRPr lang="en-IN" sz="1800" b="0" dirty="0">
                        <a:latin typeface="Times New Roman" pitchFamily="18" charset="0"/>
                        <a:cs typeface="Times New Roman" pitchFamily="18" charset="0"/>
                      </a:endParaRPr>
                    </a:p>
                  </a:txBody>
                  <a:tcPr/>
                </a:tc>
                <a:tc>
                  <a:txBody>
                    <a:bodyPr/>
                    <a:lstStyle/>
                    <a:p>
                      <a:pPr algn="just"/>
                      <a:r>
                        <a:rPr lang="en-US" sz="1800" b="0" kern="1200" dirty="0">
                          <a:solidFill>
                            <a:schemeClr val="dk1"/>
                          </a:solidFill>
                          <a:latin typeface="Times New Roman" pitchFamily="18" charset="0"/>
                          <a:ea typeface="+mn-ea"/>
                          <a:cs typeface="Times New Roman" pitchFamily="18" charset="0"/>
                        </a:rPr>
                        <a:t>Intelligent Transport Systems Standards</a:t>
                      </a:r>
                      <a:endParaRPr lang="en-IN" sz="1800" b="0" dirty="0">
                        <a:latin typeface="Times New Roman" pitchFamily="18" charset="0"/>
                        <a:cs typeface="Times New Roman" pitchFamily="18" charset="0"/>
                      </a:endParaRPr>
                    </a:p>
                  </a:txBody>
                  <a:tcPr/>
                </a:tc>
                <a:tc>
                  <a:txBody>
                    <a:bodyPr/>
                    <a:lstStyle/>
                    <a:p>
                      <a:pPr algn="just">
                        <a:buFont typeface="Arial" pitchFamily="34" charset="0"/>
                        <a:buChar char="•"/>
                      </a:pPr>
                      <a:r>
                        <a:rPr lang="en-IN" sz="1800" b="0" dirty="0">
                          <a:latin typeface="Times New Roman" pitchFamily="18" charset="0"/>
                          <a:cs typeface="Times New Roman" pitchFamily="18" charset="0"/>
                        </a:rPr>
                        <a:t> Cost</a:t>
                      </a:r>
                      <a:r>
                        <a:rPr lang="en-IN" sz="1800" b="0" baseline="0" dirty="0">
                          <a:latin typeface="Times New Roman" pitchFamily="18" charset="0"/>
                          <a:cs typeface="Times New Roman" pitchFamily="18" charset="0"/>
                        </a:rPr>
                        <a:t> is high</a:t>
                      </a:r>
                    </a:p>
                    <a:p>
                      <a:pPr algn="just">
                        <a:buFont typeface="Arial" pitchFamily="34" charset="0"/>
                        <a:buChar char="•"/>
                      </a:pPr>
                      <a:r>
                        <a:rPr lang="en-IN" sz="1800" b="0" baseline="0" dirty="0">
                          <a:latin typeface="Times New Roman" pitchFamily="18" charset="0"/>
                          <a:cs typeface="Times New Roman" pitchFamily="18" charset="0"/>
                        </a:rPr>
                        <a:t> Low efficiency</a:t>
                      </a:r>
                    </a:p>
                    <a:p>
                      <a:pPr algn="just">
                        <a:buFont typeface="Arial" pitchFamily="34" charset="0"/>
                        <a:buChar char="•"/>
                      </a:pPr>
                      <a:r>
                        <a:rPr lang="en-IN" sz="1800" b="0" baseline="0" dirty="0">
                          <a:latin typeface="Times New Roman" pitchFamily="18" charset="0"/>
                          <a:cs typeface="Times New Roman" pitchFamily="18" charset="0"/>
                        </a:rPr>
                        <a:t>Packet error rate is high</a:t>
                      </a:r>
                      <a:endParaRPr lang="en-IN" sz="1800" b="0" dirty="0">
                        <a:latin typeface="Times New Roman" pitchFamily="18" charset="0"/>
                        <a:cs typeface="Times New Roman" pitchFamily="18" charset="0"/>
                      </a:endParaRPr>
                    </a:p>
                  </a:txBody>
                  <a:tcPr/>
                </a:tc>
                <a:tc>
                  <a:txBody>
                    <a:bodyPr/>
                    <a:lstStyle/>
                    <a:p>
                      <a:pPr algn="just"/>
                      <a:r>
                        <a:rPr lang="en-US" sz="1800" b="0" kern="1200" dirty="0">
                          <a:solidFill>
                            <a:schemeClr val="dk1"/>
                          </a:solidFill>
                          <a:latin typeface="Times New Roman" pitchFamily="18" charset="0"/>
                          <a:ea typeface="+mn-ea"/>
                          <a:cs typeface="Times New Roman" pitchFamily="18" charset="0"/>
                        </a:rPr>
                        <a:t>A promising technology for vehicular communication for safety measures, evaluation of the performance impact of varying channel conditions done, impacts of energy efficient packet error rate, rate of collision and successful packet transmission with respect to throughput performance.</a:t>
                      </a:r>
                    </a:p>
                  </a:txBody>
                  <a:tcPr/>
                </a:tc>
                <a:extLst>
                  <a:ext uri="{0D108BD9-81ED-4DB2-BD59-A6C34878D82A}">
                    <a16:rowId xmlns:a16="http://schemas.microsoft.com/office/drawing/2014/main" val="3940804042"/>
                  </a:ext>
                </a:extLst>
              </a:tr>
              <a:tr h="2791022">
                <a:tc>
                  <a:txBody>
                    <a:bodyPr/>
                    <a:lstStyle/>
                    <a:p>
                      <a:pPr algn="ctr"/>
                      <a:r>
                        <a:rPr lang="en-IN" sz="1800" b="0" dirty="0">
                          <a:latin typeface="Times New Roman" pitchFamily="18" charset="0"/>
                          <a:cs typeface="Times New Roman" pitchFamily="18" charset="0"/>
                        </a:rPr>
                        <a:t>2</a:t>
                      </a:r>
                    </a:p>
                  </a:txBody>
                  <a:tcPr/>
                </a:tc>
                <a:tc>
                  <a:txBody>
                    <a:bodyPr/>
                    <a:lstStyle/>
                    <a:p>
                      <a:pPr algn="just"/>
                      <a:r>
                        <a:rPr lang="en-US" sz="1800" b="0" kern="1200" dirty="0">
                          <a:solidFill>
                            <a:schemeClr val="dk1"/>
                          </a:solidFill>
                          <a:latin typeface="Times New Roman" pitchFamily="18" charset="0"/>
                          <a:ea typeface="+mn-ea"/>
                          <a:cs typeface="Times New Roman" pitchFamily="18" charset="0"/>
                        </a:rPr>
                        <a:t>J. Zhang et al., </a:t>
                      </a:r>
                      <a:endParaRPr lang="en-IN" sz="1800" b="0" dirty="0">
                        <a:latin typeface="Times New Roman" pitchFamily="18" charset="0"/>
                        <a:cs typeface="Times New Roman" pitchFamily="18" charset="0"/>
                      </a:endParaRPr>
                    </a:p>
                  </a:txBody>
                  <a:tcPr/>
                </a:tc>
                <a:tc>
                  <a:txBody>
                    <a:bodyPr/>
                    <a:lstStyle/>
                    <a:p>
                      <a:pPr algn="just"/>
                      <a:r>
                        <a:rPr lang="en-US" sz="1800" b="0" kern="1200" dirty="0">
                          <a:solidFill>
                            <a:schemeClr val="dk1"/>
                          </a:solidFill>
                          <a:latin typeface="Times New Roman" pitchFamily="18" charset="0"/>
                          <a:ea typeface="+mn-ea"/>
                          <a:cs typeface="Times New Roman" pitchFamily="18" charset="0"/>
                        </a:rPr>
                        <a:t>Data-Driven Intelligent Transportation Systems</a:t>
                      </a:r>
                      <a:endParaRPr lang="en-IN" sz="1800" b="0" dirty="0">
                        <a:latin typeface="Times New Roman" pitchFamily="18" charset="0"/>
                        <a:cs typeface="Times New Roman" pitchFamily="18" charset="0"/>
                      </a:endParaRPr>
                    </a:p>
                  </a:txBody>
                  <a:tcPr/>
                </a:tc>
                <a:tc>
                  <a:txBody>
                    <a:bodyPr/>
                    <a:lstStyle/>
                    <a:p>
                      <a:pPr algn="just">
                        <a:buFont typeface="Arial" pitchFamily="34" charset="0"/>
                        <a:buChar char="•"/>
                      </a:pPr>
                      <a:r>
                        <a:rPr lang="en-IN" sz="1800" b="0" dirty="0">
                          <a:latin typeface="Times New Roman" pitchFamily="18" charset="0"/>
                          <a:cs typeface="Times New Roman" pitchFamily="18" charset="0"/>
                        </a:rPr>
                        <a:t> Design Cost</a:t>
                      </a:r>
                      <a:r>
                        <a:rPr lang="en-IN" sz="1800" b="0" baseline="0" dirty="0">
                          <a:latin typeface="Times New Roman" pitchFamily="18" charset="0"/>
                          <a:cs typeface="Times New Roman" pitchFamily="18" charset="0"/>
                        </a:rPr>
                        <a:t> is high</a:t>
                      </a:r>
                    </a:p>
                    <a:p>
                      <a:pPr algn="just">
                        <a:buFont typeface="Arial" pitchFamily="34" charset="0"/>
                        <a:buChar char="•"/>
                      </a:pPr>
                      <a:r>
                        <a:rPr lang="en-IN" sz="1800" b="0" baseline="0" dirty="0">
                          <a:latin typeface="Times New Roman" pitchFamily="18" charset="0"/>
                          <a:cs typeface="Times New Roman" pitchFamily="18" charset="0"/>
                        </a:rPr>
                        <a:t> Performance is low</a:t>
                      </a:r>
                      <a:endParaRPr lang="en-IN" sz="1800" b="0" dirty="0">
                        <a:latin typeface="Times New Roman" pitchFamily="18" charset="0"/>
                        <a:cs typeface="Times New Roman" pitchFamily="18" charset="0"/>
                      </a:endParaRPr>
                    </a:p>
                  </a:txBody>
                  <a:tcPr/>
                </a:tc>
                <a:tc>
                  <a:txBody>
                    <a:bodyPr/>
                    <a:lstStyle/>
                    <a:p>
                      <a:pPr algn="just"/>
                      <a:r>
                        <a:rPr lang="en-US" sz="1800" b="0" kern="1200" dirty="0">
                          <a:solidFill>
                            <a:schemeClr val="dk1"/>
                          </a:solidFill>
                          <a:latin typeface="Times New Roman" pitchFamily="18" charset="0"/>
                          <a:ea typeface="+mn-ea"/>
                          <a:cs typeface="Times New Roman" pitchFamily="18" charset="0"/>
                        </a:rPr>
                        <a:t> In  capable of tackling the severe interferences present in the open based road to developing wireless technology has properly chosen which is a complete DSRC system for Intelligent System using combined digital technology along with reception diversity like spread spectrum. This type of DSRC system is operational in its basic form with several mobile users over a distance of 500 meters and for more efficiency radio channel is categorized. </a:t>
                      </a:r>
                    </a:p>
                  </a:txBody>
                  <a:tcPr/>
                </a:tc>
                <a:extLst>
                  <a:ext uri="{0D108BD9-81ED-4DB2-BD59-A6C34878D82A}">
                    <a16:rowId xmlns:a16="http://schemas.microsoft.com/office/drawing/2014/main" val="3088281227"/>
                  </a:ext>
                </a:extLst>
              </a:tr>
            </a:tbl>
          </a:graphicData>
        </a:graphic>
      </p:graphicFrame>
    </p:spTree>
    <p:extLst>
      <p:ext uri="{BB962C8B-B14F-4D97-AF65-F5344CB8AC3E}">
        <p14:creationId xmlns:p14="http://schemas.microsoft.com/office/powerpoint/2010/main" val="306207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36EB22A-DB4F-B72F-2310-A4430C90A32A}"/>
              </a:ext>
            </a:extLst>
          </p:cNvPr>
          <p:cNvGraphicFramePr>
            <a:graphicFrameLocks noGrp="1"/>
          </p:cNvGraphicFramePr>
          <p:nvPr>
            <p:extLst>
              <p:ext uri="{D42A27DB-BD31-4B8C-83A1-F6EECF244321}">
                <p14:modId xmlns:p14="http://schemas.microsoft.com/office/powerpoint/2010/main" val="140487432"/>
              </p:ext>
            </p:extLst>
          </p:nvPr>
        </p:nvGraphicFramePr>
        <p:xfrm>
          <a:off x="377190" y="422910"/>
          <a:ext cx="11487150" cy="5932170"/>
        </p:xfrm>
        <a:graphic>
          <a:graphicData uri="http://schemas.openxmlformats.org/drawingml/2006/table">
            <a:tbl>
              <a:tblPr firstRow="1" bandRow="1">
                <a:tableStyleId>{5C22544A-7EE6-4342-B048-85BDC9FD1C3A}</a:tableStyleId>
              </a:tblPr>
              <a:tblGrid>
                <a:gridCol w="824706">
                  <a:extLst>
                    <a:ext uri="{9D8B030D-6E8A-4147-A177-3AD203B41FA5}">
                      <a16:colId xmlns:a16="http://schemas.microsoft.com/office/drawing/2014/main" val="2248025093"/>
                    </a:ext>
                  </a:extLst>
                </a:gridCol>
                <a:gridCol w="1762010">
                  <a:extLst>
                    <a:ext uri="{9D8B030D-6E8A-4147-A177-3AD203B41FA5}">
                      <a16:colId xmlns:a16="http://schemas.microsoft.com/office/drawing/2014/main" val="335555329"/>
                    </a:ext>
                  </a:extLst>
                </a:gridCol>
                <a:gridCol w="1970867">
                  <a:extLst>
                    <a:ext uri="{9D8B030D-6E8A-4147-A177-3AD203B41FA5}">
                      <a16:colId xmlns:a16="http://schemas.microsoft.com/office/drawing/2014/main" val="395278849"/>
                    </a:ext>
                  </a:extLst>
                </a:gridCol>
                <a:gridCol w="2493266">
                  <a:extLst>
                    <a:ext uri="{9D8B030D-6E8A-4147-A177-3AD203B41FA5}">
                      <a16:colId xmlns:a16="http://schemas.microsoft.com/office/drawing/2014/main" val="728418364"/>
                    </a:ext>
                  </a:extLst>
                </a:gridCol>
                <a:gridCol w="4436301">
                  <a:extLst>
                    <a:ext uri="{9D8B030D-6E8A-4147-A177-3AD203B41FA5}">
                      <a16:colId xmlns:a16="http://schemas.microsoft.com/office/drawing/2014/main" val="1572495645"/>
                    </a:ext>
                  </a:extLst>
                </a:gridCol>
              </a:tblGrid>
              <a:tr h="486475">
                <a:tc>
                  <a:txBody>
                    <a:bodyPr/>
                    <a:lstStyle/>
                    <a:p>
                      <a:pPr algn="ctr"/>
                      <a:r>
                        <a:rPr lang="en-IN" dirty="0"/>
                        <a:t>S.no</a:t>
                      </a:r>
                    </a:p>
                  </a:txBody>
                  <a:tcPr/>
                </a:tc>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Problem</a:t>
                      </a:r>
                    </a:p>
                  </a:txBody>
                  <a:tcPr/>
                </a:tc>
                <a:tc>
                  <a:txBody>
                    <a:bodyPr/>
                    <a:lstStyle/>
                    <a:p>
                      <a:pPr algn="ctr"/>
                      <a:r>
                        <a:rPr lang="en-IN" dirty="0"/>
                        <a:t>Summary</a:t>
                      </a:r>
                    </a:p>
                  </a:txBody>
                  <a:tcPr/>
                </a:tc>
                <a:extLst>
                  <a:ext uri="{0D108BD9-81ED-4DB2-BD59-A6C34878D82A}">
                    <a16:rowId xmlns:a16="http://schemas.microsoft.com/office/drawing/2014/main" val="3575704447"/>
                  </a:ext>
                </a:extLst>
              </a:tr>
              <a:tr h="2143518">
                <a:tc>
                  <a:txBody>
                    <a:bodyPr/>
                    <a:lstStyle/>
                    <a:p>
                      <a:pPr marL="10795" algn="ctr">
                        <a:spcBef>
                          <a:spcPts val="37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1440" marR="78105">
                        <a:lnSpc>
                          <a:spcPct val="103000"/>
                        </a:lnSpc>
                        <a:spcBef>
                          <a:spcPts val="370"/>
                        </a:spcBef>
                        <a:spcAft>
                          <a:spcPts val="0"/>
                        </a:spcAft>
                        <a:tabLst>
                          <a:tab pos="728345" algn="l"/>
                          <a:tab pos="112141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Yiyan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	</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a:t>
                      </a:r>
                      <a:r>
                        <a:rPr lang="en-US" sz="1800" spc="-3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1440" marR="76835" algn="just">
                        <a:lnSpc>
                          <a:spcPct val="103000"/>
                        </a:lnSpc>
                        <a:spcBef>
                          <a:spcPts val="370"/>
                        </a:spcBef>
                        <a:spcAft>
                          <a:spcPts val="0"/>
                        </a:spcAft>
                        <a:tabLst>
                          <a:tab pos="1052830" algn="l"/>
                          <a:tab pos="130302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Video	</a:t>
                      </a: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a:t>
                      </a:r>
                      <a:r>
                        <a:rPr lang="en-US" sz="1800" spc="-36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Vehicle</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Detection</a:t>
                      </a:r>
                      <a:r>
                        <a:rPr lang="en-US" sz="1800" spc="-3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36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Signaled</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Intersection.</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3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Hybrid</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Intelligent</a:t>
                      </a:r>
                      <a:r>
                        <a:rPr lang="en-US" sz="1800" spc="-3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2900" marR="76835" lvl="0" indent="-342900">
                        <a:lnSpc>
                          <a:spcPct val="103000"/>
                        </a:lnSpc>
                        <a:spcBef>
                          <a:spcPts val="360"/>
                        </a:spcBef>
                        <a:buSzPts val="1400"/>
                        <a:buFont typeface="Arial MT"/>
                        <a:buChar char="•"/>
                        <a:tabLst>
                          <a:tab pos="159385" algn="l"/>
                          <a:tab pos="901065" algn="l"/>
                          <a:tab pos="1287780" algn="l"/>
                        </a:tabLst>
                      </a:pPr>
                      <a:r>
                        <a:rPr lang="en-US" sz="1800" dirty="0">
                          <a:solidFill>
                            <a:srgbClr val="000000"/>
                          </a:solidFill>
                          <a:effectLst/>
                          <a:latin typeface="Times New Roman" panose="02020603050405020304" pitchFamily="18" charset="0"/>
                          <a:ea typeface="Arial MT"/>
                          <a:cs typeface="Arial MT"/>
                        </a:rPr>
                        <a:t>conventional</a:t>
                      </a:r>
                      <a:r>
                        <a:rPr lang="en-US" sz="1800" spc="5" dirty="0">
                          <a:solidFill>
                            <a:srgbClr val="000000"/>
                          </a:solidFill>
                          <a:effectLst/>
                          <a:latin typeface="Times New Roman" panose="02020603050405020304" pitchFamily="18" charset="0"/>
                          <a:ea typeface="Arial MT"/>
                          <a:cs typeface="Arial MT"/>
                        </a:rPr>
                        <a:t> </a:t>
                      </a:r>
                      <a:r>
                        <a:rPr lang="en-US" sz="1800" dirty="0">
                          <a:solidFill>
                            <a:srgbClr val="000000"/>
                          </a:solidFill>
                          <a:effectLst/>
                          <a:latin typeface="Times New Roman" panose="02020603050405020304" pitchFamily="18" charset="0"/>
                          <a:ea typeface="Arial MT"/>
                          <a:cs typeface="Arial MT"/>
                        </a:rPr>
                        <a:t>routing	is	</a:t>
                      </a:r>
                      <a:r>
                        <a:rPr lang="en-US" sz="1800" spc="-10" dirty="0">
                          <a:solidFill>
                            <a:srgbClr val="000000"/>
                          </a:solidFill>
                          <a:effectLst/>
                          <a:latin typeface="Times New Roman" panose="02020603050405020304" pitchFamily="18" charset="0"/>
                          <a:ea typeface="Arial MT"/>
                          <a:cs typeface="Arial MT"/>
                        </a:rPr>
                        <a:t>not</a:t>
                      </a:r>
                      <a:r>
                        <a:rPr lang="en-US" sz="1800" spc="-360" dirty="0">
                          <a:solidFill>
                            <a:srgbClr val="000000"/>
                          </a:solidFill>
                          <a:effectLst/>
                          <a:latin typeface="Times New Roman" panose="02020603050405020304" pitchFamily="18" charset="0"/>
                          <a:ea typeface="Arial MT"/>
                          <a:cs typeface="Arial MT"/>
                        </a:rPr>
                        <a:t> </a:t>
                      </a:r>
                      <a:r>
                        <a:rPr lang="en-US" sz="1800" dirty="0">
                          <a:solidFill>
                            <a:srgbClr val="000000"/>
                          </a:solidFill>
                          <a:effectLst/>
                          <a:latin typeface="Times New Roman" panose="02020603050405020304" pitchFamily="18" charset="0"/>
                          <a:ea typeface="Arial MT"/>
                          <a:cs typeface="Arial MT"/>
                        </a:rPr>
                        <a:t>possible</a:t>
                      </a:r>
                      <a:endParaRPr lang="en-IN" sz="1800" dirty="0">
                        <a:effectLst/>
                        <a:latin typeface="Times New Roman" panose="02020603050405020304" pitchFamily="18" charset="0"/>
                        <a:ea typeface="Arial MT"/>
                        <a:cs typeface="Arial MT"/>
                      </a:endParaRPr>
                    </a:p>
                    <a:p>
                      <a:pPr marL="342900" marR="77470" lvl="0" indent="-342900">
                        <a:lnSpc>
                          <a:spcPct val="103000"/>
                        </a:lnSpc>
                        <a:spcBef>
                          <a:spcPts val="15"/>
                        </a:spcBef>
                        <a:spcAft>
                          <a:spcPts val="0"/>
                        </a:spcAft>
                        <a:buSzPts val="1400"/>
                        <a:buFont typeface="Arial MT"/>
                        <a:buChar char="•"/>
                        <a:tabLst>
                          <a:tab pos="159385" algn="l"/>
                          <a:tab pos="1402080" algn="l"/>
                        </a:tabLst>
                      </a:pPr>
                      <a:r>
                        <a:rPr lang="en-US" sz="1800" dirty="0">
                          <a:solidFill>
                            <a:srgbClr val="000000"/>
                          </a:solidFill>
                          <a:effectLst/>
                          <a:latin typeface="Times New Roman" panose="02020603050405020304" pitchFamily="18" charset="0"/>
                          <a:ea typeface="Arial MT"/>
                          <a:cs typeface="Arial MT"/>
                        </a:rPr>
                        <a:t>Performance	</a:t>
                      </a:r>
                      <a:r>
                        <a:rPr lang="en-US" sz="1800" spc="-5" dirty="0">
                          <a:solidFill>
                            <a:srgbClr val="000000"/>
                          </a:solidFill>
                          <a:effectLst/>
                          <a:latin typeface="Times New Roman" panose="02020603050405020304" pitchFamily="18" charset="0"/>
                          <a:ea typeface="Arial MT"/>
                          <a:cs typeface="Arial MT"/>
                        </a:rPr>
                        <a:t>is</a:t>
                      </a:r>
                      <a:r>
                        <a:rPr lang="en-US" sz="1800" spc="-360" dirty="0">
                          <a:solidFill>
                            <a:srgbClr val="000000"/>
                          </a:solidFill>
                          <a:effectLst/>
                          <a:latin typeface="Times New Roman" panose="02020603050405020304" pitchFamily="18" charset="0"/>
                          <a:ea typeface="Arial MT"/>
                          <a:cs typeface="Arial MT"/>
                        </a:rPr>
                        <a:t> </a:t>
                      </a:r>
                      <a:r>
                        <a:rPr lang="en-US" sz="1800" dirty="0">
                          <a:solidFill>
                            <a:srgbClr val="000000"/>
                          </a:solidFill>
                          <a:effectLst/>
                          <a:latin typeface="Times New Roman" panose="02020603050405020304" pitchFamily="18" charset="0"/>
                          <a:ea typeface="Arial MT"/>
                          <a:cs typeface="Arial MT"/>
                        </a:rPr>
                        <a:t>low</a:t>
                      </a:r>
                      <a:endParaRPr lang="en-IN" sz="1800" dirty="0">
                        <a:effectLst/>
                        <a:latin typeface="Times New Roman" panose="02020603050405020304" pitchFamily="18" charset="0"/>
                        <a:ea typeface="Arial MT"/>
                        <a:cs typeface="Arial MT"/>
                      </a:endParaRPr>
                    </a:p>
                    <a:p>
                      <a:pPr marL="342900" lvl="0" indent="-342900">
                        <a:spcBef>
                          <a:spcPts val="5"/>
                        </a:spcBef>
                        <a:spcAft>
                          <a:spcPts val="0"/>
                        </a:spcAft>
                        <a:buSzPts val="1400"/>
                        <a:buFont typeface="Arial MT"/>
                        <a:buChar char="•"/>
                        <a:tabLst>
                          <a:tab pos="159385" algn="l"/>
                        </a:tabLst>
                      </a:pPr>
                      <a:r>
                        <a:rPr lang="en-US" sz="1800" dirty="0">
                          <a:solidFill>
                            <a:srgbClr val="000000"/>
                          </a:solidFill>
                          <a:effectLst/>
                          <a:latin typeface="Times New Roman" panose="02020603050405020304" pitchFamily="18" charset="0"/>
                          <a:ea typeface="Arial MT"/>
                          <a:cs typeface="Arial MT"/>
                        </a:rPr>
                        <a:t>Implementation</a:t>
                      </a:r>
                      <a:endParaRPr lang="en-IN" sz="1800" dirty="0">
                        <a:effectLst/>
                        <a:latin typeface="Times New Roman" panose="02020603050405020304" pitchFamily="18" charset="0"/>
                        <a:ea typeface="Arial MT"/>
                        <a:cs typeface="Arial MT"/>
                      </a:endParaRPr>
                    </a:p>
                    <a:p>
                      <a:pPr marL="91440">
                        <a:spcBef>
                          <a:spcPts val="75"/>
                        </a:spcBef>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cost</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high</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1440" marR="75565" algn="just">
                        <a:lnSpc>
                          <a:spcPct val="103000"/>
                        </a:lnSpc>
                        <a:spcBef>
                          <a:spcPts val="37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has</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more</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reliability</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but</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drawback</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conventional</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routing is not possible. But overcome the demerit thus by</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determine reliable routes for this mechanism to find vehicle</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from the source vehicle to destination, but for</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latency</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a</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problem</a:t>
                      </a:r>
                      <a:r>
                        <a:rPr lang="en-US" sz="18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low.</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47381477"/>
                  </a:ext>
                </a:extLst>
              </a:tr>
              <a:tr h="3302177">
                <a:tc>
                  <a:txBody>
                    <a:bodyPr/>
                    <a:lstStyle/>
                    <a:p>
                      <a:pPr marL="10160" algn="ctr">
                        <a:spcBef>
                          <a:spcPts val="265"/>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76200">
                        <a:lnSpc>
                          <a:spcPct val="103000"/>
                        </a:lnSpc>
                        <a:spcBef>
                          <a:spcPts val="265"/>
                        </a:spcBef>
                        <a:spcAft>
                          <a:spcPts val="0"/>
                        </a:spcAft>
                        <a:tabLst>
                          <a:tab pos="913765" algn="l"/>
                        </a:tabLs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Haoui,</a:t>
                      </a:r>
                      <a:r>
                        <a:rPr lang="en-US" sz="1800" spc="305">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31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800" spc="-36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Kavaler	</a:t>
                      </a:r>
                      <a:r>
                        <a:rPr lang="en-US" sz="1800" spc="-5">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90805">
                        <a:spcBef>
                          <a:spcPts val="10"/>
                        </a:spcBef>
                        <a:spcAft>
                          <a:spcPts val="0"/>
                        </a:spcAft>
                      </a:pPr>
                      <a:r>
                        <a:rPr lang="en-US" sz="1800" spc="-35">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800" spc="-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35">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Varaiya</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1440" marR="78105" indent="43815" algn="just">
                        <a:lnSpc>
                          <a:spcPct val="103000"/>
                        </a:lnSpc>
                        <a:spcBef>
                          <a:spcPts val="265"/>
                        </a:spcBef>
                        <a:spcAft>
                          <a:spcPts val="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Wireless</a:t>
                      </a:r>
                      <a:r>
                        <a:rPr lang="en-US" sz="1800" spc="5">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magnetic</a:t>
                      </a:r>
                      <a:r>
                        <a:rPr lang="en-US" sz="1800" spc="-36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sensors</a:t>
                      </a:r>
                      <a:r>
                        <a:rPr lang="en-US" sz="1800" spc="5">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5">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en-US" sz="1800" spc="5">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surveillance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2900" marR="78740" lvl="0" indent="-342900">
                        <a:lnSpc>
                          <a:spcPct val="103000"/>
                        </a:lnSpc>
                        <a:spcBef>
                          <a:spcPts val="255"/>
                        </a:spcBef>
                        <a:spcAft>
                          <a:spcPts val="0"/>
                        </a:spcAft>
                        <a:buSzPts val="1500"/>
                        <a:buFont typeface="Arial MT"/>
                        <a:buChar char="•"/>
                        <a:tabLst>
                          <a:tab pos="205740" algn="l"/>
                        </a:tabLst>
                      </a:pPr>
                      <a:r>
                        <a:rPr lang="en-US" sz="1800" dirty="0">
                          <a:solidFill>
                            <a:srgbClr val="000000"/>
                          </a:solidFill>
                          <a:effectLst/>
                          <a:latin typeface="Times New Roman" panose="02020603050405020304" pitchFamily="18" charset="0"/>
                          <a:ea typeface="Arial MT"/>
                          <a:cs typeface="Arial MT"/>
                        </a:rPr>
                        <a:t>Design</a:t>
                      </a:r>
                      <a:r>
                        <a:rPr lang="en-US" sz="1800" spc="65" dirty="0">
                          <a:solidFill>
                            <a:srgbClr val="000000"/>
                          </a:solidFill>
                          <a:effectLst/>
                          <a:latin typeface="Times New Roman" panose="02020603050405020304" pitchFamily="18" charset="0"/>
                          <a:ea typeface="Arial MT"/>
                          <a:cs typeface="Arial MT"/>
                        </a:rPr>
                        <a:t> </a:t>
                      </a:r>
                      <a:r>
                        <a:rPr lang="en-US" sz="1800" dirty="0">
                          <a:solidFill>
                            <a:srgbClr val="000000"/>
                          </a:solidFill>
                          <a:effectLst/>
                          <a:latin typeface="Times New Roman" panose="02020603050405020304" pitchFamily="18" charset="0"/>
                          <a:ea typeface="Arial MT"/>
                          <a:cs typeface="Arial MT"/>
                        </a:rPr>
                        <a:t>Cost</a:t>
                      </a:r>
                      <a:r>
                        <a:rPr lang="en-US" sz="1800" spc="75" dirty="0">
                          <a:solidFill>
                            <a:srgbClr val="000000"/>
                          </a:solidFill>
                          <a:effectLst/>
                          <a:latin typeface="Times New Roman" panose="02020603050405020304" pitchFamily="18" charset="0"/>
                          <a:ea typeface="Arial MT"/>
                          <a:cs typeface="Arial MT"/>
                        </a:rPr>
                        <a:t> </a:t>
                      </a:r>
                      <a:r>
                        <a:rPr lang="en-US" sz="1800" dirty="0">
                          <a:solidFill>
                            <a:srgbClr val="000000"/>
                          </a:solidFill>
                          <a:effectLst/>
                          <a:latin typeface="Times New Roman" panose="02020603050405020304" pitchFamily="18" charset="0"/>
                          <a:ea typeface="Arial MT"/>
                          <a:cs typeface="Arial MT"/>
                        </a:rPr>
                        <a:t>is</a:t>
                      </a:r>
                      <a:r>
                        <a:rPr lang="en-US" sz="1800" spc="-360" dirty="0">
                          <a:solidFill>
                            <a:srgbClr val="000000"/>
                          </a:solidFill>
                          <a:effectLst/>
                          <a:latin typeface="Times New Roman" panose="02020603050405020304" pitchFamily="18" charset="0"/>
                          <a:ea typeface="Arial MT"/>
                          <a:cs typeface="Arial MT"/>
                        </a:rPr>
                        <a:t> </a:t>
                      </a:r>
                      <a:r>
                        <a:rPr lang="en-US" sz="1800" dirty="0">
                          <a:solidFill>
                            <a:srgbClr val="000000"/>
                          </a:solidFill>
                          <a:effectLst/>
                          <a:latin typeface="Times New Roman" panose="02020603050405020304" pitchFamily="18" charset="0"/>
                          <a:ea typeface="Arial MT"/>
                          <a:cs typeface="Arial MT"/>
                        </a:rPr>
                        <a:t>high</a:t>
                      </a:r>
                      <a:endParaRPr lang="en-IN" sz="1800" dirty="0">
                        <a:effectLst/>
                        <a:latin typeface="Times New Roman" panose="02020603050405020304" pitchFamily="18" charset="0"/>
                        <a:ea typeface="Arial MT"/>
                        <a:cs typeface="Arial MT"/>
                      </a:endParaRPr>
                    </a:p>
                  </a:txBody>
                  <a:tcPr marL="0" marR="0" marT="0" marB="0"/>
                </a:tc>
                <a:tc>
                  <a:txBody>
                    <a:bodyPr/>
                    <a:lstStyle/>
                    <a:p>
                      <a:pPr marL="90805" marR="76835" algn="just">
                        <a:lnSpc>
                          <a:spcPct val="103000"/>
                        </a:lnSpc>
                        <a:spcBef>
                          <a:spcPts val="265"/>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idea of internet usage by visible light communication, which</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 give the way for communication to establish a smart wireless</a:t>
                      </a:r>
                      <a:r>
                        <a:rPr lang="en-US" sz="1800" spc="-3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network</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underwater</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communication</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mobile</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services. Standardization of GPS in cell phones and vehicles in</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traffic explains One of the major advantage is increased accuracy</a:t>
                      </a:r>
                      <a:r>
                        <a:rPr lang="en-US" sz="1800" spc="-3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compared</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heavily</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relying</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cell</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triangulation</a:t>
                      </a: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82461562"/>
                  </a:ext>
                </a:extLst>
              </a:tr>
            </a:tbl>
          </a:graphicData>
        </a:graphic>
      </p:graphicFrame>
    </p:spTree>
    <p:extLst>
      <p:ext uri="{BB962C8B-B14F-4D97-AF65-F5344CB8AC3E}">
        <p14:creationId xmlns:p14="http://schemas.microsoft.com/office/powerpoint/2010/main" val="290477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27181-91F5-4661-9ED5-45349E0C5297}"/>
              </a:ext>
            </a:extLst>
          </p:cNvPr>
          <p:cNvSpPr>
            <a:spLocks noGrp="1"/>
          </p:cNvSpPr>
          <p:nvPr>
            <p:ph type="title"/>
          </p:nvPr>
        </p:nvSpPr>
        <p:spPr/>
        <p:txBody>
          <a:bodyPr>
            <a:normAutofit/>
          </a:bodyPr>
          <a:lstStyle/>
          <a:p>
            <a:r>
              <a:rPr lang="en-IN" sz="3600" b="1" dirty="0"/>
              <a:t>PROPOSED SYSTEM</a:t>
            </a:r>
          </a:p>
        </p:txBody>
      </p:sp>
      <p:sp>
        <p:nvSpPr>
          <p:cNvPr id="5" name="Content Placeholder 4">
            <a:extLst>
              <a:ext uri="{FF2B5EF4-FFF2-40B4-BE49-F238E27FC236}">
                <a16:creationId xmlns:a16="http://schemas.microsoft.com/office/drawing/2014/main" id="{860D161F-A522-405A-BE37-83ECCE693688}"/>
              </a:ext>
            </a:extLst>
          </p:cNvPr>
          <p:cNvSpPr>
            <a:spLocks noGrp="1"/>
          </p:cNvSpPr>
          <p:nvPr>
            <p:ph idx="1"/>
          </p:nvPr>
        </p:nvSpPr>
        <p:spPr>
          <a:xfrm>
            <a:off x="838200" y="1554480"/>
            <a:ext cx="10515600" cy="4622483"/>
          </a:xfrm>
        </p:spPr>
        <p:txBody>
          <a:bodyPr>
            <a:normAutofit fontScale="25000" lnSpcReduction="20000"/>
          </a:bodyPr>
          <a:lstStyle/>
          <a:p>
            <a:pPr>
              <a:buFont typeface="Wingdings" panose="05000000000000000000" pitchFamily="2" charset="2"/>
              <a:buChar char="q"/>
              <a:tabLst>
                <a:tab pos="4095750" algn="l"/>
              </a:tabLst>
            </a:pP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Raspberry Pi is a mini-computer that is capable of running applications as a computer . </a:t>
            </a:r>
          </a:p>
          <a:p>
            <a:pPr>
              <a:lnSpc>
                <a:spcPct val="170000"/>
              </a:lnSpc>
              <a:buFont typeface="Wingdings" panose="05000000000000000000" pitchFamily="2" charset="2"/>
              <a:buChar char="q"/>
              <a:tabLst>
                <a:tab pos="4095750" algn="l"/>
              </a:tabLst>
            </a:pP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 It is one of the most popular single-board controllers and is affordable with number of resources </a:t>
            </a:r>
            <a:r>
              <a:rPr lang="en-US" sz="8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available. </a:t>
            </a:r>
            <a:endParaRPr lang="en-US" sz="80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tabLst>
                <a:tab pos="4095750" algn="l"/>
              </a:tabLst>
            </a:pP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 In the present study, Raspberry Pi 4 module is used to run the Tensor Flow algorithm and is connected to a camera mounted at the mirror level of the car to record the real-time video.</a:t>
            </a:r>
          </a:p>
          <a:p>
            <a:pPr>
              <a:lnSpc>
                <a:spcPct val="170000"/>
              </a:lnSpc>
              <a:buFont typeface="Wingdings" panose="05000000000000000000" pitchFamily="2" charset="2"/>
              <a:buChar char="q"/>
              <a:tabLst>
                <a:tab pos="4095750" algn="l"/>
              </a:tabLst>
            </a:pP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 A Raspberry Pi display module displays the related information of the detected traffic signs, signals, and the pedestrians if they suddenly come across the road and a speaker module to give an audio output as an alert to the driver.</a:t>
            </a:r>
          </a:p>
          <a:p>
            <a:pPr>
              <a:lnSpc>
                <a:spcPct val="170000"/>
              </a:lnSpc>
              <a:buFont typeface="Wingdings" panose="05000000000000000000" pitchFamily="2" charset="2"/>
              <a:buChar char="q"/>
              <a:tabLst>
                <a:tab pos="4095750" algn="l"/>
              </a:tabLst>
            </a:pP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  Fig.1 shows the complete hardware of the developed system. The system will be deployed in a car    on the dashboard and is powered using power car adapter.</a:t>
            </a:r>
            <a:endParaRPr lang="en-IN"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6795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27181-91F5-4661-9ED5-45349E0C5297}"/>
              </a:ext>
            </a:extLst>
          </p:cNvPr>
          <p:cNvSpPr>
            <a:spLocks noGrp="1"/>
          </p:cNvSpPr>
          <p:nvPr>
            <p:ph type="title"/>
          </p:nvPr>
        </p:nvSpPr>
        <p:spPr/>
        <p:txBody>
          <a:bodyPr>
            <a:normAutofit/>
          </a:bodyPr>
          <a:lstStyle/>
          <a:p>
            <a:r>
              <a:rPr lang="en-IN" sz="3600" b="1" dirty="0"/>
              <a:t>BLOCK DIAGRAM &amp; METHODOLOGY</a:t>
            </a:r>
          </a:p>
        </p:txBody>
      </p:sp>
      <p:pic>
        <p:nvPicPr>
          <p:cNvPr id="2" name="image2.png">
            <a:extLst>
              <a:ext uri="{FF2B5EF4-FFF2-40B4-BE49-F238E27FC236}">
                <a16:creationId xmlns:a16="http://schemas.microsoft.com/office/drawing/2014/main" id="{27A1B5F9-37E2-14C5-4874-5ACF77CDE356}"/>
              </a:ext>
            </a:extLst>
          </p:cNvPr>
          <p:cNvPicPr>
            <a:picLocks noChangeAspect="1"/>
          </p:cNvPicPr>
          <p:nvPr/>
        </p:nvPicPr>
        <p:blipFill>
          <a:blip r:embed="rId2" cstate="print"/>
          <a:stretch>
            <a:fillRect/>
          </a:stretch>
        </p:blipFill>
        <p:spPr>
          <a:xfrm>
            <a:off x="1512425" y="1690688"/>
            <a:ext cx="9167150" cy="4238444"/>
          </a:xfrm>
          <a:prstGeom prst="rect">
            <a:avLst/>
          </a:prstGeom>
        </p:spPr>
      </p:pic>
    </p:spTree>
    <p:extLst>
      <p:ext uri="{BB962C8B-B14F-4D97-AF65-F5344CB8AC3E}">
        <p14:creationId xmlns:p14="http://schemas.microsoft.com/office/powerpoint/2010/main" val="312285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CF48-EE82-4A8F-AEEC-338557C0C813}"/>
              </a:ext>
            </a:extLst>
          </p:cNvPr>
          <p:cNvSpPr>
            <a:spLocks noGrp="1"/>
          </p:cNvSpPr>
          <p:nvPr>
            <p:ph type="title"/>
          </p:nvPr>
        </p:nvSpPr>
        <p:spPr/>
        <p:txBody>
          <a:bodyPr>
            <a:normAutofit/>
          </a:bodyPr>
          <a:lstStyle/>
          <a:p>
            <a:r>
              <a:rPr lang="en-IN" sz="3600" b="1" dirty="0"/>
              <a:t>HARDWARE DETAILS</a:t>
            </a:r>
          </a:p>
        </p:txBody>
      </p:sp>
      <p:sp>
        <p:nvSpPr>
          <p:cNvPr id="4" name="TextBox 3">
            <a:extLst>
              <a:ext uri="{FF2B5EF4-FFF2-40B4-BE49-F238E27FC236}">
                <a16:creationId xmlns:a16="http://schemas.microsoft.com/office/drawing/2014/main" id="{CB70BED4-0623-AAB2-D759-71908F1EE3AC}"/>
              </a:ext>
            </a:extLst>
          </p:cNvPr>
          <p:cNvSpPr txBox="1"/>
          <p:nvPr/>
        </p:nvSpPr>
        <p:spPr>
          <a:xfrm>
            <a:off x="720090" y="1690688"/>
            <a:ext cx="11224260" cy="3901196"/>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Raspberry Pi 4    </a:t>
            </a:r>
          </a:p>
          <a:p>
            <a:pPr marL="457200" indent="-4572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Buzzer 	         </a:t>
            </a:r>
          </a:p>
          <a:p>
            <a:pPr marL="457200" indent="-4572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Power supply  </a:t>
            </a:r>
          </a:p>
          <a:p>
            <a:pPr marL="457200" indent="-4572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LCD Display</a:t>
            </a:r>
          </a:p>
          <a:p>
            <a:pPr marL="457200" indent="-4572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Monitor</a:t>
            </a:r>
          </a:p>
          <a:p>
            <a:pPr marL="457200" indent="-4572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Web camera</a:t>
            </a:r>
            <a:endParaRPr lang="en-IN" sz="2800" dirty="0"/>
          </a:p>
        </p:txBody>
      </p:sp>
    </p:spTree>
    <p:extLst>
      <p:ext uri="{BB962C8B-B14F-4D97-AF65-F5344CB8AC3E}">
        <p14:creationId xmlns:p14="http://schemas.microsoft.com/office/powerpoint/2010/main" val="3148900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2314</Words>
  <Application>Microsoft Office PowerPoint</Application>
  <PresentationFormat>Widescreen</PresentationFormat>
  <Paragraphs>137</Paragraphs>
  <Slides>20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MT</vt:lpstr>
      <vt:lpstr>Calibri</vt:lpstr>
      <vt:lpstr>Calibri Light</vt:lpstr>
      <vt:lpstr>Quattrocento Sans</vt:lpstr>
      <vt:lpstr>Tahoma</vt:lpstr>
      <vt:lpstr>Times New Roman</vt:lpstr>
      <vt:lpstr>Wingdings</vt:lpstr>
      <vt:lpstr>Office Theme</vt:lpstr>
      <vt:lpstr>PowerPoint Presentation</vt:lpstr>
      <vt:lpstr>ABSTRACT</vt:lpstr>
      <vt:lpstr>PowerPoint Presentation</vt:lpstr>
      <vt:lpstr>MOTIVATION BEHIND THE PROJECT</vt:lpstr>
      <vt:lpstr>LITERATURE SURVEY</vt:lpstr>
      <vt:lpstr>PowerPoint Presentation</vt:lpstr>
      <vt:lpstr>PROPOSED SYSTEM</vt:lpstr>
      <vt:lpstr>BLOCK DIAGRAM &amp; METHODOLOGY</vt:lpstr>
      <vt:lpstr>HARDWARE DETAILS</vt:lpstr>
      <vt:lpstr>SOFTWARE DETAILS</vt:lpstr>
      <vt:lpstr>RESULTS AND DISCUSSION</vt:lpstr>
      <vt:lpstr>PowerPoint Presentation</vt:lpstr>
      <vt:lpstr>PowerPoint Presentation</vt:lpstr>
      <vt:lpstr>APPLICATIONS</vt:lpstr>
      <vt:lpstr>PowerPoint Presentation</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1</dc:title>
  <dc:creator>Pavan kumar P</dc:creator>
  <cp:lastModifiedBy>Thupakula Jaanvi</cp:lastModifiedBy>
  <cp:revision>25</cp:revision>
  <dcterms:created xsi:type="dcterms:W3CDTF">2021-04-19T15:05:42Z</dcterms:created>
  <dcterms:modified xsi:type="dcterms:W3CDTF">2023-04-15T12:35:14Z</dcterms:modified>
</cp:coreProperties>
</file>