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roxima Nova"/>
      <p:regular r:id="rId9"/>
      <p:bold r:id="rId10"/>
      <p:italic r:id="rId11"/>
      <p:boldItalic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italic.fntdata"/><Relationship Id="rId10" Type="http://schemas.openxmlformats.org/officeDocument/2006/relationships/font" Target="fonts/ProximaNova-bold.fntdata"/><Relationship Id="rId13" Type="http://schemas.openxmlformats.org/officeDocument/2006/relationships/font" Target="fonts/Roboto-regular.fntdata"/><Relationship Id="rId12"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regular.fntdata"/><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1d05971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1d05971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1d05971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1d05971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Deliverability Summary</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Created by Jeffrey Chi</a:t>
            </a:r>
            <a:endParaRPr/>
          </a:p>
          <a:p>
            <a:pPr indent="0" lvl="0" marL="0" rtl="0" algn="l">
              <a:spcBef>
                <a:spcPts val="0"/>
              </a:spcBef>
              <a:spcAft>
                <a:spcPts val="0"/>
              </a:spcAft>
              <a:buNone/>
            </a:pPr>
            <a:r>
              <a:rPr lang="en"/>
              <a:t>3/31/2022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1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Formalization</a:t>
            </a:r>
            <a:endParaRPr sz="2020"/>
          </a:p>
        </p:txBody>
      </p:sp>
      <p:sp>
        <p:nvSpPr>
          <p:cNvPr id="66" name="Google Shape;66;p14"/>
          <p:cNvSpPr txBox="1"/>
          <p:nvPr>
            <p:ph idx="1" type="body"/>
          </p:nvPr>
        </p:nvSpPr>
        <p:spPr>
          <a:xfrm>
            <a:off x="311700" y="562325"/>
            <a:ext cx="8520600" cy="96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Current State &amp; Findings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sp>
        <p:nvSpPr>
          <p:cNvPr id="67" name="Google Shape;67;p14"/>
          <p:cNvSpPr txBox="1"/>
          <p:nvPr>
            <p:ph type="title"/>
          </p:nvPr>
        </p:nvSpPr>
        <p:spPr>
          <a:xfrm>
            <a:off x="401975" y="958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Key Takeaways</a:t>
            </a:r>
            <a:endParaRPr sz="2020"/>
          </a:p>
        </p:txBody>
      </p:sp>
      <p:sp>
        <p:nvSpPr>
          <p:cNvPr id="68" name="Google Shape;68;p14"/>
          <p:cNvSpPr txBox="1"/>
          <p:nvPr>
            <p:ph idx="1" type="body"/>
          </p:nvPr>
        </p:nvSpPr>
        <p:spPr>
          <a:xfrm>
            <a:off x="377125" y="1531325"/>
            <a:ext cx="8520600" cy="3360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Current State &amp; Findings for Transit Times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Shortest Avg Transit Time is 7.31 days (US) &amp; Longest Avg Transit Time is 42 days (PE) for carrier 1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Shortest Avg Transit Time is 4.31 days (SG) &amp; Longest Avg Transit Time is 87.67 days (PH) for carrier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Current State &amp; Findings for Deliverability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carrier 1, GB has the highest number of successful orders being at 491 with their unsuccessful orders being at 15. This puts GB deliverability rate to be at 97.04%. Here are the lowest number of successful orders being at 1: (AL, TR, IN, KE, KH, ZA). With regards to the worst performing country, MT takes 1st place. MT’s unsuccessful orders being at 111 with their successful orders being at 6. This puts their </a:t>
            </a:r>
            <a:r>
              <a:rPr lang="en" sz="1100">
                <a:solidFill>
                  <a:srgbClr val="000000"/>
                </a:solidFill>
                <a:latin typeface="Arial"/>
                <a:ea typeface="Arial"/>
                <a:cs typeface="Arial"/>
                <a:sym typeface="Arial"/>
              </a:rPr>
              <a:t>deliverability</a:t>
            </a:r>
            <a:r>
              <a:rPr lang="en" sz="1100">
                <a:solidFill>
                  <a:srgbClr val="000000"/>
                </a:solidFill>
                <a:latin typeface="Arial"/>
                <a:ea typeface="Arial"/>
                <a:cs typeface="Arial"/>
                <a:sym typeface="Arial"/>
              </a:rPr>
              <a:t> rate at 5.13%. There is a cluster of similar deliverability rates (AU, VN, CA, US). The clusters deliverability rate ranges from 42.86%-72.73%. US being the worst performer in the cluster and CA being the best performer in the cluster.</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carrier 2, SG has the highest number of successful orders being at 1234 with their unsuccessful orders being at 245. This puts SG’s deliverability rate to be at 83.43% in which is the highest. (ID) takes 1st place for lowest number of successful orders is 8 and their not successful orders being 12. This puts their deliverability rate at 40% at the lowest. There is a cluster of similar deliverability rates ranging from 58.82%-83.12% country’s being (HK,TW,TH,MY). HK being the worst performer in the cluster and MY being the best performer in the cluster.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71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Formalization</a:t>
            </a:r>
            <a:endParaRPr sz="2020"/>
          </a:p>
        </p:txBody>
      </p:sp>
      <p:sp>
        <p:nvSpPr>
          <p:cNvPr id="74" name="Google Shape;74;p15"/>
          <p:cNvSpPr txBox="1"/>
          <p:nvPr>
            <p:ph idx="1" type="body"/>
          </p:nvPr>
        </p:nvSpPr>
        <p:spPr>
          <a:xfrm>
            <a:off x="311700" y="376175"/>
            <a:ext cx="8520600" cy="900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Deficiencies &amp; Areas of Improvement</a:t>
            </a:r>
            <a:endParaRPr/>
          </a:p>
        </p:txBody>
      </p:sp>
      <p:sp>
        <p:nvSpPr>
          <p:cNvPr id="75" name="Google Shape;75;p15"/>
          <p:cNvSpPr txBox="1"/>
          <p:nvPr>
            <p:ph type="title"/>
          </p:nvPr>
        </p:nvSpPr>
        <p:spPr>
          <a:xfrm>
            <a:off x="401975" y="992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Key Takeaways</a:t>
            </a:r>
            <a:endParaRPr sz="2020"/>
          </a:p>
        </p:txBody>
      </p:sp>
      <p:sp>
        <p:nvSpPr>
          <p:cNvPr id="76" name="Google Shape;76;p15"/>
          <p:cNvSpPr txBox="1"/>
          <p:nvPr>
            <p:ph idx="1" type="body"/>
          </p:nvPr>
        </p:nvSpPr>
        <p:spPr>
          <a:xfrm>
            <a:off x="377125" y="1531325"/>
            <a:ext cx="8520600" cy="33609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Deficiencies &amp; Areas of Improvement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see that there are significantly faster transit times with SG having the highest deliverability rate within carrier 2. We also see a very strong deliverability rate and an average 1-2 day increase in transit time for GB in Carrier 1. The two clear winners are GB for carrier 1 &amp; SG for carrier 2. SG’s deficiency is the number of unsuccessful orders and GB has little to no deficiency but just a lower success order rate. We can conduct more A/B (product) testing for the two winners to drive up deliverability rates. However I believe that the main area of focus should be GB as its deliverability rate is 97.02%. As scaling would be less risky for GB than scaling SG.</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see that the largest volume of successful orders is SG for carrier 2. We also see that the largest </a:t>
            </a:r>
            <a:r>
              <a:rPr lang="en" sz="1100">
                <a:solidFill>
                  <a:srgbClr val="000000"/>
                </a:solidFill>
                <a:latin typeface="Arial"/>
                <a:ea typeface="Arial"/>
                <a:cs typeface="Arial"/>
                <a:sym typeface="Arial"/>
              </a:rPr>
              <a:t>volume</a:t>
            </a:r>
            <a:r>
              <a:rPr lang="en" sz="1100">
                <a:solidFill>
                  <a:srgbClr val="000000"/>
                </a:solidFill>
                <a:latin typeface="Arial"/>
                <a:ea typeface="Arial"/>
                <a:cs typeface="Arial"/>
                <a:sym typeface="Arial"/>
              </a:rPr>
              <a:t> for unsuccessful orders is also SG for carrier 2. We can create a query to figure out the detail status of why the unsuccessful orders are much higher than the other countries. Since SG has the highest deliverability rate in carrier 2, we can use that to our advantage to increase the deliverability rate and lower unsuccess rate. Therefore a less riskier scaling process.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see that there is a high unsuccessful order rate in MT for carrier 1. MT’s deliverability rate is 5.13%. We can query up the details status to determine </a:t>
            </a:r>
            <a:r>
              <a:rPr lang="en" sz="1100">
                <a:solidFill>
                  <a:srgbClr val="000000"/>
                </a:solidFill>
                <a:latin typeface="Arial"/>
                <a:ea typeface="Arial"/>
                <a:cs typeface="Arial"/>
                <a:sym typeface="Arial"/>
              </a:rPr>
              <a:t>why our unsuccess rate is high. We can then consider to put the country on pause or cut off all orders to MT to lower our loss ratio.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write a query that groups regions together for example (</a:t>
            </a:r>
            <a:r>
              <a:rPr lang="en" sz="1100">
                <a:solidFill>
                  <a:srgbClr val="202124"/>
                </a:solidFill>
                <a:highlight>
                  <a:srgbClr val="FFFFFF"/>
                </a:highlight>
                <a:latin typeface="Roboto"/>
                <a:ea typeface="Roboto"/>
                <a:cs typeface="Roboto"/>
                <a:sym typeface="Roboto"/>
              </a:rPr>
              <a:t>EMEA, APAC, LATAM, </a:t>
            </a:r>
            <a:r>
              <a:rPr lang="en" sz="1200">
                <a:solidFill>
                  <a:srgbClr val="000000"/>
                </a:solidFill>
                <a:highlight>
                  <a:srgbClr val="FFFFFF"/>
                </a:highlight>
                <a:latin typeface="Arial"/>
                <a:ea typeface="Arial"/>
                <a:cs typeface="Arial"/>
                <a:sym typeface="Arial"/>
              </a:rPr>
              <a:t>NA</a:t>
            </a:r>
            <a:r>
              <a:rPr lang="en" sz="1100">
                <a:solidFill>
                  <a:srgbClr val="000000"/>
                </a:solidFill>
                <a:latin typeface="Arial"/>
                <a:ea typeface="Arial"/>
                <a:cs typeface="Arial"/>
                <a:sym typeface="Arial"/>
              </a:rPr>
              <a:t>) to see if there is a correlation between avg transit time and deliverability rate. We can then decide to cut down or pause regions for those that have significantly high transit times and low deliverability rate.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