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5" r:id="rId3"/>
    <p:sldId id="310" r:id="rId4"/>
    <p:sldId id="320" r:id="rId5"/>
    <p:sldId id="322" r:id="rId6"/>
    <p:sldId id="323" r:id="rId7"/>
    <p:sldId id="324" r:id="rId8"/>
    <p:sldId id="325" r:id="rId9"/>
    <p:sldId id="326" r:id="rId10"/>
    <p:sldId id="328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>
        <p:scale>
          <a:sx n="70" d="100"/>
          <a:sy n="70" d="100"/>
        </p:scale>
        <p:origin x="738" y="16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6/13/2015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6/13/2015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6/13/2015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6/13/2015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6/13/2015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6/13/2015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s-ES" sz="6600" b="0" i="0" spc="100" baseline="0" dirty="0" smtClean="0">
                <a:solidFill>
                  <a:schemeClr val="tx1"/>
                </a:solidFill>
                <a:latin typeface="Corbel"/>
                <a:ea typeface="+mj-ea"/>
                <a:cs typeface="+mj-cs"/>
              </a:rPr>
              <a:t>SQL Server</a:t>
            </a:r>
            <a:r>
              <a:rPr lang="es-ES" sz="6600" b="0" i="0" spc="100" dirty="0" smtClean="0">
                <a:solidFill>
                  <a:schemeClr val="tx1"/>
                </a:solidFill>
                <a:latin typeface="Corbel"/>
                <a:ea typeface="+mj-ea"/>
                <a:cs typeface="+mj-cs"/>
              </a:rPr>
              <a:t> Avanzado</a:t>
            </a:r>
            <a:endParaRPr lang="es-ES" sz="6600" b="0" i="0" spc="100" baseline="0" dirty="0">
              <a:solidFill>
                <a:schemeClr val="tx1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es-ES" sz="2000" b="0" i="0" spc="200" baseline="0" dirty="0" smtClean="0">
                <a:solidFill>
                  <a:srgbClr val="56C5FF"/>
                </a:solidFill>
              </a:rPr>
              <a:t>M.C. Nahún Enrique Montoya Iribe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s-ES" dirty="0" smtClean="0">
                <a:solidFill>
                  <a:srgbClr val="56C5FF"/>
                </a:solidFill>
              </a:rPr>
              <a:t>Centro de Investigación en computación</a:t>
            </a:r>
            <a:endParaRPr lang="es-ES" sz="2000" b="0" i="0" spc="200" baseline="0" dirty="0">
              <a:solidFill>
                <a:srgbClr val="56C5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latin typeface="Corbel"/>
              </a:rPr>
              <a:t>Realizar un </a:t>
            </a:r>
            <a:r>
              <a:rPr lang="es-ES" dirty="0" err="1" smtClean="0">
                <a:latin typeface="Corbel"/>
              </a:rPr>
              <a:t>Backup</a:t>
            </a:r>
            <a:r>
              <a:rPr lang="es-ES" dirty="0" smtClean="0">
                <a:latin typeface="Corbel"/>
              </a:rPr>
              <a:t> Completo a la Base de Datos</a:t>
            </a:r>
            <a:endParaRPr lang="es-ES" sz="3600" b="0" i="0" spc="100" baseline="0" dirty="0">
              <a:solidFill>
                <a:schemeClr val="tx1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3200" indent="-223200" algn="l" defTabSz="914400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</a:pPr>
            <a:r>
              <a:rPr lang="es-ES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Nombr</a:t>
            </a:r>
            <a:r>
              <a:rPr lang="es-ES" dirty="0" smtClean="0">
                <a:latin typeface="Corbel"/>
              </a:rPr>
              <a:t>e de la Base de Datos</a:t>
            </a:r>
          </a:p>
          <a:p>
            <a:pPr marL="223200" indent="-223200" algn="l" defTabSz="914400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</a:pPr>
            <a:r>
              <a:rPr lang="es-ES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Dispositivo</a:t>
            </a:r>
          </a:p>
          <a:p>
            <a:pPr marL="223200" indent="-223200" algn="l" defTabSz="914400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</a:pPr>
            <a:r>
              <a:rPr lang="es-ES" dirty="0" smtClean="0">
                <a:latin typeface="Corbel"/>
              </a:rPr>
              <a:t>Opciones básicas</a:t>
            </a:r>
          </a:p>
          <a:p>
            <a:pPr marL="462912" lvl="1" indent="-223200"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s-ES" dirty="0" smtClean="0">
                <a:latin typeface="Corbel"/>
              </a:rPr>
              <a:t>Con c</a:t>
            </a:r>
            <a:r>
              <a:rPr lang="es-ES" sz="20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ompresi</a:t>
            </a:r>
            <a:r>
              <a:rPr lang="es-ES" dirty="0" smtClean="0">
                <a:latin typeface="Corbel"/>
              </a:rPr>
              <a:t>ón de Datos</a:t>
            </a:r>
          </a:p>
          <a:p>
            <a:pPr marL="462912" lvl="1" indent="-223200"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s-ES" sz="20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Sin Compresi</a:t>
            </a:r>
            <a:r>
              <a:rPr lang="es-ES" dirty="0" smtClean="0">
                <a:latin typeface="Corbel"/>
              </a:rPr>
              <a:t>ón de Datos</a:t>
            </a:r>
            <a:endParaRPr lang="es-ES" sz="2000" b="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9757" y="381000"/>
            <a:ext cx="10476658" cy="743744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latin typeface="Corbel"/>
              </a:rPr>
              <a:t>Realizar un Respaldo Básico de la Base de Datos</a:t>
            </a:r>
            <a:endParaRPr lang="es-ES" sz="3600" b="0" i="0" spc="100" baseline="0" dirty="0">
              <a:solidFill>
                <a:schemeClr val="tx1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3200" indent="-223200" algn="l" defTabSz="914400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</a:pPr>
            <a:r>
              <a:rPr lang="es-ES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Nombr</a:t>
            </a:r>
            <a:r>
              <a:rPr lang="es-ES" dirty="0" smtClean="0">
                <a:latin typeface="Corbel"/>
              </a:rPr>
              <a:t>e de la Base de Datos</a:t>
            </a:r>
          </a:p>
          <a:p>
            <a:pPr marL="462912" lvl="1" indent="-223200"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s-ES" dirty="0" smtClean="0">
                <a:latin typeface="Corbel"/>
              </a:rPr>
              <a:t>{DB </a:t>
            </a:r>
            <a:r>
              <a:rPr lang="es-ES" dirty="0" err="1" smtClean="0">
                <a:latin typeface="Corbel"/>
              </a:rPr>
              <a:t>Name</a:t>
            </a:r>
            <a:r>
              <a:rPr lang="es-ES" dirty="0" smtClean="0">
                <a:latin typeface="Corbel"/>
              </a:rPr>
              <a:t>}</a:t>
            </a:r>
          </a:p>
          <a:p>
            <a:pPr marL="223200" indent="-223200" algn="l" defTabSz="914400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</a:pPr>
            <a:r>
              <a:rPr lang="es-ES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Dispositivo</a:t>
            </a:r>
          </a:p>
          <a:p>
            <a:pPr marL="462912" lvl="1" indent="-223200"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s-MX" dirty="0"/>
              <a:t>{ DISK | TAPE } </a:t>
            </a:r>
            <a:r>
              <a:rPr lang="es-MX" b="1" dirty="0"/>
              <a:t>=</a:t>
            </a:r>
            <a:r>
              <a:rPr lang="es-MX" dirty="0"/>
              <a:t> </a:t>
            </a:r>
            <a:r>
              <a:rPr lang="es-MX" dirty="0" err="1"/>
              <a:t>physical_backup_device_name</a:t>
            </a:r>
            <a:endParaRPr lang="es-ES" sz="2000" b="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223200" indent="-223200" algn="l" defTabSz="914400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</a:pPr>
            <a:r>
              <a:rPr lang="es-ES" dirty="0" smtClean="0">
                <a:latin typeface="Corbel"/>
              </a:rPr>
              <a:t>Opciones básicas</a:t>
            </a:r>
          </a:p>
          <a:p>
            <a:pPr marL="462912" lvl="1" indent="-223200"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s-ES" dirty="0" smtClean="0">
                <a:latin typeface="Corbel"/>
              </a:rPr>
              <a:t>Con c</a:t>
            </a:r>
            <a:r>
              <a:rPr lang="es-ES" sz="20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ompresi</a:t>
            </a:r>
            <a:r>
              <a:rPr lang="es-ES" dirty="0" smtClean="0">
                <a:latin typeface="Corbel"/>
              </a:rPr>
              <a:t>ón de Datos { COMPRESSION }</a:t>
            </a:r>
          </a:p>
          <a:p>
            <a:pPr marL="462912" lvl="1" indent="-223200"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s-ES" sz="20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Sin Compresi</a:t>
            </a:r>
            <a:r>
              <a:rPr lang="es-ES" dirty="0" smtClean="0">
                <a:latin typeface="Corbel"/>
              </a:rPr>
              <a:t>ón de Datos { NO_COMPRESSION }</a:t>
            </a:r>
            <a:endParaRPr lang="es-ES" sz="2000" b="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3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61764" y="381000"/>
            <a:ext cx="11665295" cy="671736"/>
          </a:xfrm>
        </p:spPr>
        <p:txBody>
          <a:bodyPr>
            <a:normAutofit/>
          </a:bodyPr>
          <a:lstStyle/>
          <a:p>
            <a:pPr algn="ctr" defTabSz="914400">
              <a:spcBef>
                <a:spcPts val="0"/>
              </a:spcBef>
              <a:buNone/>
            </a:pPr>
            <a:r>
              <a:rPr lang="es-ES" dirty="0" smtClean="0">
                <a:latin typeface="Corbel"/>
              </a:rPr>
              <a:t>Realizar un Respaldo Parcial de la Base de Datos</a:t>
            </a:r>
            <a:endParaRPr lang="es-ES" sz="3600" b="0" i="0" spc="100" baseline="0" dirty="0">
              <a:solidFill>
                <a:schemeClr val="tx1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3200" indent="-223200">
              <a:buClr>
                <a:srgbClr val="56C5FF"/>
              </a:buClr>
              <a:buFont typeface="Arial"/>
              <a:buChar char="•"/>
            </a:pPr>
            <a:r>
              <a:rPr lang="en-US" sz="2000" dirty="0"/>
              <a:t>BACKUP DATABASE { </a:t>
            </a:r>
            <a:r>
              <a:rPr lang="en-US" sz="2000" dirty="0" err="1"/>
              <a:t>database_name</a:t>
            </a:r>
            <a:r>
              <a:rPr lang="en-US" sz="2000" dirty="0"/>
              <a:t> | @</a:t>
            </a:r>
            <a:r>
              <a:rPr lang="en-US" sz="2000" dirty="0" err="1"/>
              <a:t>database_name_var</a:t>
            </a:r>
            <a:r>
              <a:rPr lang="en-US" sz="2000" dirty="0"/>
              <a:t> } </a:t>
            </a:r>
          </a:p>
          <a:p>
            <a:pPr marL="223200" indent="-223200">
              <a:buClr>
                <a:srgbClr val="56C5FF"/>
              </a:buClr>
              <a:buFont typeface="Arial"/>
              <a:buChar char="•"/>
            </a:pPr>
            <a:r>
              <a:rPr lang="en-US" sz="2000" dirty="0"/>
              <a:t> READ_WRITE_FILEGROUPS [ , &lt;</a:t>
            </a:r>
            <a:r>
              <a:rPr lang="en-US" sz="2000" dirty="0" err="1"/>
              <a:t>read_only_filegroup</a:t>
            </a:r>
            <a:r>
              <a:rPr lang="en-US" sz="2000" dirty="0"/>
              <a:t>&gt; [ ,...n ] ]</a:t>
            </a:r>
          </a:p>
          <a:p>
            <a:pPr marL="223200" indent="-223200">
              <a:buClr>
                <a:srgbClr val="56C5FF"/>
              </a:buClr>
              <a:buFont typeface="Arial"/>
              <a:buChar char="•"/>
            </a:pPr>
            <a:r>
              <a:rPr lang="en-US" sz="2000" dirty="0"/>
              <a:t>  TO &lt;</a:t>
            </a:r>
            <a:r>
              <a:rPr lang="en-US" sz="2000" dirty="0" err="1"/>
              <a:t>backup_device</a:t>
            </a:r>
            <a:r>
              <a:rPr lang="en-US" sz="2000" dirty="0"/>
              <a:t>&gt; [ ,...n ] </a:t>
            </a:r>
          </a:p>
          <a:p>
            <a:pPr marL="223200" indent="-223200">
              <a:buClr>
                <a:srgbClr val="56C5FF"/>
              </a:buClr>
              <a:buFont typeface="Arial"/>
              <a:buChar char="•"/>
            </a:pPr>
            <a:r>
              <a:rPr lang="en-US" sz="2000" dirty="0"/>
              <a:t>  [ &lt;MIRROR TO clause&gt; ] [ next-mirror-to ]</a:t>
            </a:r>
          </a:p>
          <a:p>
            <a:pPr marL="223200" indent="-223200">
              <a:buClr>
                <a:srgbClr val="56C5FF"/>
              </a:buClr>
              <a:buFont typeface="Arial"/>
              <a:buChar char="•"/>
            </a:pPr>
            <a:r>
              <a:rPr lang="en-US" sz="2000" dirty="0"/>
              <a:t>  [ WITH { DIFFERENTIAL | &lt;</a:t>
            </a:r>
            <a:r>
              <a:rPr lang="en-US" sz="2000" dirty="0" err="1"/>
              <a:t>general_WITH_options</a:t>
            </a:r>
            <a:r>
              <a:rPr lang="en-US" sz="2000" dirty="0"/>
              <a:t>&gt; [ ,...n ] } ]</a:t>
            </a:r>
          </a:p>
          <a:p>
            <a:pPr marL="223200" indent="-223200">
              <a:buClr>
                <a:srgbClr val="56C5FF"/>
              </a:buClr>
              <a:buFont typeface="Arial"/>
              <a:buChar char="•"/>
            </a:pPr>
            <a:r>
              <a:rPr lang="en-US" sz="2000" dirty="0"/>
              <a:t>[;]</a:t>
            </a:r>
            <a:endParaRPr lang="es-ES" sz="2000" b="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44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9757" y="381000"/>
            <a:ext cx="11999068" cy="743744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latin typeface="Corbel"/>
              </a:rPr>
              <a:t>Respaldar el Log de Transacciones de la Base de Datos</a:t>
            </a:r>
            <a:endParaRPr lang="es-ES" sz="3600" b="0" i="0" spc="100" baseline="0" dirty="0">
              <a:solidFill>
                <a:schemeClr val="tx1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3200" indent="-223200">
              <a:buClr>
                <a:srgbClr val="56C5FF"/>
              </a:buClr>
              <a:buFont typeface="Arial"/>
              <a:buChar char="•"/>
            </a:pPr>
            <a:r>
              <a:rPr lang="en-US" sz="2000" dirty="0"/>
              <a:t>Backing Up the Transaction Log (full and bulk-logged recovery models)</a:t>
            </a:r>
          </a:p>
          <a:p>
            <a:pPr marL="223200" indent="-223200">
              <a:buClr>
                <a:srgbClr val="56C5FF"/>
              </a:buClr>
              <a:buFont typeface="Arial"/>
              <a:buChar char="•"/>
            </a:pPr>
            <a:r>
              <a:rPr lang="en-US" sz="2000" dirty="0"/>
              <a:t>BACKUP LOG { </a:t>
            </a:r>
            <a:r>
              <a:rPr lang="en-US" sz="2000" dirty="0" err="1"/>
              <a:t>database_name</a:t>
            </a:r>
            <a:r>
              <a:rPr lang="en-US" sz="2000" dirty="0"/>
              <a:t> | @</a:t>
            </a:r>
            <a:r>
              <a:rPr lang="en-US" sz="2000" dirty="0" err="1"/>
              <a:t>database_name_var</a:t>
            </a:r>
            <a:r>
              <a:rPr lang="en-US" sz="2000" dirty="0"/>
              <a:t> } </a:t>
            </a:r>
          </a:p>
          <a:p>
            <a:pPr marL="223200" indent="-223200">
              <a:buClr>
                <a:srgbClr val="56C5FF"/>
              </a:buClr>
              <a:buFont typeface="Arial"/>
              <a:buChar char="•"/>
            </a:pPr>
            <a:r>
              <a:rPr lang="en-US" sz="2000" dirty="0"/>
              <a:t>  TO &lt;</a:t>
            </a:r>
            <a:r>
              <a:rPr lang="en-US" sz="2000" dirty="0" err="1"/>
              <a:t>backup_device</a:t>
            </a:r>
            <a:r>
              <a:rPr lang="en-US" sz="2000" dirty="0"/>
              <a:t>&gt; [ ,...n ] </a:t>
            </a:r>
          </a:p>
          <a:p>
            <a:pPr marL="223200" indent="-223200">
              <a:buClr>
                <a:srgbClr val="56C5FF"/>
              </a:buClr>
              <a:buFont typeface="Arial"/>
              <a:buChar char="•"/>
            </a:pPr>
            <a:r>
              <a:rPr lang="en-US" sz="2000" dirty="0"/>
              <a:t>  [ &lt;MIRROR TO clause&gt; ] [ next-mirror-to ]</a:t>
            </a:r>
          </a:p>
          <a:p>
            <a:pPr marL="223200" indent="-223200">
              <a:buClr>
                <a:srgbClr val="56C5FF"/>
              </a:buClr>
              <a:buFont typeface="Arial"/>
              <a:buChar char="•"/>
            </a:pPr>
            <a:r>
              <a:rPr lang="en-US" sz="2000" dirty="0"/>
              <a:t>  [ WITH { &lt;</a:t>
            </a:r>
            <a:r>
              <a:rPr lang="en-US" sz="2000" dirty="0" err="1"/>
              <a:t>general_WITH_options</a:t>
            </a:r>
            <a:r>
              <a:rPr lang="en-US" sz="2000" dirty="0"/>
              <a:t>&gt; | &lt;log-</a:t>
            </a:r>
            <a:r>
              <a:rPr lang="en-US" sz="2000" dirty="0" err="1"/>
              <a:t>specific_optionspec</a:t>
            </a:r>
            <a:r>
              <a:rPr lang="en-US" sz="2000" dirty="0"/>
              <a:t>&gt; } [ ,...n ] ]</a:t>
            </a:r>
          </a:p>
          <a:p>
            <a:pPr marL="223200" indent="-223200">
              <a:buClr>
                <a:srgbClr val="56C5FF"/>
              </a:buClr>
              <a:buFont typeface="Arial"/>
              <a:buChar char="•"/>
            </a:pPr>
            <a:r>
              <a:rPr lang="en-US" sz="2000" dirty="0" smtClean="0"/>
              <a:t>[;]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080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latin typeface="Corbel"/>
              </a:rPr>
              <a:t>Opciones de Respaldo</a:t>
            </a:r>
            <a:endParaRPr lang="es-ES" sz="3600" b="0" i="0" spc="100" baseline="0" dirty="0">
              <a:solidFill>
                <a:schemeClr val="tx1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Clr>
                <a:srgbClr val="56C5FF"/>
              </a:buClr>
              <a:buNone/>
            </a:pPr>
            <a:r>
              <a:rPr lang="es-ES" sz="2000" dirty="0" smtClean="0"/>
              <a:t>Data </a:t>
            </a:r>
            <a:r>
              <a:rPr lang="es-ES" sz="2000" dirty="0"/>
              <a:t>Transfer </a:t>
            </a:r>
            <a:r>
              <a:rPr lang="es-ES" sz="2000" dirty="0" err="1" smtClean="0"/>
              <a:t>Options</a:t>
            </a:r>
            <a:r>
              <a:rPr lang="es-ES" sz="2000" dirty="0" smtClean="0"/>
              <a:t>:</a:t>
            </a:r>
            <a:endParaRPr lang="es-ES" sz="2000" dirty="0"/>
          </a:p>
          <a:p>
            <a:pPr>
              <a:buClr>
                <a:srgbClr val="56C5FF"/>
              </a:buClr>
            </a:pPr>
            <a:r>
              <a:rPr lang="es-ES" sz="2000" dirty="0"/>
              <a:t>   BUFFERCOUNT = { </a:t>
            </a:r>
            <a:r>
              <a:rPr lang="es-ES" sz="2000" dirty="0" err="1"/>
              <a:t>buffercount</a:t>
            </a:r>
            <a:r>
              <a:rPr lang="es-ES" sz="2000" dirty="0"/>
              <a:t> | @</a:t>
            </a:r>
            <a:r>
              <a:rPr lang="es-ES" sz="2000" dirty="0" err="1"/>
              <a:t>buffercount_variable</a:t>
            </a:r>
            <a:r>
              <a:rPr lang="es-ES" sz="2000" dirty="0"/>
              <a:t> } </a:t>
            </a:r>
          </a:p>
          <a:p>
            <a:pPr>
              <a:buClr>
                <a:srgbClr val="56C5FF"/>
              </a:buClr>
            </a:pPr>
            <a:r>
              <a:rPr lang="es-ES" sz="2000" dirty="0"/>
              <a:t> | MAXTRANSFERSIZE = { </a:t>
            </a:r>
            <a:r>
              <a:rPr lang="es-ES" sz="2000" dirty="0" err="1"/>
              <a:t>maxtransfersize</a:t>
            </a:r>
            <a:r>
              <a:rPr lang="es-ES" sz="2000" dirty="0"/>
              <a:t> | @</a:t>
            </a:r>
            <a:r>
              <a:rPr lang="es-ES" sz="2000" dirty="0" err="1"/>
              <a:t>maxtransfersize_variable</a:t>
            </a:r>
            <a:r>
              <a:rPr lang="es-ES" sz="2000" dirty="0"/>
              <a:t> }</a:t>
            </a:r>
          </a:p>
          <a:p>
            <a:pPr marL="0" indent="0">
              <a:buClr>
                <a:srgbClr val="56C5FF"/>
              </a:buClr>
              <a:buNone/>
            </a:pPr>
            <a:endParaRPr lang="es-ES" sz="2000" dirty="0" smtClean="0"/>
          </a:p>
          <a:p>
            <a:pPr marL="0" indent="0">
              <a:buClr>
                <a:srgbClr val="56C5FF"/>
              </a:buClr>
              <a:buNone/>
            </a:pPr>
            <a:r>
              <a:rPr lang="es-ES" sz="2000" dirty="0" smtClean="0"/>
              <a:t>Error </a:t>
            </a:r>
            <a:r>
              <a:rPr lang="es-ES" sz="2000" dirty="0"/>
              <a:t>Management </a:t>
            </a:r>
            <a:r>
              <a:rPr lang="es-ES" sz="2000" dirty="0" err="1" smtClean="0"/>
              <a:t>Options</a:t>
            </a:r>
            <a:r>
              <a:rPr lang="es-ES" sz="2000" dirty="0" smtClean="0"/>
              <a:t>:</a:t>
            </a:r>
            <a:endParaRPr lang="es-ES" sz="2000" dirty="0"/>
          </a:p>
          <a:p>
            <a:pPr>
              <a:buClr>
                <a:srgbClr val="56C5FF"/>
              </a:buClr>
            </a:pPr>
            <a:r>
              <a:rPr lang="es-ES" sz="2000" dirty="0" smtClean="0"/>
              <a:t> </a:t>
            </a:r>
            <a:r>
              <a:rPr lang="es-ES" sz="2000" dirty="0"/>
              <a:t>{ NO_CHECKSUM | CHECKSUM }</a:t>
            </a:r>
          </a:p>
          <a:p>
            <a:pPr>
              <a:buClr>
                <a:srgbClr val="56C5FF"/>
              </a:buClr>
            </a:pPr>
            <a:r>
              <a:rPr lang="es-ES" sz="2000" dirty="0"/>
              <a:t> | { STOP_ON_ERROR | CONTINUE_AFTER_ERROR }</a:t>
            </a:r>
          </a:p>
          <a:p>
            <a:pPr marL="0" indent="0">
              <a:buClr>
                <a:srgbClr val="56C5FF"/>
              </a:buClr>
              <a:buNone/>
            </a:pPr>
            <a:endParaRPr lang="es-ES" sz="2000" dirty="0" smtClean="0"/>
          </a:p>
          <a:p>
            <a:pPr marL="0" indent="0">
              <a:buClr>
                <a:srgbClr val="56C5FF"/>
              </a:buClr>
              <a:buNone/>
            </a:pPr>
            <a:r>
              <a:rPr lang="es-ES" sz="2000" dirty="0" err="1" smtClean="0"/>
              <a:t>Compatibility</a:t>
            </a:r>
            <a:r>
              <a:rPr lang="es-ES" sz="2000" dirty="0" smtClean="0"/>
              <a:t> </a:t>
            </a:r>
            <a:r>
              <a:rPr lang="es-ES" sz="2000" dirty="0" err="1" smtClean="0"/>
              <a:t>Options</a:t>
            </a:r>
            <a:r>
              <a:rPr lang="es-ES" sz="2000" dirty="0" smtClean="0"/>
              <a:t>:</a:t>
            </a:r>
            <a:endParaRPr lang="es-ES" sz="2000" dirty="0"/>
          </a:p>
          <a:p>
            <a:pPr>
              <a:buClr>
                <a:srgbClr val="56C5FF"/>
              </a:buClr>
            </a:pPr>
            <a:r>
              <a:rPr lang="es-ES" sz="2000" dirty="0" smtClean="0"/>
              <a:t>RESTART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0884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latin typeface="Corbel"/>
              </a:rPr>
              <a:t>Opciones de Respaldo</a:t>
            </a:r>
            <a:endParaRPr lang="es-ES" sz="3600" b="0" i="0" spc="100" baseline="0" dirty="0">
              <a:solidFill>
                <a:schemeClr val="tx1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Clr>
                <a:srgbClr val="56C5FF"/>
              </a:buClr>
              <a:buNone/>
            </a:pPr>
            <a:r>
              <a:rPr lang="es-ES" sz="2000" dirty="0" err="1"/>
              <a:t>Monitoring</a:t>
            </a:r>
            <a:r>
              <a:rPr lang="es-ES" sz="2000" dirty="0"/>
              <a:t> </a:t>
            </a:r>
            <a:r>
              <a:rPr lang="es-ES" sz="2000" dirty="0" err="1" smtClean="0"/>
              <a:t>Options</a:t>
            </a:r>
            <a:r>
              <a:rPr lang="es-ES" sz="2000" dirty="0" smtClean="0"/>
              <a:t>:</a:t>
            </a:r>
            <a:endParaRPr lang="es-ES" sz="2000" dirty="0"/>
          </a:p>
          <a:p>
            <a:pPr>
              <a:buClr>
                <a:srgbClr val="56C5FF"/>
              </a:buClr>
            </a:pPr>
            <a:r>
              <a:rPr lang="es-ES" sz="2000" dirty="0" smtClean="0"/>
              <a:t> </a:t>
            </a:r>
            <a:r>
              <a:rPr lang="es-ES" sz="2000" dirty="0"/>
              <a:t>STATS [ = </a:t>
            </a:r>
            <a:r>
              <a:rPr lang="es-ES" sz="2000" dirty="0" err="1"/>
              <a:t>percentage</a:t>
            </a:r>
            <a:r>
              <a:rPr lang="es-ES" sz="2000" dirty="0"/>
              <a:t> ] </a:t>
            </a:r>
          </a:p>
          <a:p>
            <a:pPr marL="0" indent="0">
              <a:buClr>
                <a:srgbClr val="56C5FF"/>
              </a:buClr>
              <a:buNone/>
            </a:pPr>
            <a:endParaRPr lang="es-ES" sz="2000" dirty="0"/>
          </a:p>
          <a:p>
            <a:pPr marL="0" indent="0">
              <a:buClr>
                <a:srgbClr val="56C5FF"/>
              </a:buClr>
              <a:buNone/>
            </a:pPr>
            <a:r>
              <a:rPr lang="es-ES" sz="2000" dirty="0" smtClean="0"/>
              <a:t>Tape </a:t>
            </a:r>
            <a:r>
              <a:rPr lang="es-ES" sz="2000" dirty="0" err="1" smtClean="0"/>
              <a:t>Options</a:t>
            </a:r>
            <a:r>
              <a:rPr lang="es-ES" sz="2000" dirty="0" smtClean="0"/>
              <a:t>:</a:t>
            </a:r>
            <a:endParaRPr lang="es-ES" sz="2000" dirty="0"/>
          </a:p>
          <a:p>
            <a:pPr>
              <a:buClr>
                <a:srgbClr val="56C5FF"/>
              </a:buClr>
            </a:pPr>
            <a:r>
              <a:rPr lang="es-ES" sz="2000" dirty="0"/>
              <a:t>   { REWIND | NOREWIND } </a:t>
            </a:r>
          </a:p>
          <a:p>
            <a:pPr>
              <a:buClr>
                <a:srgbClr val="56C5FF"/>
              </a:buClr>
            </a:pPr>
            <a:r>
              <a:rPr lang="es-ES" sz="2000" dirty="0"/>
              <a:t> | { UNLOAD | NOUNLOAD } </a:t>
            </a:r>
          </a:p>
          <a:p>
            <a:pPr marL="0" indent="0">
              <a:buClr>
                <a:srgbClr val="56C5FF"/>
              </a:buClr>
              <a:buNone/>
            </a:pPr>
            <a:endParaRPr lang="es-ES" sz="2000" dirty="0"/>
          </a:p>
          <a:p>
            <a:pPr marL="0" indent="0">
              <a:buClr>
                <a:srgbClr val="56C5FF"/>
              </a:buClr>
              <a:buNone/>
            </a:pPr>
            <a:r>
              <a:rPr lang="es-ES" sz="2000" dirty="0" smtClean="0"/>
              <a:t>Log-</a:t>
            </a:r>
            <a:r>
              <a:rPr lang="es-ES" sz="2000" dirty="0" err="1" smtClean="0"/>
              <a:t>specific</a:t>
            </a:r>
            <a:r>
              <a:rPr lang="es-ES" sz="2000" dirty="0" smtClean="0"/>
              <a:t> </a:t>
            </a:r>
            <a:r>
              <a:rPr lang="es-ES" sz="2000" dirty="0" err="1" smtClean="0"/>
              <a:t>Options</a:t>
            </a:r>
            <a:r>
              <a:rPr lang="es-ES" sz="2000" dirty="0" smtClean="0"/>
              <a:t>:</a:t>
            </a:r>
            <a:endParaRPr lang="es-ES" sz="2000" dirty="0"/>
          </a:p>
          <a:p>
            <a:pPr>
              <a:buClr>
                <a:srgbClr val="56C5FF"/>
              </a:buClr>
            </a:pPr>
            <a:r>
              <a:rPr lang="es-ES" sz="2000" dirty="0"/>
              <a:t>   { NORECOVERY | STANDBY = </a:t>
            </a:r>
            <a:r>
              <a:rPr lang="es-ES" sz="2000" dirty="0" err="1"/>
              <a:t>undo_file_name</a:t>
            </a:r>
            <a:r>
              <a:rPr lang="es-ES" sz="2000" dirty="0"/>
              <a:t> }</a:t>
            </a:r>
          </a:p>
          <a:p>
            <a:pPr>
              <a:buClr>
                <a:srgbClr val="56C5FF"/>
              </a:buClr>
            </a:pPr>
            <a:r>
              <a:rPr lang="es-ES" sz="2000" dirty="0"/>
              <a:t> | NO_TRUNCATE</a:t>
            </a:r>
          </a:p>
        </p:txBody>
      </p:sp>
    </p:spTree>
    <p:extLst>
      <p:ext uri="{BB962C8B-B14F-4D97-AF65-F5344CB8AC3E}">
        <p14:creationId xmlns:p14="http://schemas.microsoft.com/office/powerpoint/2010/main" val="93664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latin typeface="Corbel"/>
              </a:rPr>
              <a:t>Opciones de Respaldo</a:t>
            </a:r>
            <a:endParaRPr lang="es-ES" sz="3600" b="0" i="0" spc="100" baseline="0" dirty="0">
              <a:solidFill>
                <a:schemeClr val="tx1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Clr>
                <a:srgbClr val="56C5FF"/>
              </a:buClr>
              <a:buNone/>
            </a:pPr>
            <a:r>
              <a:rPr lang="es-ES" sz="2000" dirty="0" err="1" smtClean="0"/>
              <a:t>Encryption</a:t>
            </a:r>
            <a:r>
              <a:rPr lang="es-ES" sz="2000" dirty="0" smtClean="0"/>
              <a:t> </a:t>
            </a:r>
            <a:r>
              <a:rPr lang="es-ES" sz="2000" dirty="0" err="1" smtClean="0"/>
              <a:t>Options</a:t>
            </a:r>
            <a:r>
              <a:rPr lang="es-ES" sz="2000" dirty="0" smtClean="0"/>
              <a:t>:</a:t>
            </a:r>
            <a:endParaRPr lang="es-ES" sz="2000" dirty="0"/>
          </a:p>
          <a:p>
            <a:pPr>
              <a:buClr>
                <a:srgbClr val="56C5FF"/>
              </a:buClr>
            </a:pPr>
            <a:r>
              <a:rPr lang="es-ES" sz="2000" dirty="0"/>
              <a:t> ENCRYPTION (ALGORITHM = </a:t>
            </a:r>
            <a:r>
              <a:rPr lang="es-ES" sz="2000" dirty="0" smtClean="0"/>
              <a:t>{</a:t>
            </a:r>
          </a:p>
          <a:p>
            <a:pPr lvl="1">
              <a:buClr>
                <a:srgbClr val="56C5FF"/>
              </a:buClr>
            </a:pPr>
            <a:r>
              <a:rPr lang="es-ES" sz="1600" dirty="0" smtClean="0"/>
              <a:t> </a:t>
            </a:r>
            <a:r>
              <a:rPr lang="es-ES" sz="1600" dirty="0"/>
              <a:t>AES_128 | </a:t>
            </a:r>
            <a:endParaRPr lang="es-ES" sz="1600" dirty="0" smtClean="0"/>
          </a:p>
          <a:p>
            <a:pPr lvl="1">
              <a:buClr>
                <a:srgbClr val="56C5FF"/>
              </a:buClr>
            </a:pPr>
            <a:r>
              <a:rPr lang="es-ES" sz="1600" dirty="0" smtClean="0"/>
              <a:t>AES_192 </a:t>
            </a:r>
            <a:r>
              <a:rPr lang="es-ES" sz="1600" dirty="0"/>
              <a:t>| </a:t>
            </a:r>
            <a:endParaRPr lang="es-ES" sz="1600" dirty="0" smtClean="0"/>
          </a:p>
          <a:p>
            <a:pPr lvl="1">
              <a:buClr>
                <a:srgbClr val="56C5FF"/>
              </a:buClr>
            </a:pPr>
            <a:r>
              <a:rPr lang="es-ES" sz="1600" dirty="0" smtClean="0"/>
              <a:t>AES_256 </a:t>
            </a:r>
            <a:r>
              <a:rPr lang="es-ES" sz="1600" dirty="0"/>
              <a:t>| </a:t>
            </a:r>
            <a:endParaRPr lang="es-ES" sz="1600" dirty="0" smtClean="0"/>
          </a:p>
          <a:p>
            <a:pPr lvl="1">
              <a:buClr>
                <a:srgbClr val="56C5FF"/>
              </a:buClr>
            </a:pPr>
            <a:r>
              <a:rPr lang="es-ES" sz="1600" dirty="0" smtClean="0"/>
              <a:t>TRIPLE_DES_3KEY </a:t>
            </a:r>
          </a:p>
          <a:p>
            <a:pPr>
              <a:buClr>
                <a:srgbClr val="56C5FF"/>
              </a:buClr>
            </a:pPr>
            <a:r>
              <a:rPr lang="es-ES" sz="2000" dirty="0" smtClean="0"/>
              <a:t>} </a:t>
            </a:r>
            <a:r>
              <a:rPr lang="es-ES" sz="2000" dirty="0"/>
              <a:t>, </a:t>
            </a:r>
            <a:r>
              <a:rPr lang="es-ES" sz="2000" dirty="0" err="1"/>
              <a:t>encryptor_options</a:t>
            </a:r>
            <a:r>
              <a:rPr lang="es-ES" sz="2000" dirty="0"/>
              <a:t> ) </a:t>
            </a:r>
          </a:p>
          <a:p>
            <a:pPr marL="0" indent="0">
              <a:buClr>
                <a:srgbClr val="56C5FF"/>
              </a:buClr>
              <a:buNone/>
            </a:pPr>
            <a:endParaRPr lang="es-ES" sz="2000" dirty="0" smtClean="0"/>
          </a:p>
          <a:p>
            <a:pPr marL="0" indent="0">
              <a:buClr>
                <a:srgbClr val="56C5FF"/>
              </a:buClr>
              <a:buNone/>
            </a:pPr>
            <a:r>
              <a:rPr lang="es-ES" sz="2000" dirty="0" smtClean="0"/>
              <a:t>&lt;</a:t>
            </a:r>
            <a:r>
              <a:rPr lang="es-ES" sz="2000" dirty="0" err="1"/>
              <a:t>encryptor_options</a:t>
            </a:r>
            <a:r>
              <a:rPr lang="es-ES" sz="2000" dirty="0"/>
              <a:t>&gt; ::= </a:t>
            </a:r>
          </a:p>
          <a:p>
            <a:pPr>
              <a:buClr>
                <a:srgbClr val="56C5FF"/>
              </a:buClr>
            </a:pPr>
            <a:r>
              <a:rPr lang="es-ES" sz="2000" dirty="0"/>
              <a:t>   SERVER CERTIFICATE </a:t>
            </a:r>
            <a:r>
              <a:rPr lang="es-ES" sz="2000" dirty="0" smtClean="0"/>
              <a:t>=</a:t>
            </a:r>
          </a:p>
          <a:p>
            <a:pPr lvl="1">
              <a:buClr>
                <a:srgbClr val="56C5FF"/>
              </a:buClr>
            </a:pPr>
            <a:r>
              <a:rPr lang="es-ES" sz="1600" dirty="0" smtClean="0"/>
              <a:t> </a:t>
            </a:r>
            <a:r>
              <a:rPr lang="es-ES" sz="1600" dirty="0" err="1"/>
              <a:t>Encryptor_Name</a:t>
            </a:r>
            <a:r>
              <a:rPr lang="es-ES" sz="1600" dirty="0"/>
              <a:t> | </a:t>
            </a:r>
          </a:p>
          <a:p>
            <a:pPr lvl="1">
              <a:buClr>
                <a:srgbClr val="56C5FF"/>
              </a:buClr>
            </a:pPr>
            <a:r>
              <a:rPr lang="es-ES" sz="1400" dirty="0" smtClean="0"/>
              <a:t>SERVER </a:t>
            </a:r>
            <a:r>
              <a:rPr lang="es-ES" sz="1400" dirty="0"/>
              <a:t>ASYMMETRIC KEY = </a:t>
            </a:r>
            <a:r>
              <a:rPr lang="es-ES" sz="1400" dirty="0" err="1"/>
              <a:t>Encryptor_Name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8687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SQL Server Avanzado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¿Preguntas y/o Dudas?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M.C. Nahún enrique Montoya Iribe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089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túnel azul digital (panorámica)</Template>
  <TotalTime>0</TotalTime>
  <Words>354</Words>
  <Application>Microsoft Office PowerPoint</Application>
  <PresentationFormat>Personalizado</PresentationFormat>
  <Paragraphs>68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SQL Server Avanzado</vt:lpstr>
      <vt:lpstr>Realizar un Backup Completo a la Base de Datos</vt:lpstr>
      <vt:lpstr>Realizar un Respaldo Básico de la Base de Datos</vt:lpstr>
      <vt:lpstr>Realizar un Respaldo Parcial de la Base de Datos</vt:lpstr>
      <vt:lpstr>Respaldar el Log de Transacciones de la Base de Datos</vt:lpstr>
      <vt:lpstr>Opciones de Respaldo</vt:lpstr>
      <vt:lpstr>Opciones de Respaldo</vt:lpstr>
      <vt:lpstr>Opciones de Respaldo</vt:lpstr>
      <vt:lpstr>SQL Server Avanzado  ¿Preguntas y/o Dudas?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2015-06-13T15:13:33Z</dcterms:created>
  <dcterms:modified xsi:type="dcterms:W3CDTF">2015-06-13T18:09:22Z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