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73" r:id="rId3"/>
    <p:sldId id="305" r:id="rId4"/>
    <p:sldId id="306" r:id="rId5"/>
    <p:sldId id="277" r:id="rId6"/>
    <p:sldId id="288" r:id="rId7"/>
    <p:sldId id="289" r:id="rId8"/>
    <p:sldId id="290" r:id="rId9"/>
    <p:sldId id="303" r:id="rId10"/>
    <p:sldId id="272" r:id="rId11"/>
    <p:sldId id="291" r:id="rId12"/>
    <p:sldId id="299" r:id="rId13"/>
    <p:sldId id="292" r:id="rId14"/>
    <p:sldId id="293" r:id="rId15"/>
    <p:sldId id="294" r:id="rId16"/>
    <p:sldId id="295" r:id="rId17"/>
    <p:sldId id="296" r:id="rId18"/>
    <p:sldId id="297" r:id="rId19"/>
    <p:sldId id="298" r:id="rId20"/>
    <p:sldId id="266" r:id="rId21"/>
    <p:sldId id="281" r:id="rId22"/>
    <p:sldId id="284" r:id="rId23"/>
    <p:sldId id="285" r:id="rId24"/>
    <p:sldId id="267" r:id="rId25"/>
    <p:sldId id="286" r:id="rId26"/>
    <p:sldId id="257" r:id="rId27"/>
    <p:sldId id="300" r:id="rId28"/>
    <p:sldId id="308" r:id="rId29"/>
    <p:sldId id="309" r:id="rId30"/>
    <p:sldId id="310" r:id="rId31"/>
    <p:sldId id="311" r:id="rId32"/>
    <p:sldId id="312" r:id="rId33"/>
    <p:sldId id="313" r:id="rId34"/>
    <p:sldId id="262" r:id="rId35"/>
    <p:sldId id="271" r:id="rId36"/>
    <p:sldId id="274" r:id="rId37"/>
    <p:sldId id="261" r:id="rId38"/>
    <p:sldId id="282" r:id="rId39"/>
    <p:sldId id="283" r:id="rId40"/>
    <p:sldId id="260" r:id="rId41"/>
    <p:sldId id="263" r:id="rId42"/>
    <p:sldId id="307" r:id="rId43"/>
    <p:sldId id="287" r:id="rId44"/>
    <p:sldId id="314" r:id="rId45"/>
    <p:sldId id="301" r:id="rId46"/>
    <p:sldId id="302" r:id="rId47"/>
    <p:sldId id="265" r:id="rId48"/>
    <p:sldId id="268" r:id="rId49"/>
    <p:sldId id="269" r:id="rId50"/>
    <p:sldId id="276" r:id="rId51"/>
    <p:sldId id="278" r:id="rId52"/>
    <p:sldId id="279" r:id="rId53"/>
    <p:sldId id="280" r:id="rId54"/>
    <p:sldId id="275" r:id="rId55"/>
    <p:sldId id="270" r:id="rId56"/>
    <p:sldId id="25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9" autoAdjust="0"/>
    <p:restoredTop sz="94660"/>
  </p:normalViewPr>
  <p:slideViewPr>
    <p:cSldViewPr>
      <p:cViewPr varScale="1">
        <p:scale>
          <a:sx n="72" d="100"/>
          <a:sy n="72" d="100"/>
        </p:scale>
        <p:origin x="-157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B680D-9CFA-4905-B981-5AA7D0C53C9D}" type="doc">
      <dgm:prSet loTypeId="urn:microsoft.com/office/officeart/2008/layout/LinedList" loCatId="list" qsTypeId="urn:microsoft.com/office/officeart/2005/8/quickstyle/3d1" qsCatId="3D" csTypeId="urn:microsoft.com/office/officeart/2005/8/colors/accent6_4" csCatId="accent6" phldr="1"/>
      <dgm:spPr/>
      <dgm:t>
        <a:bodyPr/>
        <a:lstStyle/>
        <a:p>
          <a:pPr rtl="1"/>
          <a:endParaRPr lang="fa-IR"/>
        </a:p>
      </dgm:t>
    </dgm:pt>
    <dgm:pt modelId="{8212097F-EB29-4DDE-ABDC-5B9BC659B6EB}">
      <dgm:prSet phldrT="[Text]" custT="1"/>
      <dgm:spPr/>
      <dgm:t>
        <a:bodyPr/>
        <a:lstStyle/>
        <a:p>
          <a:pPr algn="ctr" rtl="0"/>
          <a:r>
            <a:rPr lang="en-US" sz="2000" dirty="0" smtClean="0"/>
            <a:t>Introduction</a:t>
          </a:r>
          <a:endParaRPr lang="fa-IR" sz="2000" dirty="0"/>
        </a:p>
      </dgm:t>
    </dgm:pt>
    <dgm:pt modelId="{BCF9B2A1-3821-47FA-8149-910BF0B664A1}" type="parTrans" cxnId="{B41BA729-4597-4D08-BDAC-E82BA63D2C2E}">
      <dgm:prSet/>
      <dgm:spPr/>
      <dgm:t>
        <a:bodyPr/>
        <a:lstStyle/>
        <a:p>
          <a:pPr rtl="1"/>
          <a:endParaRPr lang="fa-IR"/>
        </a:p>
      </dgm:t>
    </dgm:pt>
    <dgm:pt modelId="{1001663D-ACF3-4B05-AF8B-6A0C1DD0FCC8}" type="sibTrans" cxnId="{B41BA729-4597-4D08-BDAC-E82BA63D2C2E}">
      <dgm:prSet/>
      <dgm:spPr/>
      <dgm:t>
        <a:bodyPr/>
        <a:lstStyle/>
        <a:p>
          <a:pPr rtl="1"/>
          <a:endParaRPr lang="fa-IR"/>
        </a:p>
      </dgm:t>
    </dgm:pt>
    <dgm:pt modelId="{8F084FF4-C244-4F5F-B7EF-E44753D3899E}">
      <dgm:prSet phldrT="[Text]"/>
      <dgm:spPr/>
      <dgm:t>
        <a:bodyPr/>
        <a:lstStyle/>
        <a:p>
          <a:pPr algn="l" rtl="0"/>
          <a:r>
            <a:rPr lang="en-US" dirty="0" smtClean="0"/>
            <a:t>TRANSMISSION LINES</a:t>
          </a:r>
          <a:endParaRPr lang="fa-IR" dirty="0"/>
        </a:p>
      </dgm:t>
    </dgm:pt>
    <dgm:pt modelId="{51C04BE9-CC51-42CD-892E-9A226002722F}" type="parTrans" cxnId="{28B1A10A-2939-431F-9BBC-1FE3FA8B8072}">
      <dgm:prSet/>
      <dgm:spPr/>
      <dgm:t>
        <a:bodyPr/>
        <a:lstStyle/>
        <a:p>
          <a:pPr rtl="1"/>
          <a:endParaRPr lang="fa-IR"/>
        </a:p>
      </dgm:t>
    </dgm:pt>
    <dgm:pt modelId="{9C26FB69-7F33-41A3-BE7D-E3ADBE98DFEC}" type="sibTrans" cxnId="{28B1A10A-2939-431F-9BBC-1FE3FA8B8072}">
      <dgm:prSet/>
      <dgm:spPr/>
      <dgm:t>
        <a:bodyPr/>
        <a:lstStyle/>
        <a:p>
          <a:pPr rtl="1"/>
          <a:endParaRPr lang="fa-IR"/>
        </a:p>
      </dgm:t>
    </dgm:pt>
    <dgm:pt modelId="{FA9699FD-6750-493D-8D00-04E3FBF0D97B}">
      <dgm:prSet phldrT="[Text]"/>
      <dgm:spPr/>
      <dgm:t>
        <a:bodyPr/>
        <a:lstStyle/>
        <a:p>
          <a:pPr rtl="0"/>
          <a:r>
            <a:rPr lang="en-US" dirty="0" smtClean="0"/>
            <a:t>substation</a:t>
          </a:r>
          <a:endParaRPr lang="fa-IR" dirty="0"/>
        </a:p>
      </dgm:t>
    </dgm:pt>
    <dgm:pt modelId="{7738999A-96D3-46FE-AD56-16D542B896A3}" type="parTrans" cxnId="{B0AD410D-6AF3-44DE-9A2B-CDFCF43FC720}">
      <dgm:prSet/>
      <dgm:spPr/>
      <dgm:t>
        <a:bodyPr/>
        <a:lstStyle/>
        <a:p>
          <a:pPr rtl="1"/>
          <a:endParaRPr lang="fa-IR"/>
        </a:p>
      </dgm:t>
    </dgm:pt>
    <dgm:pt modelId="{0AF0734A-DA9D-4839-82B5-A7C91C5996C1}" type="sibTrans" cxnId="{B0AD410D-6AF3-44DE-9A2B-CDFCF43FC720}">
      <dgm:prSet/>
      <dgm:spPr/>
      <dgm:t>
        <a:bodyPr/>
        <a:lstStyle/>
        <a:p>
          <a:pPr rtl="1"/>
          <a:endParaRPr lang="fa-IR"/>
        </a:p>
      </dgm:t>
    </dgm:pt>
    <dgm:pt modelId="{2ACB7115-1A21-4106-9DDB-4D86B06931A0}">
      <dgm:prSet phldrT="[Text]"/>
      <dgm:spPr/>
      <dgm:t>
        <a:bodyPr/>
        <a:lstStyle/>
        <a:p>
          <a:pPr rtl="0"/>
          <a:r>
            <a:rPr lang="en-US" dirty="0" smtClean="0"/>
            <a:t>OVER VOLTAGES</a:t>
          </a:r>
          <a:endParaRPr lang="fa-IR" dirty="0"/>
        </a:p>
      </dgm:t>
    </dgm:pt>
    <dgm:pt modelId="{EF7B77C4-8A95-4F83-BEAB-7FAFC4CFADF8}" type="parTrans" cxnId="{92D40B33-BD93-42F7-9584-83EB6043F171}">
      <dgm:prSet/>
      <dgm:spPr/>
      <dgm:t>
        <a:bodyPr/>
        <a:lstStyle/>
        <a:p>
          <a:pPr rtl="1"/>
          <a:endParaRPr lang="fa-IR"/>
        </a:p>
      </dgm:t>
    </dgm:pt>
    <dgm:pt modelId="{0B577805-DDE3-4424-867B-9F00B7516B98}" type="sibTrans" cxnId="{92D40B33-BD93-42F7-9584-83EB6043F171}">
      <dgm:prSet/>
      <dgm:spPr/>
      <dgm:t>
        <a:bodyPr/>
        <a:lstStyle/>
        <a:p>
          <a:pPr rtl="1"/>
          <a:endParaRPr lang="fa-IR"/>
        </a:p>
      </dgm:t>
    </dgm:pt>
    <dgm:pt modelId="{7DF2CF24-6470-424E-B7A3-CE7122B125EA}" type="pres">
      <dgm:prSet presAssocID="{3DEB680D-9CFA-4905-B981-5AA7D0C53C9D}" presName="vert0" presStyleCnt="0">
        <dgm:presLayoutVars>
          <dgm:dir/>
          <dgm:animOne val="branch"/>
          <dgm:animLvl val="lvl"/>
        </dgm:presLayoutVars>
      </dgm:prSet>
      <dgm:spPr/>
      <dgm:t>
        <a:bodyPr/>
        <a:lstStyle/>
        <a:p>
          <a:pPr rtl="1"/>
          <a:endParaRPr lang="fa-IR"/>
        </a:p>
      </dgm:t>
    </dgm:pt>
    <dgm:pt modelId="{C26BB1BE-EF8B-4EE7-937E-223D98D684C6}" type="pres">
      <dgm:prSet presAssocID="{8212097F-EB29-4DDE-ABDC-5B9BC659B6EB}" presName="thickLine" presStyleLbl="alignNode1" presStyleIdx="0" presStyleCnt="1"/>
      <dgm:spPr/>
    </dgm:pt>
    <dgm:pt modelId="{BB2F213C-A1AA-482A-BB88-942D0012DBBB}" type="pres">
      <dgm:prSet presAssocID="{8212097F-EB29-4DDE-ABDC-5B9BC659B6EB}" presName="horz1" presStyleCnt="0"/>
      <dgm:spPr/>
    </dgm:pt>
    <dgm:pt modelId="{6826D40B-E334-4D87-9C0B-9282360546D0}" type="pres">
      <dgm:prSet presAssocID="{8212097F-EB29-4DDE-ABDC-5B9BC659B6EB}" presName="tx1" presStyleLbl="revTx" presStyleIdx="0" presStyleCnt="4" custScaleX="374935" custScaleY="100098"/>
      <dgm:spPr/>
      <dgm:t>
        <a:bodyPr/>
        <a:lstStyle/>
        <a:p>
          <a:pPr rtl="1"/>
          <a:endParaRPr lang="fa-IR"/>
        </a:p>
      </dgm:t>
    </dgm:pt>
    <dgm:pt modelId="{7DBE9F4F-2A41-4DDF-9949-C2A03FD9C7F0}" type="pres">
      <dgm:prSet presAssocID="{8212097F-EB29-4DDE-ABDC-5B9BC659B6EB}" presName="vert1" presStyleCnt="0"/>
      <dgm:spPr/>
    </dgm:pt>
    <dgm:pt modelId="{9099C477-5D64-4F72-8BFA-C7C04BE7EB49}" type="pres">
      <dgm:prSet presAssocID="{8F084FF4-C244-4F5F-B7EF-E44753D3899E}" presName="vertSpace2a" presStyleCnt="0"/>
      <dgm:spPr/>
    </dgm:pt>
    <dgm:pt modelId="{EC617CDE-BD24-40F0-BFD8-F68D1A9F67B6}" type="pres">
      <dgm:prSet presAssocID="{8F084FF4-C244-4F5F-B7EF-E44753D3899E}" presName="horz2" presStyleCnt="0"/>
      <dgm:spPr/>
    </dgm:pt>
    <dgm:pt modelId="{20F47359-61D0-4017-8153-8B13F12342E9}" type="pres">
      <dgm:prSet presAssocID="{8F084FF4-C244-4F5F-B7EF-E44753D3899E}" presName="horzSpace2" presStyleCnt="0"/>
      <dgm:spPr/>
    </dgm:pt>
    <dgm:pt modelId="{79468AF8-9BC4-4C93-BE5C-BBD56E5245F4}" type="pres">
      <dgm:prSet presAssocID="{8F084FF4-C244-4F5F-B7EF-E44753D3899E}" presName="tx2" presStyleLbl="revTx" presStyleIdx="1" presStyleCnt="4" custScaleX="122074" custScaleY="27511"/>
      <dgm:spPr/>
      <dgm:t>
        <a:bodyPr/>
        <a:lstStyle/>
        <a:p>
          <a:pPr rtl="1"/>
          <a:endParaRPr lang="fa-IR"/>
        </a:p>
      </dgm:t>
    </dgm:pt>
    <dgm:pt modelId="{712BC923-A23F-481C-A46E-3645E4434905}" type="pres">
      <dgm:prSet presAssocID="{8F084FF4-C244-4F5F-B7EF-E44753D3899E}" presName="vert2" presStyleCnt="0"/>
      <dgm:spPr/>
    </dgm:pt>
    <dgm:pt modelId="{0FC7B369-39AE-4EF0-891F-18668233F30E}" type="pres">
      <dgm:prSet presAssocID="{8F084FF4-C244-4F5F-B7EF-E44753D3899E}" presName="thinLine2b" presStyleLbl="callout" presStyleIdx="0" presStyleCnt="3"/>
      <dgm:spPr/>
    </dgm:pt>
    <dgm:pt modelId="{D0B4D774-DEA0-4B9A-B887-8FBA1D9CD687}" type="pres">
      <dgm:prSet presAssocID="{8F084FF4-C244-4F5F-B7EF-E44753D3899E}" presName="vertSpace2b" presStyleCnt="0"/>
      <dgm:spPr/>
    </dgm:pt>
    <dgm:pt modelId="{32BBBF7A-6088-4FA1-BC94-BFD123C40867}" type="pres">
      <dgm:prSet presAssocID="{FA9699FD-6750-493D-8D00-04E3FBF0D97B}" presName="horz2" presStyleCnt="0"/>
      <dgm:spPr/>
    </dgm:pt>
    <dgm:pt modelId="{9303B901-A379-4619-90DE-EED153F623B8}" type="pres">
      <dgm:prSet presAssocID="{FA9699FD-6750-493D-8D00-04E3FBF0D97B}" presName="horzSpace2" presStyleCnt="0"/>
      <dgm:spPr/>
    </dgm:pt>
    <dgm:pt modelId="{0309FC4C-08A4-46B7-9832-1B14B97C77F9}" type="pres">
      <dgm:prSet presAssocID="{FA9699FD-6750-493D-8D00-04E3FBF0D97B}" presName="tx2" presStyleLbl="revTx" presStyleIdx="2" presStyleCnt="4" custScaleY="37205"/>
      <dgm:spPr/>
      <dgm:t>
        <a:bodyPr/>
        <a:lstStyle/>
        <a:p>
          <a:pPr rtl="1"/>
          <a:endParaRPr lang="fa-IR"/>
        </a:p>
      </dgm:t>
    </dgm:pt>
    <dgm:pt modelId="{7C9ED30F-9136-426F-82D0-3ABDF7A72974}" type="pres">
      <dgm:prSet presAssocID="{FA9699FD-6750-493D-8D00-04E3FBF0D97B}" presName="vert2" presStyleCnt="0"/>
      <dgm:spPr/>
    </dgm:pt>
    <dgm:pt modelId="{495023E7-AE27-4AFB-8D81-73A60D03791D}" type="pres">
      <dgm:prSet presAssocID="{FA9699FD-6750-493D-8D00-04E3FBF0D97B}" presName="thinLine2b" presStyleLbl="callout" presStyleIdx="1" presStyleCnt="3"/>
      <dgm:spPr/>
    </dgm:pt>
    <dgm:pt modelId="{C567FB7E-4B85-47BB-9028-B1CAAF1759D5}" type="pres">
      <dgm:prSet presAssocID="{FA9699FD-6750-493D-8D00-04E3FBF0D97B}" presName="vertSpace2b" presStyleCnt="0"/>
      <dgm:spPr/>
    </dgm:pt>
    <dgm:pt modelId="{60E3CCB3-606A-4B5F-8236-F2430F4519CD}" type="pres">
      <dgm:prSet presAssocID="{2ACB7115-1A21-4106-9DDB-4D86B06931A0}" presName="horz2" presStyleCnt="0"/>
      <dgm:spPr/>
    </dgm:pt>
    <dgm:pt modelId="{F0691577-6C3E-4636-8797-280C5237A823}" type="pres">
      <dgm:prSet presAssocID="{2ACB7115-1A21-4106-9DDB-4D86B06931A0}" presName="horzSpace2" presStyleCnt="0"/>
      <dgm:spPr/>
    </dgm:pt>
    <dgm:pt modelId="{068BA5FA-2D84-461E-B07C-83EDA5DA49E3}" type="pres">
      <dgm:prSet presAssocID="{2ACB7115-1A21-4106-9DDB-4D86B06931A0}" presName="tx2" presStyleLbl="revTx" presStyleIdx="3" presStyleCnt="4" custScaleY="44165"/>
      <dgm:spPr/>
      <dgm:t>
        <a:bodyPr/>
        <a:lstStyle/>
        <a:p>
          <a:pPr rtl="1"/>
          <a:endParaRPr lang="fa-IR"/>
        </a:p>
      </dgm:t>
    </dgm:pt>
    <dgm:pt modelId="{20304945-5A12-4029-9867-0362C6BAD2FC}" type="pres">
      <dgm:prSet presAssocID="{2ACB7115-1A21-4106-9DDB-4D86B06931A0}" presName="vert2" presStyleCnt="0"/>
      <dgm:spPr/>
    </dgm:pt>
    <dgm:pt modelId="{A5D081EF-0737-42F4-BA4F-DBBBE4C7EFAD}" type="pres">
      <dgm:prSet presAssocID="{2ACB7115-1A21-4106-9DDB-4D86B06931A0}" presName="thinLine2b" presStyleLbl="callout" presStyleIdx="2" presStyleCnt="3"/>
      <dgm:spPr/>
    </dgm:pt>
    <dgm:pt modelId="{2F414D52-B1BE-4B0B-9C82-E037446B9FD6}" type="pres">
      <dgm:prSet presAssocID="{2ACB7115-1A21-4106-9DDB-4D86B06931A0}" presName="vertSpace2b" presStyleCnt="0"/>
      <dgm:spPr/>
    </dgm:pt>
  </dgm:ptLst>
  <dgm:cxnLst>
    <dgm:cxn modelId="{D8F08960-B274-48CE-B96C-22CC3714A232}" type="presOf" srcId="{2ACB7115-1A21-4106-9DDB-4D86B06931A0}" destId="{068BA5FA-2D84-461E-B07C-83EDA5DA49E3}" srcOrd="0" destOrd="0" presId="urn:microsoft.com/office/officeart/2008/layout/LinedList"/>
    <dgm:cxn modelId="{B41BA729-4597-4D08-BDAC-E82BA63D2C2E}" srcId="{3DEB680D-9CFA-4905-B981-5AA7D0C53C9D}" destId="{8212097F-EB29-4DDE-ABDC-5B9BC659B6EB}" srcOrd="0" destOrd="0" parTransId="{BCF9B2A1-3821-47FA-8149-910BF0B664A1}" sibTransId="{1001663D-ACF3-4B05-AF8B-6A0C1DD0FCC8}"/>
    <dgm:cxn modelId="{92D40B33-BD93-42F7-9584-83EB6043F171}" srcId="{8212097F-EB29-4DDE-ABDC-5B9BC659B6EB}" destId="{2ACB7115-1A21-4106-9DDB-4D86B06931A0}" srcOrd="2" destOrd="0" parTransId="{EF7B77C4-8A95-4F83-BEAB-7FAFC4CFADF8}" sibTransId="{0B577805-DDE3-4424-867B-9F00B7516B98}"/>
    <dgm:cxn modelId="{1D201979-8591-48D8-87CF-5384F9E76432}" type="presOf" srcId="{FA9699FD-6750-493D-8D00-04E3FBF0D97B}" destId="{0309FC4C-08A4-46B7-9832-1B14B97C77F9}" srcOrd="0" destOrd="0" presId="urn:microsoft.com/office/officeart/2008/layout/LinedList"/>
    <dgm:cxn modelId="{29642469-1413-4847-A45E-4A9487AB0FB7}" type="presOf" srcId="{8212097F-EB29-4DDE-ABDC-5B9BC659B6EB}" destId="{6826D40B-E334-4D87-9C0B-9282360546D0}" srcOrd="0" destOrd="0" presId="urn:microsoft.com/office/officeart/2008/layout/LinedList"/>
    <dgm:cxn modelId="{E6559713-4BBB-4D56-AB43-E36EB3008E4C}" type="presOf" srcId="{8F084FF4-C244-4F5F-B7EF-E44753D3899E}" destId="{79468AF8-9BC4-4C93-BE5C-BBD56E5245F4}" srcOrd="0" destOrd="0" presId="urn:microsoft.com/office/officeart/2008/layout/LinedList"/>
    <dgm:cxn modelId="{B0AD410D-6AF3-44DE-9A2B-CDFCF43FC720}" srcId="{8212097F-EB29-4DDE-ABDC-5B9BC659B6EB}" destId="{FA9699FD-6750-493D-8D00-04E3FBF0D97B}" srcOrd="1" destOrd="0" parTransId="{7738999A-96D3-46FE-AD56-16D542B896A3}" sibTransId="{0AF0734A-DA9D-4839-82B5-A7C91C5996C1}"/>
    <dgm:cxn modelId="{C796F1D7-D9A1-480D-A791-6D4A6B9C5991}" type="presOf" srcId="{3DEB680D-9CFA-4905-B981-5AA7D0C53C9D}" destId="{7DF2CF24-6470-424E-B7A3-CE7122B125EA}" srcOrd="0" destOrd="0" presId="urn:microsoft.com/office/officeart/2008/layout/LinedList"/>
    <dgm:cxn modelId="{28B1A10A-2939-431F-9BBC-1FE3FA8B8072}" srcId="{8212097F-EB29-4DDE-ABDC-5B9BC659B6EB}" destId="{8F084FF4-C244-4F5F-B7EF-E44753D3899E}" srcOrd="0" destOrd="0" parTransId="{51C04BE9-CC51-42CD-892E-9A226002722F}" sibTransId="{9C26FB69-7F33-41A3-BE7D-E3ADBE98DFEC}"/>
    <dgm:cxn modelId="{7BE847A2-2B78-4643-B62C-350D266D29AE}" type="presParOf" srcId="{7DF2CF24-6470-424E-B7A3-CE7122B125EA}" destId="{C26BB1BE-EF8B-4EE7-937E-223D98D684C6}" srcOrd="0" destOrd="0" presId="urn:microsoft.com/office/officeart/2008/layout/LinedList"/>
    <dgm:cxn modelId="{3A0DC6AA-E181-4FA9-B038-F95C9F13EDCB}" type="presParOf" srcId="{7DF2CF24-6470-424E-B7A3-CE7122B125EA}" destId="{BB2F213C-A1AA-482A-BB88-942D0012DBBB}" srcOrd="1" destOrd="0" presId="urn:microsoft.com/office/officeart/2008/layout/LinedList"/>
    <dgm:cxn modelId="{DE851F80-3277-48DC-A9CD-22FF67EA37C0}" type="presParOf" srcId="{BB2F213C-A1AA-482A-BB88-942D0012DBBB}" destId="{6826D40B-E334-4D87-9C0B-9282360546D0}" srcOrd="0" destOrd="0" presId="urn:microsoft.com/office/officeart/2008/layout/LinedList"/>
    <dgm:cxn modelId="{86A15083-C727-4C29-92B6-D2AD42FE6B74}" type="presParOf" srcId="{BB2F213C-A1AA-482A-BB88-942D0012DBBB}" destId="{7DBE9F4F-2A41-4DDF-9949-C2A03FD9C7F0}" srcOrd="1" destOrd="0" presId="urn:microsoft.com/office/officeart/2008/layout/LinedList"/>
    <dgm:cxn modelId="{85C03626-B02D-4F20-B900-C960C5AA931F}" type="presParOf" srcId="{7DBE9F4F-2A41-4DDF-9949-C2A03FD9C7F0}" destId="{9099C477-5D64-4F72-8BFA-C7C04BE7EB49}" srcOrd="0" destOrd="0" presId="urn:microsoft.com/office/officeart/2008/layout/LinedList"/>
    <dgm:cxn modelId="{C6390B2B-76AF-42A9-8170-5247784D5108}" type="presParOf" srcId="{7DBE9F4F-2A41-4DDF-9949-C2A03FD9C7F0}" destId="{EC617CDE-BD24-40F0-BFD8-F68D1A9F67B6}" srcOrd="1" destOrd="0" presId="urn:microsoft.com/office/officeart/2008/layout/LinedList"/>
    <dgm:cxn modelId="{12C6EA14-A469-46C4-ADFD-5F3A0F5B572B}" type="presParOf" srcId="{EC617CDE-BD24-40F0-BFD8-F68D1A9F67B6}" destId="{20F47359-61D0-4017-8153-8B13F12342E9}" srcOrd="0" destOrd="0" presId="urn:microsoft.com/office/officeart/2008/layout/LinedList"/>
    <dgm:cxn modelId="{32E5A8BE-9949-4AA0-9E06-39173241310D}" type="presParOf" srcId="{EC617CDE-BD24-40F0-BFD8-F68D1A9F67B6}" destId="{79468AF8-9BC4-4C93-BE5C-BBD56E5245F4}" srcOrd="1" destOrd="0" presId="urn:microsoft.com/office/officeart/2008/layout/LinedList"/>
    <dgm:cxn modelId="{C47F8848-C7D0-4802-A2AA-4B84CE4CD36D}" type="presParOf" srcId="{EC617CDE-BD24-40F0-BFD8-F68D1A9F67B6}" destId="{712BC923-A23F-481C-A46E-3645E4434905}" srcOrd="2" destOrd="0" presId="urn:microsoft.com/office/officeart/2008/layout/LinedList"/>
    <dgm:cxn modelId="{A8532E4E-4325-45B6-B83D-CF680AFAC770}" type="presParOf" srcId="{7DBE9F4F-2A41-4DDF-9949-C2A03FD9C7F0}" destId="{0FC7B369-39AE-4EF0-891F-18668233F30E}" srcOrd="2" destOrd="0" presId="urn:microsoft.com/office/officeart/2008/layout/LinedList"/>
    <dgm:cxn modelId="{76D91E37-02D1-4CF9-97AB-BBA168B80E0A}" type="presParOf" srcId="{7DBE9F4F-2A41-4DDF-9949-C2A03FD9C7F0}" destId="{D0B4D774-DEA0-4B9A-B887-8FBA1D9CD687}" srcOrd="3" destOrd="0" presId="urn:microsoft.com/office/officeart/2008/layout/LinedList"/>
    <dgm:cxn modelId="{3F494895-0D1F-4A57-BBA6-182C581CAF73}" type="presParOf" srcId="{7DBE9F4F-2A41-4DDF-9949-C2A03FD9C7F0}" destId="{32BBBF7A-6088-4FA1-BC94-BFD123C40867}" srcOrd="4" destOrd="0" presId="urn:microsoft.com/office/officeart/2008/layout/LinedList"/>
    <dgm:cxn modelId="{BCAE99CC-1D42-45B6-83D9-EA0CF6353279}" type="presParOf" srcId="{32BBBF7A-6088-4FA1-BC94-BFD123C40867}" destId="{9303B901-A379-4619-90DE-EED153F623B8}" srcOrd="0" destOrd="0" presId="urn:microsoft.com/office/officeart/2008/layout/LinedList"/>
    <dgm:cxn modelId="{D92C6CA9-F844-494B-BC52-11C8C8D5860A}" type="presParOf" srcId="{32BBBF7A-6088-4FA1-BC94-BFD123C40867}" destId="{0309FC4C-08A4-46B7-9832-1B14B97C77F9}" srcOrd="1" destOrd="0" presId="urn:microsoft.com/office/officeart/2008/layout/LinedList"/>
    <dgm:cxn modelId="{AC7D4B07-2B4A-4F2C-999E-4384E23EC058}" type="presParOf" srcId="{32BBBF7A-6088-4FA1-BC94-BFD123C40867}" destId="{7C9ED30F-9136-426F-82D0-3ABDF7A72974}" srcOrd="2" destOrd="0" presId="urn:microsoft.com/office/officeart/2008/layout/LinedList"/>
    <dgm:cxn modelId="{03C586A8-793B-446C-8E2B-B9B3621B5504}" type="presParOf" srcId="{7DBE9F4F-2A41-4DDF-9949-C2A03FD9C7F0}" destId="{495023E7-AE27-4AFB-8D81-73A60D03791D}" srcOrd="5" destOrd="0" presId="urn:microsoft.com/office/officeart/2008/layout/LinedList"/>
    <dgm:cxn modelId="{11A4DCB6-ABC7-4BBB-A85B-66E804F29FD9}" type="presParOf" srcId="{7DBE9F4F-2A41-4DDF-9949-C2A03FD9C7F0}" destId="{C567FB7E-4B85-47BB-9028-B1CAAF1759D5}" srcOrd="6" destOrd="0" presId="urn:microsoft.com/office/officeart/2008/layout/LinedList"/>
    <dgm:cxn modelId="{8EB5F1BF-E73D-4307-BA79-8324FB3B6B5E}" type="presParOf" srcId="{7DBE9F4F-2A41-4DDF-9949-C2A03FD9C7F0}" destId="{60E3CCB3-606A-4B5F-8236-F2430F4519CD}" srcOrd="7" destOrd="0" presId="urn:microsoft.com/office/officeart/2008/layout/LinedList"/>
    <dgm:cxn modelId="{3077D15F-7C94-450F-866F-BF2253ED57F0}" type="presParOf" srcId="{60E3CCB3-606A-4B5F-8236-F2430F4519CD}" destId="{F0691577-6C3E-4636-8797-280C5237A823}" srcOrd="0" destOrd="0" presId="urn:microsoft.com/office/officeart/2008/layout/LinedList"/>
    <dgm:cxn modelId="{B28BC5F2-4E20-4A29-9013-7BAF504AFA09}" type="presParOf" srcId="{60E3CCB3-606A-4B5F-8236-F2430F4519CD}" destId="{068BA5FA-2D84-461E-B07C-83EDA5DA49E3}" srcOrd="1" destOrd="0" presId="urn:microsoft.com/office/officeart/2008/layout/LinedList"/>
    <dgm:cxn modelId="{0C28A4DE-CB7F-42CB-A9CD-63D76FB23CEC}" type="presParOf" srcId="{60E3CCB3-606A-4B5F-8236-F2430F4519CD}" destId="{20304945-5A12-4029-9867-0362C6BAD2FC}" srcOrd="2" destOrd="0" presId="urn:microsoft.com/office/officeart/2008/layout/LinedList"/>
    <dgm:cxn modelId="{549B848D-4338-40F6-977E-E232B3D26224}" type="presParOf" srcId="{7DBE9F4F-2A41-4DDF-9949-C2A03FD9C7F0}" destId="{A5D081EF-0737-42F4-BA4F-DBBBE4C7EFAD}" srcOrd="8" destOrd="0" presId="urn:microsoft.com/office/officeart/2008/layout/LinedList"/>
    <dgm:cxn modelId="{96E706F4-8723-456A-BE28-7D64C5E9580F}" type="presParOf" srcId="{7DBE9F4F-2A41-4DDF-9949-C2A03FD9C7F0}" destId="{2F414D52-B1BE-4B0B-9C82-E037446B9FD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B680D-9CFA-4905-B981-5AA7D0C53C9D}" type="doc">
      <dgm:prSet loTypeId="urn:microsoft.com/office/officeart/2008/layout/LinedList" loCatId="list" qsTypeId="urn:microsoft.com/office/officeart/2005/8/quickstyle/3d1" qsCatId="3D" csTypeId="urn:microsoft.com/office/officeart/2005/8/colors/accent6_4" csCatId="accent6" phldr="1"/>
      <dgm:spPr/>
      <dgm:t>
        <a:bodyPr/>
        <a:lstStyle/>
        <a:p>
          <a:pPr rtl="1"/>
          <a:endParaRPr lang="fa-IR"/>
        </a:p>
      </dgm:t>
    </dgm:pt>
    <dgm:pt modelId="{8212097F-EB29-4DDE-ABDC-5B9BC659B6EB}">
      <dgm:prSet phldrT="[Text]" custT="1"/>
      <dgm:spPr/>
      <dgm:t>
        <a:bodyPr/>
        <a:lstStyle/>
        <a:p>
          <a:pPr algn="ctr" rtl="0"/>
          <a:r>
            <a:rPr lang="en-US" sz="2000" dirty="0" smtClean="0"/>
            <a:t>Insulation coordination</a:t>
          </a:r>
          <a:endParaRPr lang="fa-IR" sz="2000" dirty="0"/>
        </a:p>
      </dgm:t>
    </dgm:pt>
    <dgm:pt modelId="{BCF9B2A1-3821-47FA-8149-910BF0B664A1}" type="parTrans" cxnId="{B41BA729-4597-4D08-BDAC-E82BA63D2C2E}">
      <dgm:prSet/>
      <dgm:spPr/>
      <dgm:t>
        <a:bodyPr/>
        <a:lstStyle/>
        <a:p>
          <a:pPr rtl="1"/>
          <a:endParaRPr lang="fa-IR"/>
        </a:p>
      </dgm:t>
    </dgm:pt>
    <dgm:pt modelId="{1001663D-ACF3-4B05-AF8B-6A0C1DD0FCC8}" type="sibTrans" cxnId="{B41BA729-4597-4D08-BDAC-E82BA63D2C2E}">
      <dgm:prSet/>
      <dgm:spPr/>
      <dgm:t>
        <a:bodyPr/>
        <a:lstStyle/>
        <a:p>
          <a:pPr rtl="1"/>
          <a:endParaRPr lang="fa-IR"/>
        </a:p>
      </dgm:t>
    </dgm:pt>
    <dgm:pt modelId="{8F084FF4-C244-4F5F-B7EF-E44753D3899E}">
      <dgm:prSet phldrT="[Text]"/>
      <dgm:spPr/>
      <dgm:t>
        <a:bodyPr/>
        <a:lstStyle/>
        <a:p>
          <a:pPr algn="l" rtl="0"/>
          <a:r>
            <a:rPr lang="en-US" dirty="0" smtClean="0"/>
            <a:t>TRANSMISSION LINES</a:t>
          </a:r>
          <a:endParaRPr lang="fa-IR" dirty="0"/>
        </a:p>
      </dgm:t>
    </dgm:pt>
    <dgm:pt modelId="{51C04BE9-CC51-42CD-892E-9A226002722F}" type="parTrans" cxnId="{28B1A10A-2939-431F-9BBC-1FE3FA8B8072}">
      <dgm:prSet/>
      <dgm:spPr/>
      <dgm:t>
        <a:bodyPr/>
        <a:lstStyle/>
        <a:p>
          <a:pPr rtl="1"/>
          <a:endParaRPr lang="fa-IR"/>
        </a:p>
      </dgm:t>
    </dgm:pt>
    <dgm:pt modelId="{9C26FB69-7F33-41A3-BE7D-E3ADBE98DFEC}" type="sibTrans" cxnId="{28B1A10A-2939-431F-9BBC-1FE3FA8B8072}">
      <dgm:prSet/>
      <dgm:spPr/>
      <dgm:t>
        <a:bodyPr/>
        <a:lstStyle/>
        <a:p>
          <a:pPr rtl="1"/>
          <a:endParaRPr lang="fa-IR"/>
        </a:p>
      </dgm:t>
    </dgm:pt>
    <dgm:pt modelId="{FA9699FD-6750-493D-8D00-04E3FBF0D97B}">
      <dgm:prSet phldrT="[Text]"/>
      <dgm:spPr/>
      <dgm:t>
        <a:bodyPr/>
        <a:lstStyle/>
        <a:p>
          <a:pPr rtl="0"/>
          <a:r>
            <a:rPr lang="en-US" dirty="0" smtClean="0"/>
            <a:t>substation</a:t>
          </a:r>
          <a:endParaRPr lang="fa-IR" dirty="0"/>
        </a:p>
      </dgm:t>
    </dgm:pt>
    <dgm:pt modelId="{7738999A-96D3-46FE-AD56-16D542B896A3}" type="parTrans" cxnId="{B0AD410D-6AF3-44DE-9A2B-CDFCF43FC720}">
      <dgm:prSet/>
      <dgm:spPr/>
      <dgm:t>
        <a:bodyPr/>
        <a:lstStyle/>
        <a:p>
          <a:pPr rtl="1"/>
          <a:endParaRPr lang="fa-IR"/>
        </a:p>
      </dgm:t>
    </dgm:pt>
    <dgm:pt modelId="{0AF0734A-DA9D-4839-82B5-A7C91C5996C1}" type="sibTrans" cxnId="{B0AD410D-6AF3-44DE-9A2B-CDFCF43FC720}">
      <dgm:prSet/>
      <dgm:spPr/>
      <dgm:t>
        <a:bodyPr/>
        <a:lstStyle/>
        <a:p>
          <a:pPr rtl="1"/>
          <a:endParaRPr lang="fa-IR"/>
        </a:p>
      </dgm:t>
    </dgm:pt>
    <dgm:pt modelId="{2ACB7115-1A21-4106-9DDB-4D86B06931A0}">
      <dgm:prSet phldrT="[Text]"/>
      <dgm:spPr/>
      <dgm:t>
        <a:bodyPr/>
        <a:lstStyle/>
        <a:p>
          <a:pPr rtl="0"/>
          <a:r>
            <a:rPr lang="en-US" dirty="0" smtClean="0"/>
            <a:t>OVER VOLTAGES</a:t>
          </a:r>
          <a:endParaRPr lang="fa-IR" dirty="0"/>
        </a:p>
      </dgm:t>
    </dgm:pt>
    <dgm:pt modelId="{EF7B77C4-8A95-4F83-BEAB-7FAFC4CFADF8}" type="parTrans" cxnId="{92D40B33-BD93-42F7-9584-83EB6043F171}">
      <dgm:prSet/>
      <dgm:spPr/>
      <dgm:t>
        <a:bodyPr/>
        <a:lstStyle/>
        <a:p>
          <a:pPr rtl="1"/>
          <a:endParaRPr lang="fa-IR"/>
        </a:p>
      </dgm:t>
    </dgm:pt>
    <dgm:pt modelId="{0B577805-DDE3-4424-867B-9F00B7516B98}" type="sibTrans" cxnId="{92D40B33-BD93-42F7-9584-83EB6043F171}">
      <dgm:prSet/>
      <dgm:spPr/>
      <dgm:t>
        <a:bodyPr/>
        <a:lstStyle/>
        <a:p>
          <a:pPr rtl="1"/>
          <a:endParaRPr lang="fa-IR"/>
        </a:p>
      </dgm:t>
    </dgm:pt>
    <dgm:pt modelId="{7DF2CF24-6470-424E-B7A3-CE7122B125EA}" type="pres">
      <dgm:prSet presAssocID="{3DEB680D-9CFA-4905-B981-5AA7D0C53C9D}" presName="vert0" presStyleCnt="0">
        <dgm:presLayoutVars>
          <dgm:dir/>
          <dgm:animOne val="branch"/>
          <dgm:animLvl val="lvl"/>
        </dgm:presLayoutVars>
      </dgm:prSet>
      <dgm:spPr/>
      <dgm:t>
        <a:bodyPr/>
        <a:lstStyle/>
        <a:p>
          <a:pPr rtl="1"/>
          <a:endParaRPr lang="fa-IR"/>
        </a:p>
      </dgm:t>
    </dgm:pt>
    <dgm:pt modelId="{C26BB1BE-EF8B-4EE7-937E-223D98D684C6}" type="pres">
      <dgm:prSet presAssocID="{8212097F-EB29-4DDE-ABDC-5B9BC659B6EB}" presName="thickLine" presStyleLbl="alignNode1" presStyleIdx="0" presStyleCnt="1"/>
      <dgm:spPr/>
    </dgm:pt>
    <dgm:pt modelId="{BB2F213C-A1AA-482A-BB88-942D0012DBBB}" type="pres">
      <dgm:prSet presAssocID="{8212097F-EB29-4DDE-ABDC-5B9BC659B6EB}" presName="horz1" presStyleCnt="0"/>
      <dgm:spPr/>
    </dgm:pt>
    <dgm:pt modelId="{6826D40B-E334-4D87-9C0B-9282360546D0}" type="pres">
      <dgm:prSet presAssocID="{8212097F-EB29-4DDE-ABDC-5B9BC659B6EB}" presName="tx1" presStyleLbl="revTx" presStyleIdx="0" presStyleCnt="4" custScaleX="374935" custScaleY="100098"/>
      <dgm:spPr/>
      <dgm:t>
        <a:bodyPr/>
        <a:lstStyle/>
        <a:p>
          <a:pPr rtl="1"/>
          <a:endParaRPr lang="fa-IR"/>
        </a:p>
      </dgm:t>
    </dgm:pt>
    <dgm:pt modelId="{7DBE9F4F-2A41-4DDF-9949-C2A03FD9C7F0}" type="pres">
      <dgm:prSet presAssocID="{8212097F-EB29-4DDE-ABDC-5B9BC659B6EB}" presName="vert1" presStyleCnt="0"/>
      <dgm:spPr/>
    </dgm:pt>
    <dgm:pt modelId="{9099C477-5D64-4F72-8BFA-C7C04BE7EB49}" type="pres">
      <dgm:prSet presAssocID="{8F084FF4-C244-4F5F-B7EF-E44753D3899E}" presName="vertSpace2a" presStyleCnt="0"/>
      <dgm:spPr/>
    </dgm:pt>
    <dgm:pt modelId="{EC617CDE-BD24-40F0-BFD8-F68D1A9F67B6}" type="pres">
      <dgm:prSet presAssocID="{8F084FF4-C244-4F5F-B7EF-E44753D3899E}" presName="horz2" presStyleCnt="0"/>
      <dgm:spPr/>
    </dgm:pt>
    <dgm:pt modelId="{20F47359-61D0-4017-8153-8B13F12342E9}" type="pres">
      <dgm:prSet presAssocID="{8F084FF4-C244-4F5F-B7EF-E44753D3899E}" presName="horzSpace2" presStyleCnt="0"/>
      <dgm:spPr/>
    </dgm:pt>
    <dgm:pt modelId="{79468AF8-9BC4-4C93-BE5C-BBD56E5245F4}" type="pres">
      <dgm:prSet presAssocID="{8F084FF4-C244-4F5F-B7EF-E44753D3899E}" presName="tx2" presStyleLbl="revTx" presStyleIdx="1" presStyleCnt="4" custScaleX="122074" custScaleY="27511"/>
      <dgm:spPr/>
      <dgm:t>
        <a:bodyPr/>
        <a:lstStyle/>
        <a:p>
          <a:pPr rtl="1"/>
          <a:endParaRPr lang="fa-IR"/>
        </a:p>
      </dgm:t>
    </dgm:pt>
    <dgm:pt modelId="{712BC923-A23F-481C-A46E-3645E4434905}" type="pres">
      <dgm:prSet presAssocID="{8F084FF4-C244-4F5F-B7EF-E44753D3899E}" presName="vert2" presStyleCnt="0"/>
      <dgm:spPr/>
    </dgm:pt>
    <dgm:pt modelId="{0FC7B369-39AE-4EF0-891F-18668233F30E}" type="pres">
      <dgm:prSet presAssocID="{8F084FF4-C244-4F5F-B7EF-E44753D3899E}" presName="thinLine2b" presStyleLbl="callout" presStyleIdx="0" presStyleCnt="3"/>
      <dgm:spPr/>
    </dgm:pt>
    <dgm:pt modelId="{D0B4D774-DEA0-4B9A-B887-8FBA1D9CD687}" type="pres">
      <dgm:prSet presAssocID="{8F084FF4-C244-4F5F-B7EF-E44753D3899E}" presName="vertSpace2b" presStyleCnt="0"/>
      <dgm:spPr/>
    </dgm:pt>
    <dgm:pt modelId="{32BBBF7A-6088-4FA1-BC94-BFD123C40867}" type="pres">
      <dgm:prSet presAssocID="{FA9699FD-6750-493D-8D00-04E3FBF0D97B}" presName="horz2" presStyleCnt="0"/>
      <dgm:spPr/>
    </dgm:pt>
    <dgm:pt modelId="{9303B901-A379-4619-90DE-EED153F623B8}" type="pres">
      <dgm:prSet presAssocID="{FA9699FD-6750-493D-8D00-04E3FBF0D97B}" presName="horzSpace2" presStyleCnt="0"/>
      <dgm:spPr/>
    </dgm:pt>
    <dgm:pt modelId="{0309FC4C-08A4-46B7-9832-1B14B97C77F9}" type="pres">
      <dgm:prSet presAssocID="{FA9699FD-6750-493D-8D00-04E3FBF0D97B}" presName="tx2" presStyleLbl="revTx" presStyleIdx="2" presStyleCnt="4" custScaleY="37205"/>
      <dgm:spPr/>
      <dgm:t>
        <a:bodyPr/>
        <a:lstStyle/>
        <a:p>
          <a:pPr rtl="1"/>
          <a:endParaRPr lang="fa-IR"/>
        </a:p>
      </dgm:t>
    </dgm:pt>
    <dgm:pt modelId="{7C9ED30F-9136-426F-82D0-3ABDF7A72974}" type="pres">
      <dgm:prSet presAssocID="{FA9699FD-6750-493D-8D00-04E3FBF0D97B}" presName="vert2" presStyleCnt="0"/>
      <dgm:spPr/>
    </dgm:pt>
    <dgm:pt modelId="{495023E7-AE27-4AFB-8D81-73A60D03791D}" type="pres">
      <dgm:prSet presAssocID="{FA9699FD-6750-493D-8D00-04E3FBF0D97B}" presName="thinLine2b" presStyleLbl="callout" presStyleIdx="1" presStyleCnt="3"/>
      <dgm:spPr/>
    </dgm:pt>
    <dgm:pt modelId="{C567FB7E-4B85-47BB-9028-B1CAAF1759D5}" type="pres">
      <dgm:prSet presAssocID="{FA9699FD-6750-493D-8D00-04E3FBF0D97B}" presName="vertSpace2b" presStyleCnt="0"/>
      <dgm:spPr/>
    </dgm:pt>
    <dgm:pt modelId="{60E3CCB3-606A-4B5F-8236-F2430F4519CD}" type="pres">
      <dgm:prSet presAssocID="{2ACB7115-1A21-4106-9DDB-4D86B06931A0}" presName="horz2" presStyleCnt="0"/>
      <dgm:spPr/>
    </dgm:pt>
    <dgm:pt modelId="{F0691577-6C3E-4636-8797-280C5237A823}" type="pres">
      <dgm:prSet presAssocID="{2ACB7115-1A21-4106-9DDB-4D86B06931A0}" presName="horzSpace2" presStyleCnt="0"/>
      <dgm:spPr/>
    </dgm:pt>
    <dgm:pt modelId="{068BA5FA-2D84-461E-B07C-83EDA5DA49E3}" type="pres">
      <dgm:prSet presAssocID="{2ACB7115-1A21-4106-9DDB-4D86B06931A0}" presName="tx2" presStyleLbl="revTx" presStyleIdx="3" presStyleCnt="4" custScaleY="44165"/>
      <dgm:spPr/>
      <dgm:t>
        <a:bodyPr/>
        <a:lstStyle/>
        <a:p>
          <a:pPr rtl="1"/>
          <a:endParaRPr lang="fa-IR"/>
        </a:p>
      </dgm:t>
    </dgm:pt>
    <dgm:pt modelId="{20304945-5A12-4029-9867-0362C6BAD2FC}" type="pres">
      <dgm:prSet presAssocID="{2ACB7115-1A21-4106-9DDB-4D86B06931A0}" presName="vert2" presStyleCnt="0"/>
      <dgm:spPr/>
    </dgm:pt>
    <dgm:pt modelId="{A5D081EF-0737-42F4-BA4F-DBBBE4C7EFAD}" type="pres">
      <dgm:prSet presAssocID="{2ACB7115-1A21-4106-9DDB-4D86B06931A0}" presName="thinLine2b" presStyleLbl="callout" presStyleIdx="2" presStyleCnt="3"/>
      <dgm:spPr/>
    </dgm:pt>
    <dgm:pt modelId="{2F414D52-B1BE-4B0B-9C82-E037446B9FD6}" type="pres">
      <dgm:prSet presAssocID="{2ACB7115-1A21-4106-9DDB-4D86B06931A0}" presName="vertSpace2b" presStyleCnt="0"/>
      <dgm:spPr/>
    </dgm:pt>
  </dgm:ptLst>
  <dgm:cxnLst>
    <dgm:cxn modelId="{16747A58-610C-414C-B721-AE93601DB9C3}" type="presOf" srcId="{3DEB680D-9CFA-4905-B981-5AA7D0C53C9D}" destId="{7DF2CF24-6470-424E-B7A3-CE7122B125EA}" srcOrd="0" destOrd="0" presId="urn:microsoft.com/office/officeart/2008/layout/LinedList"/>
    <dgm:cxn modelId="{0F72FC84-7E84-4AA4-B386-19E82EFA0499}" type="presOf" srcId="{8212097F-EB29-4DDE-ABDC-5B9BC659B6EB}" destId="{6826D40B-E334-4D87-9C0B-9282360546D0}" srcOrd="0" destOrd="0" presId="urn:microsoft.com/office/officeart/2008/layout/LinedList"/>
    <dgm:cxn modelId="{B41BA729-4597-4D08-BDAC-E82BA63D2C2E}" srcId="{3DEB680D-9CFA-4905-B981-5AA7D0C53C9D}" destId="{8212097F-EB29-4DDE-ABDC-5B9BC659B6EB}" srcOrd="0" destOrd="0" parTransId="{BCF9B2A1-3821-47FA-8149-910BF0B664A1}" sibTransId="{1001663D-ACF3-4B05-AF8B-6A0C1DD0FCC8}"/>
    <dgm:cxn modelId="{92D40B33-BD93-42F7-9584-83EB6043F171}" srcId="{8212097F-EB29-4DDE-ABDC-5B9BC659B6EB}" destId="{2ACB7115-1A21-4106-9DDB-4D86B06931A0}" srcOrd="2" destOrd="0" parTransId="{EF7B77C4-8A95-4F83-BEAB-7FAFC4CFADF8}" sibTransId="{0B577805-DDE3-4424-867B-9F00B7516B98}"/>
    <dgm:cxn modelId="{966B9E9C-47B6-4865-B3A5-3FA6645F4CEC}" type="presOf" srcId="{2ACB7115-1A21-4106-9DDB-4D86B06931A0}" destId="{068BA5FA-2D84-461E-B07C-83EDA5DA49E3}" srcOrd="0" destOrd="0" presId="urn:microsoft.com/office/officeart/2008/layout/LinedList"/>
    <dgm:cxn modelId="{189D138F-3C35-4677-ACAB-C21901388A96}" type="presOf" srcId="{8F084FF4-C244-4F5F-B7EF-E44753D3899E}" destId="{79468AF8-9BC4-4C93-BE5C-BBD56E5245F4}" srcOrd="0" destOrd="0" presId="urn:microsoft.com/office/officeart/2008/layout/LinedList"/>
    <dgm:cxn modelId="{B0AD410D-6AF3-44DE-9A2B-CDFCF43FC720}" srcId="{8212097F-EB29-4DDE-ABDC-5B9BC659B6EB}" destId="{FA9699FD-6750-493D-8D00-04E3FBF0D97B}" srcOrd="1" destOrd="0" parTransId="{7738999A-96D3-46FE-AD56-16D542B896A3}" sibTransId="{0AF0734A-DA9D-4839-82B5-A7C91C5996C1}"/>
    <dgm:cxn modelId="{F6E67DFC-F3A2-4666-AAB7-ED08E065C4E9}" type="presOf" srcId="{FA9699FD-6750-493D-8D00-04E3FBF0D97B}" destId="{0309FC4C-08A4-46B7-9832-1B14B97C77F9}" srcOrd="0" destOrd="0" presId="urn:microsoft.com/office/officeart/2008/layout/LinedList"/>
    <dgm:cxn modelId="{28B1A10A-2939-431F-9BBC-1FE3FA8B8072}" srcId="{8212097F-EB29-4DDE-ABDC-5B9BC659B6EB}" destId="{8F084FF4-C244-4F5F-B7EF-E44753D3899E}" srcOrd="0" destOrd="0" parTransId="{51C04BE9-CC51-42CD-892E-9A226002722F}" sibTransId="{9C26FB69-7F33-41A3-BE7D-E3ADBE98DFEC}"/>
    <dgm:cxn modelId="{BE6D9F52-2D07-4A0F-AF3C-15595F569D8E}" type="presParOf" srcId="{7DF2CF24-6470-424E-B7A3-CE7122B125EA}" destId="{C26BB1BE-EF8B-4EE7-937E-223D98D684C6}" srcOrd="0" destOrd="0" presId="urn:microsoft.com/office/officeart/2008/layout/LinedList"/>
    <dgm:cxn modelId="{4A430241-90B0-402D-9526-BC7578A95B89}" type="presParOf" srcId="{7DF2CF24-6470-424E-B7A3-CE7122B125EA}" destId="{BB2F213C-A1AA-482A-BB88-942D0012DBBB}" srcOrd="1" destOrd="0" presId="urn:microsoft.com/office/officeart/2008/layout/LinedList"/>
    <dgm:cxn modelId="{60D7C137-EFC8-42B5-ABB2-8DAB74A05FF7}" type="presParOf" srcId="{BB2F213C-A1AA-482A-BB88-942D0012DBBB}" destId="{6826D40B-E334-4D87-9C0B-9282360546D0}" srcOrd="0" destOrd="0" presId="urn:microsoft.com/office/officeart/2008/layout/LinedList"/>
    <dgm:cxn modelId="{014053A9-61AA-4E40-AC7A-4092656D0298}" type="presParOf" srcId="{BB2F213C-A1AA-482A-BB88-942D0012DBBB}" destId="{7DBE9F4F-2A41-4DDF-9949-C2A03FD9C7F0}" srcOrd="1" destOrd="0" presId="urn:microsoft.com/office/officeart/2008/layout/LinedList"/>
    <dgm:cxn modelId="{D73EC63D-6815-45FA-AC57-AAACC3ABB62B}" type="presParOf" srcId="{7DBE9F4F-2A41-4DDF-9949-C2A03FD9C7F0}" destId="{9099C477-5D64-4F72-8BFA-C7C04BE7EB49}" srcOrd="0" destOrd="0" presId="urn:microsoft.com/office/officeart/2008/layout/LinedList"/>
    <dgm:cxn modelId="{FC1CE8EF-9006-4F21-AB52-DC5B09A14295}" type="presParOf" srcId="{7DBE9F4F-2A41-4DDF-9949-C2A03FD9C7F0}" destId="{EC617CDE-BD24-40F0-BFD8-F68D1A9F67B6}" srcOrd="1" destOrd="0" presId="urn:microsoft.com/office/officeart/2008/layout/LinedList"/>
    <dgm:cxn modelId="{34DD81CC-07C9-40D5-BCAF-FC34106C600E}" type="presParOf" srcId="{EC617CDE-BD24-40F0-BFD8-F68D1A9F67B6}" destId="{20F47359-61D0-4017-8153-8B13F12342E9}" srcOrd="0" destOrd="0" presId="urn:microsoft.com/office/officeart/2008/layout/LinedList"/>
    <dgm:cxn modelId="{5FEAB0D1-FECB-403C-9CE9-012CCF974658}" type="presParOf" srcId="{EC617CDE-BD24-40F0-BFD8-F68D1A9F67B6}" destId="{79468AF8-9BC4-4C93-BE5C-BBD56E5245F4}" srcOrd="1" destOrd="0" presId="urn:microsoft.com/office/officeart/2008/layout/LinedList"/>
    <dgm:cxn modelId="{2A981B4A-5238-4D91-8EBF-0EA218DE5343}" type="presParOf" srcId="{EC617CDE-BD24-40F0-BFD8-F68D1A9F67B6}" destId="{712BC923-A23F-481C-A46E-3645E4434905}" srcOrd="2" destOrd="0" presId="urn:microsoft.com/office/officeart/2008/layout/LinedList"/>
    <dgm:cxn modelId="{D7156320-5CBF-40FC-BA5C-6B5F83FD4275}" type="presParOf" srcId="{7DBE9F4F-2A41-4DDF-9949-C2A03FD9C7F0}" destId="{0FC7B369-39AE-4EF0-891F-18668233F30E}" srcOrd="2" destOrd="0" presId="urn:microsoft.com/office/officeart/2008/layout/LinedList"/>
    <dgm:cxn modelId="{2E5ACCB4-9316-48BB-B5C9-37A611BFD919}" type="presParOf" srcId="{7DBE9F4F-2A41-4DDF-9949-C2A03FD9C7F0}" destId="{D0B4D774-DEA0-4B9A-B887-8FBA1D9CD687}" srcOrd="3" destOrd="0" presId="urn:microsoft.com/office/officeart/2008/layout/LinedList"/>
    <dgm:cxn modelId="{31FBE502-16A3-4AFD-B3ED-1C2C9E2DD7FB}" type="presParOf" srcId="{7DBE9F4F-2A41-4DDF-9949-C2A03FD9C7F0}" destId="{32BBBF7A-6088-4FA1-BC94-BFD123C40867}" srcOrd="4" destOrd="0" presId="urn:microsoft.com/office/officeart/2008/layout/LinedList"/>
    <dgm:cxn modelId="{2657B2CA-6FDF-44E7-BD6F-6889030E15B1}" type="presParOf" srcId="{32BBBF7A-6088-4FA1-BC94-BFD123C40867}" destId="{9303B901-A379-4619-90DE-EED153F623B8}" srcOrd="0" destOrd="0" presId="urn:microsoft.com/office/officeart/2008/layout/LinedList"/>
    <dgm:cxn modelId="{4F32F64D-86B8-4642-983E-48131A217BE5}" type="presParOf" srcId="{32BBBF7A-6088-4FA1-BC94-BFD123C40867}" destId="{0309FC4C-08A4-46B7-9832-1B14B97C77F9}" srcOrd="1" destOrd="0" presId="urn:microsoft.com/office/officeart/2008/layout/LinedList"/>
    <dgm:cxn modelId="{C7810D35-2EF5-460E-88CC-C396B2839AF2}" type="presParOf" srcId="{32BBBF7A-6088-4FA1-BC94-BFD123C40867}" destId="{7C9ED30F-9136-426F-82D0-3ABDF7A72974}" srcOrd="2" destOrd="0" presId="urn:microsoft.com/office/officeart/2008/layout/LinedList"/>
    <dgm:cxn modelId="{1D3CA3E6-7259-43C0-97A3-02CDCA0E1836}" type="presParOf" srcId="{7DBE9F4F-2A41-4DDF-9949-C2A03FD9C7F0}" destId="{495023E7-AE27-4AFB-8D81-73A60D03791D}" srcOrd="5" destOrd="0" presId="urn:microsoft.com/office/officeart/2008/layout/LinedList"/>
    <dgm:cxn modelId="{2971DAAE-8815-4EC2-8EDA-1ED3A3B48776}" type="presParOf" srcId="{7DBE9F4F-2A41-4DDF-9949-C2A03FD9C7F0}" destId="{C567FB7E-4B85-47BB-9028-B1CAAF1759D5}" srcOrd="6" destOrd="0" presId="urn:microsoft.com/office/officeart/2008/layout/LinedList"/>
    <dgm:cxn modelId="{7BC5BAA1-5A3F-4BF7-99EE-4F4AD654AA67}" type="presParOf" srcId="{7DBE9F4F-2A41-4DDF-9949-C2A03FD9C7F0}" destId="{60E3CCB3-606A-4B5F-8236-F2430F4519CD}" srcOrd="7" destOrd="0" presId="urn:microsoft.com/office/officeart/2008/layout/LinedList"/>
    <dgm:cxn modelId="{BF07C53C-7859-4A62-AB63-64CA9AC0FACA}" type="presParOf" srcId="{60E3CCB3-606A-4B5F-8236-F2430F4519CD}" destId="{F0691577-6C3E-4636-8797-280C5237A823}" srcOrd="0" destOrd="0" presId="urn:microsoft.com/office/officeart/2008/layout/LinedList"/>
    <dgm:cxn modelId="{EECD6625-D70F-4ACA-96E6-022BDEA733C0}" type="presParOf" srcId="{60E3CCB3-606A-4B5F-8236-F2430F4519CD}" destId="{068BA5FA-2D84-461E-B07C-83EDA5DA49E3}" srcOrd="1" destOrd="0" presId="urn:microsoft.com/office/officeart/2008/layout/LinedList"/>
    <dgm:cxn modelId="{FC45E10D-D1ED-4DD8-9255-B429FF6814D0}" type="presParOf" srcId="{60E3CCB3-606A-4B5F-8236-F2430F4519CD}" destId="{20304945-5A12-4029-9867-0362C6BAD2FC}" srcOrd="2" destOrd="0" presId="urn:microsoft.com/office/officeart/2008/layout/LinedList"/>
    <dgm:cxn modelId="{EAF957D9-E4A7-4957-8A64-2F74CDBCE8D6}" type="presParOf" srcId="{7DBE9F4F-2A41-4DDF-9949-C2A03FD9C7F0}" destId="{A5D081EF-0737-42F4-BA4F-DBBBE4C7EFAD}" srcOrd="8" destOrd="0" presId="urn:microsoft.com/office/officeart/2008/layout/LinedList"/>
    <dgm:cxn modelId="{9DA5E4BA-E622-48A0-AEBD-A69FBE18C79F}" type="presParOf" srcId="{7DBE9F4F-2A41-4DDF-9949-C2A03FD9C7F0}" destId="{2F414D52-B1BE-4B0B-9C82-E037446B9FD6}" srcOrd="9"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B680D-9CFA-4905-B981-5AA7D0C53C9D}" type="doc">
      <dgm:prSet loTypeId="urn:microsoft.com/office/officeart/2008/layout/LinedList" loCatId="list" qsTypeId="urn:microsoft.com/office/officeart/2005/8/quickstyle/3d1" qsCatId="3D" csTypeId="urn:microsoft.com/office/officeart/2005/8/colors/accent6_4" csCatId="accent6" phldr="1"/>
      <dgm:spPr/>
      <dgm:t>
        <a:bodyPr/>
        <a:lstStyle/>
        <a:p>
          <a:pPr rtl="1"/>
          <a:endParaRPr lang="fa-IR"/>
        </a:p>
      </dgm:t>
    </dgm:pt>
    <dgm:pt modelId="{8212097F-EB29-4DDE-ABDC-5B9BC659B6EB}">
      <dgm:prSet phldrT="[Text]" custT="1"/>
      <dgm:spPr/>
      <dgm:t>
        <a:bodyPr/>
        <a:lstStyle/>
        <a:p>
          <a:pPr algn="ctr" rtl="0"/>
          <a:r>
            <a:rPr lang="en-US" sz="2000" dirty="0" smtClean="0"/>
            <a:t>Review on insulation coordination</a:t>
          </a:r>
          <a:endParaRPr lang="fa-IR" sz="2000" dirty="0"/>
        </a:p>
      </dgm:t>
    </dgm:pt>
    <dgm:pt modelId="{BCF9B2A1-3821-47FA-8149-910BF0B664A1}" type="parTrans" cxnId="{B41BA729-4597-4D08-BDAC-E82BA63D2C2E}">
      <dgm:prSet/>
      <dgm:spPr/>
      <dgm:t>
        <a:bodyPr/>
        <a:lstStyle/>
        <a:p>
          <a:pPr rtl="1"/>
          <a:endParaRPr lang="fa-IR"/>
        </a:p>
      </dgm:t>
    </dgm:pt>
    <dgm:pt modelId="{1001663D-ACF3-4B05-AF8B-6A0C1DD0FCC8}" type="sibTrans" cxnId="{B41BA729-4597-4D08-BDAC-E82BA63D2C2E}">
      <dgm:prSet/>
      <dgm:spPr/>
      <dgm:t>
        <a:bodyPr/>
        <a:lstStyle/>
        <a:p>
          <a:pPr rtl="1"/>
          <a:endParaRPr lang="fa-IR"/>
        </a:p>
      </dgm:t>
    </dgm:pt>
    <dgm:pt modelId="{8F084FF4-C244-4F5F-B7EF-E44753D3899E}">
      <dgm:prSet phldrT="[Text]"/>
      <dgm:spPr/>
      <dgm:t>
        <a:bodyPr/>
        <a:lstStyle/>
        <a:p>
          <a:pPr algn="l" rtl="1"/>
          <a:r>
            <a:rPr lang="en-US" b="1" i="1" dirty="0" smtClean="0"/>
            <a:t>Voltages: 63 kV</a:t>
          </a:r>
          <a:endParaRPr lang="fa-IR" dirty="0"/>
        </a:p>
      </dgm:t>
    </dgm:pt>
    <dgm:pt modelId="{51C04BE9-CC51-42CD-892E-9A226002722F}" type="parTrans" cxnId="{28B1A10A-2939-431F-9BBC-1FE3FA8B8072}">
      <dgm:prSet/>
      <dgm:spPr/>
      <dgm:t>
        <a:bodyPr/>
        <a:lstStyle/>
        <a:p>
          <a:pPr rtl="1"/>
          <a:endParaRPr lang="fa-IR"/>
        </a:p>
      </dgm:t>
    </dgm:pt>
    <dgm:pt modelId="{9C26FB69-7F33-41A3-BE7D-E3ADBE98DFEC}" type="sibTrans" cxnId="{28B1A10A-2939-431F-9BBC-1FE3FA8B8072}">
      <dgm:prSet/>
      <dgm:spPr/>
      <dgm:t>
        <a:bodyPr/>
        <a:lstStyle/>
        <a:p>
          <a:pPr rtl="1"/>
          <a:endParaRPr lang="fa-IR"/>
        </a:p>
      </dgm:t>
    </dgm:pt>
    <dgm:pt modelId="{FA9699FD-6750-493D-8D00-04E3FBF0D97B}">
      <dgm:prSet phldrT="[Text]"/>
      <dgm:spPr/>
      <dgm:t>
        <a:bodyPr/>
        <a:lstStyle/>
        <a:p>
          <a:pPr algn="l" rtl="0"/>
          <a:r>
            <a:rPr lang="en-US" b="1" i="1" dirty="0" smtClean="0"/>
            <a:t>Voltages: 130 kV</a:t>
          </a:r>
          <a:endParaRPr lang="fa-IR" dirty="0"/>
        </a:p>
      </dgm:t>
    </dgm:pt>
    <dgm:pt modelId="{7738999A-96D3-46FE-AD56-16D542B896A3}" type="parTrans" cxnId="{B0AD410D-6AF3-44DE-9A2B-CDFCF43FC720}">
      <dgm:prSet/>
      <dgm:spPr/>
      <dgm:t>
        <a:bodyPr/>
        <a:lstStyle/>
        <a:p>
          <a:pPr rtl="1"/>
          <a:endParaRPr lang="fa-IR"/>
        </a:p>
      </dgm:t>
    </dgm:pt>
    <dgm:pt modelId="{0AF0734A-DA9D-4839-82B5-A7C91C5996C1}" type="sibTrans" cxnId="{B0AD410D-6AF3-44DE-9A2B-CDFCF43FC720}">
      <dgm:prSet/>
      <dgm:spPr/>
      <dgm:t>
        <a:bodyPr/>
        <a:lstStyle/>
        <a:p>
          <a:pPr rtl="1"/>
          <a:endParaRPr lang="fa-IR"/>
        </a:p>
      </dgm:t>
    </dgm:pt>
    <dgm:pt modelId="{2ACB7115-1A21-4106-9DDB-4D86B06931A0}">
      <dgm:prSet phldrT="[Text]"/>
      <dgm:spPr/>
      <dgm:t>
        <a:bodyPr/>
        <a:lstStyle/>
        <a:p>
          <a:pPr algn="l" rtl="0"/>
          <a:r>
            <a:rPr lang="en-US" b="1" i="1" dirty="0" smtClean="0"/>
            <a:t>Voltages: 230Kv</a:t>
          </a:r>
          <a:endParaRPr lang="fa-IR" dirty="0"/>
        </a:p>
      </dgm:t>
    </dgm:pt>
    <dgm:pt modelId="{EF7B77C4-8A95-4F83-BEAB-7FAFC4CFADF8}" type="parTrans" cxnId="{92D40B33-BD93-42F7-9584-83EB6043F171}">
      <dgm:prSet/>
      <dgm:spPr/>
      <dgm:t>
        <a:bodyPr/>
        <a:lstStyle/>
        <a:p>
          <a:pPr rtl="1"/>
          <a:endParaRPr lang="fa-IR"/>
        </a:p>
      </dgm:t>
    </dgm:pt>
    <dgm:pt modelId="{0B577805-DDE3-4424-867B-9F00B7516B98}" type="sibTrans" cxnId="{92D40B33-BD93-42F7-9584-83EB6043F171}">
      <dgm:prSet/>
      <dgm:spPr/>
      <dgm:t>
        <a:bodyPr/>
        <a:lstStyle/>
        <a:p>
          <a:pPr rtl="1"/>
          <a:endParaRPr lang="fa-IR"/>
        </a:p>
      </dgm:t>
    </dgm:pt>
    <dgm:pt modelId="{067B892E-BB98-4D4D-8D55-9AD0C2A77F8A}">
      <dgm:prSet phldrT="[Text]"/>
      <dgm:spPr/>
      <dgm:t>
        <a:bodyPr/>
        <a:lstStyle/>
        <a:p>
          <a:pPr algn="l" rtl="1"/>
          <a:r>
            <a:rPr lang="en-US" b="1" i="1" dirty="0" smtClean="0"/>
            <a:t>Voltages: 400kV</a:t>
          </a:r>
          <a:endParaRPr lang="fa-IR" dirty="0"/>
        </a:p>
      </dgm:t>
    </dgm:pt>
    <dgm:pt modelId="{D2A4F51D-8927-4746-92BE-532F53396C87}" type="parTrans" cxnId="{8387DF44-8D55-4DF4-989B-EFC6B1D54831}">
      <dgm:prSet/>
      <dgm:spPr/>
      <dgm:t>
        <a:bodyPr/>
        <a:lstStyle/>
        <a:p>
          <a:pPr rtl="1"/>
          <a:endParaRPr lang="fa-IR"/>
        </a:p>
      </dgm:t>
    </dgm:pt>
    <dgm:pt modelId="{9B56E23C-41A9-43E5-BA8B-F8D0DFE88405}" type="sibTrans" cxnId="{8387DF44-8D55-4DF4-989B-EFC6B1D54831}">
      <dgm:prSet/>
      <dgm:spPr/>
      <dgm:t>
        <a:bodyPr/>
        <a:lstStyle/>
        <a:p>
          <a:pPr rtl="1"/>
          <a:endParaRPr lang="fa-IR"/>
        </a:p>
      </dgm:t>
    </dgm:pt>
    <dgm:pt modelId="{7DF2CF24-6470-424E-B7A3-CE7122B125EA}" type="pres">
      <dgm:prSet presAssocID="{3DEB680D-9CFA-4905-B981-5AA7D0C53C9D}" presName="vert0" presStyleCnt="0">
        <dgm:presLayoutVars>
          <dgm:dir/>
          <dgm:animOne val="branch"/>
          <dgm:animLvl val="lvl"/>
        </dgm:presLayoutVars>
      </dgm:prSet>
      <dgm:spPr/>
      <dgm:t>
        <a:bodyPr/>
        <a:lstStyle/>
        <a:p>
          <a:pPr rtl="1"/>
          <a:endParaRPr lang="fa-IR"/>
        </a:p>
      </dgm:t>
    </dgm:pt>
    <dgm:pt modelId="{C26BB1BE-EF8B-4EE7-937E-223D98D684C6}" type="pres">
      <dgm:prSet presAssocID="{8212097F-EB29-4DDE-ABDC-5B9BC659B6EB}" presName="thickLine" presStyleLbl="alignNode1" presStyleIdx="0" presStyleCnt="1"/>
      <dgm:spPr/>
    </dgm:pt>
    <dgm:pt modelId="{BB2F213C-A1AA-482A-BB88-942D0012DBBB}" type="pres">
      <dgm:prSet presAssocID="{8212097F-EB29-4DDE-ABDC-5B9BC659B6EB}" presName="horz1" presStyleCnt="0"/>
      <dgm:spPr/>
    </dgm:pt>
    <dgm:pt modelId="{6826D40B-E334-4D87-9C0B-9282360546D0}" type="pres">
      <dgm:prSet presAssocID="{8212097F-EB29-4DDE-ABDC-5B9BC659B6EB}" presName="tx1" presStyleLbl="revTx" presStyleIdx="0" presStyleCnt="5" custScaleX="374935" custScaleY="100098"/>
      <dgm:spPr/>
      <dgm:t>
        <a:bodyPr/>
        <a:lstStyle/>
        <a:p>
          <a:pPr rtl="1"/>
          <a:endParaRPr lang="fa-IR"/>
        </a:p>
      </dgm:t>
    </dgm:pt>
    <dgm:pt modelId="{7DBE9F4F-2A41-4DDF-9949-C2A03FD9C7F0}" type="pres">
      <dgm:prSet presAssocID="{8212097F-EB29-4DDE-ABDC-5B9BC659B6EB}" presName="vert1" presStyleCnt="0"/>
      <dgm:spPr/>
    </dgm:pt>
    <dgm:pt modelId="{9099C477-5D64-4F72-8BFA-C7C04BE7EB49}" type="pres">
      <dgm:prSet presAssocID="{8F084FF4-C244-4F5F-B7EF-E44753D3899E}" presName="vertSpace2a" presStyleCnt="0"/>
      <dgm:spPr/>
    </dgm:pt>
    <dgm:pt modelId="{EC617CDE-BD24-40F0-BFD8-F68D1A9F67B6}" type="pres">
      <dgm:prSet presAssocID="{8F084FF4-C244-4F5F-B7EF-E44753D3899E}" presName="horz2" presStyleCnt="0"/>
      <dgm:spPr/>
    </dgm:pt>
    <dgm:pt modelId="{20F47359-61D0-4017-8153-8B13F12342E9}" type="pres">
      <dgm:prSet presAssocID="{8F084FF4-C244-4F5F-B7EF-E44753D3899E}" presName="horzSpace2" presStyleCnt="0"/>
      <dgm:spPr/>
    </dgm:pt>
    <dgm:pt modelId="{79468AF8-9BC4-4C93-BE5C-BBD56E5245F4}" type="pres">
      <dgm:prSet presAssocID="{8F084FF4-C244-4F5F-B7EF-E44753D3899E}" presName="tx2" presStyleLbl="revTx" presStyleIdx="1" presStyleCnt="5" custScaleX="122074" custScaleY="27511"/>
      <dgm:spPr/>
      <dgm:t>
        <a:bodyPr/>
        <a:lstStyle/>
        <a:p>
          <a:pPr rtl="1"/>
          <a:endParaRPr lang="fa-IR"/>
        </a:p>
      </dgm:t>
    </dgm:pt>
    <dgm:pt modelId="{712BC923-A23F-481C-A46E-3645E4434905}" type="pres">
      <dgm:prSet presAssocID="{8F084FF4-C244-4F5F-B7EF-E44753D3899E}" presName="vert2" presStyleCnt="0"/>
      <dgm:spPr/>
    </dgm:pt>
    <dgm:pt modelId="{0FC7B369-39AE-4EF0-891F-18668233F30E}" type="pres">
      <dgm:prSet presAssocID="{8F084FF4-C244-4F5F-B7EF-E44753D3899E}" presName="thinLine2b" presStyleLbl="callout" presStyleIdx="0" presStyleCnt="4"/>
      <dgm:spPr/>
    </dgm:pt>
    <dgm:pt modelId="{D0B4D774-DEA0-4B9A-B887-8FBA1D9CD687}" type="pres">
      <dgm:prSet presAssocID="{8F084FF4-C244-4F5F-B7EF-E44753D3899E}" presName="vertSpace2b" presStyleCnt="0"/>
      <dgm:spPr/>
    </dgm:pt>
    <dgm:pt modelId="{32BBBF7A-6088-4FA1-BC94-BFD123C40867}" type="pres">
      <dgm:prSet presAssocID="{FA9699FD-6750-493D-8D00-04E3FBF0D97B}" presName="horz2" presStyleCnt="0"/>
      <dgm:spPr/>
    </dgm:pt>
    <dgm:pt modelId="{9303B901-A379-4619-90DE-EED153F623B8}" type="pres">
      <dgm:prSet presAssocID="{FA9699FD-6750-493D-8D00-04E3FBF0D97B}" presName="horzSpace2" presStyleCnt="0"/>
      <dgm:spPr/>
    </dgm:pt>
    <dgm:pt modelId="{0309FC4C-08A4-46B7-9832-1B14B97C77F9}" type="pres">
      <dgm:prSet presAssocID="{FA9699FD-6750-493D-8D00-04E3FBF0D97B}" presName="tx2" presStyleLbl="revTx" presStyleIdx="2" presStyleCnt="5" custScaleY="37205"/>
      <dgm:spPr/>
      <dgm:t>
        <a:bodyPr/>
        <a:lstStyle/>
        <a:p>
          <a:pPr rtl="1"/>
          <a:endParaRPr lang="fa-IR"/>
        </a:p>
      </dgm:t>
    </dgm:pt>
    <dgm:pt modelId="{7C9ED30F-9136-426F-82D0-3ABDF7A72974}" type="pres">
      <dgm:prSet presAssocID="{FA9699FD-6750-493D-8D00-04E3FBF0D97B}" presName="vert2" presStyleCnt="0"/>
      <dgm:spPr/>
    </dgm:pt>
    <dgm:pt modelId="{495023E7-AE27-4AFB-8D81-73A60D03791D}" type="pres">
      <dgm:prSet presAssocID="{FA9699FD-6750-493D-8D00-04E3FBF0D97B}" presName="thinLine2b" presStyleLbl="callout" presStyleIdx="1" presStyleCnt="4"/>
      <dgm:spPr/>
    </dgm:pt>
    <dgm:pt modelId="{C567FB7E-4B85-47BB-9028-B1CAAF1759D5}" type="pres">
      <dgm:prSet presAssocID="{FA9699FD-6750-493D-8D00-04E3FBF0D97B}" presName="vertSpace2b" presStyleCnt="0"/>
      <dgm:spPr/>
    </dgm:pt>
    <dgm:pt modelId="{60E3CCB3-606A-4B5F-8236-F2430F4519CD}" type="pres">
      <dgm:prSet presAssocID="{2ACB7115-1A21-4106-9DDB-4D86B06931A0}" presName="horz2" presStyleCnt="0"/>
      <dgm:spPr/>
    </dgm:pt>
    <dgm:pt modelId="{F0691577-6C3E-4636-8797-280C5237A823}" type="pres">
      <dgm:prSet presAssocID="{2ACB7115-1A21-4106-9DDB-4D86B06931A0}" presName="horzSpace2" presStyleCnt="0"/>
      <dgm:spPr/>
    </dgm:pt>
    <dgm:pt modelId="{068BA5FA-2D84-461E-B07C-83EDA5DA49E3}" type="pres">
      <dgm:prSet presAssocID="{2ACB7115-1A21-4106-9DDB-4D86B06931A0}" presName="tx2" presStyleLbl="revTx" presStyleIdx="3" presStyleCnt="5" custScaleY="44165"/>
      <dgm:spPr/>
      <dgm:t>
        <a:bodyPr/>
        <a:lstStyle/>
        <a:p>
          <a:pPr rtl="1"/>
          <a:endParaRPr lang="fa-IR"/>
        </a:p>
      </dgm:t>
    </dgm:pt>
    <dgm:pt modelId="{20304945-5A12-4029-9867-0362C6BAD2FC}" type="pres">
      <dgm:prSet presAssocID="{2ACB7115-1A21-4106-9DDB-4D86B06931A0}" presName="vert2" presStyleCnt="0"/>
      <dgm:spPr/>
    </dgm:pt>
    <dgm:pt modelId="{A5D081EF-0737-42F4-BA4F-DBBBE4C7EFAD}" type="pres">
      <dgm:prSet presAssocID="{2ACB7115-1A21-4106-9DDB-4D86B06931A0}" presName="thinLine2b" presStyleLbl="callout" presStyleIdx="2" presStyleCnt="4"/>
      <dgm:spPr/>
    </dgm:pt>
    <dgm:pt modelId="{2F414D52-B1BE-4B0B-9C82-E037446B9FD6}" type="pres">
      <dgm:prSet presAssocID="{2ACB7115-1A21-4106-9DDB-4D86B06931A0}" presName="vertSpace2b" presStyleCnt="0"/>
      <dgm:spPr/>
    </dgm:pt>
    <dgm:pt modelId="{7B2C3951-D525-4E70-9303-7159FE7A038C}" type="pres">
      <dgm:prSet presAssocID="{067B892E-BB98-4D4D-8D55-9AD0C2A77F8A}" presName="horz2" presStyleCnt="0"/>
      <dgm:spPr/>
    </dgm:pt>
    <dgm:pt modelId="{54A1B5B4-BC47-4811-B34D-D368EA0431C0}" type="pres">
      <dgm:prSet presAssocID="{067B892E-BB98-4D4D-8D55-9AD0C2A77F8A}" presName="horzSpace2" presStyleCnt="0"/>
      <dgm:spPr/>
    </dgm:pt>
    <dgm:pt modelId="{DCFBE7F1-E30E-4102-BE28-E35007A55D0B}" type="pres">
      <dgm:prSet presAssocID="{067B892E-BB98-4D4D-8D55-9AD0C2A77F8A}" presName="tx2" presStyleLbl="revTx" presStyleIdx="4" presStyleCnt="5" custScaleY="32807"/>
      <dgm:spPr/>
      <dgm:t>
        <a:bodyPr/>
        <a:lstStyle/>
        <a:p>
          <a:pPr rtl="1"/>
          <a:endParaRPr lang="fa-IR"/>
        </a:p>
      </dgm:t>
    </dgm:pt>
    <dgm:pt modelId="{4666AA6E-5541-4C1C-97A5-1128CBC263EE}" type="pres">
      <dgm:prSet presAssocID="{067B892E-BB98-4D4D-8D55-9AD0C2A77F8A}" presName="vert2" presStyleCnt="0"/>
      <dgm:spPr/>
    </dgm:pt>
    <dgm:pt modelId="{F40BBF3E-40C4-455A-BE38-1B531E836200}" type="pres">
      <dgm:prSet presAssocID="{067B892E-BB98-4D4D-8D55-9AD0C2A77F8A}" presName="thinLine2b" presStyleLbl="callout" presStyleIdx="3" presStyleCnt="4"/>
      <dgm:spPr/>
    </dgm:pt>
    <dgm:pt modelId="{BB18ADBB-9454-4923-9D50-4AFF859A9BFA}" type="pres">
      <dgm:prSet presAssocID="{067B892E-BB98-4D4D-8D55-9AD0C2A77F8A}" presName="vertSpace2b" presStyleCnt="0"/>
      <dgm:spPr/>
    </dgm:pt>
  </dgm:ptLst>
  <dgm:cxnLst>
    <dgm:cxn modelId="{2F35B1B0-F7C5-4015-96A3-618B0809B7A4}" type="presOf" srcId="{2ACB7115-1A21-4106-9DDB-4D86B06931A0}" destId="{068BA5FA-2D84-461E-B07C-83EDA5DA49E3}" srcOrd="0" destOrd="0" presId="urn:microsoft.com/office/officeart/2008/layout/LinedList"/>
    <dgm:cxn modelId="{31FFA17F-3630-4ED3-9932-534A1C9BCA8F}" type="presOf" srcId="{8F084FF4-C244-4F5F-B7EF-E44753D3899E}" destId="{79468AF8-9BC4-4C93-BE5C-BBD56E5245F4}" srcOrd="0" destOrd="0" presId="urn:microsoft.com/office/officeart/2008/layout/LinedList"/>
    <dgm:cxn modelId="{B41BA729-4597-4D08-BDAC-E82BA63D2C2E}" srcId="{3DEB680D-9CFA-4905-B981-5AA7D0C53C9D}" destId="{8212097F-EB29-4DDE-ABDC-5B9BC659B6EB}" srcOrd="0" destOrd="0" parTransId="{BCF9B2A1-3821-47FA-8149-910BF0B664A1}" sibTransId="{1001663D-ACF3-4B05-AF8B-6A0C1DD0FCC8}"/>
    <dgm:cxn modelId="{92D40B33-BD93-42F7-9584-83EB6043F171}" srcId="{8212097F-EB29-4DDE-ABDC-5B9BC659B6EB}" destId="{2ACB7115-1A21-4106-9DDB-4D86B06931A0}" srcOrd="2" destOrd="0" parTransId="{EF7B77C4-8A95-4F83-BEAB-7FAFC4CFADF8}" sibTransId="{0B577805-DDE3-4424-867B-9F00B7516B98}"/>
    <dgm:cxn modelId="{6A836719-32AB-42E7-AAB7-9B646B8FE674}" type="presOf" srcId="{3DEB680D-9CFA-4905-B981-5AA7D0C53C9D}" destId="{7DF2CF24-6470-424E-B7A3-CE7122B125EA}" srcOrd="0" destOrd="0" presId="urn:microsoft.com/office/officeart/2008/layout/LinedList"/>
    <dgm:cxn modelId="{62812A19-813E-4C6B-AA62-FC426BF87166}" type="presOf" srcId="{FA9699FD-6750-493D-8D00-04E3FBF0D97B}" destId="{0309FC4C-08A4-46B7-9832-1B14B97C77F9}" srcOrd="0" destOrd="0" presId="urn:microsoft.com/office/officeart/2008/layout/LinedList"/>
    <dgm:cxn modelId="{8387DF44-8D55-4DF4-989B-EFC6B1D54831}" srcId="{8212097F-EB29-4DDE-ABDC-5B9BC659B6EB}" destId="{067B892E-BB98-4D4D-8D55-9AD0C2A77F8A}" srcOrd="3" destOrd="0" parTransId="{D2A4F51D-8927-4746-92BE-532F53396C87}" sibTransId="{9B56E23C-41A9-43E5-BA8B-F8D0DFE88405}"/>
    <dgm:cxn modelId="{A3345120-EEBA-4B83-A8C3-3B52C949EFA3}" type="presOf" srcId="{067B892E-BB98-4D4D-8D55-9AD0C2A77F8A}" destId="{DCFBE7F1-E30E-4102-BE28-E35007A55D0B}" srcOrd="0" destOrd="0" presId="urn:microsoft.com/office/officeart/2008/layout/LinedList"/>
    <dgm:cxn modelId="{B0AD410D-6AF3-44DE-9A2B-CDFCF43FC720}" srcId="{8212097F-EB29-4DDE-ABDC-5B9BC659B6EB}" destId="{FA9699FD-6750-493D-8D00-04E3FBF0D97B}" srcOrd="1" destOrd="0" parTransId="{7738999A-96D3-46FE-AD56-16D542B896A3}" sibTransId="{0AF0734A-DA9D-4839-82B5-A7C91C5996C1}"/>
    <dgm:cxn modelId="{28B1A10A-2939-431F-9BBC-1FE3FA8B8072}" srcId="{8212097F-EB29-4DDE-ABDC-5B9BC659B6EB}" destId="{8F084FF4-C244-4F5F-B7EF-E44753D3899E}" srcOrd="0" destOrd="0" parTransId="{51C04BE9-CC51-42CD-892E-9A226002722F}" sibTransId="{9C26FB69-7F33-41A3-BE7D-E3ADBE98DFEC}"/>
    <dgm:cxn modelId="{93A799D0-885D-4ECA-9017-03B2CC0CD95A}" type="presOf" srcId="{8212097F-EB29-4DDE-ABDC-5B9BC659B6EB}" destId="{6826D40B-E334-4D87-9C0B-9282360546D0}" srcOrd="0" destOrd="0" presId="urn:microsoft.com/office/officeart/2008/layout/LinedList"/>
    <dgm:cxn modelId="{EDD7536C-ACC3-4744-AE46-1B1CED5544A7}" type="presParOf" srcId="{7DF2CF24-6470-424E-B7A3-CE7122B125EA}" destId="{C26BB1BE-EF8B-4EE7-937E-223D98D684C6}" srcOrd="0" destOrd="0" presId="urn:microsoft.com/office/officeart/2008/layout/LinedList"/>
    <dgm:cxn modelId="{9588FBDC-CE97-459E-BCF8-E09393548227}" type="presParOf" srcId="{7DF2CF24-6470-424E-B7A3-CE7122B125EA}" destId="{BB2F213C-A1AA-482A-BB88-942D0012DBBB}" srcOrd="1" destOrd="0" presId="urn:microsoft.com/office/officeart/2008/layout/LinedList"/>
    <dgm:cxn modelId="{0F25A16C-043E-4A15-91B7-AC8707E6D546}" type="presParOf" srcId="{BB2F213C-A1AA-482A-BB88-942D0012DBBB}" destId="{6826D40B-E334-4D87-9C0B-9282360546D0}" srcOrd="0" destOrd="0" presId="urn:microsoft.com/office/officeart/2008/layout/LinedList"/>
    <dgm:cxn modelId="{0815594F-8AD9-4F6D-9372-CA93AB33A83B}" type="presParOf" srcId="{BB2F213C-A1AA-482A-BB88-942D0012DBBB}" destId="{7DBE9F4F-2A41-4DDF-9949-C2A03FD9C7F0}" srcOrd="1" destOrd="0" presId="urn:microsoft.com/office/officeart/2008/layout/LinedList"/>
    <dgm:cxn modelId="{17E88D13-7A77-42BC-A798-27365289EF85}" type="presParOf" srcId="{7DBE9F4F-2A41-4DDF-9949-C2A03FD9C7F0}" destId="{9099C477-5D64-4F72-8BFA-C7C04BE7EB49}" srcOrd="0" destOrd="0" presId="urn:microsoft.com/office/officeart/2008/layout/LinedList"/>
    <dgm:cxn modelId="{08638764-EA7B-4A4A-8C6E-F6442DE172B7}" type="presParOf" srcId="{7DBE9F4F-2A41-4DDF-9949-C2A03FD9C7F0}" destId="{EC617CDE-BD24-40F0-BFD8-F68D1A9F67B6}" srcOrd="1" destOrd="0" presId="urn:microsoft.com/office/officeart/2008/layout/LinedList"/>
    <dgm:cxn modelId="{0BCBE1F4-B2AF-44B4-8D2C-9409A75559F3}" type="presParOf" srcId="{EC617CDE-BD24-40F0-BFD8-F68D1A9F67B6}" destId="{20F47359-61D0-4017-8153-8B13F12342E9}" srcOrd="0" destOrd="0" presId="urn:microsoft.com/office/officeart/2008/layout/LinedList"/>
    <dgm:cxn modelId="{BFAC7CF3-6AC0-437C-8AAA-C8D0193382DC}" type="presParOf" srcId="{EC617CDE-BD24-40F0-BFD8-F68D1A9F67B6}" destId="{79468AF8-9BC4-4C93-BE5C-BBD56E5245F4}" srcOrd="1" destOrd="0" presId="urn:microsoft.com/office/officeart/2008/layout/LinedList"/>
    <dgm:cxn modelId="{426297DB-C035-4CB8-B0E4-1E64794E85BD}" type="presParOf" srcId="{EC617CDE-BD24-40F0-BFD8-F68D1A9F67B6}" destId="{712BC923-A23F-481C-A46E-3645E4434905}" srcOrd="2" destOrd="0" presId="urn:microsoft.com/office/officeart/2008/layout/LinedList"/>
    <dgm:cxn modelId="{20A4CA88-ECE0-41A6-A2A0-6E7B2D0C68C6}" type="presParOf" srcId="{7DBE9F4F-2A41-4DDF-9949-C2A03FD9C7F0}" destId="{0FC7B369-39AE-4EF0-891F-18668233F30E}" srcOrd="2" destOrd="0" presId="urn:microsoft.com/office/officeart/2008/layout/LinedList"/>
    <dgm:cxn modelId="{F1DCDD22-3348-4C88-8367-34C842A56627}" type="presParOf" srcId="{7DBE9F4F-2A41-4DDF-9949-C2A03FD9C7F0}" destId="{D0B4D774-DEA0-4B9A-B887-8FBA1D9CD687}" srcOrd="3" destOrd="0" presId="urn:microsoft.com/office/officeart/2008/layout/LinedList"/>
    <dgm:cxn modelId="{01A10B55-C0C5-4E42-ABF3-2394840C2D7C}" type="presParOf" srcId="{7DBE9F4F-2A41-4DDF-9949-C2A03FD9C7F0}" destId="{32BBBF7A-6088-4FA1-BC94-BFD123C40867}" srcOrd="4" destOrd="0" presId="urn:microsoft.com/office/officeart/2008/layout/LinedList"/>
    <dgm:cxn modelId="{87FF0DE6-6FAE-448A-BD7C-8B89D9AC9A86}" type="presParOf" srcId="{32BBBF7A-6088-4FA1-BC94-BFD123C40867}" destId="{9303B901-A379-4619-90DE-EED153F623B8}" srcOrd="0" destOrd="0" presId="urn:microsoft.com/office/officeart/2008/layout/LinedList"/>
    <dgm:cxn modelId="{7C10C23A-4BE5-4594-8132-D9F698341198}" type="presParOf" srcId="{32BBBF7A-6088-4FA1-BC94-BFD123C40867}" destId="{0309FC4C-08A4-46B7-9832-1B14B97C77F9}" srcOrd="1" destOrd="0" presId="urn:microsoft.com/office/officeart/2008/layout/LinedList"/>
    <dgm:cxn modelId="{DA23058C-E9D6-4CED-81A2-AD67DF70CA2D}" type="presParOf" srcId="{32BBBF7A-6088-4FA1-BC94-BFD123C40867}" destId="{7C9ED30F-9136-426F-82D0-3ABDF7A72974}" srcOrd="2" destOrd="0" presId="urn:microsoft.com/office/officeart/2008/layout/LinedList"/>
    <dgm:cxn modelId="{A813DFD1-5393-40C0-8D5F-FC3AAC47B0AB}" type="presParOf" srcId="{7DBE9F4F-2A41-4DDF-9949-C2A03FD9C7F0}" destId="{495023E7-AE27-4AFB-8D81-73A60D03791D}" srcOrd="5" destOrd="0" presId="urn:microsoft.com/office/officeart/2008/layout/LinedList"/>
    <dgm:cxn modelId="{947215A5-B55E-4071-9899-15892A49DA81}" type="presParOf" srcId="{7DBE9F4F-2A41-4DDF-9949-C2A03FD9C7F0}" destId="{C567FB7E-4B85-47BB-9028-B1CAAF1759D5}" srcOrd="6" destOrd="0" presId="urn:microsoft.com/office/officeart/2008/layout/LinedList"/>
    <dgm:cxn modelId="{2A94CAFF-D54F-4D72-9BC1-3AD59CE38A22}" type="presParOf" srcId="{7DBE9F4F-2A41-4DDF-9949-C2A03FD9C7F0}" destId="{60E3CCB3-606A-4B5F-8236-F2430F4519CD}" srcOrd="7" destOrd="0" presId="urn:microsoft.com/office/officeart/2008/layout/LinedList"/>
    <dgm:cxn modelId="{70B0CFBF-D778-4A14-81FD-160730F2DFFA}" type="presParOf" srcId="{60E3CCB3-606A-4B5F-8236-F2430F4519CD}" destId="{F0691577-6C3E-4636-8797-280C5237A823}" srcOrd="0" destOrd="0" presId="urn:microsoft.com/office/officeart/2008/layout/LinedList"/>
    <dgm:cxn modelId="{3974D6A6-5DE2-48B2-9E7B-FC8C4C5CC30A}" type="presParOf" srcId="{60E3CCB3-606A-4B5F-8236-F2430F4519CD}" destId="{068BA5FA-2D84-461E-B07C-83EDA5DA49E3}" srcOrd="1" destOrd="0" presId="urn:microsoft.com/office/officeart/2008/layout/LinedList"/>
    <dgm:cxn modelId="{FD4BD2B9-E2D4-42EC-BE46-01B2E6DA3500}" type="presParOf" srcId="{60E3CCB3-606A-4B5F-8236-F2430F4519CD}" destId="{20304945-5A12-4029-9867-0362C6BAD2FC}" srcOrd="2" destOrd="0" presId="urn:microsoft.com/office/officeart/2008/layout/LinedList"/>
    <dgm:cxn modelId="{157BB326-7784-4A7B-B8A0-47CED7C42ECA}" type="presParOf" srcId="{7DBE9F4F-2A41-4DDF-9949-C2A03FD9C7F0}" destId="{A5D081EF-0737-42F4-BA4F-DBBBE4C7EFAD}" srcOrd="8" destOrd="0" presId="urn:microsoft.com/office/officeart/2008/layout/LinedList"/>
    <dgm:cxn modelId="{D2472E0F-149D-4586-B9AF-9B58D4666ED7}" type="presParOf" srcId="{7DBE9F4F-2A41-4DDF-9949-C2A03FD9C7F0}" destId="{2F414D52-B1BE-4B0B-9C82-E037446B9FD6}" srcOrd="9" destOrd="0" presId="urn:microsoft.com/office/officeart/2008/layout/LinedList"/>
    <dgm:cxn modelId="{840CE5B4-4DE0-4DD7-8D59-FE6D40F96973}" type="presParOf" srcId="{7DBE9F4F-2A41-4DDF-9949-C2A03FD9C7F0}" destId="{7B2C3951-D525-4E70-9303-7159FE7A038C}" srcOrd="10" destOrd="0" presId="urn:microsoft.com/office/officeart/2008/layout/LinedList"/>
    <dgm:cxn modelId="{6F46D31F-CB22-40B3-8C57-9C3027CEC271}" type="presParOf" srcId="{7B2C3951-D525-4E70-9303-7159FE7A038C}" destId="{54A1B5B4-BC47-4811-B34D-D368EA0431C0}" srcOrd="0" destOrd="0" presId="urn:microsoft.com/office/officeart/2008/layout/LinedList"/>
    <dgm:cxn modelId="{2F205AE2-6400-46C9-A80A-08729CEF989A}" type="presParOf" srcId="{7B2C3951-D525-4E70-9303-7159FE7A038C}" destId="{DCFBE7F1-E30E-4102-BE28-E35007A55D0B}" srcOrd="1" destOrd="0" presId="urn:microsoft.com/office/officeart/2008/layout/LinedList"/>
    <dgm:cxn modelId="{0CAE621C-C768-4686-B424-C986FB8ABB4A}" type="presParOf" srcId="{7B2C3951-D525-4E70-9303-7159FE7A038C}" destId="{4666AA6E-5541-4C1C-97A5-1128CBC263EE}" srcOrd="2" destOrd="0" presId="urn:microsoft.com/office/officeart/2008/layout/LinedList"/>
    <dgm:cxn modelId="{5F1856F6-95BB-4B35-A4A7-F6253B7EEDDA}" type="presParOf" srcId="{7DBE9F4F-2A41-4DDF-9949-C2A03FD9C7F0}" destId="{F40BBF3E-40C4-455A-BE38-1B531E836200}" srcOrd="11" destOrd="0" presId="urn:microsoft.com/office/officeart/2008/layout/LinedList"/>
    <dgm:cxn modelId="{7688862A-0577-4A74-BED0-7773FD5C5C9F}" type="presParOf" srcId="{7DBE9F4F-2A41-4DDF-9949-C2A03FD9C7F0}" destId="{BB18ADBB-9454-4923-9D50-4AFF859A9BFA}" srcOrd="12"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EB680D-9CFA-4905-B981-5AA7D0C53C9D}" type="doc">
      <dgm:prSet loTypeId="urn:microsoft.com/office/officeart/2008/layout/LinedList" loCatId="list" qsTypeId="urn:microsoft.com/office/officeart/2005/8/quickstyle/3d1" qsCatId="3D" csTypeId="urn:microsoft.com/office/officeart/2005/8/colors/accent6_4" csCatId="accent6" phldr="1"/>
      <dgm:spPr/>
      <dgm:t>
        <a:bodyPr/>
        <a:lstStyle/>
        <a:p>
          <a:pPr rtl="1"/>
          <a:endParaRPr lang="fa-IR"/>
        </a:p>
      </dgm:t>
    </dgm:pt>
    <dgm:pt modelId="{8212097F-EB29-4DDE-ABDC-5B9BC659B6EB}">
      <dgm:prSet phldrT="[Text]" custT="1"/>
      <dgm:spPr/>
      <dgm:t>
        <a:bodyPr/>
        <a:lstStyle/>
        <a:p>
          <a:pPr algn="ctr" rtl="0"/>
          <a:r>
            <a:rPr lang="en-US" sz="2000" dirty="0" smtClean="0"/>
            <a:t>Conclusion</a:t>
          </a:r>
          <a:endParaRPr lang="fa-IR" sz="2000" dirty="0"/>
        </a:p>
      </dgm:t>
    </dgm:pt>
    <dgm:pt modelId="{BCF9B2A1-3821-47FA-8149-910BF0B664A1}" type="parTrans" cxnId="{B41BA729-4597-4D08-BDAC-E82BA63D2C2E}">
      <dgm:prSet/>
      <dgm:spPr/>
      <dgm:t>
        <a:bodyPr/>
        <a:lstStyle/>
        <a:p>
          <a:pPr rtl="1"/>
          <a:endParaRPr lang="fa-IR"/>
        </a:p>
      </dgm:t>
    </dgm:pt>
    <dgm:pt modelId="{1001663D-ACF3-4B05-AF8B-6A0C1DD0FCC8}" type="sibTrans" cxnId="{B41BA729-4597-4D08-BDAC-E82BA63D2C2E}">
      <dgm:prSet/>
      <dgm:spPr/>
      <dgm:t>
        <a:bodyPr/>
        <a:lstStyle/>
        <a:p>
          <a:pPr rtl="1"/>
          <a:endParaRPr lang="fa-IR"/>
        </a:p>
      </dgm:t>
    </dgm:pt>
    <dgm:pt modelId="{8F084FF4-C244-4F5F-B7EF-E44753D3899E}">
      <dgm:prSet phldrT="[Text]"/>
      <dgm:spPr/>
      <dgm:t>
        <a:bodyPr/>
        <a:lstStyle/>
        <a:p>
          <a:pPr algn="l" rtl="0"/>
          <a:r>
            <a:rPr lang="en-US" dirty="0" smtClean="0"/>
            <a:t>TRANSMISSION LINES</a:t>
          </a:r>
          <a:endParaRPr lang="fa-IR" dirty="0"/>
        </a:p>
      </dgm:t>
    </dgm:pt>
    <dgm:pt modelId="{51C04BE9-CC51-42CD-892E-9A226002722F}" type="parTrans" cxnId="{28B1A10A-2939-431F-9BBC-1FE3FA8B8072}">
      <dgm:prSet/>
      <dgm:spPr/>
      <dgm:t>
        <a:bodyPr/>
        <a:lstStyle/>
        <a:p>
          <a:pPr rtl="1"/>
          <a:endParaRPr lang="fa-IR"/>
        </a:p>
      </dgm:t>
    </dgm:pt>
    <dgm:pt modelId="{9C26FB69-7F33-41A3-BE7D-E3ADBE98DFEC}" type="sibTrans" cxnId="{28B1A10A-2939-431F-9BBC-1FE3FA8B8072}">
      <dgm:prSet/>
      <dgm:spPr/>
      <dgm:t>
        <a:bodyPr/>
        <a:lstStyle/>
        <a:p>
          <a:pPr rtl="1"/>
          <a:endParaRPr lang="fa-IR"/>
        </a:p>
      </dgm:t>
    </dgm:pt>
    <dgm:pt modelId="{FA9699FD-6750-493D-8D00-04E3FBF0D97B}">
      <dgm:prSet phldrT="[Text]"/>
      <dgm:spPr/>
      <dgm:t>
        <a:bodyPr/>
        <a:lstStyle/>
        <a:p>
          <a:pPr rtl="0"/>
          <a:r>
            <a:rPr lang="en-US" dirty="0" smtClean="0"/>
            <a:t>substation</a:t>
          </a:r>
          <a:endParaRPr lang="fa-IR" dirty="0"/>
        </a:p>
      </dgm:t>
    </dgm:pt>
    <dgm:pt modelId="{7738999A-96D3-46FE-AD56-16D542B896A3}" type="parTrans" cxnId="{B0AD410D-6AF3-44DE-9A2B-CDFCF43FC720}">
      <dgm:prSet/>
      <dgm:spPr/>
      <dgm:t>
        <a:bodyPr/>
        <a:lstStyle/>
        <a:p>
          <a:pPr rtl="1"/>
          <a:endParaRPr lang="fa-IR"/>
        </a:p>
      </dgm:t>
    </dgm:pt>
    <dgm:pt modelId="{0AF0734A-DA9D-4839-82B5-A7C91C5996C1}" type="sibTrans" cxnId="{B0AD410D-6AF3-44DE-9A2B-CDFCF43FC720}">
      <dgm:prSet/>
      <dgm:spPr/>
      <dgm:t>
        <a:bodyPr/>
        <a:lstStyle/>
        <a:p>
          <a:pPr rtl="1"/>
          <a:endParaRPr lang="fa-IR"/>
        </a:p>
      </dgm:t>
    </dgm:pt>
    <dgm:pt modelId="{7DF2CF24-6470-424E-B7A3-CE7122B125EA}" type="pres">
      <dgm:prSet presAssocID="{3DEB680D-9CFA-4905-B981-5AA7D0C53C9D}" presName="vert0" presStyleCnt="0">
        <dgm:presLayoutVars>
          <dgm:dir/>
          <dgm:animOne val="branch"/>
          <dgm:animLvl val="lvl"/>
        </dgm:presLayoutVars>
      </dgm:prSet>
      <dgm:spPr/>
      <dgm:t>
        <a:bodyPr/>
        <a:lstStyle/>
        <a:p>
          <a:pPr rtl="1"/>
          <a:endParaRPr lang="fa-IR"/>
        </a:p>
      </dgm:t>
    </dgm:pt>
    <dgm:pt modelId="{C26BB1BE-EF8B-4EE7-937E-223D98D684C6}" type="pres">
      <dgm:prSet presAssocID="{8212097F-EB29-4DDE-ABDC-5B9BC659B6EB}" presName="thickLine" presStyleLbl="alignNode1" presStyleIdx="0" presStyleCnt="1"/>
      <dgm:spPr/>
    </dgm:pt>
    <dgm:pt modelId="{BB2F213C-A1AA-482A-BB88-942D0012DBBB}" type="pres">
      <dgm:prSet presAssocID="{8212097F-EB29-4DDE-ABDC-5B9BC659B6EB}" presName="horz1" presStyleCnt="0"/>
      <dgm:spPr/>
    </dgm:pt>
    <dgm:pt modelId="{6826D40B-E334-4D87-9C0B-9282360546D0}" type="pres">
      <dgm:prSet presAssocID="{8212097F-EB29-4DDE-ABDC-5B9BC659B6EB}" presName="tx1" presStyleLbl="revTx" presStyleIdx="0" presStyleCnt="3" custScaleX="374935" custScaleY="100098"/>
      <dgm:spPr/>
      <dgm:t>
        <a:bodyPr/>
        <a:lstStyle/>
        <a:p>
          <a:pPr rtl="1"/>
          <a:endParaRPr lang="fa-IR"/>
        </a:p>
      </dgm:t>
    </dgm:pt>
    <dgm:pt modelId="{7DBE9F4F-2A41-4DDF-9949-C2A03FD9C7F0}" type="pres">
      <dgm:prSet presAssocID="{8212097F-EB29-4DDE-ABDC-5B9BC659B6EB}" presName="vert1" presStyleCnt="0"/>
      <dgm:spPr/>
    </dgm:pt>
    <dgm:pt modelId="{9099C477-5D64-4F72-8BFA-C7C04BE7EB49}" type="pres">
      <dgm:prSet presAssocID="{8F084FF4-C244-4F5F-B7EF-E44753D3899E}" presName="vertSpace2a" presStyleCnt="0"/>
      <dgm:spPr/>
    </dgm:pt>
    <dgm:pt modelId="{EC617CDE-BD24-40F0-BFD8-F68D1A9F67B6}" type="pres">
      <dgm:prSet presAssocID="{8F084FF4-C244-4F5F-B7EF-E44753D3899E}" presName="horz2" presStyleCnt="0"/>
      <dgm:spPr/>
    </dgm:pt>
    <dgm:pt modelId="{20F47359-61D0-4017-8153-8B13F12342E9}" type="pres">
      <dgm:prSet presAssocID="{8F084FF4-C244-4F5F-B7EF-E44753D3899E}" presName="horzSpace2" presStyleCnt="0"/>
      <dgm:spPr/>
    </dgm:pt>
    <dgm:pt modelId="{79468AF8-9BC4-4C93-BE5C-BBD56E5245F4}" type="pres">
      <dgm:prSet presAssocID="{8F084FF4-C244-4F5F-B7EF-E44753D3899E}" presName="tx2" presStyleLbl="revTx" presStyleIdx="1" presStyleCnt="3" custScaleX="122074" custScaleY="27511"/>
      <dgm:spPr/>
      <dgm:t>
        <a:bodyPr/>
        <a:lstStyle/>
        <a:p>
          <a:pPr rtl="1"/>
          <a:endParaRPr lang="fa-IR"/>
        </a:p>
      </dgm:t>
    </dgm:pt>
    <dgm:pt modelId="{712BC923-A23F-481C-A46E-3645E4434905}" type="pres">
      <dgm:prSet presAssocID="{8F084FF4-C244-4F5F-B7EF-E44753D3899E}" presName="vert2" presStyleCnt="0"/>
      <dgm:spPr/>
    </dgm:pt>
    <dgm:pt modelId="{0FC7B369-39AE-4EF0-891F-18668233F30E}" type="pres">
      <dgm:prSet presAssocID="{8F084FF4-C244-4F5F-B7EF-E44753D3899E}" presName="thinLine2b" presStyleLbl="callout" presStyleIdx="0" presStyleCnt="2"/>
      <dgm:spPr/>
    </dgm:pt>
    <dgm:pt modelId="{D0B4D774-DEA0-4B9A-B887-8FBA1D9CD687}" type="pres">
      <dgm:prSet presAssocID="{8F084FF4-C244-4F5F-B7EF-E44753D3899E}" presName="vertSpace2b" presStyleCnt="0"/>
      <dgm:spPr/>
    </dgm:pt>
    <dgm:pt modelId="{32BBBF7A-6088-4FA1-BC94-BFD123C40867}" type="pres">
      <dgm:prSet presAssocID="{FA9699FD-6750-493D-8D00-04E3FBF0D97B}" presName="horz2" presStyleCnt="0"/>
      <dgm:spPr/>
    </dgm:pt>
    <dgm:pt modelId="{9303B901-A379-4619-90DE-EED153F623B8}" type="pres">
      <dgm:prSet presAssocID="{FA9699FD-6750-493D-8D00-04E3FBF0D97B}" presName="horzSpace2" presStyleCnt="0"/>
      <dgm:spPr/>
    </dgm:pt>
    <dgm:pt modelId="{0309FC4C-08A4-46B7-9832-1B14B97C77F9}" type="pres">
      <dgm:prSet presAssocID="{FA9699FD-6750-493D-8D00-04E3FBF0D97B}" presName="tx2" presStyleLbl="revTx" presStyleIdx="2" presStyleCnt="3" custScaleY="37205"/>
      <dgm:spPr/>
      <dgm:t>
        <a:bodyPr/>
        <a:lstStyle/>
        <a:p>
          <a:pPr rtl="1"/>
          <a:endParaRPr lang="fa-IR"/>
        </a:p>
      </dgm:t>
    </dgm:pt>
    <dgm:pt modelId="{7C9ED30F-9136-426F-82D0-3ABDF7A72974}" type="pres">
      <dgm:prSet presAssocID="{FA9699FD-6750-493D-8D00-04E3FBF0D97B}" presName="vert2" presStyleCnt="0"/>
      <dgm:spPr/>
    </dgm:pt>
    <dgm:pt modelId="{495023E7-AE27-4AFB-8D81-73A60D03791D}" type="pres">
      <dgm:prSet presAssocID="{FA9699FD-6750-493D-8D00-04E3FBF0D97B}" presName="thinLine2b" presStyleLbl="callout" presStyleIdx="1" presStyleCnt="2"/>
      <dgm:spPr/>
    </dgm:pt>
    <dgm:pt modelId="{C567FB7E-4B85-47BB-9028-B1CAAF1759D5}" type="pres">
      <dgm:prSet presAssocID="{FA9699FD-6750-493D-8D00-04E3FBF0D97B}" presName="vertSpace2b" presStyleCnt="0"/>
      <dgm:spPr/>
    </dgm:pt>
  </dgm:ptLst>
  <dgm:cxnLst>
    <dgm:cxn modelId="{B26137EB-4DF6-4E8C-BDD6-2A1AE30E4645}" type="presOf" srcId="{8F084FF4-C244-4F5F-B7EF-E44753D3899E}" destId="{79468AF8-9BC4-4C93-BE5C-BBD56E5245F4}" srcOrd="0" destOrd="0" presId="urn:microsoft.com/office/officeart/2008/layout/LinedList"/>
    <dgm:cxn modelId="{437B4C55-C324-4B2C-9D50-92F6A26780C3}" type="presOf" srcId="{3DEB680D-9CFA-4905-B981-5AA7D0C53C9D}" destId="{7DF2CF24-6470-424E-B7A3-CE7122B125EA}" srcOrd="0" destOrd="0" presId="urn:microsoft.com/office/officeart/2008/layout/LinedList"/>
    <dgm:cxn modelId="{28B1A10A-2939-431F-9BBC-1FE3FA8B8072}" srcId="{8212097F-EB29-4DDE-ABDC-5B9BC659B6EB}" destId="{8F084FF4-C244-4F5F-B7EF-E44753D3899E}" srcOrd="0" destOrd="0" parTransId="{51C04BE9-CC51-42CD-892E-9A226002722F}" sibTransId="{9C26FB69-7F33-41A3-BE7D-E3ADBE98DFEC}"/>
    <dgm:cxn modelId="{2D5AED7C-DAB9-48CE-87D7-963CDBC067D2}" type="presOf" srcId="{FA9699FD-6750-493D-8D00-04E3FBF0D97B}" destId="{0309FC4C-08A4-46B7-9832-1B14B97C77F9}" srcOrd="0" destOrd="0" presId="urn:microsoft.com/office/officeart/2008/layout/LinedList"/>
    <dgm:cxn modelId="{82DD48AE-365B-4A96-8DAD-EF8E2A15F178}" type="presOf" srcId="{8212097F-EB29-4DDE-ABDC-5B9BC659B6EB}" destId="{6826D40B-E334-4D87-9C0B-9282360546D0}" srcOrd="0" destOrd="0" presId="urn:microsoft.com/office/officeart/2008/layout/LinedList"/>
    <dgm:cxn modelId="{B0AD410D-6AF3-44DE-9A2B-CDFCF43FC720}" srcId="{8212097F-EB29-4DDE-ABDC-5B9BC659B6EB}" destId="{FA9699FD-6750-493D-8D00-04E3FBF0D97B}" srcOrd="1" destOrd="0" parTransId="{7738999A-96D3-46FE-AD56-16D542B896A3}" sibTransId="{0AF0734A-DA9D-4839-82B5-A7C91C5996C1}"/>
    <dgm:cxn modelId="{B41BA729-4597-4D08-BDAC-E82BA63D2C2E}" srcId="{3DEB680D-9CFA-4905-B981-5AA7D0C53C9D}" destId="{8212097F-EB29-4DDE-ABDC-5B9BC659B6EB}" srcOrd="0" destOrd="0" parTransId="{BCF9B2A1-3821-47FA-8149-910BF0B664A1}" sibTransId="{1001663D-ACF3-4B05-AF8B-6A0C1DD0FCC8}"/>
    <dgm:cxn modelId="{69BD876E-E176-4CB7-AA72-C18488E73B66}" type="presParOf" srcId="{7DF2CF24-6470-424E-B7A3-CE7122B125EA}" destId="{C26BB1BE-EF8B-4EE7-937E-223D98D684C6}" srcOrd="0" destOrd="0" presId="urn:microsoft.com/office/officeart/2008/layout/LinedList"/>
    <dgm:cxn modelId="{AEC5AE7B-8D6D-4F6C-AEF1-357A338B477F}" type="presParOf" srcId="{7DF2CF24-6470-424E-B7A3-CE7122B125EA}" destId="{BB2F213C-A1AA-482A-BB88-942D0012DBBB}" srcOrd="1" destOrd="0" presId="urn:microsoft.com/office/officeart/2008/layout/LinedList"/>
    <dgm:cxn modelId="{485E6FCB-3FAF-4250-8FA9-BCEAFACD2A7C}" type="presParOf" srcId="{BB2F213C-A1AA-482A-BB88-942D0012DBBB}" destId="{6826D40B-E334-4D87-9C0B-9282360546D0}" srcOrd="0" destOrd="0" presId="urn:microsoft.com/office/officeart/2008/layout/LinedList"/>
    <dgm:cxn modelId="{371A036F-D281-47B7-BAA1-A5E7C2F73EE5}" type="presParOf" srcId="{BB2F213C-A1AA-482A-BB88-942D0012DBBB}" destId="{7DBE9F4F-2A41-4DDF-9949-C2A03FD9C7F0}" srcOrd="1" destOrd="0" presId="urn:microsoft.com/office/officeart/2008/layout/LinedList"/>
    <dgm:cxn modelId="{5C1CD699-C640-4047-85B0-AA261F8931E1}" type="presParOf" srcId="{7DBE9F4F-2A41-4DDF-9949-C2A03FD9C7F0}" destId="{9099C477-5D64-4F72-8BFA-C7C04BE7EB49}" srcOrd="0" destOrd="0" presId="urn:microsoft.com/office/officeart/2008/layout/LinedList"/>
    <dgm:cxn modelId="{410F9BB9-DA5D-4FA9-BBA1-1E265F0475D2}" type="presParOf" srcId="{7DBE9F4F-2A41-4DDF-9949-C2A03FD9C7F0}" destId="{EC617CDE-BD24-40F0-BFD8-F68D1A9F67B6}" srcOrd="1" destOrd="0" presId="urn:microsoft.com/office/officeart/2008/layout/LinedList"/>
    <dgm:cxn modelId="{13961265-6561-40E2-BA6F-BC14667A3DF6}" type="presParOf" srcId="{EC617CDE-BD24-40F0-BFD8-F68D1A9F67B6}" destId="{20F47359-61D0-4017-8153-8B13F12342E9}" srcOrd="0" destOrd="0" presId="urn:microsoft.com/office/officeart/2008/layout/LinedList"/>
    <dgm:cxn modelId="{B8289A9A-0C12-4EAD-BB77-2FAEB03DBD5F}" type="presParOf" srcId="{EC617CDE-BD24-40F0-BFD8-F68D1A9F67B6}" destId="{79468AF8-9BC4-4C93-BE5C-BBD56E5245F4}" srcOrd="1" destOrd="0" presId="urn:microsoft.com/office/officeart/2008/layout/LinedList"/>
    <dgm:cxn modelId="{609F69C7-838F-463D-9F0A-3355C38F4FA8}" type="presParOf" srcId="{EC617CDE-BD24-40F0-BFD8-F68D1A9F67B6}" destId="{712BC923-A23F-481C-A46E-3645E4434905}" srcOrd="2" destOrd="0" presId="urn:microsoft.com/office/officeart/2008/layout/LinedList"/>
    <dgm:cxn modelId="{6EAF0CEF-43AF-49C2-A157-6B98E320CB1B}" type="presParOf" srcId="{7DBE9F4F-2A41-4DDF-9949-C2A03FD9C7F0}" destId="{0FC7B369-39AE-4EF0-891F-18668233F30E}" srcOrd="2" destOrd="0" presId="urn:microsoft.com/office/officeart/2008/layout/LinedList"/>
    <dgm:cxn modelId="{C5801980-52A2-40DB-BD71-AE8EA748ED55}" type="presParOf" srcId="{7DBE9F4F-2A41-4DDF-9949-C2A03FD9C7F0}" destId="{D0B4D774-DEA0-4B9A-B887-8FBA1D9CD687}" srcOrd="3" destOrd="0" presId="urn:microsoft.com/office/officeart/2008/layout/LinedList"/>
    <dgm:cxn modelId="{476AAEC8-278F-421A-B779-656DD57F64E2}" type="presParOf" srcId="{7DBE9F4F-2A41-4DDF-9949-C2A03FD9C7F0}" destId="{32BBBF7A-6088-4FA1-BC94-BFD123C40867}" srcOrd="4" destOrd="0" presId="urn:microsoft.com/office/officeart/2008/layout/LinedList"/>
    <dgm:cxn modelId="{47816273-BF44-4058-B7C9-76EC39F03D36}" type="presParOf" srcId="{32BBBF7A-6088-4FA1-BC94-BFD123C40867}" destId="{9303B901-A379-4619-90DE-EED153F623B8}" srcOrd="0" destOrd="0" presId="urn:microsoft.com/office/officeart/2008/layout/LinedList"/>
    <dgm:cxn modelId="{AA41D79C-22E2-454F-B520-0A453AC92F41}" type="presParOf" srcId="{32BBBF7A-6088-4FA1-BC94-BFD123C40867}" destId="{0309FC4C-08A4-46B7-9832-1B14B97C77F9}" srcOrd="1" destOrd="0" presId="urn:microsoft.com/office/officeart/2008/layout/LinedList"/>
    <dgm:cxn modelId="{B1587BDA-F0A6-4BEB-A1B1-3D5C853C27AA}" type="presParOf" srcId="{32BBBF7A-6088-4FA1-BC94-BFD123C40867}" destId="{7C9ED30F-9136-426F-82D0-3ABDF7A72974}" srcOrd="2" destOrd="0" presId="urn:microsoft.com/office/officeart/2008/layout/LinedList"/>
    <dgm:cxn modelId="{13F500F8-5DA5-43E2-B88C-DC25C9CA37B1}" type="presParOf" srcId="{7DBE9F4F-2A41-4DDF-9949-C2A03FD9C7F0}" destId="{495023E7-AE27-4AFB-8D81-73A60D03791D}" srcOrd="5" destOrd="0" presId="urn:microsoft.com/office/officeart/2008/layout/LinedList"/>
    <dgm:cxn modelId="{631B889C-BD72-4033-B050-E12F287EA0BC}" type="presParOf" srcId="{7DBE9F4F-2A41-4DDF-9949-C2A03FD9C7F0}" destId="{C567FB7E-4B85-47BB-9028-B1CAAF1759D5}" srcOrd="6"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EB680D-9CFA-4905-B981-5AA7D0C53C9D}" type="doc">
      <dgm:prSet loTypeId="urn:microsoft.com/office/officeart/2008/layout/LinedList" loCatId="list" qsTypeId="urn:microsoft.com/office/officeart/2005/8/quickstyle/3d1" qsCatId="3D" csTypeId="urn:microsoft.com/office/officeart/2005/8/colors/accent6_4" csCatId="accent6" phldr="1"/>
      <dgm:spPr/>
      <dgm:t>
        <a:bodyPr/>
        <a:lstStyle/>
        <a:p>
          <a:pPr rtl="1"/>
          <a:endParaRPr lang="fa-IR"/>
        </a:p>
      </dgm:t>
    </dgm:pt>
    <dgm:pt modelId="{8212097F-EB29-4DDE-ABDC-5B9BC659B6EB}">
      <dgm:prSet phldrT="[Text]" custT="1"/>
      <dgm:spPr/>
      <dgm:t>
        <a:bodyPr/>
        <a:lstStyle/>
        <a:p>
          <a:pPr algn="ctr" rtl="0"/>
          <a:r>
            <a:rPr lang="en-US" sz="2000" dirty="0" smtClean="0"/>
            <a:t>References</a:t>
          </a:r>
          <a:endParaRPr lang="fa-IR" sz="2000" dirty="0"/>
        </a:p>
      </dgm:t>
    </dgm:pt>
    <dgm:pt modelId="{BCF9B2A1-3821-47FA-8149-910BF0B664A1}" type="parTrans" cxnId="{B41BA729-4597-4D08-BDAC-E82BA63D2C2E}">
      <dgm:prSet/>
      <dgm:spPr/>
      <dgm:t>
        <a:bodyPr/>
        <a:lstStyle/>
        <a:p>
          <a:pPr rtl="1"/>
          <a:endParaRPr lang="fa-IR"/>
        </a:p>
      </dgm:t>
    </dgm:pt>
    <dgm:pt modelId="{1001663D-ACF3-4B05-AF8B-6A0C1DD0FCC8}" type="sibTrans" cxnId="{B41BA729-4597-4D08-BDAC-E82BA63D2C2E}">
      <dgm:prSet/>
      <dgm:spPr/>
      <dgm:t>
        <a:bodyPr/>
        <a:lstStyle/>
        <a:p>
          <a:pPr rtl="1"/>
          <a:endParaRPr lang="fa-IR"/>
        </a:p>
      </dgm:t>
    </dgm:pt>
    <dgm:pt modelId="{7DF2CF24-6470-424E-B7A3-CE7122B125EA}" type="pres">
      <dgm:prSet presAssocID="{3DEB680D-9CFA-4905-B981-5AA7D0C53C9D}" presName="vert0" presStyleCnt="0">
        <dgm:presLayoutVars>
          <dgm:dir/>
          <dgm:animOne val="branch"/>
          <dgm:animLvl val="lvl"/>
        </dgm:presLayoutVars>
      </dgm:prSet>
      <dgm:spPr/>
      <dgm:t>
        <a:bodyPr/>
        <a:lstStyle/>
        <a:p>
          <a:pPr rtl="1"/>
          <a:endParaRPr lang="fa-IR"/>
        </a:p>
      </dgm:t>
    </dgm:pt>
    <dgm:pt modelId="{C26BB1BE-EF8B-4EE7-937E-223D98D684C6}" type="pres">
      <dgm:prSet presAssocID="{8212097F-EB29-4DDE-ABDC-5B9BC659B6EB}" presName="thickLine" presStyleLbl="alignNode1" presStyleIdx="0" presStyleCnt="1"/>
      <dgm:spPr/>
    </dgm:pt>
    <dgm:pt modelId="{BB2F213C-A1AA-482A-BB88-942D0012DBBB}" type="pres">
      <dgm:prSet presAssocID="{8212097F-EB29-4DDE-ABDC-5B9BC659B6EB}" presName="horz1" presStyleCnt="0"/>
      <dgm:spPr/>
    </dgm:pt>
    <dgm:pt modelId="{6826D40B-E334-4D87-9C0B-9282360546D0}" type="pres">
      <dgm:prSet presAssocID="{8212097F-EB29-4DDE-ABDC-5B9BC659B6EB}" presName="tx1" presStyleLbl="revTx" presStyleIdx="0" presStyleCnt="1" custScaleX="374935" custScaleY="100098"/>
      <dgm:spPr/>
      <dgm:t>
        <a:bodyPr/>
        <a:lstStyle/>
        <a:p>
          <a:pPr rtl="1"/>
          <a:endParaRPr lang="fa-IR"/>
        </a:p>
      </dgm:t>
    </dgm:pt>
    <dgm:pt modelId="{7DBE9F4F-2A41-4DDF-9949-C2A03FD9C7F0}" type="pres">
      <dgm:prSet presAssocID="{8212097F-EB29-4DDE-ABDC-5B9BC659B6EB}" presName="vert1" presStyleCnt="0"/>
      <dgm:spPr/>
    </dgm:pt>
  </dgm:ptLst>
  <dgm:cxnLst>
    <dgm:cxn modelId="{D111400D-712C-4F10-91BC-7254DDFD0ED1}" type="presOf" srcId="{3DEB680D-9CFA-4905-B981-5AA7D0C53C9D}" destId="{7DF2CF24-6470-424E-B7A3-CE7122B125EA}" srcOrd="0" destOrd="0" presId="urn:microsoft.com/office/officeart/2008/layout/LinedList"/>
    <dgm:cxn modelId="{60EA7A39-C51F-4E1A-BEFD-73136B584C4E}" type="presOf" srcId="{8212097F-EB29-4DDE-ABDC-5B9BC659B6EB}" destId="{6826D40B-E334-4D87-9C0B-9282360546D0}" srcOrd="0" destOrd="0" presId="urn:microsoft.com/office/officeart/2008/layout/LinedList"/>
    <dgm:cxn modelId="{B41BA729-4597-4D08-BDAC-E82BA63D2C2E}" srcId="{3DEB680D-9CFA-4905-B981-5AA7D0C53C9D}" destId="{8212097F-EB29-4DDE-ABDC-5B9BC659B6EB}" srcOrd="0" destOrd="0" parTransId="{BCF9B2A1-3821-47FA-8149-910BF0B664A1}" sibTransId="{1001663D-ACF3-4B05-AF8B-6A0C1DD0FCC8}"/>
    <dgm:cxn modelId="{7C6ECDE1-CC19-4B36-A638-90815801338D}" type="presParOf" srcId="{7DF2CF24-6470-424E-B7A3-CE7122B125EA}" destId="{C26BB1BE-EF8B-4EE7-937E-223D98D684C6}" srcOrd="0" destOrd="0" presId="urn:microsoft.com/office/officeart/2008/layout/LinedList"/>
    <dgm:cxn modelId="{DE221665-5339-4BE8-9988-494A255E787D}" type="presParOf" srcId="{7DF2CF24-6470-424E-B7A3-CE7122B125EA}" destId="{BB2F213C-A1AA-482A-BB88-942D0012DBBB}" srcOrd="1" destOrd="0" presId="urn:microsoft.com/office/officeart/2008/layout/LinedList"/>
    <dgm:cxn modelId="{0F86A3BE-8D0D-486C-8A32-C5FEF1BEFB9D}" type="presParOf" srcId="{BB2F213C-A1AA-482A-BB88-942D0012DBBB}" destId="{6826D40B-E334-4D87-9C0B-9282360546D0}" srcOrd="0" destOrd="0" presId="urn:microsoft.com/office/officeart/2008/layout/LinedList"/>
    <dgm:cxn modelId="{8B95A600-5354-4E7A-8224-10C8054E8DBA}" type="presParOf" srcId="{BB2F213C-A1AA-482A-BB88-942D0012DBBB}" destId="{7DBE9F4F-2A41-4DDF-9949-C2A03FD9C7F0}" srcOrd="1" destOrd="0" presId="urn:microsoft.com/office/officeart/2008/layout/Lined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B1BE-EF8B-4EE7-937E-223D98D684C6}">
      <dsp:nvSpPr>
        <dsp:cNvPr id="0" name=""/>
        <dsp:cNvSpPr/>
      </dsp:nvSpPr>
      <dsp:spPr>
        <a:xfrm>
          <a:off x="0" y="529"/>
          <a:ext cx="3457161" cy="0"/>
        </a:xfrm>
        <a:prstGeom prst="lin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826D40B-E334-4D87-9C0B-9282360546D0}">
      <dsp:nvSpPr>
        <dsp:cNvPr id="0" name=""/>
        <dsp:cNvSpPr/>
      </dsp:nvSpPr>
      <dsp:spPr>
        <a:xfrm>
          <a:off x="0" y="529"/>
          <a:ext cx="1503806" cy="108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rtl="0">
            <a:lnSpc>
              <a:spcPct val="90000"/>
            </a:lnSpc>
            <a:spcBef>
              <a:spcPct val="0"/>
            </a:spcBef>
            <a:spcAft>
              <a:spcPct val="35000"/>
            </a:spcAft>
          </a:pPr>
          <a:r>
            <a:rPr lang="en-US" sz="2000" kern="1200" dirty="0" smtClean="0"/>
            <a:t>Introduction</a:t>
          </a:r>
          <a:endParaRPr lang="fa-IR" sz="2000" kern="1200" dirty="0"/>
        </a:p>
      </dsp:txBody>
      <dsp:txXfrm>
        <a:off x="0" y="529"/>
        <a:ext cx="1503806" cy="1085306"/>
      </dsp:txXfrm>
    </dsp:sp>
    <dsp:sp modelId="{79468AF8-9BC4-4C93-BE5C-BBD56E5245F4}">
      <dsp:nvSpPr>
        <dsp:cNvPr id="0" name=""/>
        <dsp:cNvSpPr/>
      </dsp:nvSpPr>
      <dsp:spPr>
        <a:xfrm>
          <a:off x="1533888" y="42565"/>
          <a:ext cx="1921759" cy="231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TRANSMISSION LINES</a:t>
          </a:r>
          <a:endParaRPr lang="fa-IR" sz="1000" kern="1200" dirty="0"/>
        </a:p>
      </dsp:txBody>
      <dsp:txXfrm>
        <a:off x="1533888" y="42565"/>
        <a:ext cx="1921759" cy="231288"/>
      </dsp:txXfrm>
    </dsp:sp>
    <dsp:sp modelId="{0FC7B369-39AE-4EF0-891F-18668233F30E}">
      <dsp:nvSpPr>
        <dsp:cNvPr id="0" name=""/>
        <dsp:cNvSpPr/>
      </dsp:nvSpPr>
      <dsp:spPr>
        <a:xfrm>
          <a:off x="1503806" y="273853"/>
          <a:ext cx="1604338"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309FC4C-08A4-46B7-9832-1B14B97C77F9}">
      <dsp:nvSpPr>
        <dsp:cNvPr id="0" name=""/>
        <dsp:cNvSpPr/>
      </dsp:nvSpPr>
      <dsp:spPr>
        <a:xfrm>
          <a:off x="1533888" y="315889"/>
          <a:ext cx="1574257" cy="31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substation</a:t>
          </a:r>
          <a:endParaRPr lang="fa-IR" sz="1000" kern="1200" dirty="0"/>
        </a:p>
      </dsp:txBody>
      <dsp:txXfrm>
        <a:off x="1533888" y="315889"/>
        <a:ext cx="1574257" cy="312787"/>
      </dsp:txXfrm>
    </dsp:sp>
    <dsp:sp modelId="{495023E7-AE27-4AFB-8D81-73A60D03791D}">
      <dsp:nvSpPr>
        <dsp:cNvPr id="0" name=""/>
        <dsp:cNvSpPr/>
      </dsp:nvSpPr>
      <dsp:spPr>
        <a:xfrm>
          <a:off x="1503806" y="628676"/>
          <a:ext cx="1604338"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68BA5FA-2D84-461E-B07C-83EDA5DA49E3}">
      <dsp:nvSpPr>
        <dsp:cNvPr id="0" name=""/>
        <dsp:cNvSpPr/>
      </dsp:nvSpPr>
      <dsp:spPr>
        <a:xfrm>
          <a:off x="1533888" y="670712"/>
          <a:ext cx="1574257" cy="37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OVER VOLTAGES</a:t>
          </a:r>
          <a:endParaRPr lang="fa-IR" sz="1000" kern="1200" dirty="0"/>
        </a:p>
      </dsp:txBody>
      <dsp:txXfrm>
        <a:off x="1533888" y="670712"/>
        <a:ext cx="1574257" cy="371300"/>
      </dsp:txXfrm>
    </dsp:sp>
    <dsp:sp modelId="{A5D081EF-0737-42F4-BA4F-DBBBE4C7EFAD}">
      <dsp:nvSpPr>
        <dsp:cNvPr id="0" name=""/>
        <dsp:cNvSpPr/>
      </dsp:nvSpPr>
      <dsp:spPr>
        <a:xfrm>
          <a:off x="1503806" y="1042013"/>
          <a:ext cx="1604338"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B1BE-EF8B-4EE7-937E-223D98D684C6}">
      <dsp:nvSpPr>
        <dsp:cNvPr id="0" name=""/>
        <dsp:cNvSpPr/>
      </dsp:nvSpPr>
      <dsp:spPr>
        <a:xfrm>
          <a:off x="0" y="529"/>
          <a:ext cx="3505200" cy="0"/>
        </a:xfrm>
        <a:prstGeom prst="lin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826D40B-E334-4D87-9C0B-9282360546D0}">
      <dsp:nvSpPr>
        <dsp:cNvPr id="0" name=""/>
        <dsp:cNvSpPr/>
      </dsp:nvSpPr>
      <dsp:spPr>
        <a:xfrm>
          <a:off x="0" y="529"/>
          <a:ext cx="1524703" cy="108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rtl="0">
            <a:lnSpc>
              <a:spcPct val="90000"/>
            </a:lnSpc>
            <a:spcBef>
              <a:spcPct val="0"/>
            </a:spcBef>
            <a:spcAft>
              <a:spcPct val="35000"/>
            </a:spcAft>
          </a:pPr>
          <a:r>
            <a:rPr lang="en-US" sz="2000" kern="1200" dirty="0" smtClean="0"/>
            <a:t>Insulation coordination</a:t>
          </a:r>
          <a:endParaRPr lang="fa-IR" sz="2000" kern="1200" dirty="0"/>
        </a:p>
      </dsp:txBody>
      <dsp:txXfrm>
        <a:off x="0" y="529"/>
        <a:ext cx="1524703" cy="1085306"/>
      </dsp:txXfrm>
    </dsp:sp>
    <dsp:sp modelId="{79468AF8-9BC4-4C93-BE5C-BBD56E5245F4}">
      <dsp:nvSpPr>
        <dsp:cNvPr id="0" name=""/>
        <dsp:cNvSpPr/>
      </dsp:nvSpPr>
      <dsp:spPr>
        <a:xfrm>
          <a:off x="1555202" y="42565"/>
          <a:ext cx="1948462" cy="231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TRANSMISSION LINES</a:t>
          </a:r>
          <a:endParaRPr lang="fa-IR" sz="1000" kern="1200" dirty="0"/>
        </a:p>
      </dsp:txBody>
      <dsp:txXfrm>
        <a:off x="1555202" y="42565"/>
        <a:ext cx="1948462" cy="231288"/>
      </dsp:txXfrm>
    </dsp:sp>
    <dsp:sp modelId="{0FC7B369-39AE-4EF0-891F-18668233F30E}">
      <dsp:nvSpPr>
        <dsp:cNvPr id="0" name=""/>
        <dsp:cNvSpPr/>
      </dsp:nvSpPr>
      <dsp:spPr>
        <a:xfrm>
          <a:off x="1524703" y="273853"/>
          <a:ext cx="162663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309FC4C-08A4-46B7-9832-1B14B97C77F9}">
      <dsp:nvSpPr>
        <dsp:cNvPr id="0" name=""/>
        <dsp:cNvSpPr/>
      </dsp:nvSpPr>
      <dsp:spPr>
        <a:xfrm>
          <a:off x="1555202" y="315889"/>
          <a:ext cx="1596132" cy="31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substation</a:t>
          </a:r>
          <a:endParaRPr lang="fa-IR" sz="1000" kern="1200" dirty="0"/>
        </a:p>
      </dsp:txBody>
      <dsp:txXfrm>
        <a:off x="1555202" y="315889"/>
        <a:ext cx="1596132" cy="312787"/>
      </dsp:txXfrm>
    </dsp:sp>
    <dsp:sp modelId="{495023E7-AE27-4AFB-8D81-73A60D03791D}">
      <dsp:nvSpPr>
        <dsp:cNvPr id="0" name=""/>
        <dsp:cNvSpPr/>
      </dsp:nvSpPr>
      <dsp:spPr>
        <a:xfrm>
          <a:off x="1524703" y="628676"/>
          <a:ext cx="162663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68BA5FA-2D84-461E-B07C-83EDA5DA49E3}">
      <dsp:nvSpPr>
        <dsp:cNvPr id="0" name=""/>
        <dsp:cNvSpPr/>
      </dsp:nvSpPr>
      <dsp:spPr>
        <a:xfrm>
          <a:off x="1555202" y="670712"/>
          <a:ext cx="1596132" cy="37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OVER VOLTAGES</a:t>
          </a:r>
          <a:endParaRPr lang="fa-IR" sz="1000" kern="1200" dirty="0"/>
        </a:p>
      </dsp:txBody>
      <dsp:txXfrm>
        <a:off x="1555202" y="670712"/>
        <a:ext cx="1596132" cy="371300"/>
      </dsp:txXfrm>
    </dsp:sp>
    <dsp:sp modelId="{A5D081EF-0737-42F4-BA4F-DBBBE4C7EFAD}">
      <dsp:nvSpPr>
        <dsp:cNvPr id="0" name=""/>
        <dsp:cNvSpPr/>
      </dsp:nvSpPr>
      <dsp:spPr>
        <a:xfrm>
          <a:off x="1524703" y="1042013"/>
          <a:ext cx="162663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B1BE-EF8B-4EE7-937E-223D98D684C6}">
      <dsp:nvSpPr>
        <dsp:cNvPr id="0" name=""/>
        <dsp:cNvSpPr/>
      </dsp:nvSpPr>
      <dsp:spPr>
        <a:xfrm>
          <a:off x="0" y="627"/>
          <a:ext cx="3962400" cy="0"/>
        </a:xfrm>
        <a:prstGeom prst="lin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826D40B-E334-4D87-9C0B-9282360546D0}">
      <dsp:nvSpPr>
        <dsp:cNvPr id="0" name=""/>
        <dsp:cNvSpPr/>
      </dsp:nvSpPr>
      <dsp:spPr>
        <a:xfrm>
          <a:off x="0" y="627"/>
          <a:ext cx="1723577" cy="1285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rtl="0">
            <a:lnSpc>
              <a:spcPct val="90000"/>
            </a:lnSpc>
            <a:spcBef>
              <a:spcPct val="0"/>
            </a:spcBef>
            <a:spcAft>
              <a:spcPct val="35000"/>
            </a:spcAft>
          </a:pPr>
          <a:r>
            <a:rPr lang="en-US" sz="2000" kern="1200" dirty="0" smtClean="0"/>
            <a:t>Review on insulation coordination</a:t>
          </a:r>
          <a:endParaRPr lang="fa-IR" sz="2000" kern="1200" dirty="0"/>
        </a:p>
      </dsp:txBody>
      <dsp:txXfrm>
        <a:off x="0" y="627"/>
        <a:ext cx="1723577" cy="1285333"/>
      </dsp:txXfrm>
    </dsp:sp>
    <dsp:sp modelId="{79468AF8-9BC4-4C93-BE5C-BBD56E5245F4}">
      <dsp:nvSpPr>
        <dsp:cNvPr id="0" name=""/>
        <dsp:cNvSpPr/>
      </dsp:nvSpPr>
      <dsp:spPr>
        <a:xfrm>
          <a:off x="1758054" y="39124"/>
          <a:ext cx="2202610" cy="211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1">
            <a:lnSpc>
              <a:spcPct val="90000"/>
            </a:lnSpc>
            <a:spcBef>
              <a:spcPct val="0"/>
            </a:spcBef>
            <a:spcAft>
              <a:spcPct val="35000"/>
            </a:spcAft>
          </a:pPr>
          <a:r>
            <a:rPr lang="en-US" sz="900" b="1" i="1" kern="1200" dirty="0" smtClean="0"/>
            <a:t>Voltages: 63 kV</a:t>
          </a:r>
          <a:endParaRPr lang="fa-IR" sz="900" kern="1200" dirty="0"/>
        </a:p>
      </dsp:txBody>
      <dsp:txXfrm>
        <a:off x="1758054" y="39124"/>
        <a:ext cx="2202610" cy="211819"/>
      </dsp:txXfrm>
    </dsp:sp>
    <dsp:sp modelId="{0FC7B369-39AE-4EF0-891F-18668233F30E}">
      <dsp:nvSpPr>
        <dsp:cNvPr id="0" name=""/>
        <dsp:cNvSpPr/>
      </dsp:nvSpPr>
      <dsp:spPr>
        <a:xfrm>
          <a:off x="1723577" y="250943"/>
          <a:ext cx="183880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309FC4C-08A4-46B7-9832-1B14B97C77F9}">
      <dsp:nvSpPr>
        <dsp:cNvPr id="0" name=""/>
        <dsp:cNvSpPr/>
      </dsp:nvSpPr>
      <dsp:spPr>
        <a:xfrm>
          <a:off x="1758054" y="289440"/>
          <a:ext cx="1804323" cy="286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0">
            <a:lnSpc>
              <a:spcPct val="90000"/>
            </a:lnSpc>
            <a:spcBef>
              <a:spcPct val="0"/>
            </a:spcBef>
            <a:spcAft>
              <a:spcPct val="35000"/>
            </a:spcAft>
          </a:pPr>
          <a:r>
            <a:rPr lang="en-US" sz="900" b="1" i="1" kern="1200" dirty="0" smtClean="0"/>
            <a:t>Voltages: 130 kV</a:t>
          </a:r>
          <a:endParaRPr lang="fa-IR" sz="900" kern="1200" dirty="0"/>
        </a:p>
      </dsp:txBody>
      <dsp:txXfrm>
        <a:off x="1758054" y="289440"/>
        <a:ext cx="1804323" cy="286457"/>
      </dsp:txXfrm>
    </dsp:sp>
    <dsp:sp modelId="{495023E7-AE27-4AFB-8D81-73A60D03791D}">
      <dsp:nvSpPr>
        <dsp:cNvPr id="0" name=""/>
        <dsp:cNvSpPr/>
      </dsp:nvSpPr>
      <dsp:spPr>
        <a:xfrm>
          <a:off x="1723577" y="575898"/>
          <a:ext cx="183880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68BA5FA-2D84-461E-B07C-83EDA5DA49E3}">
      <dsp:nvSpPr>
        <dsp:cNvPr id="0" name=""/>
        <dsp:cNvSpPr/>
      </dsp:nvSpPr>
      <dsp:spPr>
        <a:xfrm>
          <a:off x="1758054" y="614395"/>
          <a:ext cx="1804323" cy="340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0">
            <a:lnSpc>
              <a:spcPct val="90000"/>
            </a:lnSpc>
            <a:spcBef>
              <a:spcPct val="0"/>
            </a:spcBef>
            <a:spcAft>
              <a:spcPct val="35000"/>
            </a:spcAft>
          </a:pPr>
          <a:r>
            <a:rPr lang="en-US" sz="900" b="1" i="1" kern="1200" dirty="0" smtClean="0"/>
            <a:t>Voltages: 230Kv</a:t>
          </a:r>
          <a:endParaRPr lang="fa-IR" sz="900" kern="1200" dirty="0"/>
        </a:p>
      </dsp:txBody>
      <dsp:txXfrm>
        <a:off x="1758054" y="614395"/>
        <a:ext cx="1804323" cy="340045"/>
      </dsp:txXfrm>
    </dsp:sp>
    <dsp:sp modelId="{A5D081EF-0737-42F4-BA4F-DBBBE4C7EFAD}">
      <dsp:nvSpPr>
        <dsp:cNvPr id="0" name=""/>
        <dsp:cNvSpPr/>
      </dsp:nvSpPr>
      <dsp:spPr>
        <a:xfrm>
          <a:off x="1723577" y="954440"/>
          <a:ext cx="183880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CFBE7F1-E30E-4102-BE28-E35007A55D0B}">
      <dsp:nvSpPr>
        <dsp:cNvPr id="0" name=""/>
        <dsp:cNvSpPr/>
      </dsp:nvSpPr>
      <dsp:spPr>
        <a:xfrm>
          <a:off x="1758054" y="992938"/>
          <a:ext cx="1804323" cy="25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rtl="1">
            <a:lnSpc>
              <a:spcPct val="90000"/>
            </a:lnSpc>
            <a:spcBef>
              <a:spcPct val="0"/>
            </a:spcBef>
            <a:spcAft>
              <a:spcPct val="35000"/>
            </a:spcAft>
          </a:pPr>
          <a:r>
            <a:rPr lang="en-US" sz="900" b="1" i="1" kern="1200" dirty="0" smtClean="0"/>
            <a:t>Voltages: 400kV</a:t>
          </a:r>
          <a:endParaRPr lang="fa-IR" sz="900" kern="1200" dirty="0"/>
        </a:p>
      </dsp:txBody>
      <dsp:txXfrm>
        <a:off x="1758054" y="992938"/>
        <a:ext cx="1804323" cy="252595"/>
      </dsp:txXfrm>
    </dsp:sp>
    <dsp:sp modelId="{F40BBF3E-40C4-455A-BE38-1B531E836200}">
      <dsp:nvSpPr>
        <dsp:cNvPr id="0" name=""/>
        <dsp:cNvSpPr/>
      </dsp:nvSpPr>
      <dsp:spPr>
        <a:xfrm>
          <a:off x="1723577" y="1245533"/>
          <a:ext cx="183880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B1BE-EF8B-4EE7-937E-223D98D684C6}">
      <dsp:nvSpPr>
        <dsp:cNvPr id="0" name=""/>
        <dsp:cNvSpPr/>
      </dsp:nvSpPr>
      <dsp:spPr>
        <a:xfrm>
          <a:off x="0" y="408"/>
          <a:ext cx="3657600" cy="0"/>
        </a:xfrm>
        <a:prstGeom prst="lin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826D40B-E334-4D87-9C0B-9282360546D0}">
      <dsp:nvSpPr>
        <dsp:cNvPr id="0" name=""/>
        <dsp:cNvSpPr/>
      </dsp:nvSpPr>
      <dsp:spPr>
        <a:xfrm>
          <a:off x="0" y="408"/>
          <a:ext cx="1590994" cy="837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rtl="0">
            <a:lnSpc>
              <a:spcPct val="90000"/>
            </a:lnSpc>
            <a:spcBef>
              <a:spcPct val="0"/>
            </a:spcBef>
            <a:spcAft>
              <a:spcPct val="35000"/>
            </a:spcAft>
          </a:pPr>
          <a:r>
            <a:rPr lang="en-US" sz="2000" kern="1200" dirty="0" smtClean="0"/>
            <a:t>Conclusion</a:t>
          </a:r>
          <a:endParaRPr lang="fa-IR" sz="2000" kern="1200" dirty="0"/>
        </a:p>
      </dsp:txBody>
      <dsp:txXfrm>
        <a:off x="0" y="408"/>
        <a:ext cx="1590994" cy="837382"/>
      </dsp:txXfrm>
    </dsp:sp>
    <dsp:sp modelId="{79468AF8-9BC4-4C93-BE5C-BBD56E5245F4}">
      <dsp:nvSpPr>
        <dsp:cNvPr id="0" name=""/>
        <dsp:cNvSpPr/>
      </dsp:nvSpPr>
      <dsp:spPr>
        <a:xfrm>
          <a:off x="1622819" y="42236"/>
          <a:ext cx="2033178" cy="23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TRANSMISSION LINES</a:t>
          </a:r>
          <a:endParaRPr lang="fa-IR" sz="1000" kern="1200" dirty="0"/>
        </a:p>
      </dsp:txBody>
      <dsp:txXfrm>
        <a:off x="1622819" y="42236"/>
        <a:ext cx="2033178" cy="230146"/>
      </dsp:txXfrm>
    </dsp:sp>
    <dsp:sp modelId="{0FC7B369-39AE-4EF0-891F-18668233F30E}">
      <dsp:nvSpPr>
        <dsp:cNvPr id="0" name=""/>
        <dsp:cNvSpPr/>
      </dsp:nvSpPr>
      <dsp:spPr>
        <a:xfrm>
          <a:off x="1590994" y="272383"/>
          <a:ext cx="1697354"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309FC4C-08A4-46B7-9832-1B14B97C77F9}">
      <dsp:nvSpPr>
        <dsp:cNvPr id="0" name=""/>
        <dsp:cNvSpPr/>
      </dsp:nvSpPr>
      <dsp:spPr>
        <a:xfrm>
          <a:off x="1622819" y="314211"/>
          <a:ext cx="1665529" cy="311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substation</a:t>
          </a:r>
          <a:endParaRPr lang="fa-IR" sz="1000" kern="1200" dirty="0"/>
        </a:p>
      </dsp:txBody>
      <dsp:txXfrm>
        <a:off x="1622819" y="314211"/>
        <a:ext cx="1665529" cy="311243"/>
      </dsp:txXfrm>
    </dsp:sp>
    <dsp:sp modelId="{495023E7-AE27-4AFB-8D81-73A60D03791D}">
      <dsp:nvSpPr>
        <dsp:cNvPr id="0" name=""/>
        <dsp:cNvSpPr/>
      </dsp:nvSpPr>
      <dsp:spPr>
        <a:xfrm>
          <a:off x="1590994" y="625454"/>
          <a:ext cx="1697354"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B1BE-EF8B-4EE7-937E-223D98D684C6}">
      <dsp:nvSpPr>
        <dsp:cNvPr id="0" name=""/>
        <dsp:cNvSpPr/>
      </dsp:nvSpPr>
      <dsp:spPr>
        <a:xfrm>
          <a:off x="0" y="269"/>
          <a:ext cx="2438400" cy="0"/>
        </a:xfrm>
        <a:prstGeom prst="line">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826D40B-E334-4D87-9C0B-9282360546D0}">
      <dsp:nvSpPr>
        <dsp:cNvPr id="0" name=""/>
        <dsp:cNvSpPr/>
      </dsp:nvSpPr>
      <dsp:spPr>
        <a:xfrm>
          <a:off x="0" y="269"/>
          <a:ext cx="2437382" cy="55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rtl="0">
            <a:lnSpc>
              <a:spcPct val="90000"/>
            </a:lnSpc>
            <a:spcBef>
              <a:spcPct val="0"/>
            </a:spcBef>
            <a:spcAft>
              <a:spcPct val="35000"/>
            </a:spcAft>
          </a:pPr>
          <a:r>
            <a:rPr lang="en-US" sz="2000" kern="1200" dirty="0" smtClean="0"/>
            <a:t>References</a:t>
          </a:r>
          <a:endParaRPr lang="fa-IR" sz="2000" kern="1200" dirty="0"/>
        </a:p>
      </dsp:txBody>
      <dsp:txXfrm>
        <a:off x="0" y="269"/>
        <a:ext cx="2437382" cy="55242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C5832B81-7DB8-4720-987B-C6D33FD8B1B3}" type="datetimeFigureOut">
              <a:rPr lang="fa-IR" smtClean="0"/>
              <a:t>01/25/1437</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9CA509D-8349-4AF2-8338-134D057E98DF}" type="slidenum">
              <a:rPr lang="fa-IR" smtClean="0"/>
              <a:t>‹#›</a:t>
            </a:fld>
            <a:endParaRPr lang="fa-IR"/>
          </a:p>
        </p:txBody>
      </p:sp>
    </p:spTree>
    <p:extLst>
      <p:ext uri="{BB962C8B-B14F-4D97-AF65-F5344CB8AC3E}">
        <p14:creationId xmlns:p14="http://schemas.microsoft.com/office/powerpoint/2010/main" val="259999779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5" Type="http://schemas.openxmlformats.org/officeDocument/2006/relationships/image" Target="../media/image36.jpeg"/><Relationship Id="rId4" Type="http://schemas.openxmlformats.org/officeDocument/2006/relationships/image" Target="../media/image3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b="1" i="1" dirty="0" smtClean="0"/>
              <a:t>INSULATION </a:t>
            </a:r>
            <a:br>
              <a:rPr lang="en-US" sz="7200" b="1" i="1" dirty="0" smtClean="0"/>
            </a:br>
            <a:r>
              <a:rPr lang="en-US" sz="7200" b="1" i="1" dirty="0" smtClean="0"/>
              <a:t>COORDINATION</a:t>
            </a:r>
            <a:endParaRPr lang="fa-IR" sz="7200" b="1" i="1" dirty="0"/>
          </a:p>
        </p:txBody>
      </p:sp>
      <p:sp>
        <p:nvSpPr>
          <p:cNvPr id="3" name="TextBox 2"/>
          <p:cNvSpPr txBox="1"/>
          <p:nvPr/>
        </p:nvSpPr>
        <p:spPr>
          <a:xfrm>
            <a:off x="3429000" y="6172200"/>
            <a:ext cx="2895600" cy="381000"/>
          </a:xfrm>
          <a:prstGeom prst="rect">
            <a:avLst/>
          </a:prstGeom>
          <a:noFill/>
        </p:spPr>
        <p:txBody>
          <a:bodyPr wrap="square" rtlCol="1">
            <a:spAutoFit/>
          </a:bodyPr>
          <a:lstStyle/>
          <a:p>
            <a:pPr algn="ctr"/>
            <a:r>
              <a:rPr lang="en-US" b="1" i="1" u="sng" dirty="0" smtClean="0">
                <a:effectLst>
                  <a:outerShdw blurRad="38100" dist="38100" dir="2700000" algn="tl">
                    <a:srgbClr val="000000">
                      <a:alpha val="43137"/>
                    </a:srgbClr>
                  </a:outerShdw>
                </a:effectLst>
              </a:rPr>
              <a:t>Summer-2015</a:t>
            </a:r>
            <a:endParaRPr lang="fa-IR"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5563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vel 5"/>
          <p:cNvSpPr/>
          <p:nvPr/>
        </p:nvSpPr>
        <p:spPr>
          <a:xfrm>
            <a:off x="1371600" y="1956816"/>
            <a:ext cx="6792799" cy="104241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buFont typeface="Wingdings" pitchFamily="2" charset="2"/>
              <a:buChar char="ü"/>
            </a:pPr>
            <a:r>
              <a:rPr lang="en-US" dirty="0"/>
              <a:t>INSULATION COORDINATION FOR TRANSMISSION LINES</a:t>
            </a:r>
            <a:endParaRPr lang="fa-IR" dirty="0"/>
          </a:p>
        </p:txBody>
      </p:sp>
      <p:sp>
        <p:nvSpPr>
          <p:cNvPr id="7" name="Bevel 6"/>
          <p:cNvSpPr/>
          <p:nvPr/>
        </p:nvSpPr>
        <p:spPr>
          <a:xfrm>
            <a:off x="1094364" y="3733800"/>
            <a:ext cx="6400800" cy="104241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buFont typeface="Wingdings" pitchFamily="2" charset="2"/>
              <a:buChar char="ü"/>
            </a:pPr>
            <a:r>
              <a:rPr lang="en-US" dirty="0"/>
              <a:t>INSULATION COORDINATION FOR SUBSTATIONS</a:t>
            </a:r>
            <a:endParaRPr lang="fa-IR" dirty="0"/>
          </a:p>
        </p:txBody>
      </p:sp>
      <p:sp>
        <p:nvSpPr>
          <p:cNvPr id="9" name="Diamond 8"/>
          <p:cNvSpPr/>
          <p:nvPr/>
        </p:nvSpPr>
        <p:spPr>
          <a:xfrm>
            <a:off x="715617" y="1499616"/>
            <a:ext cx="9144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smtClean="0"/>
              <a:t>1</a:t>
            </a:r>
            <a:endParaRPr lang="fa-IR" sz="3600" b="1" dirty="0"/>
          </a:p>
        </p:txBody>
      </p:sp>
      <p:sp>
        <p:nvSpPr>
          <p:cNvPr id="10" name="Diamond 9"/>
          <p:cNvSpPr/>
          <p:nvPr/>
        </p:nvSpPr>
        <p:spPr>
          <a:xfrm>
            <a:off x="637164" y="3219450"/>
            <a:ext cx="9144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smtClean="0"/>
              <a:t>2</a:t>
            </a:r>
            <a:endParaRPr lang="fa-IR" sz="3600" b="1" dirty="0"/>
          </a:p>
        </p:txBody>
      </p:sp>
      <p:sp>
        <p:nvSpPr>
          <p:cNvPr id="11" name="Rounded Rectangle 10"/>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Tree>
    <p:extLst>
      <p:ext uri="{BB962C8B-B14F-4D97-AF65-F5344CB8AC3E}">
        <p14:creationId xmlns:p14="http://schemas.microsoft.com/office/powerpoint/2010/main" val="74619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48690"/>
            <a:ext cx="8839200" cy="5909310"/>
          </a:xfrm>
          <a:prstGeom prst="rect">
            <a:avLst/>
          </a:prstGeom>
        </p:spPr>
        <p:txBody>
          <a:bodyPr wrap="square">
            <a:spAutoFit/>
          </a:bodyPr>
          <a:lstStyle/>
          <a:p>
            <a:r>
              <a:rPr lang="en-US" dirty="0"/>
              <a:t>For line insulation coordination, the task is to specify all dimensions or characteristics</a:t>
            </a:r>
          </a:p>
          <a:p>
            <a:r>
              <a:rPr lang="en-US" dirty="0"/>
              <a:t>of the transmission or distribution line tower that affect the reliability of the</a:t>
            </a:r>
          </a:p>
          <a:p>
            <a:r>
              <a:rPr lang="en-US" dirty="0"/>
              <a:t>line:</a:t>
            </a:r>
          </a:p>
          <a:p>
            <a:r>
              <a:rPr lang="en-US" dirty="0"/>
              <a:t>1. The tower strike distances or clearances between the phase conductor and the</a:t>
            </a:r>
          </a:p>
          <a:p>
            <a:r>
              <a:rPr lang="en-US" dirty="0"/>
              <a:t>grounded tower sides and upper truss</a:t>
            </a:r>
          </a:p>
          <a:p>
            <a:r>
              <a:rPr lang="en-US" dirty="0"/>
              <a:t>2. The insulator string length</a:t>
            </a:r>
          </a:p>
          <a:p>
            <a:r>
              <a:rPr lang="en-US" b="1" dirty="0"/>
              <a:t>3. </a:t>
            </a:r>
            <a:r>
              <a:rPr lang="en-US" dirty="0"/>
              <a:t>The number and type of insulators</a:t>
            </a:r>
          </a:p>
          <a:p>
            <a:r>
              <a:rPr lang="en-US" dirty="0"/>
              <a:t>4. The need for and type of supplemental tower grounding</a:t>
            </a:r>
          </a:p>
          <a:p>
            <a:r>
              <a:rPr lang="en-US" b="1" i="1" dirty="0"/>
              <a:t>5. </a:t>
            </a:r>
            <a:r>
              <a:rPr lang="en-US" dirty="0"/>
              <a:t>The location and number of overhead ground or shield </a:t>
            </a:r>
            <a:r>
              <a:rPr lang="en-US" dirty="0" smtClean="0"/>
              <a:t>wires</a:t>
            </a:r>
          </a:p>
          <a:p>
            <a:r>
              <a:rPr lang="en-US" dirty="0"/>
              <a:t>6. The phase-to-ground </a:t>
            </a:r>
            <a:r>
              <a:rPr lang="en-US" dirty="0" err="1"/>
              <a:t>midspan</a:t>
            </a:r>
            <a:r>
              <a:rPr lang="en-US" dirty="0"/>
              <a:t> clearance</a:t>
            </a:r>
          </a:p>
          <a:p>
            <a:r>
              <a:rPr lang="en-US" dirty="0"/>
              <a:t>7. The phase-phase strike distance or clearance</a:t>
            </a:r>
          </a:p>
          <a:p>
            <a:r>
              <a:rPr lang="en-US" dirty="0"/>
              <a:t>8. The need for, rating, and location of line surge arresters</a:t>
            </a:r>
          </a:p>
          <a:p>
            <a:r>
              <a:rPr lang="en-US" dirty="0"/>
              <a:t>To illustrate the various strike distances of a tower, a typical 500-kV tower is shown</a:t>
            </a:r>
          </a:p>
          <a:p>
            <a:r>
              <a:rPr lang="en-US" dirty="0"/>
              <a:t>in Fig. 1. Considering the center phase, the sag of the phase conductor from the</a:t>
            </a:r>
          </a:p>
          <a:p>
            <a:r>
              <a:rPr lang="en-US" dirty="0"/>
              <a:t>tower center to the edge of the tower is appreciable. Also the vibration damper is</a:t>
            </a:r>
          </a:p>
          <a:p>
            <a:r>
              <a:rPr lang="en-US" dirty="0"/>
              <a:t>usually connected to the conductor at the tower's edge. These two factors result in</a:t>
            </a:r>
          </a:p>
          <a:p>
            <a:r>
              <a:rPr lang="en-US" dirty="0"/>
              <a:t>the minimum strike distance from the damper to the edge of the tower. The strike</a:t>
            </a:r>
          </a:p>
          <a:p>
            <a:r>
              <a:rPr lang="en-US" dirty="0"/>
              <a:t>distance from the conductor yoke to the upper truss is usually larger. In this design,</a:t>
            </a:r>
          </a:p>
          <a:p>
            <a:r>
              <a:rPr lang="en-US" dirty="0"/>
              <a:t>the strike distance for the outside phase exceeds that for the center phase. The</a:t>
            </a:r>
          </a:p>
          <a:p>
            <a:r>
              <a:rPr lang="en-US" dirty="0"/>
              <a:t>insulator string length is about 11.5 feet, about 3% greater than the minimum center</a:t>
            </a:r>
          </a:p>
          <a:p>
            <a:r>
              <a:rPr lang="en-US" dirty="0"/>
              <a:t>phase strike distance.</a:t>
            </a:r>
            <a:endParaRPr lang="fa-IR" dirty="0"/>
          </a:p>
        </p:txBody>
      </p:sp>
      <p:sp>
        <p:nvSpPr>
          <p:cNvPr id="7" name="Rounded Rectangle 6"/>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8" name="Rounded Rectangle 7"/>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FOR TRANSMISSION LINES</a:t>
            </a:r>
            <a:endParaRPr lang="fa-IR" sz="2800" b="1" dirty="0"/>
          </a:p>
        </p:txBody>
      </p:sp>
    </p:spTree>
    <p:extLst>
      <p:ext uri="{BB962C8B-B14F-4D97-AF65-F5344CB8AC3E}">
        <p14:creationId xmlns:p14="http://schemas.microsoft.com/office/powerpoint/2010/main" val="267335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524000"/>
            <a:ext cx="5498147" cy="5334000"/>
          </a:xfrm>
          <a:prstGeom prst="rect">
            <a:avLst/>
          </a:prstGeom>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FOR TRANSMISSION LINES</a:t>
            </a:r>
            <a:endParaRPr lang="fa-IR" sz="2800" b="1" dirty="0"/>
          </a:p>
        </p:txBody>
      </p:sp>
    </p:spTree>
    <p:extLst>
      <p:ext uri="{BB962C8B-B14F-4D97-AF65-F5344CB8AC3E}">
        <p14:creationId xmlns:p14="http://schemas.microsoft.com/office/powerpoint/2010/main" val="1800071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31520"/>
            <a:ext cx="8534400" cy="5909310"/>
          </a:xfrm>
          <a:prstGeom prst="rect">
            <a:avLst/>
          </a:prstGeom>
        </p:spPr>
        <p:txBody>
          <a:bodyPr wrap="square">
            <a:spAutoFit/>
          </a:bodyPr>
          <a:lstStyle/>
          <a:p>
            <a:r>
              <a:rPr lang="en-US" dirty="0"/>
              <a:t>For station insulation coordination, the task is similar in nature. It is to specify</a:t>
            </a:r>
          </a:p>
          <a:p>
            <a:r>
              <a:rPr lang="en-US" dirty="0"/>
              <a:t>1. The equipment insulation strength, that is, the BIL and BSL of all equipment.</a:t>
            </a:r>
          </a:p>
          <a:p>
            <a:r>
              <a:rPr lang="en-US" b="1" i="1" dirty="0"/>
              <a:t>2. </a:t>
            </a:r>
            <a:r>
              <a:rPr lang="en-US" dirty="0"/>
              <a:t>The phase-ground and phase-phase clearances or strike distances. Figure 2</a:t>
            </a:r>
          </a:p>
          <a:p>
            <a:r>
              <a:rPr lang="en-US" dirty="0"/>
              <a:t>illustrates the various strike distances or clearances that should be considered</a:t>
            </a:r>
          </a:p>
          <a:p>
            <a:r>
              <a:rPr lang="en-US" dirty="0"/>
              <a:t>in a substation.</a:t>
            </a:r>
          </a:p>
          <a:p>
            <a:r>
              <a:rPr lang="en-US" b="1" dirty="0"/>
              <a:t>3. </a:t>
            </a:r>
            <a:r>
              <a:rPr lang="en-US" dirty="0"/>
              <a:t>The need for, the location, the rating, and the number of surge arresters.</a:t>
            </a:r>
          </a:p>
          <a:p>
            <a:r>
              <a:rPr lang="en-US" dirty="0"/>
              <a:t>4. The need for, the location, the configuration, and the spacing of protective</a:t>
            </a:r>
          </a:p>
          <a:p>
            <a:r>
              <a:rPr lang="en-US" dirty="0"/>
              <a:t>gaps.</a:t>
            </a:r>
          </a:p>
          <a:p>
            <a:r>
              <a:rPr lang="en-US" dirty="0"/>
              <a:t>5. The need for, the location, and the type (masts or shield wires) of substation</a:t>
            </a:r>
          </a:p>
          <a:p>
            <a:r>
              <a:rPr lang="en-US" dirty="0"/>
              <a:t>shielding.</a:t>
            </a:r>
          </a:p>
          <a:p>
            <a:r>
              <a:rPr lang="en-US" dirty="0"/>
              <a:t>6. The need for, the amount, and the method of achieving an improvement in</a:t>
            </a:r>
          </a:p>
          <a:p>
            <a:r>
              <a:rPr lang="en-US" dirty="0"/>
              <a:t>lightning performance of the line immediately adjacent to the station.</a:t>
            </a:r>
          </a:p>
          <a:p>
            <a:r>
              <a:rPr lang="en-US" dirty="0"/>
              <a:t>In these lists, the method of obtaining the specifications has not been stated. To the</a:t>
            </a:r>
          </a:p>
          <a:p>
            <a:r>
              <a:rPr lang="en-US" dirty="0"/>
              <a:t>person receiving this information, how the engineer decides on these specifications is</a:t>
            </a:r>
          </a:p>
          <a:p>
            <a:r>
              <a:rPr lang="en-US" dirty="0"/>
              <a:t>not of primary importance, only that these specifications result in the desired degree</a:t>
            </a:r>
          </a:p>
          <a:p>
            <a:r>
              <a:rPr lang="en-US" dirty="0"/>
              <a:t>of reliability.</a:t>
            </a:r>
          </a:p>
          <a:p>
            <a:r>
              <a:rPr lang="en-US" dirty="0"/>
              <a:t>It is true that the engineer must consider all sources of stress that may be placed</a:t>
            </a:r>
          </a:p>
          <a:p>
            <a:r>
              <a:rPr lang="en-US" dirty="0"/>
              <a:t>on the equipment or on the tower. That is, he must consider</a:t>
            </a:r>
          </a:p>
          <a:p>
            <a:r>
              <a:rPr lang="en-US" dirty="0"/>
              <a:t>1. Lightning </a:t>
            </a:r>
            <a:r>
              <a:rPr lang="en-US" dirty="0" err="1"/>
              <a:t>overvoltages</a:t>
            </a:r>
            <a:r>
              <a:rPr lang="en-US" dirty="0"/>
              <a:t> (LOV), as produced by lightning flashes</a:t>
            </a:r>
          </a:p>
          <a:p>
            <a:r>
              <a:rPr lang="en-US" b="1" i="1" dirty="0"/>
              <a:t>2. </a:t>
            </a:r>
            <a:r>
              <a:rPr lang="en-US" dirty="0"/>
              <a:t>Switching </a:t>
            </a:r>
            <a:r>
              <a:rPr lang="en-US" dirty="0" err="1"/>
              <a:t>overvoltages</a:t>
            </a:r>
            <a:r>
              <a:rPr lang="en-US" dirty="0"/>
              <a:t> (SOV), as produced by switching breakers or disconnecting</a:t>
            </a:r>
          </a:p>
          <a:p>
            <a:r>
              <a:rPr lang="en-US" dirty="0"/>
              <a:t>switches</a:t>
            </a:r>
            <a:endParaRPr lang="fa-IR" dirty="0"/>
          </a:p>
        </p:txBody>
      </p:sp>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FOR SUBSTATIONS</a:t>
            </a:r>
            <a:endParaRPr lang="fa-IR" sz="2800" b="1" dirty="0"/>
          </a:p>
        </p:txBody>
      </p:sp>
    </p:spTree>
    <p:extLst>
      <p:ext uri="{BB962C8B-B14F-4D97-AF65-F5344CB8AC3E}">
        <p14:creationId xmlns:p14="http://schemas.microsoft.com/office/powerpoint/2010/main" val="4026247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6800"/>
            <a:ext cx="9144000" cy="4801314"/>
          </a:xfrm>
          <a:prstGeom prst="rect">
            <a:avLst/>
          </a:prstGeom>
        </p:spPr>
        <p:txBody>
          <a:bodyPr wrap="square">
            <a:spAutoFit/>
          </a:bodyPr>
          <a:lstStyle/>
          <a:p>
            <a:r>
              <a:rPr lang="en-US" dirty="0"/>
              <a:t>3. Temporary </a:t>
            </a:r>
            <a:r>
              <a:rPr lang="en-US" dirty="0" err="1"/>
              <a:t>overvoltages</a:t>
            </a:r>
            <a:r>
              <a:rPr lang="en-US" dirty="0"/>
              <a:t> (TOY), as produced by faults, generator </a:t>
            </a:r>
            <a:r>
              <a:rPr lang="en-US" dirty="0" err="1"/>
              <a:t>overspeed</a:t>
            </a:r>
            <a:r>
              <a:rPr lang="en-US" dirty="0"/>
              <a:t>,</a:t>
            </a:r>
          </a:p>
          <a:p>
            <a:r>
              <a:rPr lang="en-US" dirty="0" err="1"/>
              <a:t>ferroresonance</a:t>
            </a:r>
            <a:r>
              <a:rPr lang="en-US" dirty="0"/>
              <a:t>, etc.</a:t>
            </a:r>
          </a:p>
          <a:p>
            <a:r>
              <a:rPr lang="en-US" dirty="0"/>
              <a:t>4. Normal power frequency voltage in the presence of contamination</a:t>
            </a:r>
          </a:p>
          <a:p>
            <a:r>
              <a:rPr lang="en-US" dirty="0"/>
              <a:t>For some of the specifications required, only one of these stresses is of importance.</a:t>
            </a:r>
          </a:p>
          <a:p>
            <a:r>
              <a:rPr lang="en-US" dirty="0"/>
              <a:t>For example, considering the transmission line, lightning will dictate the location</a:t>
            </a:r>
          </a:p>
          <a:p>
            <a:r>
              <a:rPr lang="en-US" dirty="0"/>
              <a:t>and number of shield wires and the need for and specification of supplemental tower</a:t>
            </a:r>
          </a:p>
          <a:p>
            <a:r>
              <a:rPr lang="en-US" dirty="0"/>
              <a:t>grounding. Considering the station, lightning will dictate the location of shield wires</a:t>
            </a:r>
          </a:p>
          <a:p>
            <a:r>
              <a:rPr lang="en-US" dirty="0"/>
              <a:t>or masts. However, subjective judgment must be used to specify whether shield wires</a:t>
            </a:r>
          </a:p>
          <a:p>
            <a:r>
              <a:rPr lang="en-US" dirty="0"/>
              <a:t>or masts should be used. The arrester rating is dictated by temporary </a:t>
            </a:r>
            <a:r>
              <a:rPr lang="en-US" dirty="0" err="1"/>
              <a:t>overvoltages</a:t>
            </a:r>
            <a:r>
              <a:rPr lang="en-US" dirty="0"/>
              <a:t>.</a:t>
            </a:r>
          </a:p>
          <a:p>
            <a:r>
              <a:rPr lang="en-US" dirty="0"/>
              <a:t>In addition, the number and location of surge arresters will primarily be dictated by</a:t>
            </a:r>
          </a:p>
          <a:p>
            <a:r>
              <a:rPr lang="en-US" dirty="0"/>
              <a:t>lightning. Also, for the line and station, the number and type of insulators will be</a:t>
            </a:r>
          </a:p>
          <a:p>
            <a:r>
              <a:rPr lang="en-US" dirty="0"/>
              <a:t>dictated by the contamination.</a:t>
            </a:r>
          </a:p>
          <a:p>
            <a:r>
              <a:rPr lang="en-US" dirty="0"/>
              <a:t>However, in many of the specifications, two or more of the </a:t>
            </a:r>
            <a:r>
              <a:rPr lang="en-US" dirty="0" err="1"/>
              <a:t>overvoltages</a:t>
            </a:r>
            <a:r>
              <a:rPr lang="en-US" dirty="0"/>
              <a:t> must be</a:t>
            </a:r>
          </a:p>
          <a:p>
            <a:r>
              <a:rPr lang="en-US" dirty="0"/>
              <a:t>considered. For transmission lines, for example, switching </a:t>
            </a:r>
            <a:r>
              <a:rPr lang="en-US" dirty="0" err="1"/>
              <a:t>overvoltages</a:t>
            </a:r>
            <a:r>
              <a:rPr lang="en-US" dirty="0"/>
              <a:t>, lightning, or</a:t>
            </a:r>
          </a:p>
          <a:p>
            <a:r>
              <a:rPr lang="en-US" dirty="0"/>
              <a:t>contamination may dictate the strike distances and insulator string length. In the</a:t>
            </a:r>
          </a:p>
          <a:p>
            <a:r>
              <a:rPr lang="en-US" dirty="0"/>
              <a:t>substation, however, lightning, switching surges, or contamination may </a:t>
            </a:r>
            <a:r>
              <a:rPr lang="en-US" dirty="0" err="1"/>
              <a:t>dicatate</a:t>
            </a:r>
            <a:r>
              <a:rPr lang="en-US" dirty="0"/>
              <a:t> the</a:t>
            </a:r>
          </a:p>
          <a:p>
            <a:r>
              <a:rPr lang="en-US" dirty="0"/>
              <a:t>BIL, BSL, and clearances.</a:t>
            </a:r>
            <a:endParaRPr lang="fa-IR" dirty="0"/>
          </a:p>
        </p:txBody>
      </p:sp>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FOR SUBSTATIONS</a:t>
            </a:r>
            <a:endParaRPr lang="fa-IR" sz="2800" b="1" dirty="0"/>
          </a:p>
        </p:txBody>
      </p:sp>
    </p:spTree>
    <p:extLst>
      <p:ext uri="{BB962C8B-B14F-4D97-AF65-F5344CB8AC3E}">
        <p14:creationId xmlns:p14="http://schemas.microsoft.com/office/powerpoint/2010/main" val="1597357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914400"/>
            <a:ext cx="9067800" cy="3693319"/>
          </a:xfrm>
          <a:prstGeom prst="rect">
            <a:avLst/>
          </a:prstGeom>
        </p:spPr>
        <p:txBody>
          <a:bodyPr wrap="square">
            <a:spAutoFit/>
          </a:bodyPr>
          <a:lstStyle/>
          <a:p>
            <a:r>
              <a:rPr lang="en-US" dirty="0"/>
              <a:t>Since the primary objective is to specify the minimum insulation strength, no one</a:t>
            </a:r>
          </a:p>
          <a:p>
            <a:r>
              <a:rPr lang="en-US" dirty="0"/>
              <a:t>of the </a:t>
            </a:r>
            <a:r>
              <a:rPr lang="en-US" dirty="0" err="1"/>
              <a:t>overvoltages</a:t>
            </a:r>
            <a:r>
              <a:rPr lang="en-US" dirty="0"/>
              <a:t> should dominate the design. That is, if a consideration of switching</a:t>
            </a:r>
          </a:p>
          <a:p>
            <a:r>
              <a:rPr lang="en-US" dirty="0" err="1"/>
              <a:t>overvoltages</a:t>
            </a:r>
            <a:r>
              <a:rPr lang="en-US" dirty="0"/>
              <a:t> results in a specification of tower strike distances, methods should</a:t>
            </a:r>
          </a:p>
          <a:p>
            <a:r>
              <a:rPr lang="en-US" dirty="0"/>
              <a:t>be sought to decrease the switching </a:t>
            </a:r>
            <a:r>
              <a:rPr lang="en-US" dirty="0" err="1"/>
              <a:t>overvoltages</a:t>
            </a:r>
            <a:r>
              <a:rPr lang="en-US" dirty="0"/>
              <a:t>. In this area, the objective is not to</a:t>
            </a:r>
          </a:p>
          <a:p>
            <a:r>
              <a:rPr lang="en-US" dirty="0"/>
              <a:t>permit one source of overvoltage stress to dictate design. Carrying this philosophy to</a:t>
            </a:r>
          </a:p>
          <a:p>
            <a:r>
              <a:rPr lang="en-US" dirty="0"/>
              <a:t>the ultimate results in the objective that the insulation strength be dictated only by</a:t>
            </a:r>
          </a:p>
          <a:p>
            <a:r>
              <a:rPr lang="en-US" dirty="0"/>
              <a:t>the power frequency voltage. Although this may seem ridiculous, it has essentially</a:t>
            </a:r>
          </a:p>
          <a:p>
            <a:r>
              <a:rPr lang="en-US" dirty="0"/>
              <a:t>been achieved with regard to transformers, for which the 1-hour power frequency</a:t>
            </a:r>
          </a:p>
          <a:p>
            <a:r>
              <a:rPr lang="en-US" dirty="0"/>
              <a:t>test is considered by many to be the most severe test on the insulation.</a:t>
            </a:r>
          </a:p>
          <a:p>
            <a:r>
              <a:rPr lang="en-US" dirty="0"/>
              <a:t>In addition, in most cases, switching surges are important only for voltages of</a:t>
            </a:r>
          </a:p>
          <a:p>
            <a:r>
              <a:rPr lang="en-US" dirty="0"/>
              <a:t>345 </a:t>
            </a:r>
            <a:r>
              <a:rPr lang="en-US" b="1" dirty="0"/>
              <a:t>kV </a:t>
            </a:r>
            <a:r>
              <a:rPr lang="en-US" dirty="0"/>
              <a:t>and above. That is, for these lower voltages, lightning dictates larger clearances</a:t>
            </a:r>
          </a:p>
          <a:p>
            <a:r>
              <a:rPr lang="en-US" dirty="0"/>
              <a:t>and insulator lengths than do switching </a:t>
            </a:r>
            <a:r>
              <a:rPr lang="en-US" dirty="0" err="1"/>
              <a:t>overvoltages</a:t>
            </a:r>
            <a:r>
              <a:rPr lang="en-US" dirty="0"/>
              <a:t>. As a caution, this may</a:t>
            </a:r>
          </a:p>
          <a:p>
            <a:r>
              <a:rPr lang="en-US" dirty="0"/>
              <a:t>be untrue for "compact" designs.</a:t>
            </a:r>
            <a:endParaRPr lang="fa-IR" dirty="0"/>
          </a:p>
        </p:txBody>
      </p:sp>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FOR SUBSTATIONS</a:t>
            </a:r>
            <a:endParaRPr lang="fa-IR" sz="2800" b="1" dirty="0"/>
          </a:p>
        </p:txBody>
      </p:sp>
    </p:spTree>
    <p:extLst>
      <p:ext uri="{BB962C8B-B14F-4D97-AF65-F5344CB8AC3E}">
        <p14:creationId xmlns:p14="http://schemas.microsoft.com/office/powerpoint/2010/main" val="1115593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94" y="2209800"/>
            <a:ext cx="8145012" cy="4081862"/>
          </a:xfrm>
          <a:prstGeom prst="rect">
            <a:avLst/>
          </a:prstGeom>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FOR SUBSTATIONS</a:t>
            </a:r>
            <a:endParaRPr lang="fa-IR" sz="2800" b="1" dirty="0"/>
          </a:p>
        </p:txBody>
      </p:sp>
    </p:spTree>
    <p:extLst>
      <p:ext uri="{BB962C8B-B14F-4D97-AF65-F5344CB8AC3E}">
        <p14:creationId xmlns:p14="http://schemas.microsoft.com/office/powerpoint/2010/main" val="1961029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250" y="1600200"/>
            <a:ext cx="9067800" cy="2031325"/>
          </a:xfrm>
          <a:prstGeom prst="rect">
            <a:avLst/>
          </a:prstGeom>
        </p:spPr>
        <p:txBody>
          <a:bodyPr wrap="square">
            <a:spAutoFit/>
          </a:bodyPr>
          <a:lstStyle/>
          <a:p>
            <a:r>
              <a:rPr lang="en-US" dirty="0"/>
              <a:t>As previously mentioned, if the insulation strength specification results in a </a:t>
            </a:r>
            <a:r>
              <a:rPr lang="en-US" dirty="0" err="1"/>
              <a:t>higherthan</a:t>
            </a:r>
            <a:r>
              <a:rPr lang="en-US" dirty="0"/>
              <a:t>-</a:t>
            </a:r>
          </a:p>
          <a:p>
            <a:r>
              <a:rPr lang="en-US" dirty="0"/>
              <a:t>desired clearance or insulation strength, stresses produced by lightning and</a:t>
            </a:r>
          </a:p>
          <a:p>
            <a:r>
              <a:rPr lang="en-US" dirty="0"/>
              <a:t>switching may be decreased. Some obvious methods are the application of surge</a:t>
            </a:r>
          </a:p>
          <a:p>
            <a:r>
              <a:rPr lang="en-US" dirty="0"/>
              <a:t>arresters and the use of </a:t>
            </a:r>
            <a:r>
              <a:rPr lang="en-US" dirty="0" err="1"/>
              <a:t>preinsertion</a:t>
            </a:r>
            <a:r>
              <a:rPr lang="en-US" dirty="0"/>
              <a:t> resistors in the circuit breakers. In addition,</a:t>
            </a:r>
          </a:p>
          <a:p>
            <a:r>
              <a:rPr lang="en-US" dirty="0"/>
              <a:t>methods such as the use of overhead or additional shield wires also reduce stress. In</a:t>
            </a:r>
          </a:p>
          <a:p>
            <a:r>
              <a:rPr lang="en-US" dirty="0"/>
              <a:t>this same vein, other methods are the use of additional tower grounding and additional</a:t>
            </a:r>
          </a:p>
          <a:p>
            <a:r>
              <a:rPr lang="en-US" dirty="0"/>
              <a:t>shielding in the station.</a:t>
            </a:r>
            <a:endParaRPr lang="fa-IR" dirty="0"/>
          </a:p>
        </p:txBody>
      </p:sp>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3206273" y="533400"/>
            <a:ext cx="59377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dirty="0"/>
              <a:t>MODIFICATION OF STRESSES</a:t>
            </a:r>
            <a:endParaRPr lang="fa-IR" sz="2800" dirty="0"/>
          </a:p>
        </p:txBody>
      </p:sp>
    </p:spTree>
    <p:extLst>
      <p:ext uri="{BB962C8B-B14F-4D97-AF65-F5344CB8AC3E}">
        <p14:creationId xmlns:p14="http://schemas.microsoft.com/office/powerpoint/2010/main" val="3172396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057400"/>
            <a:ext cx="8458200" cy="5632311"/>
          </a:xfrm>
          <a:prstGeom prst="rect">
            <a:avLst/>
          </a:prstGeom>
        </p:spPr>
        <p:txBody>
          <a:bodyPr wrap="square">
            <a:spAutoFit/>
          </a:bodyPr>
          <a:lstStyle/>
          <a:p>
            <a:r>
              <a:rPr lang="en-US" dirty="0"/>
              <a:t>Two methods of </a:t>
            </a:r>
            <a:r>
              <a:rPr lang="en-US" dirty="0" err="1"/>
              <a:t>inuslation</a:t>
            </a:r>
            <a:r>
              <a:rPr lang="en-US" dirty="0"/>
              <a:t> coordination are presently in use, the conventional or</a:t>
            </a:r>
          </a:p>
          <a:p>
            <a:r>
              <a:rPr lang="en-US" dirty="0"/>
              <a:t>deterministic method and the probabilistic method. The conventional method consists</a:t>
            </a:r>
          </a:p>
          <a:p>
            <a:r>
              <a:rPr lang="en-US" dirty="0"/>
              <a:t>of specifying the minimum strength by setting it equal to the maximum stress.</a:t>
            </a:r>
          </a:p>
          <a:p>
            <a:r>
              <a:rPr lang="en-US" dirty="0"/>
              <a:t>Thus the rule is </a:t>
            </a:r>
            <a:r>
              <a:rPr lang="en-US" i="1" dirty="0"/>
              <a:t>minimum strength </a:t>
            </a:r>
            <a:r>
              <a:rPr lang="en-US" dirty="0"/>
              <a:t>= </a:t>
            </a:r>
            <a:r>
              <a:rPr lang="en-US" i="1" dirty="0"/>
              <a:t>maximum stress. </a:t>
            </a:r>
            <a:r>
              <a:rPr lang="en-US" dirty="0"/>
              <a:t>The probabilistic method</a:t>
            </a:r>
          </a:p>
          <a:p>
            <a:r>
              <a:rPr lang="en-US" dirty="0"/>
              <a:t>consists of selecting the insulation strength or clearances based on a specific </a:t>
            </a:r>
            <a:r>
              <a:rPr lang="en-US" dirty="0" smtClean="0"/>
              <a:t>relia</a:t>
            </a:r>
            <a:r>
              <a:rPr lang="en-US" dirty="0"/>
              <a:t>bility criterion. An engineer may select the insulation strength for a line based on a</a:t>
            </a:r>
          </a:p>
          <a:p>
            <a:r>
              <a:rPr lang="en-US" dirty="0"/>
              <a:t>lightning flashover rate of 1 flashover/</a:t>
            </a:r>
            <a:r>
              <a:rPr lang="en-US" dirty="0" err="1"/>
              <a:t>lOO</a:t>
            </a:r>
            <a:r>
              <a:rPr lang="en-US" dirty="0"/>
              <a:t> km-years or for a station, based on a mean</a:t>
            </a:r>
          </a:p>
          <a:p>
            <a:r>
              <a:rPr lang="en-US" dirty="0"/>
              <a:t>time between failure (MTBF), of 100 or 500 years.</a:t>
            </a:r>
          </a:p>
          <a:p>
            <a:r>
              <a:rPr lang="en-US" dirty="0"/>
              <a:t>The choice of the method is based not only on the engineer's desire but also on</a:t>
            </a:r>
          </a:p>
          <a:p>
            <a:r>
              <a:rPr lang="en-US" dirty="0"/>
              <a:t>the characteristics of the insulation. For example, the insulation strength of air is</a:t>
            </a:r>
          </a:p>
          <a:p>
            <a:r>
              <a:rPr lang="en-US" dirty="0"/>
              <a:t>usually described statistically by a Gaussian cumulative distribution, and therefore</a:t>
            </a:r>
          </a:p>
          <a:p>
            <a:r>
              <a:rPr lang="en-US" dirty="0"/>
              <a:t>this strength distribution may be convolved with the stress distribution to determine</a:t>
            </a:r>
          </a:p>
          <a:p>
            <a:r>
              <a:rPr lang="en-US" dirty="0"/>
              <a:t>the probability of flashover. However, the insulation strength of a transformer internal</a:t>
            </a:r>
          </a:p>
          <a:p>
            <a:r>
              <a:rPr lang="en-US" dirty="0"/>
              <a:t>insulation is specified by a single value for lightning and a single value for</a:t>
            </a:r>
          </a:p>
          <a:p>
            <a:r>
              <a:rPr lang="en-US" dirty="0"/>
              <a:t>switching, called the BIL and the BSL. To prove this BIL or BSL, usually only</a:t>
            </a:r>
          </a:p>
          <a:p>
            <a:r>
              <a:rPr lang="en-US" dirty="0"/>
              <a:t>one application of the test voltage is applied. Thus no statistical distribution of</a:t>
            </a:r>
          </a:p>
          <a:p>
            <a:r>
              <a:rPr lang="en-US" dirty="0"/>
              <a:t>the strength is available and the conventional method must be used.</a:t>
            </a:r>
          </a:p>
          <a:p>
            <a:r>
              <a:rPr lang="en-US" dirty="0"/>
              <a:t>It is emphasized that even when the conventional method is used, a probability</a:t>
            </a:r>
          </a:p>
          <a:p>
            <a:r>
              <a:rPr lang="en-US" dirty="0"/>
              <a:t>of failure or flashover exists. That is, there is a probability attached to the conventional</a:t>
            </a:r>
          </a:p>
          <a:p>
            <a:r>
              <a:rPr lang="en-US" dirty="0"/>
              <a:t>method although it is not evaluated.</a:t>
            </a:r>
            <a:endParaRPr lang="fa-IR" dirty="0"/>
          </a:p>
        </p:txBody>
      </p:sp>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990600" y="685800"/>
            <a:ext cx="7930673"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dirty="0"/>
              <a:t>TWO METHODS OF INSULATION COORDINATION</a:t>
            </a:r>
            <a:endParaRPr lang="fa-IR" sz="2800" dirty="0"/>
          </a:p>
        </p:txBody>
      </p:sp>
    </p:spTree>
    <p:extLst>
      <p:ext uri="{BB962C8B-B14F-4D97-AF65-F5344CB8AC3E}">
        <p14:creationId xmlns:p14="http://schemas.microsoft.com/office/powerpoint/2010/main" val="1026122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219200"/>
            <a:ext cx="8458200" cy="2585323"/>
          </a:xfrm>
          <a:prstGeom prst="rect">
            <a:avLst/>
          </a:prstGeom>
        </p:spPr>
        <p:txBody>
          <a:bodyPr wrap="square">
            <a:spAutoFit/>
          </a:bodyPr>
          <a:lstStyle/>
          <a:p>
            <a:r>
              <a:rPr lang="en-US" dirty="0"/>
              <a:t>The selected reliability criterion is primarily a function of the consequence of the</a:t>
            </a:r>
          </a:p>
          <a:p>
            <a:r>
              <a:rPr lang="en-US" dirty="0"/>
              <a:t>failure and the life of the equipment. For example, the reliability criterion for a</a:t>
            </a:r>
          </a:p>
          <a:p>
            <a:r>
              <a:rPr lang="en-US" dirty="0"/>
              <a:t>station may be more stringent than that for a line because a flashover in a station</a:t>
            </a:r>
          </a:p>
          <a:p>
            <a:r>
              <a:rPr lang="en-US" dirty="0"/>
              <a:t>is of greater consequence. Even within a station, the reliability criterion may change</a:t>
            </a:r>
          </a:p>
          <a:p>
            <a:r>
              <a:rPr lang="en-US" dirty="0"/>
              <a:t>according to the type of apparatus. For example, because of the consequences of</a:t>
            </a:r>
          </a:p>
          <a:p>
            <a:r>
              <a:rPr lang="en-US" dirty="0"/>
              <a:t>failure of a transformer, the transformer may be provided with a higher order of</a:t>
            </a:r>
          </a:p>
          <a:p>
            <a:r>
              <a:rPr lang="en-US" dirty="0"/>
              <a:t>protection. As another example, the design flashover rate for extra high voltage</a:t>
            </a:r>
          </a:p>
          <a:p>
            <a:r>
              <a:rPr lang="en-US" dirty="0"/>
              <a:t>(EHV) lines is usually lower than that for lower-voltage lines. And the MTBF</a:t>
            </a:r>
          </a:p>
          <a:p>
            <a:r>
              <a:rPr lang="en-US" dirty="0"/>
              <a:t>criterion for low-voltage stations is lower than for high-voltage stations.</a:t>
            </a:r>
            <a:endParaRPr lang="fa-IR" dirty="0"/>
          </a:p>
        </p:txBody>
      </p:sp>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531743" y="533400"/>
            <a:ext cx="8311673"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dirty="0"/>
              <a:t>TWO METHODS OF INSULATION COORDINATION</a:t>
            </a:r>
            <a:endParaRPr lang="fa-IR" sz="2800" dirty="0"/>
          </a:p>
        </p:txBody>
      </p:sp>
    </p:spTree>
    <p:extLst>
      <p:ext uri="{BB962C8B-B14F-4D97-AF65-F5344CB8AC3E}">
        <p14:creationId xmlns:p14="http://schemas.microsoft.com/office/powerpoint/2010/main" val="3453665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92209932"/>
              </p:ext>
            </p:extLst>
          </p:nvPr>
        </p:nvGraphicFramePr>
        <p:xfrm>
          <a:off x="2743200" y="245167"/>
          <a:ext cx="3457161" cy="1086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866965631"/>
              </p:ext>
            </p:extLst>
          </p:nvPr>
        </p:nvGraphicFramePr>
        <p:xfrm>
          <a:off x="4419600" y="1502549"/>
          <a:ext cx="3505200" cy="10863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p:cNvGraphicFramePr/>
          <p:nvPr>
            <p:extLst>
              <p:ext uri="{D42A27DB-BD31-4B8C-83A1-F6EECF244321}">
                <p14:modId xmlns:p14="http://schemas.microsoft.com/office/powerpoint/2010/main" val="1067183723"/>
              </p:ext>
            </p:extLst>
          </p:nvPr>
        </p:nvGraphicFramePr>
        <p:xfrm>
          <a:off x="5181600" y="3056812"/>
          <a:ext cx="3962400" cy="12865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 name="Diagram 10"/>
          <p:cNvGraphicFramePr/>
          <p:nvPr>
            <p:extLst>
              <p:ext uri="{D42A27DB-BD31-4B8C-83A1-F6EECF244321}">
                <p14:modId xmlns:p14="http://schemas.microsoft.com/office/powerpoint/2010/main" val="1120291105"/>
              </p:ext>
            </p:extLst>
          </p:nvPr>
        </p:nvGraphicFramePr>
        <p:xfrm>
          <a:off x="4552121" y="4724400"/>
          <a:ext cx="3657600" cy="8382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2" name="Diagram 11"/>
          <p:cNvGraphicFramePr/>
          <p:nvPr>
            <p:extLst>
              <p:ext uri="{D42A27DB-BD31-4B8C-83A1-F6EECF244321}">
                <p14:modId xmlns:p14="http://schemas.microsoft.com/office/powerpoint/2010/main" val="1573943032"/>
              </p:ext>
            </p:extLst>
          </p:nvPr>
        </p:nvGraphicFramePr>
        <p:xfrm>
          <a:off x="3429000" y="5956852"/>
          <a:ext cx="2438400" cy="55296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14" name="Straight Connector 13"/>
          <p:cNvCxnSpPr/>
          <p:nvPr/>
        </p:nvCxnSpPr>
        <p:spPr>
          <a:xfrm>
            <a:off x="2542761" y="255105"/>
            <a:ext cx="0" cy="568849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2542761" y="1524000"/>
            <a:ext cx="223796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2542761" y="5943600"/>
            <a:ext cx="952498"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2562639" y="4724400"/>
            <a:ext cx="1989482"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2562639" y="3048000"/>
            <a:ext cx="2855843"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2562639" y="231914"/>
            <a:ext cx="437321" cy="0"/>
          </a:xfrm>
          <a:prstGeom prst="line">
            <a:avLst/>
          </a:prstGeom>
        </p:spPr>
        <p:style>
          <a:lnRef idx="3">
            <a:schemeClr val="dk1"/>
          </a:lnRef>
          <a:fillRef idx="0">
            <a:schemeClr val="dk1"/>
          </a:fillRef>
          <a:effectRef idx="2">
            <a:schemeClr val="dk1"/>
          </a:effectRef>
          <a:fontRef idx="minor">
            <a:schemeClr val="tx1"/>
          </a:fontRef>
        </p:style>
      </p:cxnSp>
      <p:sp>
        <p:nvSpPr>
          <p:cNvPr id="32" name="Bent-Up Arrow 31"/>
          <p:cNvSpPr/>
          <p:nvPr/>
        </p:nvSpPr>
        <p:spPr>
          <a:xfrm rot="5400000">
            <a:off x="164927" y="1031292"/>
            <a:ext cx="2971800" cy="1823622"/>
          </a:xfrm>
          <a:prstGeom prst="bentUpArrow">
            <a:avLst>
              <a:gd name="adj1" fmla="val 25000"/>
              <a:gd name="adj2" fmla="val 17733"/>
              <a:gd name="adj3" fmla="val 25727"/>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fa-IR"/>
          </a:p>
        </p:txBody>
      </p:sp>
      <p:sp>
        <p:nvSpPr>
          <p:cNvPr id="33" name="Rounded Rectangle 32"/>
          <p:cNvSpPr/>
          <p:nvPr/>
        </p:nvSpPr>
        <p:spPr>
          <a:xfrm>
            <a:off x="0" y="2"/>
            <a:ext cx="2286000" cy="457198"/>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r>
              <a:rPr lang="en-US" sz="4000" b="1" dirty="0"/>
              <a:t>contents</a:t>
            </a:r>
            <a:endParaRPr lang="fa-IR" sz="4000" b="1" dirty="0"/>
          </a:p>
        </p:txBody>
      </p:sp>
    </p:spTree>
    <p:extLst>
      <p:ext uri="{BB962C8B-B14F-4D97-AF65-F5344CB8AC3E}">
        <p14:creationId xmlns:p14="http://schemas.microsoft.com/office/powerpoint/2010/main" val="3400675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181215" y="1768935"/>
            <a:ext cx="3482701" cy="1164725"/>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rtl="1"/>
            <a:r>
              <a:rPr lang="en-US" dirty="0"/>
              <a:t>1) Constant voltage (power frequency)</a:t>
            </a:r>
            <a:endParaRPr lang="fa-IR" dirty="0"/>
          </a:p>
        </p:txBody>
      </p:sp>
      <p:sp>
        <p:nvSpPr>
          <p:cNvPr id="20" name="Horizontal Scroll 19"/>
          <p:cNvSpPr/>
          <p:nvPr/>
        </p:nvSpPr>
        <p:spPr>
          <a:xfrm>
            <a:off x="23191" y="3068789"/>
            <a:ext cx="4368800" cy="369331"/>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r>
              <a:rPr lang="en-US" dirty="0"/>
              <a:t>2) Temporary overvoltage</a:t>
            </a:r>
            <a:endParaRPr lang="fa-IR" dirty="0"/>
          </a:p>
        </p:txBody>
      </p:sp>
      <p:sp>
        <p:nvSpPr>
          <p:cNvPr id="5" name="Flowchart: Terminator 4"/>
          <p:cNvSpPr/>
          <p:nvPr/>
        </p:nvSpPr>
        <p:spPr>
          <a:xfrm>
            <a:off x="204406" y="3899785"/>
            <a:ext cx="2405176" cy="3319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Ground Fault</a:t>
            </a:r>
            <a:endParaRPr lang="fa-IR" dirty="0"/>
          </a:p>
        </p:txBody>
      </p:sp>
      <p:sp>
        <p:nvSpPr>
          <p:cNvPr id="3" name="TextBox 2"/>
          <p:cNvSpPr txBox="1"/>
          <p:nvPr/>
        </p:nvSpPr>
        <p:spPr>
          <a:xfrm>
            <a:off x="3505200" y="3438120"/>
            <a:ext cx="5257800" cy="923330"/>
          </a:xfrm>
          <a:prstGeom prst="rect">
            <a:avLst/>
          </a:prstGeom>
          <a:noFill/>
        </p:spPr>
        <p:txBody>
          <a:bodyPr wrap="square" rtlCol="1">
            <a:spAutoFit/>
          </a:bodyPr>
          <a:lstStyle/>
          <a:p>
            <a:pPr marL="285750" indent="-285750" algn="r" rtl="1">
              <a:buFont typeface="Wingdings" pitchFamily="2" charset="2"/>
              <a:buChar char="ü"/>
            </a:pPr>
            <a:r>
              <a:rPr lang="fa-IR" dirty="0" smtClean="0"/>
              <a:t>مشخص بوسیله دامنه، شکل و مدت اضافه ولتاژ</a:t>
            </a:r>
          </a:p>
          <a:p>
            <a:pPr marL="285750" indent="-285750" algn="r" rtl="1">
              <a:buFont typeface="Wingdings" pitchFamily="2" charset="2"/>
              <a:buChar char="ü"/>
            </a:pPr>
            <a:r>
              <a:rPr lang="fa-IR" dirty="0" smtClean="0"/>
              <a:t>در نظر بصورت شکل ولتاژفرکانس قدرت کوتاه مدت (1 دقیقه)</a:t>
            </a:r>
          </a:p>
          <a:p>
            <a:pPr marL="285750" indent="-285750" algn="r" rtl="1">
              <a:buFont typeface="Wingdings" pitchFamily="2" charset="2"/>
              <a:buChar char="ü"/>
            </a:pPr>
            <a:r>
              <a:rPr lang="fa-IR" dirty="0" smtClean="0"/>
              <a:t>اضافه ولتاژ موقت بطور معمول بین فازها ایجاد نمی شود</a:t>
            </a:r>
            <a:endParaRPr lang="fa-IR" dirty="0"/>
          </a:p>
        </p:txBody>
      </p:sp>
      <p:sp>
        <p:nvSpPr>
          <p:cNvPr id="4" name="TextBox 3"/>
          <p:cNvSpPr txBox="1"/>
          <p:nvPr/>
        </p:nvSpPr>
        <p:spPr>
          <a:xfrm>
            <a:off x="1937679" y="4495800"/>
            <a:ext cx="6647275" cy="1754326"/>
          </a:xfrm>
          <a:prstGeom prst="rect">
            <a:avLst/>
          </a:prstGeom>
          <a:noFill/>
        </p:spPr>
        <p:txBody>
          <a:bodyPr wrap="square" rtlCol="1">
            <a:spAutoFit/>
          </a:bodyPr>
          <a:lstStyle/>
          <a:p>
            <a:pPr marL="285750" indent="-285750" algn="r" rtl="1">
              <a:buFont typeface="Wingdings" pitchFamily="2" charset="2"/>
              <a:buChar char="ü"/>
            </a:pPr>
            <a:r>
              <a:rPr lang="fa-IR" dirty="0" smtClean="0"/>
              <a:t>خطای تک فاز ممکن است منجر به اضافه ولتاژهای فاز به زمین در دو فاز سالم</a:t>
            </a:r>
          </a:p>
          <a:p>
            <a:pPr marL="285750" indent="-285750" algn="r" rtl="1">
              <a:buFont typeface="Wingdings" pitchFamily="2" charset="2"/>
              <a:buChar char="ü"/>
            </a:pPr>
            <a:r>
              <a:rPr lang="fa-IR" dirty="0" smtClean="0"/>
              <a:t>به شکل ولتاژ فرکانس قدرت</a:t>
            </a:r>
          </a:p>
          <a:p>
            <a:pPr marL="285750" indent="-285750" algn="r" rtl="1">
              <a:buFont typeface="Wingdings" pitchFamily="2" charset="2"/>
              <a:buChar char="ü"/>
            </a:pPr>
            <a:r>
              <a:rPr lang="fa-IR" dirty="0" smtClean="0"/>
              <a:t>دامنه اضافه ولتاژ بستگی به نحوه زمین کردن نقطه نول سیستم ومکان خطا</a:t>
            </a:r>
          </a:p>
          <a:p>
            <a:pPr marL="285750" indent="-285750" algn="r" rtl="1">
              <a:buFont typeface="Wingdings" pitchFamily="2" charset="2"/>
              <a:buChar char="ü"/>
            </a:pPr>
            <a:r>
              <a:rPr lang="fa-IR" dirty="0" smtClean="0"/>
              <a:t>مدت زمان اضافه ولتاژ وابسته به طول مدت خطا(1-در سیستم های با نول زمین شده مجهز به سیستم رفع خطا کمتر از یک ثانیه     2-در سیستم های بدون رفع کننده خطای زمین ممکن است چند ساعت)</a:t>
            </a:r>
          </a:p>
        </p:txBody>
      </p:sp>
      <p:sp>
        <p:nvSpPr>
          <p:cNvPr id="6" name="TextBox 5"/>
          <p:cNvSpPr txBox="1"/>
          <p:nvPr/>
        </p:nvSpPr>
        <p:spPr>
          <a:xfrm>
            <a:off x="4191000" y="2351298"/>
            <a:ext cx="5152832" cy="923330"/>
          </a:xfrm>
          <a:prstGeom prst="rect">
            <a:avLst/>
          </a:prstGeom>
          <a:noFill/>
        </p:spPr>
        <p:txBody>
          <a:bodyPr wrap="square" rtlCol="1">
            <a:spAutoFit/>
          </a:bodyPr>
          <a:lstStyle/>
          <a:p>
            <a:pPr marL="285750" indent="-285750" algn="r" rtl="1">
              <a:buFont typeface="Wingdings" pitchFamily="2" charset="2"/>
              <a:buChar char="ü"/>
            </a:pPr>
            <a:r>
              <a:rPr lang="fa-IR" dirty="0" smtClean="0"/>
              <a:t>ارایش نرمال سیستم:دامنه اضافه ولتاژ برابر با حداکثر مقدار ان</a:t>
            </a:r>
          </a:p>
          <a:p>
            <a:pPr marL="285750" indent="-285750" algn="r" rtl="1">
              <a:buFont typeface="Wingdings" pitchFamily="2" charset="2"/>
              <a:buChar char="ü"/>
            </a:pPr>
            <a:r>
              <a:rPr lang="fa-IR" dirty="0" smtClean="0"/>
              <a:t>ارایش غیرنرمال سیستم: 1)سیستمی که نول ان بصورت معمول زمین شده   2)در سیستم ،بخشهایی با نول زمین نشده باشند</a:t>
            </a:r>
            <a:endParaRPr lang="fa-IR" dirty="0"/>
          </a:p>
        </p:txBody>
      </p:sp>
      <p:sp>
        <p:nvSpPr>
          <p:cNvPr id="9" name="Rounded Rectangle 8"/>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10" name="Rounded Rectangle 9"/>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OVER VOLTAGES</a:t>
            </a:r>
            <a:endParaRPr lang="fa-IR" sz="2800" dirty="0"/>
          </a:p>
        </p:txBody>
      </p:sp>
    </p:spTree>
    <p:extLst>
      <p:ext uri="{BB962C8B-B14F-4D97-AF65-F5344CB8AC3E}">
        <p14:creationId xmlns:p14="http://schemas.microsoft.com/office/powerpoint/2010/main" val="889829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29817" y="3706202"/>
            <a:ext cx="4566109" cy="42305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smtClean="0"/>
              <a:t>Resonance </a:t>
            </a:r>
            <a:r>
              <a:rPr lang="en-US" dirty="0"/>
              <a:t>and </a:t>
            </a:r>
            <a:r>
              <a:rPr lang="en-US" dirty="0" err="1"/>
              <a:t>ferro</a:t>
            </a:r>
            <a:r>
              <a:rPr lang="en-US" dirty="0"/>
              <a:t> resonance</a:t>
            </a:r>
            <a:endParaRPr lang="fa-IR" dirty="0"/>
          </a:p>
        </p:txBody>
      </p:sp>
      <p:sp>
        <p:nvSpPr>
          <p:cNvPr id="3" name="Flowchart: Terminator 2"/>
          <p:cNvSpPr/>
          <p:nvPr/>
        </p:nvSpPr>
        <p:spPr>
          <a:xfrm>
            <a:off x="-105557" y="1219200"/>
            <a:ext cx="2405176" cy="3319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rtl="1"/>
            <a:r>
              <a:rPr lang="en-US" dirty="0"/>
              <a:t>LOAD REJECTION</a:t>
            </a:r>
            <a:endParaRPr lang="fa-IR" dirty="0"/>
          </a:p>
        </p:txBody>
      </p:sp>
      <p:sp>
        <p:nvSpPr>
          <p:cNvPr id="6" name="TextBox 5"/>
          <p:cNvSpPr txBox="1"/>
          <p:nvPr/>
        </p:nvSpPr>
        <p:spPr>
          <a:xfrm>
            <a:off x="2312871" y="990600"/>
            <a:ext cx="6705600" cy="2585323"/>
          </a:xfrm>
          <a:prstGeom prst="rect">
            <a:avLst/>
          </a:prstGeom>
          <a:noFill/>
        </p:spPr>
        <p:txBody>
          <a:bodyPr wrap="square" rtlCol="1">
            <a:spAutoFit/>
          </a:bodyPr>
          <a:lstStyle/>
          <a:p>
            <a:pPr marL="285750" indent="-285750" algn="r" rtl="1">
              <a:buFont typeface="Wingdings" pitchFamily="2" charset="2"/>
              <a:buChar char="ü"/>
            </a:pPr>
            <a:r>
              <a:rPr lang="fa-IR" dirty="0" smtClean="0"/>
              <a:t>اضافه ولتاژفاز به زمین در هر سه فاز یکسان بنابراین </a:t>
            </a:r>
            <a:r>
              <a:rPr lang="fa-IR" dirty="0"/>
              <a:t>اضافه ولتاژفاز به </a:t>
            </a:r>
            <a:r>
              <a:rPr lang="fa-IR" dirty="0" smtClean="0"/>
              <a:t>فاز به همان نسبت فاز </a:t>
            </a:r>
            <a:r>
              <a:rPr lang="fa-IR" dirty="0"/>
              <a:t>به زمین</a:t>
            </a:r>
            <a:endParaRPr lang="fa-IR" dirty="0" smtClean="0"/>
          </a:p>
          <a:p>
            <a:pPr marL="285750" indent="-285750" algn="r" rtl="1">
              <a:buFont typeface="Wingdings" pitchFamily="2" charset="2"/>
              <a:buChar char="ü"/>
            </a:pPr>
            <a:r>
              <a:rPr lang="fa-IR" dirty="0" smtClean="0"/>
              <a:t>اضافه ولتاژ بستگی به بارقطع شده، ارایش سیستم پس از قطع ارتباط ومشخصات سیستم ( قدرت اتصال کوتاه، تنظیم سرعت و ولتاژ زنراتورهاو...)</a:t>
            </a:r>
          </a:p>
          <a:p>
            <a:pPr marL="285750" indent="-285750" algn="r" rtl="1">
              <a:buFont typeface="Wingdings" pitchFamily="2" charset="2"/>
              <a:buChar char="ü"/>
            </a:pPr>
            <a:r>
              <a:rPr lang="fa-IR" dirty="0" smtClean="0"/>
              <a:t>قطع بار در انتهای یک خط طولانی مهم(اثر فرانتی یا تشدید) که در انتهای خط سمت منبع مدارشکن باز شده را تحت تاثیر</a:t>
            </a:r>
          </a:p>
          <a:p>
            <a:pPr marL="285750" indent="-285750" algn="r" rtl="1">
              <a:buFont typeface="Wingdings" pitchFamily="2" charset="2"/>
              <a:buChar char="ü"/>
            </a:pPr>
            <a:r>
              <a:rPr lang="fa-IR" dirty="0" smtClean="0"/>
              <a:t>در </a:t>
            </a:r>
            <a:r>
              <a:rPr lang="en-US" dirty="0" smtClean="0"/>
              <a:t>Moderately extended system</a:t>
            </a:r>
            <a:r>
              <a:rPr lang="fa-IR" dirty="0" smtClean="0"/>
              <a:t> اضافه ولتاژ تا 1.2 پریونیت وتا چند دقیقه</a:t>
            </a:r>
          </a:p>
          <a:p>
            <a:pPr marL="285750" indent="-285750" algn="r" rtl="1">
              <a:buFont typeface="Wingdings" pitchFamily="2" charset="2"/>
              <a:buChar char="ü"/>
            </a:pPr>
            <a:r>
              <a:rPr lang="fa-IR" dirty="0"/>
              <a:t>در </a:t>
            </a:r>
            <a:r>
              <a:rPr lang="en-US" dirty="0" smtClean="0"/>
              <a:t>extended </a:t>
            </a:r>
            <a:r>
              <a:rPr lang="en-US" dirty="0"/>
              <a:t>system</a:t>
            </a:r>
            <a:r>
              <a:rPr lang="fa-IR" dirty="0"/>
              <a:t> اضافه ولتاژ تا </a:t>
            </a:r>
            <a:r>
              <a:rPr lang="fa-IR" dirty="0" smtClean="0"/>
              <a:t>1.5 </a:t>
            </a:r>
            <a:r>
              <a:rPr lang="fa-IR" dirty="0"/>
              <a:t>پریونیت </a:t>
            </a:r>
            <a:r>
              <a:rPr lang="fa-IR" dirty="0" smtClean="0"/>
              <a:t>و در صورت اثر فرانتی شدید اضافه ولتاژ بیشتر و طول مدت انها درهر مرتبه چندین ثانیه</a:t>
            </a:r>
            <a:endParaRPr lang="fa-IR" dirty="0"/>
          </a:p>
        </p:txBody>
      </p:sp>
      <p:sp>
        <p:nvSpPr>
          <p:cNvPr id="7" name="TextBox 6"/>
          <p:cNvSpPr txBox="1"/>
          <p:nvPr/>
        </p:nvSpPr>
        <p:spPr>
          <a:xfrm>
            <a:off x="1524000" y="4343400"/>
            <a:ext cx="6477000" cy="1754326"/>
          </a:xfrm>
          <a:prstGeom prst="rect">
            <a:avLst/>
          </a:prstGeom>
          <a:noFill/>
        </p:spPr>
        <p:txBody>
          <a:bodyPr wrap="square" rtlCol="1">
            <a:spAutoFit/>
          </a:bodyPr>
          <a:lstStyle/>
          <a:p>
            <a:pPr marL="285750" indent="-285750" algn="r" rtl="1">
              <a:buFont typeface="Wingdings" pitchFamily="2" charset="2"/>
              <a:buChar char="ü"/>
            </a:pPr>
            <a:r>
              <a:rPr lang="fa-IR" dirty="0" smtClean="0"/>
              <a:t>برق دار شدن یا قطع بار مدارها باعناصرخازنی بزرگ (خط ، کابل ،خطوط جبران شده سری)</a:t>
            </a:r>
          </a:p>
          <a:p>
            <a:pPr marL="285750" indent="-285750" algn="r" rtl="1">
              <a:buFont typeface="Wingdings" pitchFamily="2" charset="2"/>
              <a:buChar char="ü"/>
            </a:pPr>
            <a:r>
              <a:rPr lang="fa-IR" dirty="0"/>
              <a:t>برق دار شدن یا قطع بار </a:t>
            </a:r>
            <a:r>
              <a:rPr lang="fa-IR" dirty="0" smtClean="0"/>
              <a:t>مدارهای باعناص القایی (ترانسفورماتورها، راکتورهای موازی)</a:t>
            </a:r>
          </a:p>
          <a:p>
            <a:pPr marL="285750" indent="-285750" algn="r" rtl="1">
              <a:buFont typeface="Wingdings" pitchFamily="2" charset="2"/>
              <a:buChar char="ü"/>
            </a:pPr>
            <a:r>
              <a:rPr lang="fa-IR" dirty="0" smtClean="0"/>
              <a:t>محدود شدن با وسایل محدود کننده اضافه ولتاژ</a:t>
            </a:r>
          </a:p>
          <a:p>
            <a:pPr marL="285750" indent="-285750" algn="r" rtl="1">
              <a:buFont typeface="Wingdings" pitchFamily="2" charset="2"/>
              <a:buChar char="ü"/>
            </a:pPr>
            <a:r>
              <a:rPr lang="fa-IR" dirty="0" smtClean="0"/>
              <a:t>عدم در نظر گرفته شدن برای انتخاب ولتاژ نامی برقگیر و هماهنگی عایقی</a:t>
            </a:r>
          </a:p>
        </p:txBody>
      </p:sp>
      <p:sp>
        <p:nvSpPr>
          <p:cNvPr id="8" name="Rounded Rectangle 7"/>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9" name="Rounded Rectangle 8"/>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OVER VOLTAGES</a:t>
            </a:r>
            <a:endParaRPr lang="fa-IR" sz="2800" dirty="0"/>
          </a:p>
        </p:txBody>
      </p:sp>
    </p:spTree>
    <p:extLst>
      <p:ext uri="{BB962C8B-B14F-4D97-AF65-F5344CB8AC3E}">
        <p14:creationId xmlns:p14="http://schemas.microsoft.com/office/powerpoint/2010/main" val="185963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53009" y="1765519"/>
            <a:ext cx="8229600" cy="44428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The combination of temporary voltages resulting from different sources</a:t>
            </a:r>
          </a:p>
        </p:txBody>
      </p:sp>
      <p:sp>
        <p:nvSpPr>
          <p:cNvPr id="3" name="Flowchart: Terminator 2"/>
          <p:cNvSpPr/>
          <p:nvPr/>
        </p:nvSpPr>
        <p:spPr>
          <a:xfrm>
            <a:off x="115954" y="3031435"/>
            <a:ext cx="3801443"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Ground Fault </a:t>
            </a:r>
            <a:r>
              <a:rPr lang="en-US" dirty="0" smtClean="0"/>
              <a:t>and </a:t>
            </a:r>
            <a:r>
              <a:rPr lang="en-US" dirty="0"/>
              <a:t>LOAD REJECTION</a:t>
            </a:r>
            <a:endParaRPr lang="fa-IR" dirty="0"/>
          </a:p>
        </p:txBody>
      </p:sp>
      <p:sp>
        <p:nvSpPr>
          <p:cNvPr id="4" name="TextBox 3"/>
          <p:cNvSpPr txBox="1"/>
          <p:nvPr/>
        </p:nvSpPr>
        <p:spPr>
          <a:xfrm>
            <a:off x="4876800" y="3488635"/>
            <a:ext cx="3733800" cy="369332"/>
          </a:xfrm>
          <a:prstGeom prst="rect">
            <a:avLst/>
          </a:prstGeom>
          <a:noFill/>
        </p:spPr>
        <p:txBody>
          <a:bodyPr wrap="square" rtlCol="1">
            <a:spAutoFit/>
          </a:bodyPr>
          <a:lstStyle/>
          <a:p>
            <a:pPr marL="285750" indent="-285750" algn="r" rtl="1">
              <a:buFont typeface="Wingdings" pitchFamily="2" charset="2"/>
              <a:buChar char="ü"/>
            </a:pPr>
            <a:r>
              <a:rPr lang="fa-IR" dirty="0" smtClean="0"/>
              <a:t>این موضوع بیش از حد بدبینانه</a:t>
            </a:r>
            <a:endParaRPr lang="fa-IR" dirty="0"/>
          </a:p>
        </p:txBody>
      </p:sp>
      <p:sp>
        <p:nvSpPr>
          <p:cNvPr id="5" name="Flowchart: Terminator 4"/>
          <p:cNvSpPr/>
          <p:nvPr/>
        </p:nvSpPr>
        <p:spPr>
          <a:xfrm>
            <a:off x="152397" y="4240695"/>
            <a:ext cx="3801443"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a-IR" dirty="0" smtClean="0"/>
              <a:t>سایر ترکیبات</a:t>
            </a:r>
            <a:endParaRPr lang="fa-IR" dirty="0"/>
          </a:p>
        </p:txBody>
      </p:sp>
      <p:sp>
        <p:nvSpPr>
          <p:cNvPr id="6" name="TextBox 5"/>
          <p:cNvSpPr txBox="1"/>
          <p:nvPr/>
        </p:nvSpPr>
        <p:spPr>
          <a:xfrm>
            <a:off x="5718313" y="2209800"/>
            <a:ext cx="2895600" cy="923330"/>
          </a:xfrm>
          <a:prstGeom prst="rect">
            <a:avLst/>
          </a:prstGeom>
          <a:noFill/>
        </p:spPr>
        <p:txBody>
          <a:bodyPr wrap="square" rtlCol="1">
            <a:spAutoFit/>
          </a:bodyPr>
          <a:lstStyle/>
          <a:p>
            <a:pPr marL="285750" indent="-285750" algn="r" rtl="1">
              <a:buFont typeface="Wingdings" pitchFamily="2" charset="2"/>
              <a:buChar char="ü"/>
            </a:pPr>
            <a:r>
              <a:rPr lang="fa-IR" dirty="0" smtClean="0"/>
              <a:t>زمانی که احتمال وقوع اضافه ولتاژها به اندازه کافی بالا توجیه فنی واقتصادی </a:t>
            </a:r>
            <a:endParaRPr lang="fa-IR" dirty="0"/>
          </a:p>
        </p:txBody>
      </p:sp>
      <p:sp>
        <p:nvSpPr>
          <p:cNvPr id="7" name="TextBox 6"/>
          <p:cNvSpPr txBox="1"/>
          <p:nvPr/>
        </p:nvSpPr>
        <p:spPr>
          <a:xfrm>
            <a:off x="4419600" y="4724400"/>
            <a:ext cx="3733800" cy="369332"/>
          </a:xfrm>
          <a:prstGeom prst="rect">
            <a:avLst/>
          </a:prstGeom>
          <a:noFill/>
        </p:spPr>
        <p:txBody>
          <a:bodyPr wrap="square" rtlCol="1">
            <a:spAutoFit/>
          </a:bodyPr>
          <a:lstStyle/>
          <a:p>
            <a:pPr marL="285750" indent="-285750" algn="r" rtl="1">
              <a:buFont typeface="Wingdings" pitchFamily="2" charset="2"/>
              <a:buChar char="ü"/>
            </a:pPr>
            <a:r>
              <a:rPr lang="fa-IR" dirty="0" smtClean="0"/>
              <a:t>ترکیب پدیده تشدید با اضافه ولتاژهی دیگر</a:t>
            </a:r>
            <a:endParaRPr lang="fa-IR" dirty="0"/>
          </a:p>
        </p:txBody>
      </p:sp>
      <p:sp>
        <p:nvSpPr>
          <p:cNvPr id="8" name="TextBox 7"/>
          <p:cNvSpPr txBox="1"/>
          <p:nvPr/>
        </p:nvSpPr>
        <p:spPr>
          <a:xfrm>
            <a:off x="838200" y="5181600"/>
            <a:ext cx="7010400" cy="369332"/>
          </a:xfrm>
          <a:prstGeom prst="rect">
            <a:avLst/>
          </a:prstGeom>
          <a:noFill/>
        </p:spPr>
        <p:txBody>
          <a:bodyPr wrap="square" rtlCol="1">
            <a:spAutoFit/>
          </a:bodyPr>
          <a:lstStyle/>
          <a:p>
            <a:r>
              <a:rPr lang="en-US" dirty="0"/>
              <a:t>The combination of resonance Phenomenon with other </a:t>
            </a:r>
            <a:r>
              <a:rPr lang="en-US" dirty="0" smtClean="0"/>
              <a:t>over voltages</a:t>
            </a:r>
            <a:endParaRPr lang="fa-IR" dirty="0"/>
          </a:p>
        </p:txBody>
      </p:sp>
      <p:sp>
        <p:nvSpPr>
          <p:cNvPr id="9" name="TextBox 8"/>
          <p:cNvSpPr txBox="1"/>
          <p:nvPr/>
        </p:nvSpPr>
        <p:spPr>
          <a:xfrm>
            <a:off x="1100893" y="3635993"/>
            <a:ext cx="4868242" cy="369332"/>
          </a:xfrm>
          <a:prstGeom prst="rect">
            <a:avLst/>
          </a:prstGeom>
          <a:noFill/>
        </p:spPr>
        <p:txBody>
          <a:bodyPr wrap="square" rtlCol="1">
            <a:spAutoFit/>
          </a:bodyPr>
          <a:lstStyle/>
          <a:p>
            <a:r>
              <a:rPr lang="en-US" dirty="0" smtClean="0"/>
              <a:t>This topic </a:t>
            </a:r>
            <a:r>
              <a:rPr lang="en-US" dirty="0"/>
              <a:t>is too pessimistic.</a:t>
            </a:r>
            <a:endParaRPr lang="fa-IR" dirty="0"/>
          </a:p>
        </p:txBody>
      </p:sp>
      <p:sp>
        <p:nvSpPr>
          <p:cNvPr id="10" name="TextBox 9"/>
          <p:cNvSpPr txBox="1"/>
          <p:nvPr/>
        </p:nvSpPr>
        <p:spPr>
          <a:xfrm>
            <a:off x="304800" y="2209800"/>
            <a:ext cx="5334000" cy="646331"/>
          </a:xfrm>
          <a:prstGeom prst="rect">
            <a:avLst/>
          </a:prstGeom>
          <a:noFill/>
        </p:spPr>
        <p:txBody>
          <a:bodyPr wrap="square" rtlCol="1">
            <a:spAutoFit/>
          </a:bodyPr>
          <a:lstStyle/>
          <a:p>
            <a:r>
              <a:rPr lang="en-US" dirty="0" smtClean="0"/>
              <a:t>When probability of </a:t>
            </a:r>
            <a:r>
              <a:rPr lang="en-US" dirty="0"/>
              <a:t>high </a:t>
            </a:r>
            <a:r>
              <a:rPr lang="en-US" dirty="0" smtClean="0"/>
              <a:t>over voltages have </a:t>
            </a:r>
            <a:r>
              <a:rPr lang="en-US" dirty="0"/>
              <a:t>technical feasibility and economic justification.</a:t>
            </a:r>
            <a:endParaRPr lang="fa-IR" dirty="0"/>
          </a:p>
        </p:txBody>
      </p:sp>
      <p:sp>
        <p:nvSpPr>
          <p:cNvPr id="11" name="Rounded Rectangle 10"/>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12" name="Rounded Rectangle 11"/>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OVER VOLTAGES</a:t>
            </a:r>
            <a:endParaRPr lang="fa-IR" sz="2800" dirty="0"/>
          </a:p>
        </p:txBody>
      </p:sp>
    </p:spTree>
    <p:extLst>
      <p:ext uri="{BB962C8B-B14F-4D97-AF65-F5344CB8AC3E}">
        <p14:creationId xmlns:p14="http://schemas.microsoft.com/office/powerpoint/2010/main" val="1141529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200" y="1288776"/>
            <a:ext cx="3886200" cy="1200329"/>
          </a:xfrm>
          <a:prstGeom prst="rect">
            <a:avLst/>
          </a:prstGeom>
          <a:noFill/>
        </p:spPr>
        <p:txBody>
          <a:bodyPr wrap="square" rtlCol="1">
            <a:spAutoFit/>
          </a:bodyPr>
          <a:lstStyle/>
          <a:p>
            <a:pPr algn="r" rtl="1"/>
            <a:r>
              <a:rPr lang="fa-IR" dirty="0" smtClean="0"/>
              <a:t>اضافه ولتاژهای خطای زمین:</a:t>
            </a:r>
          </a:p>
          <a:p>
            <a:pPr algn="r" rtl="1"/>
            <a:r>
              <a:rPr lang="fa-IR" dirty="0" smtClean="0"/>
              <a:t>کنترل با زمین کردن سریع نول توسط کلیدها یا برقگیرهای ویژه ای که نول را بعد از خطا اتصال کوتاه می کنند</a:t>
            </a:r>
            <a:endParaRPr lang="fa-IR" dirty="0"/>
          </a:p>
        </p:txBody>
      </p:sp>
      <p:sp>
        <p:nvSpPr>
          <p:cNvPr id="3" name="TextBox 2"/>
          <p:cNvSpPr txBox="1"/>
          <p:nvPr/>
        </p:nvSpPr>
        <p:spPr>
          <a:xfrm>
            <a:off x="3902344" y="2505670"/>
            <a:ext cx="3962400" cy="923330"/>
          </a:xfrm>
          <a:prstGeom prst="rect">
            <a:avLst/>
          </a:prstGeom>
          <a:noFill/>
        </p:spPr>
        <p:txBody>
          <a:bodyPr wrap="square" rtlCol="1">
            <a:spAutoFit/>
          </a:bodyPr>
          <a:lstStyle/>
          <a:p>
            <a:pPr algn="r" rtl="1"/>
            <a:r>
              <a:rPr lang="fa-IR" dirty="0" smtClean="0"/>
              <a:t>تغییرات ناگهانی بار:</a:t>
            </a:r>
          </a:p>
          <a:p>
            <a:pPr algn="r" rtl="1"/>
            <a:r>
              <a:rPr lang="fa-IR" dirty="0" smtClean="0"/>
              <a:t>کنترل با راکتورهای شنت، خازنهای سری و یا جبرانساز استاتیک</a:t>
            </a:r>
            <a:endParaRPr lang="fa-IR" dirty="0"/>
          </a:p>
        </p:txBody>
      </p:sp>
      <p:sp>
        <p:nvSpPr>
          <p:cNvPr id="4" name="TextBox 3"/>
          <p:cNvSpPr txBox="1"/>
          <p:nvPr/>
        </p:nvSpPr>
        <p:spPr>
          <a:xfrm>
            <a:off x="3810000" y="4042888"/>
            <a:ext cx="4724400" cy="923330"/>
          </a:xfrm>
          <a:prstGeom prst="rect">
            <a:avLst/>
          </a:prstGeom>
          <a:noFill/>
        </p:spPr>
        <p:txBody>
          <a:bodyPr wrap="square" rtlCol="1">
            <a:spAutoFit/>
          </a:bodyPr>
          <a:lstStyle/>
          <a:p>
            <a:pPr algn="r" rtl="1"/>
            <a:r>
              <a:rPr lang="fa-IR" dirty="0" smtClean="0"/>
              <a:t>رزونانس و فرورزونانس:</a:t>
            </a:r>
          </a:p>
          <a:p>
            <a:pPr algn="r" rtl="1"/>
            <a:r>
              <a:rPr lang="fa-IR" dirty="0" smtClean="0"/>
              <a:t>محدود با تنظیم مجدد سیستم نسبت به فرکانس تشدید، با تغییر ارایش سیستم یا توسط مقاومت میراکننده</a:t>
            </a:r>
            <a:endParaRPr lang="fa-IR" dirty="0"/>
          </a:p>
        </p:txBody>
      </p:sp>
      <p:sp>
        <p:nvSpPr>
          <p:cNvPr id="5" name="TextBox 4"/>
          <p:cNvSpPr txBox="1"/>
          <p:nvPr/>
        </p:nvSpPr>
        <p:spPr>
          <a:xfrm>
            <a:off x="359801" y="990600"/>
            <a:ext cx="2743200" cy="1200329"/>
          </a:xfrm>
          <a:prstGeom prst="rect">
            <a:avLst/>
          </a:prstGeom>
          <a:noFill/>
        </p:spPr>
        <p:txBody>
          <a:bodyPr wrap="square" rtlCol="1">
            <a:spAutoFit/>
          </a:bodyPr>
          <a:lstStyle/>
          <a:p>
            <a:endParaRPr lang="en-US" dirty="0"/>
          </a:p>
          <a:p>
            <a:r>
              <a:rPr lang="en-US" dirty="0"/>
              <a:t>Earth fault </a:t>
            </a:r>
            <a:r>
              <a:rPr lang="en-US" dirty="0" smtClean="0"/>
              <a:t>voltages:</a:t>
            </a:r>
          </a:p>
          <a:p>
            <a:endParaRPr lang="en-US" dirty="0"/>
          </a:p>
          <a:p>
            <a:endParaRPr lang="fa-IR" dirty="0"/>
          </a:p>
        </p:txBody>
      </p:sp>
      <p:sp>
        <p:nvSpPr>
          <p:cNvPr id="6" name="TextBox 5"/>
          <p:cNvSpPr txBox="1"/>
          <p:nvPr/>
        </p:nvSpPr>
        <p:spPr>
          <a:xfrm>
            <a:off x="329984" y="4042888"/>
            <a:ext cx="4419600" cy="1200329"/>
          </a:xfrm>
          <a:prstGeom prst="rect">
            <a:avLst/>
          </a:prstGeom>
          <a:noFill/>
        </p:spPr>
        <p:txBody>
          <a:bodyPr wrap="square" rtlCol="1">
            <a:spAutoFit/>
          </a:bodyPr>
          <a:lstStyle/>
          <a:p>
            <a:r>
              <a:rPr lang="en-US" dirty="0"/>
              <a:t>Resonance and </a:t>
            </a:r>
            <a:r>
              <a:rPr lang="en-US" dirty="0" err="1" smtClean="0"/>
              <a:t>ferroresonance</a:t>
            </a:r>
            <a:r>
              <a:rPr lang="fa-IR" dirty="0" smtClean="0"/>
              <a:t>:</a:t>
            </a:r>
          </a:p>
          <a:p>
            <a:r>
              <a:rPr lang="en-US" dirty="0" smtClean="0"/>
              <a:t>Limited by reset </a:t>
            </a:r>
            <a:r>
              <a:rPr lang="en-US" dirty="0"/>
              <a:t>the system </a:t>
            </a:r>
            <a:r>
              <a:rPr lang="en-US" dirty="0" smtClean="0"/>
              <a:t>whit respect to </a:t>
            </a:r>
            <a:r>
              <a:rPr lang="en-US" dirty="0"/>
              <a:t>the resonant frequency, To rearrange the </a:t>
            </a:r>
            <a:r>
              <a:rPr lang="en-US" dirty="0" err="1" smtClean="0"/>
              <a:t>system,or</a:t>
            </a:r>
            <a:r>
              <a:rPr lang="en-US" dirty="0" smtClean="0"/>
              <a:t> </a:t>
            </a:r>
            <a:r>
              <a:rPr lang="en-US" dirty="0"/>
              <a:t>by the damping resistance</a:t>
            </a:r>
            <a:endParaRPr lang="fa-IR" dirty="0"/>
          </a:p>
        </p:txBody>
      </p:sp>
      <p:sp>
        <p:nvSpPr>
          <p:cNvPr id="7" name="TextBox 6"/>
          <p:cNvSpPr txBox="1"/>
          <p:nvPr/>
        </p:nvSpPr>
        <p:spPr>
          <a:xfrm>
            <a:off x="331276" y="2525523"/>
            <a:ext cx="3571068" cy="923330"/>
          </a:xfrm>
          <a:prstGeom prst="rect">
            <a:avLst/>
          </a:prstGeom>
          <a:noFill/>
        </p:spPr>
        <p:txBody>
          <a:bodyPr wrap="square" rtlCol="1">
            <a:spAutoFit/>
          </a:bodyPr>
          <a:lstStyle/>
          <a:p>
            <a:r>
              <a:rPr lang="en-US" dirty="0"/>
              <a:t>Sudden load </a:t>
            </a:r>
            <a:r>
              <a:rPr lang="en-US" dirty="0" smtClean="0"/>
              <a:t>changes:</a:t>
            </a:r>
            <a:endParaRPr lang="fa-IR" dirty="0" smtClean="0"/>
          </a:p>
          <a:p>
            <a:r>
              <a:rPr lang="en-US" dirty="0" smtClean="0"/>
              <a:t>Control by Shunt </a:t>
            </a:r>
            <a:r>
              <a:rPr lang="en-US" dirty="0"/>
              <a:t>reactors, series capacitors or static compensator</a:t>
            </a:r>
            <a:endParaRPr lang="fa-IR" dirty="0"/>
          </a:p>
        </p:txBody>
      </p:sp>
      <p:sp>
        <p:nvSpPr>
          <p:cNvPr id="8" name="Rounded Rectangle 7"/>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9" name="Rounded Rectangle 8"/>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OVER VOLTAGES</a:t>
            </a:r>
            <a:endParaRPr lang="fa-IR" sz="2800" dirty="0"/>
          </a:p>
        </p:txBody>
      </p:sp>
    </p:spTree>
    <p:extLst>
      <p:ext uri="{BB962C8B-B14F-4D97-AF65-F5344CB8AC3E}">
        <p14:creationId xmlns:p14="http://schemas.microsoft.com/office/powerpoint/2010/main" val="3549583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304800" y="3124200"/>
            <a:ext cx="3467100" cy="369332"/>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r>
              <a:rPr lang="en-US" dirty="0"/>
              <a:t>3</a:t>
            </a:r>
            <a:r>
              <a:rPr lang="en-US" dirty="0" smtClean="0"/>
              <a:t>) </a:t>
            </a:r>
            <a:r>
              <a:rPr lang="en-US" dirty="0"/>
              <a:t>Switching Over voltages</a:t>
            </a:r>
            <a:endParaRPr lang="fa-IR" dirty="0"/>
          </a:p>
        </p:txBody>
      </p:sp>
      <p:sp>
        <p:nvSpPr>
          <p:cNvPr id="2" name="TextBox 1"/>
          <p:cNvSpPr txBox="1"/>
          <p:nvPr/>
        </p:nvSpPr>
        <p:spPr>
          <a:xfrm>
            <a:off x="1838121" y="4038600"/>
            <a:ext cx="3505200" cy="369332"/>
          </a:xfrm>
          <a:prstGeom prst="rect">
            <a:avLst/>
          </a:prstGeom>
          <a:noFill/>
        </p:spPr>
        <p:txBody>
          <a:bodyPr wrap="square" rtlCol="1">
            <a:spAutoFit/>
          </a:bodyPr>
          <a:lstStyle/>
          <a:p>
            <a:r>
              <a:rPr lang="en-US" dirty="0"/>
              <a:t>The impact on high voltage</a:t>
            </a:r>
            <a:endParaRPr lang="fa-IR" dirty="0"/>
          </a:p>
        </p:txBody>
      </p:sp>
      <p:sp>
        <p:nvSpPr>
          <p:cNvPr id="5" name="Rounded Rectangle 4"/>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6" name="Rounded Rectangle 5"/>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OVER VOLTAGES</a:t>
            </a:r>
            <a:endParaRPr lang="fa-IR" sz="2800" dirty="0"/>
          </a:p>
        </p:txBody>
      </p:sp>
    </p:spTree>
    <p:extLst>
      <p:ext uri="{BB962C8B-B14F-4D97-AF65-F5344CB8AC3E}">
        <p14:creationId xmlns:p14="http://schemas.microsoft.com/office/powerpoint/2010/main" val="787344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164108" y="4734339"/>
            <a:ext cx="4428388"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Protection by Arrester</a:t>
            </a:r>
            <a:endParaRPr lang="fa-IR" dirty="0"/>
          </a:p>
        </p:txBody>
      </p:sp>
      <p:sp>
        <p:nvSpPr>
          <p:cNvPr id="3" name="Horizontal Scroll 2"/>
          <p:cNvSpPr/>
          <p:nvPr/>
        </p:nvSpPr>
        <p:spPr>
          <a:xfrm>
            <a:off x="447261" y="4334557"/>
            <a:ext cx="6084545" cy="408626"/>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r>
              <a:rPr lang="en-US" dirty="0"/>
              <a:t>4</a:t>
            </a:r>
            <a:r>
              <a:rPr lang="en-US" dirty="0" smtClean="0"/>
              <a:t>) </a:t>
            </a:r>
            <a:r>
              <a:rPr lang="en-US" dirty="0"/>
              <a:t>Lightning over voltages (fast over voltages</a:t>
            </a:r>
            <a:r>
              <a:rPr lang="en-US" dirty="0" smtClean="0"/>
              <a:t>)</a:t>
            </a:r>
            <a:endParaRPr lang="en-US" dirty="0"/>
          </a:p>
        </p:txBody>
      </p:sp>
      <p:sp>
        <p:nvSpPr>
          <p:cNvPr id="4" name="Flowchart: Terminator 3"/>
          <p:cNvSpPr/>
          <p:nvPr/>
        </p:nvSpPr>
        <p:spPr>
          <a:xfrm>
            <a:off x="93804" y="1628809"/>
            <a:ext cx="3912564" cy="22456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Overvoltage by re-energizing of line</a:t>
            </a:r>
            <a:endParaRPr lang="fa-IR" dirty="0"/>
          </a:p>
        </p:txBody>
      </p:sp>
      <p:sp>
        <p:nvSpPr>
          <p:cNvPr id="5" name="Flowchart: Terminator 4"/>
          <p:cNvSpPr/>
          <p:nvPr/>
        </p:nvSpPr>
        <p:spPr>
          <a:xfrm>
            <a:off x="1009128" y="1833136"/>
            <a:ext cx="3800014" cy="3319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Over Voltages by phase-to-ground</a:t>
            </a:r>
          </a:p>
        </p:txBody>
      </p:sp>
      <p:sp>
        <p:nvSpPr>
          <p:cNvPr id="6" name="Flowchart: Terminator 5"/>
          <p:cNvSpPr/>
          <p:nvPr/>
        </p:nvSpPr>
        <p:spPr>
          <a:xfrm>
            <a:off x="2127528" y="2165106"/>
            <a:ext cx="3757680" cy="35650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Over Voltages by </a:t>
            </a:r>
            <a:r>
              <a:rPr lang="en-US" dirty="0" smtClean="0"/>
              <a:t>phase-to-phase</a:t>
            </a:r>
            <a:endParaRPr lang="en-US" dirty="0"/>
          </a:p>
        </p:txBody>
      </p:sp>
      <p:sp>
        <p:nvSpPr>
          <p:cNvPr id="7" name="Flowchart: Terminator 6"/>
          <p:cNvSpPr/>
          <p:nvPr/>
        </p:nvSpPr>
        <p:spPr>
          <a:xfrm>
            <a:off x="2719420" y="2521614"/>
            <a:ext cx="4390050" cy="4366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da-DK" dirty="0"/>
              <a:t>Overvoltage by faults and faults handling</a:t>
            </a:r>
            <a:endParaRPr lang="fa-IR" dirty="0"/>
          </a:p>
        </p:txBody>
      </p:sp>
      <p:sp>
        <p:nvSpPr>
          <p:cNvPr id="8" name="Flowchart: Terminator 7"/>
          <p:cNvSpPr/>
          <p:nvPr/>
        </p:nvSpPr>
        <p:spPr>
          <a:xfrm>
            <a:off x="3874373" y="2958216"/>
            <a:ext cx="3681479" cy="43064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da-DK" dirty="0"/>
              <a:t>Overvoltage by </a:t>
            </a:r>
            <a:r>
              <a:rPr lang="en-US" dirty="0"/>
              <a:t>LOAD REJECTION</a:t>
            </a:r>
            <a:endParaRPr lang="fa-IR" dirty="0"/>
          </a:p>
        </p:txBody>
      </p:sp>
      <p:sp>
        <p:nvSpPr>
          <p:cNvPr id="9" name="Flowchart: Terminator 8"/>
          <p:cNvSpPr/>
          <p:nvPr/>
        </p:nvSpPr>
        <p:spPr>
          <a:xfrm>
            <a:off x="4545174" y="3388858"/>
            <a:ext cx="4598826" cy="72185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da-DK" dirty="0"/>
              <a:t>Overvoltage </a:t>
            </a:r>
            <a:r>
              <a:rPr lang="en-US" dirty="0"/>
              <a:t>by</a:t>
            </a:r>
            <a:r>
              <a:rPr lang="da-DK" dirty="0"/>
              <a:t> </a:t>
            </a:r>
            <a:r>
              <a:rPr lang="en-US" dirty="0"/>
              <a:t>Switching inductive and capacitive currents</a:t>
            </a:r>
            <a:endParaRPr lang="fa-IR" dirty="0"/>
          </a:p>
        </p:txBody>
      </p:sp>
      <p:sp>
        <p:nvSpPr>
          <p:cNvPr id="10" name="Horizontal Scroll 9"/>
          <p:cNvSpPr/>
          <p:nvPr/>
        </p:nvSpPr>
        <p:spPr>
          <a:xfrm>
            <a:off x="607410" y="6449374"/>
            <a:ext cx="6084545" cy="408626"/>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r>
              <a:rPr lang="en-US" dirty="0"/>
              <a:t>5</a:t>
            </a:r>
            <a:r>
              <a:rPr lang="en-US" dirty="0" smtClean="0"/>
              <a:t>) Combination</a:t>
            </a:r>
            <a:endParaRPr lang="en-US" dirty="0"/>
          </a:p>
        </p:txBody>
      </p:sp>
      <p:sp>
        <p:nvSpPr>
          <p:cNvPr id="12" name="TextBox 11"/>
          <p:cNvSpPr txBox="1"/>
          <p:nvPr/>
        </p:nvSpPr>
        <p:spPr>
          <a:xfrm>
            <a:off x="997504" y="5343347"/>
            <a:ext cx="5163072" cy="646331"/>
          </a:xfrm>
          <a:prstGeom prst="rect">
            <a:avLst/>
          </a:prstGeom>
          <a:noFill/>
        </p:spPr>
        <p:txBody>
          <a:bodyPr wrap="square" rtlCol="1">
            <a:spAutoFit/>
          </a:bodyPr>
          <a:lstStyle/>
          <a:p>
            <a:pPr marL="342900" indent="-342900">
              <a:buAutoNum type="arabicParenR"/>
            </a:pPr>
            <a:r>
              <a:rPr lang="en-US" dirty="0" smtClean="0"/>
              <a:t>In </a:t>
            </a:r>
            <a:r>
              <a:rPr lang="en-US" dirty="0"/>
              <a:t>systems with long lines (up to km 100</a:t>
            </a:r>
            <a:r>
              <a:rPr lang="en-US" dirty="0" smtClean="0"/>
              <a:t>)</a:t>
            </a:r>
            <a:endParaRPr lang="en-US" dirty="0"/>
          </a:p>
          <a:p>
            <a:r>
              <a:rPr lang="en-US" dirty="0" smtClean="0"/>
              <a:t>2) The </a:t>
            </a:r>
            <a:r>
              <a:rPr lang="en-US" dirty="0"/>
              <a:t>impact on lower </a:t>
            </a:r>
            <a:r>
              <a:rPr lang="en-US" dirty="0" smtClean="0"/>
              <a:t>voltages</a:t>
            </a:r>
          </a:p>
        </p:txBody>
      </p:sp>
      <p:sp>
        <p:nvSpPr>
          <p:cNvPr id="13" name="Rounded Rectangle 1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14" name="Rounded Rectangle 13"/>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OVER VOLTAGES</a:t>
            </a:r>
            <a:endParaRPr lang="fa-IR" sz="2800" dirty="0"/>
          </a:p>
        </p:txBody>
      </p:sp>
    </p:spTree>
    <p:extLst>
      <p:ext uri="{BB962C8B-B14F-4D97-AF65-F5344CB8AC3E}">
        <p14:creationId xmlns:p14="http://schemas.microsoft.com/office/powerpoint/2010/main" val="4133005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372600" cy="1815882"/>
          </a:xfrm>
          <a:prstGeom prst="rect">
            <a:avLst/>
          </a:prstGeom>
        </p:spPr>
        <p:txBody>
          <a:bodyPr wrap="square">
            <a:spAutoFit/>
          </a:bodyPr>
          <a:lstStyle/>
          <a:p>
            <a:pPr marL="285750" indent="-285750">
              <a:buFont typeface="Wingdings" pitchFamily="2" charset="2"/>
              <a:buChar char="ü"/>
            </a:pPr>
            <a:r>
              <a:rPr lang="en-US" sz="2800" b="1" dirty="0">
                <a:solidFill>
                  <a:schemeClr val="accent3">
                    <a:lumMod val="50000"/>
                  </a:schemeClr>
                </a:solidFill>
              </a:rPr>
              <a:t>Phase-Ground Switching </a:t>
            </a:r>
            <a:r>
              <a:rPr lang="en-US" sz="2800" b="1" dirty="0" smtClean="0">
                <a:solidFill>
                  <a:schemeClr val="accent3">
                    <a:lumMod val="50000"/>
                  </a:schemeClr>
                </a:solidFill>
              </a:rPr>
              <a:t>Over voltages </a:t>
            </a:r>
            <a:r>
              <a:rPr lang="en-US" sz="2800" b="1" dirty="0">
                <a:solidFill>
                  <a:schemeClr val="accent3">
                    <a:lumMod val="50000"/>
                  </a:schemeClr>
                </a:solidFill>
              </a:rPr>
              <a:t>Transmission </a:t>
            </a:r>
            <a:r>
              <a:rPr lang="en-US" sz="2800" b="1" dirty="0" smtClean="0">
                <a:solidFill>
                  <a:schemeClr val="accent3">
                    <a:lumMod val="50000"/>
                  </a:schemeClr>
                </a:solidFill>
              </a:rPr>
              <a:t>Lines</a:t>
            </a:r>
          </a:p>
          <a:p>
            <a:pPr marL="285750" indent="-285750">
              <a:buFont typeface="Wingdings" pitchFamily="2" charset="2"/>
              <a:buChar char="ü"/>
            </a:pPr>
            <a:r>
              <a:rPr lang="en-US" sz="2800" b="1" dirty="0">
                <a:solidFill>
                  <a:schemeClr val="accent3">
                    <a:lumMod val="50000"/>
                  </a:schemeClr>
                </a:solidFill>
              </a:rPr>
              <a:t>Phase-Phase Switching </a:t>
            </a:r>
            <a:r>
              <a:rPr lang="en-US" sz="2800" b="1" dirty="0" smtClean="0">
                <a:solidFill>
                  <a:schemeClr val="accent3">
                    <a:lumMod val="50000"/>
                  </a:schemeClr>
                </a:solidFill>
              </a:rPr>
              <a:t>Over voltages</a:t>
            </a:r>
            <a:r>
              <a:rPr lang="en-US" sz="2800" b="1" dirty="0">
                <a:solidFill>
                  <a:schemeClr val="accent3">
                    <a:lumMod val="50000"/>
                  </a:schemeClr>
                </a:solidFill>
              </a:rPr>
              <a:t>, Transmission </a:t>
            </a:r>
            <a:r>
              <a:rPr lang="en-US" sz="2800" b="1" dirty="0" smtClean="0">
                <a:solidFill>
                  <a:schemeClr val="accent3">
                    <a:lumMod val="50000"/>
                  </a:schemeClr>
                </a:solidFill>
              </a:rPr>
              <a:t>Lines</a:t>
            </a:r>
          </a:p>
          <a:p>
            <a:pPr marL="285750" indent="-285750">
              <a:buFont typeface="Wingdings" pitchFamily="2" charset="2"/>
              <a:buChar char="ü"/>
            </a:pPr>
            <a:r>
              <a:rPr lang="en-US" sz="2800" b="1" dirty="0">
                <a:solidFill>
                  <a:schemeClr val="accent3">
                    <a:lumMod val="50000"/>
                  </a:schemeClr>
                </a:solidFill>
              </a:rPr>
              <a:t>The Lightning </a:t>
            </a:r>
            <a:r>
              <a:rPr lang="en-US" sz="2800" b="1" dirty="0" smtClean="0">
                <a:solidFill>
                  <a:schemeClr val="accent3">
                    <a:lumMod val="50000"/>
                  </a:schemeClr>
                </a:solidFill>
              </a:rPr>
              <a:t>Flash</a:t>
            </a:r>
          </a:p>
          <a:p>
            <a:pPr marL="285750" indent="-285750">
              <a:buFont typeface="Wingdings" pitchFamily="2" charset="2"/>
              <a:buChar char="ü"/>
            </a:pPr>
            <a:r>
              <a:rPr lang="en-US" sz="2800" b="1" dirty="0">
                <a:solidFill>
                  <a:schemeClr val="accent3">
                    <a:lumMod val="50000"/>
                  </a:schemeClr>
                </a:solidFill>
              </a:rPr>
              <a:t>Induced </a:t>
            </a:r>
            <a:r>
              <a:rPr lang="en-US" sz="2800" b="1" dirty="0" smtClean="0">
                <a:solidFill>
                  <a:schemeClr val="accent3">
                    <a:lumMod val="50000"/>
                  </a:schemeClr>
                </a:solidFill>
              </a:rPr>
              <a:t>Over voltages</a:t>
            </a:r>
            <a:endParaRPr lang="fa-IR" sz="2800" b="1" dirty="0">
              <a:solidFill>
                <a:schemeClr val="accent3">
                  <a:lumMod val="50000"/>
                </a:schemeClr>
              </a:solidFill>
            </a:endParaRPr>
          </a:p>
        </p:txBody>
      </p:sp>
      <p:pic>
        <p:nvPicPr>
          <p:cNvPr id="3" name="Picture 8" descr="sadeghkhan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1822341"/>
            <a:ext cx="3124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5" name="Rounded Rectangle 4"/>
          <p:cNvSpPr/>
          <p:nvPr/>
        </p:nvSpPr>
        <p:spPr>
          <a:xfrm>
            <a:off x="1676400" y="4032141"/>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smtClean="0"/>
              <a:t>????</a:t>
            </a:r>
            <a:endParaRPr lang="fa-IR" sz="2800" b="1" dirty="0"/>
          </a:p>
        </p:txBody>
      </p:sp>
    </p:spTree>
    <p:extLst>
      <p:ext uri="{BB962C8B-B14F-4D97-AF65-F5344CB8AC3E}">
        <p14:creationId xmlns:p14="http://schemas.microsoft.com/office/powerpoint/2010/main" val="3922941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229600" cy="4247317"/>
          </a:xfrm>
          <a:prstGeom prst="rect">
            <a:avLst/>
          </a:prstGeom>
        </p:spPr>
        <p:txBody>
          <a:bodyPr wrap="square">
            <a:spAutoFit/>
          </a:bodyPr>
          <a:lstStyle/>
          <a:p>
            <a:r>
              <a:rPr lang="en-US" b="1" dirty="0"/>
              <a:t>Are there any Insulation Coordination Standards? </a:t>
            </a:r>
            <a:br>
              <a:rPr lang="en-US" b="1" dirty="0"/>
            </a:br>
            <a:endParaRPr lang="en-US" b="1" dirty="0"/>
          </a:p>
          <a:p>
            <a:r>
              <a:rPr lang="en-US" dirty="0"/>
              <a:t>The IEEE standards that describe insulation coordination methods and definitions are C62.82.1 and C62.82.2. Prior to 2010 these standards were referred to as IEEE 1313.1 and 1313.2. </a:t>
            </a:r>
            <a:br>
              <a:rPr lang="en-US" dirty="0"/>
            </a:br>
            <a:r>
              <a:rPr lang="en-US" dirty="0"/>
              <a:t>The IEC standards that describe insulation coordination methods and definitions are IEC60071-1, 60071-2 and 60071-4. </a:t>
            </a:r>
            <a:br>
              <a:rPr lang="en-US" dirty="0"/>
            </a:br>
            <a:r>
              <a:rPr lang="en-US" dirty="0"/>
              <a:t/>
            </a:r>
            <a:br>
              <a:rPr lang="en-US" dirty="0"/>
            </a:br>
            <a:r>
              <a:rPr lang="en-US" dirty="0"/>
              <a:t/>
            </a:r>
            <a:br>
              <a:rPr lang="en-US" dirty="0"/>
            </a:br>
            <a:r>
              <a:rPr lang="en-US" b="1" dirty="0"/>
              <a:t>Are there any standards that require Insulation Coordination studies to be Completed?</a:t>
            </a:r>
            <a:br>
              <a:rPr lang="en-US" b="1" dirty="0"/>
            </a:br>
            <a:endParaRPr lang="en-US" b="1" dirty="0"/>
          </a:p>
          <a:p>
            <a:r>
              <a:rPr lang="en-US" dirty="0"/>
              <a:t>There are no standards that require studies be completed. Studies are risk reduction actions, and not mandated by standards but instead are the option of the owner as part of risk management. </a:t>
            </a:r>
            <a:endParaRPr lang="fa-IR" dirty="0"/>
          </a:p>
        </p:txBody>
      </p:sp>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956313" y="4191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smtClean="0"/>
              <a:t>STANDARDS</a:t>
            </a:r>
            <a:endParaRPr lang="fa-IR" sz="2800" b="1" dirty="0"/>
          </a:p>
        </p:txBody>
      </p:sp>
    </p:spTree>
    <p:extLst>
      <p:ext uri="{BB962C8B-B14F-4D97-AF65-F5344CB8AC3E}">
        <p14:creationId xmlns:p14="http://schemas.microsoft.com/office/powerpoint/2010/main" val="2475916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1" y="1371600"/>
            <a:ext cx="3565359" cy="25466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371311"/>
            <a:ext cx="4864238" cy="16004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720" y="2971800"/>
            <a:ext cx="4888301" cy="2337607"/>
          </a:xfrm>
          <a:prstGeom prst="rect">
            <a:avLst/>
          </a:prstGeom>
        </p:spPr>
      </p:pic>
      <p:pic>
        <p:nvPicPr>
          <p:cNvPr id="1026" name="Picture 2" descr="C:\Users\Gerdoo\Desktop\pic of hilllman\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3721" y="5334000"/>
            <a:ext cx="4848196"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smtClean="0"/>
              <a:t>BASE FURMOLATION</a:t>
            </a:r>
            <a:endParaRPr lang="fa-IR" sz="2800" b="1" dirty="0"/>
          </a:p>
        </p:txBody>
      </p:sp>
    </p:spTree>
    <p:extLst>
      <p:ext uri="{BB962C8B-B14F-4D97-AF65-F5344CB8AC3E}">
        <p14:creationId xmlns:p14="http://schemas.microsoft.com/office/powerpoint/2010/main" val="3799814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rdoo\Desktop\pic of hilllman\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7349"/>
            <a:ext cx="4259263" cy="481831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erdoo\Desktop\pic of hilllman\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47" y="1688824"/>
            <a:ext cx="46958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Gerdoo\Desktop\pic of hilllman\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641" y="2574649"/>
            <a:ext cx="4691731"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Gerdoo\Desktop\pic of hilllman\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824" y="3352800"/>
            <a:ext cx="4671678" cy="287813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BASE FURMOLATION</a:t>
            </a:r>
            <a:endParaRPr lang="fa-IR" sz="2800" b="1" dirty="0"/>
          </a:p>
        </p:txBody>
      </p:sp>
    </p:spTree>
    <p:extLst>
      <p:ext uri="{BB962C8B-B14F-4D97-AF65-F5344CB8AC3E}">
        <p14:creationId xmlns:p14="http://schemas.microsoft.com/office/powerpoint/2010/main" val="333976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5800" y="1641475"/>
            <a:ext cx="7772400" cy="44545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2" name="Rounded Rectangle 1"/>
          <p:cNvSpPr/>
          <p:nvPr/>
        </p:nvSpPr>
        <p:spPr>
          <a:xfrm>
            <a:off x="3435626" y="1742661"/>
            <a:ext cx="1828800" cy="3048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dirty="0"/>
              <a:t>Over Current</a:t>
            </a:r>
          </a:p>
        </p:txBody>
      </p:sp>
      <p:sp>
        <p:nvSpPr>
          <p:cNvPr id="3" name="Rounded Rectangle 2"/>
          <p:cNvSpPr/>
          <p:nvPr/>
        </p:nvSpPr>
        <p:spPr>
          <a:xfrm>
            <a:off x="3435626" y="4702725"/>
            <a:ext cx="1524000" cy="36353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dirty="0"/>
              <a:t>Over Voltage</a:t>
            </a:r>
          </a:p>
        </p:txBody>
      </p:sp>
      <p:sp>
        <p:nvSpPr>
          <p:cNvPr id="9" name="Line Callout 1 8"/>
          <p:cNvSpPr/>
          <p:nvPr/>
        </p:nvSpPr>
        <p:spPr>
          <a:xfrm>
            <a:off x="4800600" y="4860676"/>
            <a:ext cx="3352800" cy="612648"/>
          </a:xfrm>
          <a:prstGeom prst="borderCallout1">
            <a:avLst>
              <a:gd name="adj1" fmla="val 92295"/>
              <a:gd name="adj2" fmla="val -33"/>
              <a:gd name="adj3" fmla="val 97358"/>
              <a:gd name="adj4" fmla="val 402"/>
            </a:avLst>
          </a:prstGeom>
        </p:spPr>
        <p:style>
          <a:lnRef idx="2">
            <a:schemeClr val="dk1"/>
          </a:lnRef>
          <a:fillRef idx="1">
            <a:schemeClr val="lt1"/>
          </a:fillRef>
          <a:effectRef idx="0">
            <a:schemeClr val="dk1"/>
          </a:effectRef>
          <a:fontRef idx="minor">
            <a:schemeClr val="dk1"/>
          </a:fontRef>
        </p:style>
        <p:txBody>
          <a:bodyPr rtlCol="1" anchor="ctr"/>
          <a:lstStyle/>
          <a:p>
            <a:r>
              <a:rPr lang="en-US" dirty="0"/>
              <a:t>Over voltage Protection verses Insulation coordination</a:t>
            </a:r>
            <a:endParaRPr lang="fa-IR" dirty="0"/>
          </a:p>
        </p:txBody>
      </p:sp>
      <p:sp>
        <p:nvSpPr>
          <p:cNvPr id="10" name="Rounded Rectangle 9"/>
          <p:cNvSpPr/>
          <p:nvPr/>
        </p:nvSpPr>
        <p:spPr>
          <a:xfrm>
            <a:off x="152400" y="2556146"/>
            <a:ext cx="2438400" cy="16764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r>
              <a:rPr lang="en-US" b="1" dirty="0"/>
              <a:t>There are two areas of protection which power engineers deal with</a:t>
            </a:r>
          </a:p>
        </p:txBody>
      </p:sp>
      <p:cxnSp>
        <p:nvCxnSpPr>
          <p:cNvPr id="13" name="Straight Connector 12"/>
          <p:cNvCxnSpPr/>
          <p:nvPr/>
        </p:nvCxnSpPr>
        <p:spPr>
          <a:xfrm flipH="1">
            <a:off x="3130826" y="487213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2" idx="1"/>
          </p:cNvCxnSpPr>
          <p:nvPr/>
        </p:nvCxnSpPr>
        <p:spPr>
          <a:xfrm flipH="1" flipV="1">
            <a:off x="3124200" y="1881809"/>
            <a:ext cx="311426" cy="13252"/>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2590800" y="3272838"/>
            <a:ext cx="5334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124200" y="1881809"/>
            <a:ext cx="0" cy="2990330"/>
          </a:xfrm>
          <a:prstGeom prst="line">
            <a:avLst/>
          </a:prstGeom>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0" y="0"/>
            <a:ext cx="28575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dirty="0"/>
              <a:t>Protection</a:t>
            </a:r>
            <a:endParaRPr lang="fa-IR" sz="4000" b="1" dirty="0"/>
          </a:p>
        </p:txBody>
      </p:sp>
    </p:spTree>
    <p:extLst>
      <p:ext uri="{BB962C8B-B14F-4D97-AF65-F5344CB8AC3E}">
        <p14:creationId xmlns:p14="http://schemas.microsoft.com/office/powerpoint/2010/main" val="1219892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erdoo\Desktop\pic of hilllman\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2223"/>
            <a:ext cx="3868738" cy="520223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erdoo\Desktop\pic of hilllman\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30" y="1212222"/>
            <a:ext cx="4584115" cy="2216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Gerdoo\Desktop\pic of hilllman\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283" y="3429000"/>
            <a:ext cx="4564062" cy="275431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Gerdoo\Desktop\pic of hilllman\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848" y="6052046"/>
            <a:ext cx="4592136"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BASE FURMOLATION</a:t>
            </a:r>
            <a:endParaRPr lang="fa-IR" sz="2800" b="1" dirty="0"/>
          </a:p>
        </p:txBody>
      </p:sp>
    </p:spTree>
    <p:extLst>
      <p:ext uri="{BB962C8B-B14F-4D97-AF65-F5344CB8AC3E}">
        <p14:creationId xmlns:p14="http://schemas.microsoft.com/office/powerpoint/2010/main" val="1502260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Gerdoo\Desktop\pic of hilllman\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2" y="1109627"/>
            <a:ext cx="5173663" cy="417353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Gerdoo\Desktop\pic of hilllman\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 y="5216525"/>
            <a:ext cx="5173663" cy="1447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Gerdoo\Desktop\pic of hilllman\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499" y="1144242"/>
            <a:ext cx="3954462" cy="4506913"/>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Gerdoo\Desktop\pic of hilllman\1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498" y="5621338"/>
            <a:ext cx="3920331" cy="63817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BASE FURMOLATION</a:t>
            </a:r>
            <a:endParaRPr lang="fa-IR" sz="2800" b="1" dirty="0"/>
          </a:p>
        </p:txBody>
      </p:sp>
    </p:spTree>
    <p:extLst>
      <p:ext uri="{BB962C8B-B14F-4D97-AF65-F5344CB8AC3E}">
        <p14:creationId xmlns:p14="http://schemas.microsoft.com/office/powerpoint/2010/main" val="71584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erdoo\Desktop\pic of hilllman\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1600200"/>
            <a:ext cx="4068763" cy="422116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Gerdoo\Desktop\pic of hilllman\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5715000"/>
            <a:ext cx="4068763" cy="8572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5" name="Rounded Rectangle 4"/>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BASE FURMOLATION</a:t>
            </a:r>
            <a:endParaRPr lang="fa-IR" sz="2800" b="1" dirty="0"/>
          </a:p>
        </p:txBody>
      </p:sp>
    </p:spTree>
    <p:extLst>
      <p:ext uri="{BB962C8B-B14F-4D97-AF65-F5344CB8AC3E}">
        <p14:creationId xmlns:p14="http://schemas.microsoft.com/office/powerpoint/2010/main" val="1960410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Gerdoo\Desktop\pic of hilllman\pi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687" y="1219200"/>
            <a:ext cx="5564188" cy="5240338"/>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t>BASE FURMOLATION</a:t>
            </a:r>
            <a:endParaRPr lang="fa-IR" sz="2800" b="1" dirty="0"/>
          </a:p>
        </p:txBody>
      </p:sp>
    </p:spTree>
    <p:extLst>
      <p:ext uri="{BB962C8B-B14F-4D97-AF65-F5344CB8AC3E}">
        <p14:creationId xmlns:p14="http://schemas.microsoft.com/office/powerpoint/2010/main" val="3523981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5943600"/>
            <a:ext cx="2961132" cy="369332"/>
          </a:xfrm>
          <a:prstGeom prst="rect">
            <a:avLst/>
          </a:prstGeom>
        </p:spPr>
        <p:txBody>
          <a:bodyPr wrap="none">
            <a:spAutoFit/>
          </a:bodyPr>
          <a:lstStyle/>
          <a:p>
            <a:pPr marL="285750" indent="-285750">
              <a:buFont typeface="Wingdings" pitchFamily="2" charset="2"/>
              <a:buChar char="ü"/>
            </a:pPr>
            <a:r>
              <a:rPr lang="en-US" b="1" i="1" dirty="0"/>
              <a:t>Height above sea level(m)</a:t>
            </a:r>
          </a:p>
        </p:txBody>
      </p:sp>
      <p:sp>
        <p:nvSpPr>
          <p:cNvPr id="6" name="Rectangle 5"/>
          <p:cNvSpPr/>
          <p:nvPr/>
        </p:nvSpPr>
        <p:spPr>
          <a:xfrm>
            <a:off x="1510887" y="5569371"/>
            <a:ext cx="1841723" cy="369332"/>
          </a:xfrm>
          <a:prstGeom prst="rect">
            <a:avLst/>
          </a:prstGeom>
        </p:spPr>
        <p:txBody>
          <a:bodyPr wrap="none">
            <a:spAutoFit/>
          </a:bodyPr>
          <a:lstStyle/>
          <a:p>
            <a:pPr marL="285750" indent="-285750">
              <a:buFont typeface="Wingdings" pitchFamily="2" charset="2"/>
              <a:buChar char="ü"/>
            </a:pPr>
            <a:r>
              <a:rPr lang="en-US" b="1" i="1" dirty="0" err="1"/>
              <a:t>pullotion_rate</a:t>
            </a:r>
            <a:endParaRPr lang="en-US" dirty="0"/>
          </a:p>
        </p:txBody>
      </p:sp>
      <p:pic>
        <p:nvPicPr>
          <p:cNvPr id="7" name="Picture 2" descr="C:\Users\Gerdoo\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979" y="2514600"/>
            <a:ext cx="2727538" cy="20857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Gerdoo\Desktop\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3048000" cy="2035005"/>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10" name="Rounded Rectangle 9"/>
          <p:cNvSpPr/>
          <p:nvPr/>
        </p:nvSpPr>
        <p:spPr>
          <a:xfrm>
            <a:off x="2905175" y="675861"/>
            <a:ext cx="56388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i="1" dirty="0"/>
              <a:t>constant voltage and temporary </a:t>
            </a:r>
          </a:p>
          <a:p>
            <a:r>
              <a:rPr lang="en-US" sz="2800" b="1" i="1" dirty="0"/>
              <a:t>over voltage </a:t>
            </a:r>
            <a:r>
              <a:rPr lang="en-US" sz="3200" b="1" i="1" dirty="0"/>
              <a:t>/</a:t>
            </a:r>
            <a:r>
              <a:rPr lang="en-US" sz="2800" b="1" i="1" dirty="0"/>
              <a:t>pollution condition</a:t>
            </a:r>
            <a:endParaRPr lang="fa-IR" sz="2800" b="1" i="1" dirty="0"/>
          </a:p>
        </p:txBody>
      </p:sp>
    </p:spTree>
    <p:extLst>
      <p:ext uri="{BB962C8B-B14F-4D97-AF65-F5344CB8AC3E}">
        <p14:creationId xmlns:p14="http://schemas.microsoft.com/office/powerpoint/2010/main" val="3757037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3105966"/>
              </p:ext>
            </p:extLst>
          </p:nvPr>
        </p:nvGraphicFramePr>
        <p:xfrm>
          <a:off x="3352800" y="1835161"/>
          <a:ext cx="5546034" cy="2225040"/>
        </p:xfrm>
        <a:graphic>
          <a:graphicData uri="http://schemas.openxmlformats.org/drawingml/2006/table">
            <a:tbl>
              <a:tblPr rtl="1" firstRow="1" bandRow="1">
                <a:tableStyleId>{5C22544A-7EE6-4342-B048-85BDC9FD1C3A}</a:tableStyleId>
              </a:tblPr>
              <a:tblGrid>
                <a:gridCol w="3190460"/>
                <a:gridCol w="1606826"/>
                <a:gridCol w="748748"/>
              </a:tblGrid>
              <a:tr h="370840">
                <a:tc>
                  <a:txBody>
                    <a:bodyPr/>
                    <a:lstStyle/>
                    <a:p>
                      <a:pPr algn="l" rtl="0"/>
                      <a:r>
                        <a:rPr lang="en-US" dirty="0" smtClean="0"/>
                        <a:t>MM/KV (KV: PAHSE-PHASE)</a:t>
                      </a:r>
                      <a:endParaRPr lang="fa-IR" dirty="0"/>
                    </a:p>
                  </a:txBody>
                  <a:tcPr/>
                </a:tc>
                <a:tc>
                  <a:txBody>
                    <a:bodyPr/>
                    <a:lstStyle/>
                    <a:p>
                      <a:pPr algn="l" rtl="0"/>
                      <a:endParaRPr lang="fa-IR" dirty="0"/>
                    </a:p>
                  </a:txBody>
                  <a:tcPr/>
                </a:tc>
                <a:tc>
                  <a:txBody>
                    <a:bodyPr/>
                    <a:lstStyle/>
                    <a:p>
                      <a:pPr algn="l" rtl="0"/>
                      <a:endParaRPr lang="fa-IR"/>
                    </a:p>
                  </a:txBody>
                  <a:tcPr/>
                </a:tc>
              </a:tr>
              <a:tr h="370840">
                <a:tc>
                  <a:txBody>
                    <a:bodyPr/>
                    <a:lstStyle/>
                    <a:p>
                      <a:pPr algn="l" rtl="0"/>
                      <a:r>
                        <a:rPr lang="en-US" dirty="0" smtClean="0"/>
                        <a:t>16</a:t>
                      </a:r>
                      <a:endParaRPr lang="fa-I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LIGHT</a:t>
                      </a:r>
                      <a:endParaRPr lang="fa-IR" dirty="0" smtClean="0"/>
                    </a:p>
                  </a:txBody>
                  <a:tcPr/>
                </a:tc>
                <a:tc>
                  <a:txBody>
                    <a:bodyPr/>
                    <a:lstStyle/>
                    <a:p>
                      <a:pPr algn="l" rtl="0"/>
                      <a:r>
                        <a:rPr lang="en-US" dirty="0" smtClean="0"/>
                        <a:t>1</a:t>
                      </a:r>
                      <a:endParaRPr lang="fa-IR" dirty="0"/>
                    </a:p>
                  </a:txBody>
                  <a:tcPr/>
                </a:tc>
              </a:tr>
              <a:tr h="370840">
                <a:tc>
                  <a:txBody>
                    <a:bodyPr/>
                    <a:lstStyle/>
                    <a:p>
                      <a:pPr algn="l" rtl="0"/>
                      <a:r>
                        <a:rPr lang="en-US" dirty="0" smtClean="0"/>
                        <a:t>20</a:t>
                      </a:r>
                      <a:endParaRPr lang="fa-IR" dirty="0"/>
                    </a:p>
                  </a:txBody>
                  <a:tcPr/>
                </a:tc>
                <a:tc>
                  <a:txBody>
                    <a:bodyPr/>
                    <a:lstStyle/>
                    <a:p>
                      <a:pPr algn="l" rtl="0"/>
                      <a:r>
                        <a:rPr lang="en-US" dirty="0" smtClean="0"/>
                        <a:t>NORMAL</a:t>
                      </a:r>
                      <a:endParaRPr lang="fa-IR" dirty="0"/>
                    </a:p>
                  </a:txBody>
                  <a:tcPr/>
                </a:tc>
                <a:tc>
                  <a:txBody>
                    <a:bodyPr/>
                    <a:lstStyle/>
                    <a:p>
                      <a:pPr algn="l" rtl="0"/>
                      <a:r>
                        <a:rPr lang="en-US" dirty="0" smtClean="0"/>
                        <a:t>2</a:t>
                      </a:r>
                      <a:endParaRPr lang="fa-IR" dirty="0"/>
                    </a:p>
                  </a:txBody>
                  <a:tcPr/>
                </a:tc>
              </a:tr>
              <a:tr h="370840">
                <a:tc>
                  <a:txBody>
                    <a:bodyPr/>
                    <a:lstStyle/>
                    <a:p>
                      <a:pPr algn="l" rtl="0"/>
                      <a:r>
                        <a:rPr lang="en-US" dirty="0" smtClean="0"/>
                        <a:t>25</a:t>
                      </a:r>
                      <a:endParaRPr lang="fa-IR" dirty="0"/>
                    </a:p>
                  </a:txBody>
                  <a:tcPr/>
                </a:tc>
                <a:tc>
                  <a:txBody>
                    <a:bodyPr/>
                    <a:lstStyle/>
                    <a:p>
                      <a:pPr algn="l" rtl="0"/>
                      <a:r>
                        <a:rPr lang="en-US" dirty="0" smtClean="0"/>
                        <a:t>HEAVY</a:t>
                      </a:r>
                      <a:endParaRPr lang="fa-IR" dirty="0"/>
                    </a:p>
                  </a:txBody>
                  <a:tcPr/>
                </a:tc>
                <a:tc>
                  <a:txBody>
                    <a:bodyPr/>
                    <a:lstStyle/>
                    <a:p>
                      <a:pPr algn="l" rtl="0"/>
                      <a:r>
                        <a:rPr lang="en-US" dirty="0" smtClean="0"/>
                        <a:t>3</a:t>
                      </a:r>
                      <a:endParaRPr lang="fa-IR" dirty="0"/>
                    </a:p>
                  </a:txBody>
                  <a:tcPr/>
                </a:tc>
              </a:tr>
              <a:tr h="370840">
                <a:tc>
                  <a:txBody>
                    <a:bodyPr/>
                    <a:lstStyle/>
                    <a:p>
                      <a:pPr algn="l" rtl="0"/>
                      <a:r>
                        <a:rPr lang="en-US" dirty="0" smtClean="0"/>
                        <a:t>31</a:t>
                      </a:r>
                      <a:endParaRPr lang="fa-IR" dirty="0"/>
                    </a:p>
                  </a:txBody>
                  <a:tcPr/>
                </a:tc>
                <a:tc>
                  <a:txBody>
                    <a:bodyPr/>
                    <a:lstStyle/>
                    <a:p>
                      <a:pPr algn="l" rtl="0"/>
                      <a:r>
                        <a:rPr lang="en-US" dirty="0" smtClean="0"/>
                        <a:t>VERY HEAVY</a:t>
                      </a:r>
                      <a:endParaRPr lang="fa-IR" dirty="0"/>
                    </a:p>
                  </a:txBody>
                  <a:tcPr/>
                </a:tc>
                <a:tc>
                  <a:txBody>
                    <a:bodyPr/>
                    <a:lstStyle/>
                    <a:p>
                      <a:pPr algn="l" rtl="0"/>
                      <a:r>
                        <a:rPr lang="en-US" dirty="0" smtClean="0"/>
                        <a:t>4</a:t>
                      </a:r>
                      <a:endParaRPr lang="fa-IR" dirty="0"/>
                    </a:p>
                  </a:txBody>
                  <a:tcPr/>
                </a:tc>
              </a:tr>
              <a:tr h="370840">
                <a:tc>
                  <a:txBody>
                    <a:bodyPr/>
                    <a:lstStyle/>
                    <a:p>
                      <a:pPr algn="l" rtl="0"/>
                      <a:r>
                        <a:rPr lang="en-US" dirty="0" smtClean="0"/>
                        <a:t>&gt;31</a:t>
                      </a:r>
                      <a:endParaRPr lang="fa-IR" dirty="0"/>
                    </a:p>
                  </a:txBody>
                  <a:tcPr/>
                </a:tc>
                <a:tc>
                  <a:txBody>
                    <a:bodyPr/>
                    <a:lstStyle/>
                    <a:p>
                      <a:pPr algn="l" rtl="0"/>
                      <a:r>
                        <a:rPr lang="en-US" dirty="0" smtClean="0"/>
                        <a:t>Special</a:t>
                      </a:r>
                      <a:endParaRPr lang="fa-IR" dirty="0"/>
                    </a:p>
                  </a:txBody>
                  <a:tcPr/>
                </a:tc>
                <a:tc>
                  <a:txBody>
                    <a:bodyPr/>
                    <a:lstStyle/>
                    <a:p>
                      <a:pPr algn="l" rtl="0"/>
                      <a:r>
                        <a:rPr lang="en-US" dirty="0" smtClean="0"/>
                        <a:t>5</a:t>
                      </a:r>
                      <a:endParaRPr lang="fa-IR"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5715910"/>
              </p:ext>
            </p:extLst>
          </p:nvPr>
        </p:nvGraphicFramePr>
        <p:xfrm>
          <a:off x="762000" y="4114800"/>
          <a:ext cx="7712766" cy="2265680"/>
        </p:xfrm>
        <a:graphic>
          <a:graphicData uri="http://schemas.openxmlformats.org/drawingml/2006/table">
            <a:tbl>
              <a:tblPr rtl="1" firstRow="1" bandRow="1">
                <a:tableStyleId>{5C22544A-7EE6-4342-B048-85BDC9FD1C3A}</a:tableStyleId>
              </a:tblPr>
              <a:tblGrid>
                <a:gridCol w="3064566"/>
                <a:gridCol w="4035286"/>
                <a:gridCol w="612914"/>
              </a:tblGrid>
              <a:tr h="411480">
                <a:tc>
                  <a:txBody>
                    <a:bodyPr/>
                    <a:lstStyle/>
                    <a:p>
                      <a:pPr algn="l" rtl="0"/>
                      <a:r>
                        <a:rPr lang="en-US" dirty="0" smtClean="0"/>
                        <a:t>MM/KV (KV: PAHSE-PHASE)</a:t>
                      </a:r>
                      <a:endParaRPr lang="fa-IR" dirty="0"/>
                    </a:p>
                  </a:txBody>
                  <a:tcPr/>
                </a:tc>
                <a:tc>
                  <a:txBody>
                    <a:bodyPr/>
                    <a:lstStyle/>
                    <a:p>
                      <a:pPr algn="l" rtl="0"/>
                      <a:endParaRPr lang="fa-IR" dirty="0"/>
                    </a:p>
                  </a:txBody>
                  <a:tcPr/>
                </a:tc>
                <a:tc>
                  <a:txBody>
                    <a:bodyPr/>
                    <a:lstStyle/>
                    <a:p>
                      <a:pPr algn="l" rtl="0"/>
                      <a:endParaRPr lang="fa-I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&lt;17.5</a:t>
                      </a:r>
                    </a:p>
                  </a:txBody>
                  <a:tcPr/>
                </a:tc>
                <a:tc>
                  <a:txBody>
                    <a:bodyPr/>
                    <a:lstStyle/>
                    <a:p>
                      <a:pPr algn="l" rtl="0"/>
                      <a:r>
                        <a:rPr lang="en-US" dirty="0" smtClean="0"/>
                        <a:t>Mountains AREAS</a:t>
                      </a:r>
                      <a:endParaRPr lang="fa-IR" dirty="0"/>
                    </a:p>
                  </a:txBody>
                  <a:tcPr/>
                </a:tc>
                <a:tc>
                  <a:txBody>
                    <a:bodyPr/>
                    <a:lstStyle/>
                    <a:p>
                      <a:pPr algn="l" rtl="0"/>
                      <a:r>
                        <a:rPr lang="en-US" dirty="0" smtClean="0"/>
                        <a:t>A</a:t>
                      </a:r>
                      <a:endParaRPr lang="fa-I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17.5-18</a:t>
                      </a:r>
                    </a:p>
                  </a:txBody>
                  <a:tcPr/>
                </a:tc>
                <a:tc>
                  <a:txBody>
                    <a:bodyPr/>
                    <a:lstStyle/>
                    <a:p>
                      <a:pPr algn="l" rtl="0"/>
                      <a:r>
                        <a:rPr lang="en-US" dirty="0" smtClean="0"/>
                        <a:t>Mountains AREAS</a:t>
                      </a:r>
                      <a:endParaRPr lang="fa-IR" dirty="0"/>
                    </a:p>
                  </a:txBody>
                  <a:tcPr/>
                </a:tc>
                <a:tc>
                  <a:txBody>
                    <a:bodyPr/>
                    <a:lstStyle/>
                    <a:p>
                      <a:pPr algn="l" rtl="0"/>
                      <a:r>
                        <a:rPr lang="en-US" dirty="0" smtClean="0"/>
                        <a:t>B</a:t>
                      </a:r>
                      <a:endParaRPr lang="fa-I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18-25</a:t>
                      </a:r>
                    </a:p>
                  </a:txBody>
                  <a:tcPr/>
                </a:tc>
                <a:tc>
                  <a:txBody>
                    <a:bodyPr/>
                    <a:lstStyle/>
                    <a:p>
                      <a:pPr algn="l" rtl="0"/>
                      <a:r>
                        <a:rPr lang="en-US" dirty="0" smtClean="0"/>
                        <a:t>Other parts of the country</a:t>
                      </a:r>
                      <a:endParaRPr lang="fa-IR" dirty="0"/>
                    </a:p>
                  </a:txBody>
                  <a:tcPr/>
                </a:tc>
                <a:tc>
                  <a:txBody>
                    <a:bodyPr/>
                    <a:lstStyle/>
                    <a:p>
                      <a:pPr algn="l" rtl="0"/>
                      <a:r>
                        <a:rPr lang="en-US" dirty="0" smtClean="0"/>
                        <a:t>C</a:t>
                      </a:r>
                      <a:endParaRPr lang="fa-I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25-35</a:t>
                      </a:r>
                    </a:p>
                  </a:txBody>
                  <a:tcPr/>
                </a:tc>
                <a:tc>
                  <a:txBody>
                    <a:bodyPr/>
                    <a:lstStyle/>
                    <a:p>
                      <a:pPr algn="l" rtl="0"/>
                      <a:r>
                        <a:rPr lang="en-US" dirty="0" smtClean="0"/>
                        <a:t>Desert AND Caspian Sea AREAS</a:t>
                      </a:r>
                      <a:endParaRPr lang="fa-IR" dirty="0"/>
                    </a:p>
                  </a:txBody>
                  <a:tcPr/>
                </a:tc>
                <a:tc>
                  <a:txBody>
                    <a:bodyPr/>
                    <a:lstStyle/>
                    <a:p>
                      <a:pPr algn="l" rtl="0"/>
                      <a:r>
                        <a:rPr lang="en-US" dirty="0" smtClean="0"/>
                        <a:t>D</a:t>
                      </a:r>
                      <a:endParaRPr lang="fa-I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&gt;35</a:t>
                      </a:r>
                    </a:p>
                  </a:txBody>
                  <a:tcPr/>
                </a:tc>
                <a:tc>
                  <a:txBody>
                    <a:bodyPr/>
                    <a:lstStyle/>
                    <a:p>
                      <a:pPr algn="l" rtl="0"/>
                      <a:r>
                        <a:rPr lang="en-US" dirty="0" smtClean="0"/>
                        <a:t>Khuzestan and the Persian Gulf AREAS</a:t>
                      </a:r>
                      <a:endParaRPr lang="fa-IR" dirty="0"/>
                    </a:p>
                  </a:txBody>
                  <a:tcPr/>
                </a:tc>
                <a:tc>
                  <a:txBody>
                    <a:bodyPr/>
                    <a:lstStyle/>
                    <a:p>
                      <a:pPr algn="l" rtl="0"/>
                      <a:r>
                        <a:rPr lang="en-US" dirty="0" smtClean="0"/>
                        <a:t>E</a:t>
                      </a:r>
                      <a:endParaRPr lang="fa-IR" dirty="0"/>
                    </a:p>
                  </a:txBody>
                  <a:tcPr/>
                </a:tc>
              </a:tr>
            </a:tbl>
          </a:graphicData>
        </a:graphic>
      </p:graphicFrame>
      <p:sp>
        <p:nvSpPr>
          <p:cNvPr id="6" name="Rectangular Callout 5"/>
          <p:cNvSpPr/>
          <p:nvPr/>
        </p:nvSpPr>
        <p:spPr>
          <a:xfrm>
            <a:off x="609600" y="1754124"/>
            <a:ext cx="1524000" cy="612648"/>
          </a:xfrm>
          <a:prstGeom prst="wedgeRectCallout">
            <a:avLst>
              <a:gd name="adj1" fmla="val -19963"/>
              <a:gd name="adj2" fmla="val 9927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IEC Standard</a:t>
            </a:r>
          </a:p>
        </p:txBody>
      </p:sp>
      <p:sp>
        <p:nvSpPr>
          <p:cNvPr id="7" name="Rectangular Callout 6"/>
          <p:cNvSpPr/>
          <p:nvPr/>
        </p:nvSpPr>
        <p:spPr>
          <a:xfrm>
            <a:off x="228600" y="3276600"/>
            <a:ext cx="2590800" cy="612648"/>
          </a:xfrm>
          <a:prstGeom prst="wedgeRectCallout">
            <a:avLst>
              <a:gd name="adj1" fmla="val -20833"/>
              <a:gd name="adj2" fmla="val 12090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SPS CLASS FOR IRAN</a:t>
            </a:r>
          </a:p>
        </p:txBody>
      </p:sp>
      <p:sp>
        <p:nvSpPr>
          <p:cNvPr id="8" name="Rounded Rectangle 7"/>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9" name="Rounded Rectangle 8"/>
          <p:cNvSpPr/>
          <p:nvPr/>
        </p:nvSpPr>
        <p:spPr>
          <a:xfrm>
            <a:off x="3505200" y="520015"/>
            <a:ext cx="5566063" cy="1204292"/>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i="1" dirty="0"/>
              <a:t>constant voltage and temporary </a:t>
            </a:r>
          </a:p>
          <a:p>
            <a:r>
              <a:rPr lang="en-US" sz="2800" b="1" i="1" dirty="0"/>
              <a:t>over voltage </a:t>
            </a:r>
            <a:r>
              <a:rPr lang="en-US" sz="3200" b="1" i="1" dirty="0"/>
              <a:t>/</a:t>
            </a:r>
            <a:r>
              <a:rPr lang="en-US" sz="2800" b="1" i="1" dirty="0"/>
              <a:t>pollution condition</a:t>
            </a:r>
            <a:endParaRPr lang="fa-IR" sz="2800" b="1" i="1" dirty="0"/>
          </a:p>
        </p:txBody>
      </p:sp>
    </p:spTree>
    <p:extLst>
      <p:ext uri="{BB962C8B-B14F-4D97-AF65-F5344CB8AC3E}">
        <p14:creationId xmlns:p14="http://schemas.microsoft.com/office/powerpoint/2010/main" val="10527470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ran-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3276600" y="533400"/>
            <a:ext cx="5644673" cy="7620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i="1" dirty="0"/>
              <a:t>constant voltage and temporary </a:t>
            </a:r>
          </a:p>
          <a:p>
            <a:r>
              <a:rPr lang="en-US" sz="2800" b="1" i="1" dirty="0"/>
              <a:t>over voltage </a:t>
            </a:r>
            <a:r>
              <a:rPr lang="en-US" sz="3200" b="1" i="1" dirty="0"/>
              <a:t>/</a:t>
            </a:r>
            <a:r>
              <a:rPr lang="en-US" sz="2800" b="1" i="1" dirty="0"/>
              <a:t>pollution condition</a:t>
            </a:r>
            <a:endParaRPr lang="fa-IR" sz="2800" b="1" i="1" dirty="0"/>
          </a:p>
        </p:txBody>
      </p:sp>
    </p:spTree>
    <p:extLst>
      <p:ext uri="{BB962C8B-B14F-4D97-AF65-F5344CB8AC3E}">
        <p14:creationId xmlns:p14="http://schemas.microsoft.com/office/powerpoint/2010/main" val="1184374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2743200"/>
            <a:ext cx="6121869" cy="3139321"/>
          </a:xfrm>
          <a:prstGeom prst="rect">
            <a:avLst/>
          </a:prstGeom>
        </p:spPr>
        <p:txBody>
          <a:bodyPr wrap="none">
            <a:spAutoFit/>
          </a:bodyPr>
          <a:lstStyle/>
          <a:p>
            <a:pPr marL="285750" indent="-285750">
              <a:buFont typeface="Wingdings" pitchFamily="2" charset="2"/>
              <a:buChar char="ü"/>
            </a:pPr>
            <a:r>
              <a:rPr lang="en-US" b="1" i="1" dirty="0"/>
              <a:t>The average number of towers along the transmission line</a:t>
            </a:r>
            <a:r>
              <a:rPr lang="en-US" b="1" i="1" dirty="0" smtClean="0"/>
              <a:t>:</a:t>
            </a:r>
          </a:p>
          <a:p>
            <a:pPr marL="285750" indent="-285750">
              <a:buFont typeface="Wingdings" pitchFamily="2" charset="2"/>
              <a:buChar char="ü"/>
            </a:pPr>
            <a:endParaRPr lang="en-US" b="1" i="1" dirty="0" smtClean="0"/>
          </a:p>
          <a:p>
            <a:pPr marL="285750" indent="-285750">
              <a:buFont typeface="Wingdings" pitchFamily="2" charset="2"/>
              <a:buChar char="ü"/>
            </a:pPr>
            <a:r>
              <a:rPr lang="en-US" b="1" i="1" dirty="0" err="1" smtClean="0"/>
              <a:t>sigma_f</a:t>
            </a:r>
            <a:r>
              <a:rPr lang="en-US" b="1" i="1" dirty="0" smtClean="0"/>
              <a:t>/</a:t>
            </a:r>
            <a:r>
              <a:rPr lang="en-US" b="1" i="1" dirty="0" err="1" smtClean="0"/>
              <a:t>cfo</a:t>
            </a:r>
            <a:r>
              <a:rPr lang="en-US" b="1" i="1" dirty="0" smtClean="0"/>
              <a:t>  ( 0.02,0.05,0.07) </a:t>
            </a:r>
            <a:endParaRPr lang="en-US" dirty="0"/>
          </a:p>
          <a:p>
            <a:pPr marL="285750" indent="-285750">
              <a:buFont typeface="Wingdings" pitchFamily="2" charset="2"/>
              <a:buChar char="ü"/>
            </a:pPr>
            <a:endParaRPr lang="en-US" b="1" i="1" dirty="0" smtClean="0"/>
          </a:p>
          <a:p>
            <a:pPr marL="285750" indent="-285750">
              <a:buFont typeface="Wingdings" pitchFamily="2" charset="2"/>
              <a:buChar char="ü"/>
            </a:pPr>
            <a:r>
              <a:rPr lang="en-US" b="1" i="1" dirty="0" err="1" smtClean="0"/>
              <a:t>accecepted</a:t>
            </a:r>
            <a:r>
              <a:rPr lang="en-US" b="1" i="1" dirty="0" smtClean="0"/>
              <a:t> </a:t>
            </a:r>
            <a:r>
              <a:rPr lang="en-US" b="1" i="1" dirty="0" err="1"/>
              <a:t>eror</a:t>
            </a:r>
            <a:r>
              <a:rPr lang="en-US" b="1" i="1" dirty="0"/>
              <a:t> in 100 switching</a:t>
            </a:r>
            <a:endParaRPr lang="en-US" dirty="0"/>
          </a:p>
          <a:p>
            <a:pPr marL="285750" indent="-285750">
              <a:buFont typeface="Wingdings" pitchFamily="2" charset="2"/>
              <a:buChar char="ü"/>
            </a:pPr>
            <a:endParaRPr lang="en-US" b="1" i="1" dirty="0" smtClean="0"/>
          </a:p>
          <a:p>
            <a:pPr marL="285750" indent="-285750">
              <a:buFont typeface="Wingdings" pitchFamily="2" charset="2"/>
              <a:buChar char="ü"/>
            </a:pPr>
            <a:r>
              <a:rPr lang="en-US" b="1" i="1" dirty="0" smtClean="0"/>
              <a:t>Height </a:t>
            </a:r>
            <a:r>
              <a:rPr lang="en-US" b="1" i="1" dirty="0"/>
              <a:t>above sea level(m</a:t>
            </a:r>
            <a:r>
              <a:rPr lang="en-US" b="1" i="1" dirty="0" smtClean="0"/>
              <a:t>)</a:t>
            </a:r>
          </a:p>
          <a:p>
            <a:pPr marL="285750" indent="-285750">
              <a:buFont typeface="Wingdings" pitchFamily="2" charset="2"/>
              <a:buChar char="ü"/>
            </a:pPr>
            <a:endParaRPr lang="en-US" b="1" i="1" dirty="0" smtClean="0"/>
          </a:p>
          <a:p>
            <a:pPr marL="285750" indent="-285750">
              <a:buFont typeface="Wingdings" pitchFamily="2" charset="2"/>
              <a:buChar char="ü"/>
            </a:pPr>
            <a:r>
              <a:rPr lang="en-US" b="1" i="1" dirty="0" smtClean="0"/>
              <a:t>kind </a:t>
            </a:r>
            <a:r>
              <a:rPr lang="en-US" b="1" i="1" dirty="0"/>
              <a:t>of  </a:t>
            </a:r>
            <a:r>
              <a:rPr lang="en-US" b="1" i="1" dirty="0" smtClean="0"/>
              <a:t>tower[ </a:t>
            </a:r>
            <a:r>
              <a:rPr lang="en-US" b="1" i="1" dirty="0"/>
              <a:t>Lattice </a:t>
            </a:r>
            <a:r>
              <a:rPr lang="en-US" b="1" i="1" dirty="0" err="1" smtClean="0"/>
              <a:t>enter,Telescopic</a:t>
            </a:r>
            <a:r>
              <a:rPr lang="en-US" b="1" i="1" dirty="0" smtClean="0"/>
              <a:t>] </a:t>
            </a:r>
            <a:endParaRPr lang="en-US" dirty="0"/>
          </a:p>
          <a:p>
            <a:endParaRPr lang="en-US" b="1" i="1" dirty="0" smtClean="0"/>
          </a:p>
          <a:p>
            <a:r>
              <a:rPr lang="en-US" dirty="0" smtClean="0"/>
              <a:t>1.1*</a:t>
            </a:r>
            <a:r>
              <a:rPr lang="en-US" dirty="0" err="1" smtClean="0"/>
              <a:t>creepage</a:t>
            </a:r>
            <a:r>
              <a:rPr lang="en-US" dirty="0" smtClean="0"/>
              <a:t> distance</a:t>
            </a:r>
            <a:endParaRPr lang="en-US" dirty="0"/>
          </a:p>
        </p:txBody>
      </p:sp>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5" name="Rounded Rectangle 4"/>
          <p:cNvSpPr/>
          <p:nvPr/>
        </p:nvSpPr>
        <p:spPr>
          <a:xfrm>
            <a:off x="4730273" y="533400"/>
            <a:ext cx="20955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SWITCHING</a:t>
            </a:r>
            <a:endParaRPr lang="fa-IR" sz="2800" dirty="0"/>
          </a:p>
        </p:txBody>
      </p:sp>
    </p:spTree>
    <p:extLst>
      <p:ext uri="{BB962C8B-B14F-4D97-AF65-F5344CB8AC3E}">
        <p14:creationId xmlns:p14="http://schemas.microsoft.com/office/powerpoint/2010/main" val="3020486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12092819"/>
              </p:ext>
            </p:extLst>
          </p:nvPr>
        </p:nvGraphicFramePr>
        <p:xfrm>
          <a:off x="1219200" y="1600200"/>
          <a:ext cx="6096000" cy="4820920"/>
        </p:xfrm>
        <a:graphic>
          <a:graphicData uri="http://schemas.openxmlformats.org/drawingml/2006/table">
            <a:tbl>
              <a:tblPr rtl="1" firstRow="1" bandRow="1">
                <a:tableStyleId>{616DA210-FB5B-4158-B5E0-FEB733F419BA}</a:tableStyleId>
              </a:tblPr>
              <a:tblGrid>
                <a:gridCol w="1524000"/>
                <a:gridCol w="1524000"/>
                <a:gridCol w="1524000"/>
                <a:gridCol w="1524000"/>
              </a:tblGrid>
              <a:tr h="370840">
                <a:tc gridSpan="4">
                  <a:txBody>
                    <a:bodyPr/>
                    <a:lstStyle/>
                    <a:p>
                      <a:pPr algn="ctr" rtl="0"/>
                      <a:r>
                        <a:rPr lang="en-US" dirty="0" err="1" smtClean="0"/>
                        <a:t>kf</a:t>
                      </a:r>
                      <a:endParaRPr lang="fa-IR" dirty="0"/>
                    </a:p>
                  </a:txBody>
                  <a:tcPr/>
                </a:tc>
                <a:tc hMerge="1">
                  <a:txBody>
                    <a:bodyPr/>
                    <a:lstStyle/>
                    <a:p>
                      <a:pPr algn="ctr" rtl="0"/>
                      <a:endParaRPr lang="fa-IR" dirty="0"/>
                    </a:p>
                  </a:txBody>
                  <a:tcPr/>
                </a:tc>
                <a:tc hMerge="1">
                  <a:txBody>
                    <a:bodyPr/>
                    <a:lstStyle/>
                    <a:p>
                      <a:pPr algn="ctr" rtl="0"/>
                      <a:endParaRPr lang="fa-IR" dirty="0"/>
                    </a:p>
                  </a:txBody>
                  <a:tcPr/>
                </a:tc>
                <a:tc hMerge="1">
                  <a:txBody>
                    <a:bodyPr/>
                    <a:lstStyle/>
                    <a:p>
                      <a:pPr algn="ctr" rtl="0"/>
                      <a:endParaRPr lang="fa-IR" dirty="0"/>
                    </a:p>
                  </a:txBody>
                  <a:tcPr/>
                </a:tc>
              </a:tr>
              <a:tr h="370840">
                <a:tc>
                  <a:txBody>
                    <a:bodyPr/>
                    <a:lstStyle/>
                    <a:p>
                      <a:pPr algn="ctr" rtl="0"/>
                      <a:endParaRPr lang="fa-IR" dirty="0"/>
                    </a:p>
                  </a:txBody>
                  <a:tcPr/>
                </a:tc>
                <a:tc>
                  <a:txBody>
                    <a:bodyPr/>
                    <a:lstStyle/>
                    <a:p>
                      <a:pPr algn="ctr" rtl="0"/>
                      <a:endParaRPr lang="fa-IR" dirty="0"/>
                    </a:p>
                  </a:txBody>
                  <a:tcPr/>
                </a:tc>
                <a:tc>
                  <a:txBody>
                    <a:bodyPr/>
                    <a:lstStyle/>
                    <a:p>
                      <a:pPr algn="ctr" rtl="0"/>
                      <a:endParaRPr lang="fa-IR" dirty="0"/>
                    </a:p>
                  </a:txBody>
                  <a:tcPr/>
                </a:tc>
                <a:tc>
                  <a:txBody>
                    <a:bodyPr/>
                    <a:lstStyle/>
                    <a:p>
                      <a:pPr algn="ctr" rtl="0"/>
                      <a:endParaRPr lang="fa-IR" dirty="0"/>
                    </a:p>
                  </a:txBody>
                  <a:tcPr/>
                </a:tc>
              </a:tr>
              <a:tr h="370840">
                <a:tc>
                  <a:txBody>
                    <a:bodyPr/>
                    <a:lstStyle/>
                    <a:p>
                      <a:pPr algn="ctr" rtl="0"/>
                      <a:r>
                        <a:rPr lang="en-US" dirty="0" smtClean="0"/>
                        <a:t>0.07</a:t>
                      </a:r>
                      <a:endParaRPr lang="fa-IR" dirty="0"/>
                    </a:p>
                  </a:txBody>
                  <a:tcPr/>
                </a:tc>
                <a:tc>
                  <a:txBody>
                    <a:bodyPr/>
                    <a:lstStyle/>
                    <a:p>
                      <a:pPr algn="ctr" rtl="0"/>
                      <a:r>
                        <a:rPr lang="en-US" dirty="0" smtClean="0"/>
                        <a:t>0.05</a:t>
                      </a:r>
                      <a:endParaRPr lang="fa-IR" dirty="0"/>
                    </a:p>
                  </a:txBody>
                  <a:tcPr/>
                </a:tc>
                <a:tc>
                  <a:txBody>
                    <a:bodyPr/>
                    <a:lstStyle/>
                    <a:p>
                      <a:pPr algn="ctr" rtl="0"/>
                      <a:r>
                        <a:rPr lang="en-US" dirty="0" smtClean="0"/>
                        <a:t>0.02</a:t>
                      </a:r>
                      <a:endParaRPr lang="fa-IR" dirty="0"/>
                    </a:p>
                  </a:txBody>
                  <a:tcPr/>
                </a:tc>
                <a:tc>
                  <a:txBody>
                    <a:bodyPr/>
                    <a:lstStyle/>
                    <a:p>
                      <a:pPr algn="ctr" rtl="0"/>
                      <a:r>
                        <a:rPr lang="en-US" dirty="0" smtClean="0"/>
                        <a:t>Ne</a:t>
                      </a:r>
                      <a:endParaRPr lang="fa-IR" dirty="0"/>
                    </a:p>
                  </a:txBody>
                  <a:tcPr/>
                </a:tc>
              </a:tr>
              <a:tr h="370840">
                <a:tc>
                  <a:txBody>
                    <a:bodyPr/>
                    <a:lstStyle/>
                    <a:p>
                      <a:pPr algn="ctr" rtl="0"/>
                      <a:r>
                        <a:rPr lang="en-US" dirty="0" smtClean="0"/>
                        <a:t>0.0700</a:t>
                      </a:r>
                      <a:endParaRPr lang="fa-IR" dirty="0"/>
                    </a:p>
                  </a:txBody>
                  <a:tcPr/>
                </a:tc>
                <a:tc>
                  <a:txBody>
                    <a:bodyPr/>
                    <a:lstStyle/>
                    <a:p>
                      <a:pPr algn="ctr" rtl="0"/>
                      <a:r>
                        <a:rPr lang="en-US" dirty="0" smtClean="0"/>
                        <a:t>0.8500</a:t>
                      </a:r>
                      <a:endParaRPr lang="fa-IR" dirty="0"/>
                    </a:p>
                  </a:txBody>
                  <a:tcPr/>
                </a:tc>
                <a:tc>
                  <a:txBody>
                    <a:bodyPr/>
                    <a:lstStyle/>
                    <a:p>
                      <a:pPr algn="ctr" rtl="0"/>
                      <a:r>
                        <a:rPr lang="en-US" dirty="0" smtClean="0"/>
                        <a:t>0.9400</a:t>
                      </a:r>
                      <a:endParaRPr lang="fa-IR" dirty="0"/>
                    </a:p>
                  </a:txBody>
                  <a:tcPr/>
                </a:tc>
                <a:tc>
                  <a:txBody>
                    <a:bodyPr/>
                    <a:lstStyle/>
                    <a:p>
                      <a:pPr algn="ctr" rtl="0"/>
                      <a:r>
                        <a:rPr lang="en-US" dirty="0" smtClean="0"/>
                        <a:t>1</a:t>
                      </a:r>
                      <a:endParaRPr lang="fa-IR" dirty="0"/>
                    </a:p>
                  </a:txBody>
                  <a:tcPr/>
                </a:tc>
              </a:tr>
              <a:tr h="370840">
                <a:tc>
                  <a:txBody>
                    <a:bodyPr/>
                    <a:lstStyle/>
                    <a:p>
                      <a:pPr algn="ctr" rtl="0"/>
                      <a:r>
                        <a:rPr lang="en-US" dirty="0" smtClean="0"/>
                        <a:t>0.8578</a:t>
                      </a:r>
                      <a:endParaRPr lang="fa-IR" dirty="0"/>
                    </a:p>
                  </a:txBody>
                  <a:tcPr/>
                </a:tc>
                <a:tc>
                  <a:txBody>
                    <a:bodyPr/>
                    <a:lstStyle/>
                    <a:p>
                      <a:pPr algn="ctr" rtl="0"/>
                      <a:r>
                        <a:rPr lang="en-US" dirty="0" smtClean="0"/>
                        <a:t>0.9009</a:t>
                      </a:r>
                      <a:endParaRPr lang="fa-IR" dirty="0"/>
                    </a:p>
                  </a:txBody>
                  <a:tcPr/>
                </a:tc>
                <a:tc>
                  <a:txBody>
                    <a:bodyPr/>
                    <a:lstStyle/>
                    <a:p>
                      <a:pPr algn="ctr" rtl="0"/>
                      <a:r>
                        <a:rPr lang="en-US" dirty="0" smtClean="0"/>
                        <a:t>0.9617</a:t>
                      </a:r>
                      <a:endParaRPr lang="fa-IR" dirty="0"/>
                    </a:p>
                  </a:txBody>
                  <a:tcPr/>
                </a:tc>
                <a:tc>
                  <a:txBody>
                    <a:bodyPr/>
                    <a:lstStyle/>
                    <a:p>
                      <a:pPr algn="ctr" rtl="0"/>
                      <a:r>
                        <a:rPr lang="en-US" dirty="0" smtClean="0"/>
                        <a:t>5</a:t>
                      </a:r>
                      <a:endParaRPr lang="fa-IR" dirty="0"/>
                    </a:p>
                  </a:txBody>
                  <a:tcPr/>
                </a:tc>
              </a:tr>
              <a:tr h="370840">
                <a:tc>
                  <a:txBody>
                    <a:bodyPr/>
                    <a:lstStyle/>
                    <a:p>
                      <a:pPr algn="ctr" rtl="0"/>
                      <a:r>
                        <a:rPr lang="en-US" dirty="0" smtClean="0"/>
                        <a:t>0.8826</a:t>
                      </a:r>
                      <a:endParaRPr lang="fa-IR" dirty="0"/>
                    </a:p>
                  </a:txBody>
                  <a:tcPr/>
                </a:tc>
                <a:tc>
                  <a:txBody>
                    <a:bodyPr/>
                    <a:lstStyle/>
                    <a:p>
                      <a:pPr algn="ctr" rtl="0"/>
                      <a:r>
                        <a:rPr lang="en-US" dirty="0" smtClean="0"/>
                        <a:t>0.9189</a:t>
                      </a:r>
                      <a:endParaRPr lang="fa-IR" dirty="0"/>
                    </a:p>
                  </a:txBody>
                  <a:tcPr/>
                </a:tc>
                <a:tc>
                  <a:txBody>
                    <a:bodyPr/>
                    <a:lstStyle/>
                    <a:p>
                      <a:pPr algn="ctr" rtl="0"/>
                      <a:r>
                        <a:rPr lang="en-US" dirty="0" smtClean="0"/>
                        <a:t>0.9691</a:t>
                      </a:r>
                      <a:endParaRPr lang="fa-IR" dirty="0"/>
                    </a:p>
                  </a:txBody>
                  <a:tcPr/>
                </a:tc>
                <a:tc>
                  <a:txBody>
                    <a:bodyPr/>
                    <a:lstStyle/>
                    <a:p>
                      <a:pPr algn="ctr" rtl="0"/>
                      <a:r>
                        <a:rPr lang="en-US" dirty="0" smtClean="0"/>
                        <a:t>10</a:t>
                      </a:r>
                      <a:endParaRPr lang="fa-IR" dirty="0"/>
                    </a:p>
                  </a:txBody>
                  <a:tcPr/>
                </a:tc>
              </a:tr>
              <a:tr h="370840">
                <a:tc>
                  <a:txBody>
                    <a:bodyPr/>
                    <a:lstStyle/>
                    <a:p>
                      <a:pPr algn="ctr" rtl="0"/>
                      <a:r>
                        <a:rPr lang="en-US" dirty="0" smtClean="0"/>
                        <a:t>0.9057</a:t>
                      </a:r>
                      <a:endParaRPr lang="fa-IR" dirty="0"/>
                    </a:p>
                  </a:txBody>
                  <a:tcPr/>
                </a:tc>
                <a:tc>
                  <a:txBody>
                    <a:bodyPr/>
                    <a:lstStyle/>
                    <a:p>
                      <a:pPr algn="ctr" rtl="0"/>
                      <a:r>
                        <a:rPr lang="en-US" dirty="0" smtClean="0"/>
                        <a:t>0.9353</a:t>
                      </a:r>
                      <a:endParaRPr lang="fa-IR" dirty="0"/>
                    </a:p>
                  </a:txBody>
                  <a:tcPr/>
                </a:tc>
                <a:tc>
                  <a:txBody>
                    <a:bodyPr/>
                    <a:lstStyle/>
                    <a:p>
                      <a:pPr algn="ctr" rtl="0"/>
                      <a:r>
                        <a:rPr lang="en-US" dirty="0" smtClean="0"/>
                        <a:t>0.9756</a:t>
                      </a:r>
                      <a:endParaRPr lang="fa-IR" dirty="0"/>
                    </a:p>
                  </a:txBody>
                  <a:tcPr/>
                </a:tc>
                <a:tc>
                  <a:txBody>
                    <a:bodyPr/>
                    <a:lstStyle/>
                    <a:p>
                      <a:pPr algn="ctr" rtl="0"/>
                      <a:r>
                        <a:rPr lang="en-US" dirty="0" smtClean="0"/>
                        <a:t>20</a:t>
                      </a:r>
                      <a:endParaRPr lang="fa-IR" dirty="0"/>
                    </a:p>
                  </a:txBody>
                  <a:tcPr/>
                </a:tc>
              </a:tr>
              <a:tr h="370840">
                <a:tc>
                  <a:txBody>
                    <a:bodyPr/>
                    <a:lstStyle/>
                    <a:p>
                      <a:pPr algn="ctr" rtl="0"/>
                      <a:r>
                        <a:rPr lang="en-US" dirty="0" smtClean="0"/>
                        <a:t>0.9341</a:t>
                      </a:r>
                      <a:endParaRPr lang="fa-IR" dirty="0"/>
                    </a:p>
                  </a:txBody>
                  <a:tcPr/>
                </a:tc>
                <a:tc>
                  <a:txBody>
                    <a:bodyPr/>
                    <a:lstStyle/>
                    <a:p>
                      <a:pPr algn="ctr" rtl="0"/>
                      <a:r>
                        <a:rPr lang="en-US" dirty="0" smtClean="0"/>
                        <a:t>0.9553</a:t>
                      </a:r>
                      <a:endParaRPr lang="fa-IR" dirty="0"/>
                    </a:p>
                  </a:txBody>
                  <a:tcPr/>
                </a:tc>
                <a:tc>
                  <a:txBody>
                    <a:bodyPr/>
                    <a:lstStyle/>
                    <a:p>
                      <a:pPr algn="ctr" rtl="0"/>
                      <a:r>
                        <a:rPr lang="en-US" dirty="0" smtClean="0"/>
                        <a:t>0.9833</a:t>
                      </a:r>
                      <a:endParaRPr lang="fa-IR" dirty="0"/>
                    </a:p>
                  </a:txBody>
                  <a:tcPr/>
                </a:tc>
                <a:tc>
                  <a:txBody>
                    <a:bodyPr/>
                    <a:lstStyle/>
                    <a:p>
                      <a:pPr algn="ctr" rtl="0"/>
                      <a:r>
                        <a:rPr lang="en-US" dirty="0" smtClean="0"/>
                        <a:t>50</a:t>
                      </a:r>
                      <a:endParaRPr lang="fa-IR" dirty="0"/>
                    </a:p>
                  </a:txBody>
                  <a:tcPr/>
                </a:tc>
              </a:tr>
              <a:tr h="370840">
                <a:tc>
                  <a:txBody>
                    <a:bodyPr/>
                    <a:lstStyle/>
                    <a:p>
                      <a:pPr algn="ctr" rtl="0"/>
                      <a:r>
                        <a:rPr lang="en-US" dirty="0" smtClean="0"/>
                        <a:t>0.9545</a:t>
                      </a:r>
                      <a:endParaRPr lang="fa-IR" dirty="0"/>
                    </a:p>
                  </a:txBody>
                  <a:tcPr/>
                </a:tc>
                <a:tc>
                  <a:txBody>
                    <a:bodyPr/>
                    <a:lstStyle/>
                    <a:p>
                      <a:pPr algn="ctr" rtl="0"/>
                      <a:r>
                        <a:rPr lang="en-US" dirty="0" smtClean="0"/>
                        <a:t>0.9693</a:t>
                      </a:r>
                      <a:endParaRPr lang="fa-IR" dirty="0"/>
                    </a:p>
                  </a:txBody>
                  <a:tcPr/>
                </a:tc>
                <a:tc>
                  <a:txBody>
                    <a:bodyPr/>
                    <a:lstStyle/>
                    <a:p>
                      <a:pPr algn="ctr" rtl="0"/>
                      <a:r>
                        <a:rPr lang="en-US" dirty="0" smtClean="0"/>
                        <a:t>0.9887</a:t>
                      </a:r>
                      <a:endParaRPr lang="fa-IR" dirty="0"/>
                    </a:p>
                  </a:txBody>
                  <a:tcPr/>
                </a:tc>
                <a:tc>
                  <a:txBody>
                    <a:bodyPr/>
                    <a:lstStyle/>
                    <a:p>
                      <a:pPr algn="ctr" rtl="0"/>
                      <a:r>
                        <a:rPr lang="en-US" dirty="0" smtClean="0"/>
                        <a:t>100</a:t>
                      </a:r>
                      <a:endParaRPr lang="fa-IR" dirty="0"/>
                    </a:p>
                  </a:txBody>
                  <a:tcPr/>
                </a:tc>
              </a:tr>
              <a:tr h="370840">
                <a:tc>
                  <a:txBody>
                    <a:bodyPr/>
                    <a:lstStyle/>
                    <a:p>
                      <a:pPr algn="ctr" rtl="0"/>
                      <a:r>
                        <a:rPr lang="en-US" dirty="0" smtClean="0"/>
                        <a:t>0.9742</a:t>
                      </a:r>
                      <a:endParaRPr lang="fa-IR" dirty="0"/>
                    </a:p>
                  </a:txBody>
                  <a:tcPr/>
                </a:tc>
                <a:tc>
                  <a:txBody>
                    <a:bodyPr/>
                    <a:lstStyle/>
                    <a:p>
                      <a:pPr algn="ctr" rtl="0"/>
                      <a:r>
                        <a:rPr lang="en-US" dirty="0" smtClean="0"/>
                        <a:t>0.9827</a:t>
                      </a:r>
                      <a:endParaRPr lang="fa-IR" dirty="0"/>
                    </a:p>
                  </a:txBody>
                  <a:tcPr/>
                </a:tc>
                <a:tc>
                  <a:txBody>
                    <a:bodyPr/>
                    <a:lstStyle/>
                    <a:p>
                      <a:pPr algn="ctr" rtl="0"/>
                      <a:r>
                        <a:rPr lang="en-US" dirty="0" smtClean="0"/>
                        <a:t>0.9937</a:t>
                      </a:r>
                      <a:endParaRPr lang="fa-IR" dirty="0"/>
                    </a:p>
                  </a:txBody>
                  <a:tcPr/>
                </a:tc>
                <a:tc>
                  <a:txBody>
                    <a:bodyPr/>
                    <a:lstStyle/>
                    <a:p>
                      <a:pPr algn="ctr" rtl="0"/>
                      <a:r>
                        <a:rPr lang="en-US" dirty="0" smtClean="0"/>
                        <a:t>200</a:t>
                      </a:r>
                      <a:endParaRPr lang="fa-IR" dirty="0"/>
                    </a:p>
                  </a:txBody>
                  <a:tcPr/>
                </a:tc>
              </a:tr>
              <a:tr h="370840">
                <a:tc>
                  <a:txBody>
                    <a:bodyPr/>
                    <a:lstStyle/>
                    <a:p>
                      <a:pPr algn="ctr" rtl="0"/>
                      <a:r>
                        <a:rPr lang="en-US" dirty="0" smtClean="0"/>
                        <a:t>0.9993</a:t>
                      </a:r>
                      <a:endParaRPr lang="fa-IR" dirty="0"/>
                    </a:p>
                  </a:txBody>
                  <a:tcPr/>
                </a:tc>
                <a:tc>
                  <a:txBody>
                    <a:bodyPr/>
                    <a:lstStyle/>
                    <a:p>
                      <a:pPr algn="ctr" rtl="0"/>
                      <a:r>
                        <a:rPr lang="en-US" dirty="0" smtClean="0"/>
                        <a:t>0.9996</a:t>
                      </a:r>
                      <a:endParaRPr lang="fa-IR" dirty="0"/>
                    </a:p>
                  </a:txBody>
                  <a:tcPr/>
                </a:tc>
                <a:tc>
                  <a:txBody>
                    <a:bodyPr/>
                    <a:lstStyle/>
                    <a:p>
                      <a:pPr algn="ctr" rtl="0"/>
                      <a:r>
                        <a:rPr lang="en-US" dirty="0" smtClean="0"/>
                        <a:t>0.9998</a:t>
                      </a:r>
                      <a:endParaRPr lang="fa-IR" dirty="0"/>
                    </a:p>
                  </a:txBody>
                  <a:tcPr/>
                </a:tc>
                <a:tc>
                  <a:txBody>
                    <a:bodyPr/>
                    <a:lstStyle/>
                    <a:p>
                      <a:pPr algn="ctr" rtl="0"/>
                      <a:r>
                        <a:rPr lang="en-US" dirty="0" smtClean="0"/>
                        <a:t>500</a:t>
                      </a:r>
                      <a:endParaRPr lang="fa-IR" dirty="0"/>
                    </a:p>
                  </a:txBody>
                  <a:tcPr/>
                </a:tc>
              </a:tr>
              <a:tr h="370840">
                <a:tc>
                  <a:txBody>
                    <a:bodyPr/>
                    <a:lstStyle/>
                    <a:p>
                      <a:pPr algn="ctr" rtl="0"/>
                      <a:r>
                        <a:rPr lang="en-US" dirty="0" smtClean="0"/>
                        <a:t>1.0178</a:t>
                      </a:r>
                      <a:endParaRPr lang="fa-IR" dirty="0"/>
                    </a:p>
                  </a:txBody>
                  <a:tcPr/>
                </a:tc>
                <a:tc>
                  <a:txBody>
                    <a:bodyPr/>
                    <a:lstStyle/>
                    <a:p>
                      <a:pPr algn="ctr" rtl="0"/>
                      <a:r>
                        <a:rPr lang="en-US" dirty="0" smtClean="0"/>
                        <a:t>1.0118</a:t>
                      </a:r>
                      <a:endParaRPr lang="fa-IR" dirty="0"/>
                    </a:p>
                  </a:txBody>
                  <a:tcPr/>
                </a:tc>
                <a:tc>
                  <a:txBody>
                    <a:bodyPr/>
                    <a:lstStyle/>
                    <a:p>
                      <a:pPr algn="ctr"/>
                      <a:r>
                        <a:rPr lang="en-US" dirty="0" smtClean="0"/>
                        <a:t>1.0042</a:t>
                      </a:r>
                      <a:endParaRPr lang="fa-IR" dirty="0"/>
                    </a:p>
                  </a:txBody>
                  <a:tcPr/>
                </a:tc>
                <a:tc>
                  <a:txBody>
                    <a:bodyPr/>
                    <a:lstStyle/>
                    <a:p>
                      <a:pPr algn="ctr" rtl="0"/>
                      <a:r>
                        <a:rPr lang="en-US" dirty="0" smtClean="0"/>
                        <a:t>1000</a:t>
                      </a:r>
                      <a:endParaRPr lang="fa-IR" dirty="0"/>
                    </a:p>
                  </a:txBody>
                  <a:tcPr/>
                </a:tc>
              </a:tr>
              <a:tr h="370840">
                <a:tc>
                  <a:txBody>
                    <a:bodyPr/>
                    <a:lstStyle/>
                    <a:p>
                      <a:pPr algn="ctr" rtl="0"/>
                      <a:r>
                        <a:rPr lang="en-US" dirty="0" smtClean="0"/>
                        <a:t>1.0360</a:t>
                      </a:r>
                      <a:endParaRPr lang="fa-IR" dirty="0"/>
                    </a:p>
                  </a:txBody>
                  <a:tcPr/>
                </a:tc>
                <a:tc>
                  <a:txBody>
                    <a:bodyPr/>
                    <a:lstStyle/>
                    <a:p>
                      <a:pPr algn="ctr" rtl="0"/>
                      <a:r>
                        <a:rPr lang="en-US" dirty="0" smtClean="0"/>
                        <a:t>1.0236</a:t>
                      </a:r>
                      <a:endParaRPr lang="fa-IR" dirty="0"/>
                    </a:p>
                  </a:txBody>
                  <a:tcPr/>
                </a:tc>
                <a:tc>
                  <a:txBody>
                    <a:bodyPr/>
                    <a:lstStyle/>
                    <a:p>
                      <a:pPr algn="ctr" rtl="0"/>
                      <a:r>
                        <a:rPr lang="en-US" dirty="0" smtClean="0"/>
                        <a:t>1.0084</a:t>
                      </a:r>
                      <a:endParaRPr lang="fa-IR" dirty="0"/>
                    </a:p>
                  </a:txBody>
                  <a:tcPr/>
                </a:tc>
                <a:tc>
                  <a:txBody>
                    <a:bodyPr/>
                    <a:lstStyle/>
                    <a:p>
                      <a:pPr algn="ctr" rtl="0"/>
                      <a:r>
                        <a:rPr lang="en-US" dirty="0" smtClean="0"/>
                        <a:t>2000</a:t>
                      </a:r>
                      <a:endParaRPr lang="fa-IR" dirty="0"/>
                    </a:p>
                  </a:txBody>
                  <a:tcPr/>
                </a:tc>
              </a:tr>
            </a:tbl>
          </a:graphicData>
        </a:graphic>
      </p:graphicFrame>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730273" y="533400"/>
            <a:ext cx="22039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SWITCHING</a:t>
            </a:r>
            <a:endParaRPr lang="fa-IR" sz="2800" dirty="0"/>
          </a:p>
        </p:txBody>
      </p:sp>
    </p:spTree>
    <p:extLst>
      <p:ext uri="{BB962C8B-B14F-4D97-AF65-F5344CB8AC3E}">
        <p14:creationId xmlns:p14="http://schemas.microsoft.com/office/powerpoint/2010/main" val="1734645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368345"/>
              </p:ext>
            </p:extLst>
          </p:nvPr>
        </p:nvGraphicFramePr>
        <p:xfrm>
          <a:off x="1524000" y="1397000"/>
          <a:ext cx="6096000" cy="2966720"/>
        </p:xfrm>
        <a:graphic>
          <a:graphicData uri="http://schemas.openxmlformats.org/drawingml/2006/table">
            <a:tbl>
              <a:tblPr rtl="1" firstRow="1" bandRow="1">
                <a:tableStyleId>{9D7B26C5-4107-4FEC-AEDC-1716B250A1EF}</a:tableStyleId>
              </a:tblPr>
              <a:tblGrid>
                <a:gridCol w="1219200"/>
                <a:gridCol w="1219200"/>
                <a:gridCol w="1219200"/>
                <a:gridCol w="1219200"/>
                <a:gridCol w="1219200"/>
              </a:tblGrid>
              <a:tr h="370840">
                <a:tc gridSpan="5">
                  <a:txBody>
                    <a:bodyPr/>
                    <a:lstStyle/>
                    <a:p>
                      <a:pPr algn="ctr" rtl="0"/>
                      <a:r>
                        <a:rPr lang="en-US" dirty="0" smtClean="0"/>
                        <a:t>Kg</a:t>
                      </a:r>
                      <a:endParaRPr lang="fa-IR" dirty="0"/>
                    </a:p>
                  </a:txBody>
                  <a:tcPr/>
                </a:tc>
                <a:tc hMerge="1">
                  <a:txBody>
                    <a:bodyPr/>
                    <a:lstStyle/>
                    <a:p>
                      <a:pPr rtl="1"/>
                      <a:endParaRPr lang="fa-IR" dirty="0"/>
                    </a:p>
                  </a:txBody>
                  <a:tcPr/>
                </a:tc>
                <a:tc hMerge="1">
                  <a:txBody>
                    <a:bodyPr/>
                    <a:lstStyle/>
                    <a:p>
                      <a:pPr rtl="1"/>
                      <a:endParaRPr lang="fa-IR" dirty="0"/>
                    </a:p>
                  </a:txBody>
                  <a:tcPr/>
                </a:tc>
                <a:tc hMerge="1">
                  <a:txBody>
                    <a:bodyPr/>
                    <a:lstStyle/>
                    <a:p>
                      <a:pPr rtl="1"/>
                      <a:endParaRPr lang="fa-IR" dirty="0"/>
                    </a:p>
                  </a:txBody>
                  <a:tcPr/>
                </a:tc>
                <a:tc hMerge="1">
                  <a:txBody>
                    <a:bodyPr/>
                    <a:lstStyle/>
                    <a:p>
                      <a:pPr rtl="1"/>
                      <a:endParaRPr lang="fa-IR" dirty="0"/>
                    </a:p>
                  </a:txBody>
                  <a:tcPr/>
                </a:tc>
              </a:tr>
              <a:tr h="370840">
                <a:tc>
                  <a:txBody>
                    <a:bodyPr/>
                    <a:lstStyle/>
                    <a:p>
                      <a:pPr algn="ctr" rtl="0"/>
                      <a:r>
                        <a:rPr lang="en-US" dirty="0" smtClean="0"/>
                        <a:t>0.15</a:t>
                      </a:r>
                      <a:endParaRPr lang="fa-IR" dirty="0"/>
                    </a:p>
                  </a:txBody>
                  <a:tcPr/>
                </a:tc>
                <a:tc>
                  <a:txBody>
                    <a:bodyPr/>
                    <a:lstStyle/>
                    <a:p>
                      <a:pPr algn="ctr" rtl="0"/>
                      <a:r>
                        <a:rPr lang="en-US" dirty="0" smtClean="0"/>
                        <a:t>0.10</a:t>
                      </a:r>
                      <a:endParaRPr lang="fa-IR" dirty="0"/>
                    </a:p>
                  </a:txBody>
                  <a:tcPr/>
                </a:tc>
                <a:tc>
                  <a:txBody>
                    <a:bodyPr/>
                    <a:lstStyle/>
                    <a:p>
                      <a:pPr algn="ctr" rtl="0"/>
                      <a:r>
                        <a:rPr lang="en-US" dirty="0" smtClean="0"/>
                        <a:t>0.07</a:t>
                      </a:r>
                      <a:endParaRPr lang="fa-IR" dirty="0"/>
                    </a:p>
                  </a:txBody>
                  <a:tcPr/>
                </a:tc>
                <a:tc>
                  <a:txBody>
                    <a:bodyPr/>
                    <a:lstStyle/>
                    <a:p>
                      <a:pPr algn="ctr" rtl="0"/>
                      <a:r>
                        <a:rPr lang="en-US" dirty="0" smtClean="0"/>
                        <a:t>0.05</a:t>
                      </a:r>
                      <a:endParaRPr lang="fa-IR" dirty="0"/>
                    </a:p>
                  </a:txBody>
                  <a:tcPr/>
                </a:tc>
                <a:tc>
                  <a:txBody>
                    <a:bodyPr/>
                    <a:lstStyle/>
                    <a:p>
                      <a:pPr algn="ctr" rtl="0"/>
                      <a:endParaRPr lang="fa-IR" dirty="0"/>
                    </a:p>
                  </a:txBody>
                  <a:tcPr/>
                </a:tc>
              </a:tr>
              <a:tr h="370840">
                <a:tc>
                  <a:txBody>
                    <a:bodyPr/>
                    <a:lstStyle/>
                    <a:p>
                      <a:pPr algn="ctr" rtl="0"/>
                      <a:r>
                        <a:rPr lang="en-US" dirty="0" smtClean="0"/>
                        <a:t>0.8181</a:t>
                      </a:r>
                      <a:endParaRPr lang="fa-IR" dirty="0"/>
                    </a:p>
                  </a:txBody>
                  <a:tcPr/>
                </a:tc>
                <a:tc>
                  <a:txBody>
                    <a:bodyPr/>
                    <a:lstStyle/>
                    <a:p>
                      <a:pPr algn="ctr" rtl="0"/>
                      <a:r>
                        <a:rPr lang="en-US" dirty="0" smtClean="0"/>
                        <a:t>0.8787</a:t>
                      </a:r>
                      <a:endParaRPr lang="fa-IR" dirty="0"/>
                    </a:p>
                  </a:txBody>
                  <a:tcPr/>
                </a:tc>
                <a:tc>
                  <a:txBody>
                    <a:bodyPr/>
                    <a:lstStyle/>
                    <a:p>
                      <a:pPr algn="ctr" rtl="0"/>
                      <a:r>
                        <a:rPr lang="en-US" dirty="0" smtClean="0"/>
                        <a:t>0.9151</a:t>
                      </a:r>
                      <a:endParaRPr lang="fa-IR" dirty="0"/>
                    </a:p>
                  </a:txBody>
                  <a:tcPr/>
                </a:tc>
                <a:tc>
                  <a:txBody>
                    <a:bodyPr/>
                    <a:lstStyle/>
                    <a:p>
                      <a:pPr algn="ctr" rtl="0"/>
                      <a:r>
                        <a:rPr lang="en-US" dirty="0" smtClean="0"/>
                        <a:t>0.9394</a:t>
                      </a:r>
                      <a:endParaRPr lang="fa-IR" dirty="0"/>
                    </a:p>
                  </a:txBody>
                  <a:tcPr/>
                </a:tc>
                <a:tc>
                  <a:txBody>
                    <a:bodyPr/>
                    <a:lstStyle/>
                    <a:p>
                      <a:pPr algn="ctr" rtl="0"/>
                      <a:r>
                        <a:rPr lang="en-US" dirty="0" smtClean="0"/>
                        <a:t>10</a:t>
                      </a:r>
                      <a:endParaRPr lang="fa-IR" dirty="0"/>
                    </a:p>
                  </a:txBody>
                  <a:tcPr/>
                </a:tc>
              </a:tr>
              <a:tr h="370840">
                <a:tc>
                  <a:txBody>
                    <a:bodyPr/>
                    <a:lstStyle/>
                    <a:p>
                      <a:pPr algn="ctr" rtl="0"/>
                      <a:r>
                        <a:rPr lang="en-US" dirty="0" smtClean="0"/>
                        <a:t>0.8841</a:t>
                      </a:r>
                      <a:endParaRPr lang="fa-IR" dirty="0"/>
                    </a:p>
                  </a:txBody>
                  <a:tcPr/>
                </a:tc>
                <a:tc>
                  <a:txBody>
                    <a:bodyPr/>
                    <a:lstStyle/>
                    <a:p>
                      <a:pPr algn="ctr" rtl="0"/>
                      <a:r>
                        <a:rPr lang="en-US" dirty="0" smtClean="0"/>
                        <a:t>0.9228</a:t>
                      </a:r>
                      <a:endParaRPr lang="fa-IR" dirty="0"/>
                    </a:p>
                  </a:txBody>
                  <a:tcPr/>
                </a:tc>
                <a:tc>
                  <a:txBody>
                    <a:bodyPr/>
                    <a:lstStyle/>
                    <a:p>
                      <a:pPr algn="ctr" rtl="0"/>
                      <a:r>
                        <a:rPr lang="en-US" dirty="0" smtClean="0"/>
                        <a:t>0.9459</a:t>
                      </a:r>
                      <a:endParaRPr lang="fa-IR" dirty="0"/>
                    </a:p>
                  </a:txBody>
                  <a:tcPr/>
                </a:tc>
                <a:tc>
                  <a:txBody>
                    <a:bodyPr/>
                    <a:lstStyle/>
                    <a:p>
                      <a:pPr algn="ctr" rtl="0"/>
                      <a:r>
                        <a:rPr lang="en-US" dirty="0" smtClean="0"/>
                        <a:t>0.9614</a:t>
                      </a:r>
                      <a:endParaRPr lang="fa-IR" dirty="0"/>
                    </a:p>
                  </a:txBody>
                  <a:tcPr/>
                </a:tc>
                <a:tc>
                  <a:txBody>
                    <a:bodyPr/>
                    <a:lstStyle/>
                    <a:p>
                      <a:pPr algn="ctr" rtl="0"/>
                      <a:r>
                        <a:rPr lang="en-US" dirty="0" smtClean="0"/>
                        <a:t>5</a:t>
                      </a:r>
                      <a:endParaRPr lang="fa-IR" dirty="0"/>
                    </a:p>
                  </a:txBody>
                  <a:tcPr/>
                </a:tc>
              </a:tr>
              <a:tr h="370840">
                <a:tc>
                  <a:txBody>
                    <a:bodyPr/>
                    <a:lstStyle/>
                    <a:p>
                      <a:pPr algn="ctr" rtl="0"/>
                      <a:r>
                        <a:rPr lang="en-US" dirty="0" smtClean="0"/>
                        <a:t>1.0000</a:t>
                      </a:r>
                      <a:endParaRPr lang="fa-IR" dirty="0"/>
                    </a:p>
                  </a:txBody>
                  <a:tcPr/>
                </a:tc>
                <a:tc>
                  <a:txBody>
                    <a:bodyPr/>
                    <a:lstStyle/>
                    <a:p>
                      <a:pPr algn="ctr" rtl="0"/>
                      <a:r>
                        <a:rPr lang="en-US" dirty="0" smtClean="0"/>
                        <a:t>1.0000</a:t>
                      </a:r>
                      <a:endParaRPr lang="fa-IR" dirty="0"/>
                    </a:p>
                  </a:txBody>
                  <a:tcPr/>
                </a:tc>
                <a:tc>
                  <a:txBody>
                    <a:bodyPr/>
                    <a:lstStyle/>
                    <a:p>
                      <a:pPr algn="ctr" rtl="0"/>
                      <a:r>
                        <a:rPr lang="en-US" dirty="0" smtClean="0"/>
                        <a:t>1.0000</a:t>
                      </a:r>
                      <a:endParaRPr lang="fa-IR" dirty="0"/>
                    </a:p>
                  </a:txBody>
                  <a:tcPr/>
                </a:tc>
                <a:tc>
                  <a:txBody>
                    <a:bodyPr/>
                    <a:lstStyle/>
                    <a:p>
                      <a:pPr algn="ctr" rtl="0"/>
                      <a:r>
                        <a:rPr lang="en-US" dirty="0" smtClean="0"/>
                        <a:t>1.0000</a:t>
                      </a:r>
                      <a:endParaRPr lang="fa-IR" dirty="0"/>
                    </a:p>
                  </a:txBody>
                  <a:tcPr/>
                </a:tc>
                <a:tc>
                  <a:txBody>
                    <a:bodyPr/>
                    <a:lstStyle/>
                    <a:p>
                      <a:pPr algn="ctr" rtl="0"/>
                      <a:r>
                        <a:rPr lang="en-US" dirty="0" smtClean="0"/>
                        <a:t>1</a:t>
                      </a:r>
                      <a:endParaRPr lang="fa-IR" dirty="0"/>
                    </a:p>
                  </a:txBody>
                  <a:tcPr/>
                </a:tc>
              </a:tr>
              <a:tr h="370840">
                <a:tc>
                  <a:txBody>
                    <a:bodyPr/>
                    <a:lstStyle/>
                    <a:p>
                      <a:pPr algn="ctr" rtl="0"/>
                      <a:r>
                        <a:rPr lang="en-US" dirty="0" smtClean="0"/>
                        <a:t>1.0409</a:t>
                      </a:r>
                      <a:endParaRPr lang="fa-IR" dirty="0"/>
                    </a:p>
                  </a:txBody>
                  <a:tcPr/>
                </a:tc>
                <a:tc>
                  <a:txBody>
                    <a:bodyPr/>
                    <a:lstStyle/>
                    <a:p>
                      <a:pPr algn="ctr" rtl="0"/>
                      <a:r>
                        <a:rPr lang="en-US" dirty="0" smtClean="0"/>
                        <a:t>1.0273</a:t>
                      </a:r>
                      <a:endParaRPr lang="fa-IR" dirty="0"/>
                    </a:p>
                  </a:txBody>
                  <a:tcPr/>
                </a:tc>
                <a:tc>
                  <a:txBody>
                    <a:bodyPr/>
                    <a:lstStyle/>
                    <a:p>
                      <a:pPr algn="ctr" rtl="0"/>
                      <a:r>
                        <a:rPr lang="en-US" dirty="0" smtClean="0"/>
                        <a:t>1.0191</a:t>
                      </a:r>
                      <a:endParaRPr lang="fa-IR" dirty="0"/>
                    </a:p>
                  </a:txBody>
                  <a:tcPr/>
                </a:tc>
                <a:tc>
                  <a:txBody>
                    <a:bodyPr/>
                    <a:lstStyle/>
                    <a:p>
                      <a:pPr algn="ctr" rtl="0"/>
                      <a:r>
                        <a:rPr lang="en-US" dirty="0" smtClean="0"/>
                        <a:t>1.0136</a:t>
                      </a:r>
                      <a:endParaRPr lang="fa-IR" dirty="0"/>
                    </a:p>
                  </a:txBody>
                  <a:tcPr/>
                </a:tc>
                <a:tc>
                  <a:txBody>
                    <a:bodyPr/>
                    <a:lstStyle/>
                    <a:p>
                      <a:pPr algn="ctr" rtl="0"/>
                      <a:r>
                        <a:rPr lang="en-US" dirty="0" smtClean="0"/>
                        <a:t>0.5</a:t>
                      </a:r>
                      <a:endParaRPr lang="fa-IR" dirty="0"/>
                    </a:p>
                  </a:txBody>
                  <a:tcPr/>
                </a:tc>
              </a:tr>
              <a:tr h="370840">
                <a:tc>
                  <a:txBody>
                    <a:bodyPr/>
                    <a:lstStyle/>
                    <a:p>
                      <a:pPr algn="ctr" rtl="0"/>
                      <a:r>
                        <a:rPr lang="en-US" dirty="0" smtClean="0"/>
                        <a:t>1.0897</a:t>
                      </a:r>
                      <a:endParaRPr lang="fa-IR" dirty="0"/>
                    </a:p>
                  </a:txBody>
                  <a:tcPr/>
                </a:tc>
                <a:tc>
                  <a:txBody>
                    <a:bodyPr/>
                    <a:lstStyle/>
                    <a:p>
                      <a:pPr algn="ctr" rtl="0"/>
                      <a:r>
                        <a:rPr lang="en-US" dirty="0" smtClean="0"/>
                        <a:t>1.0598</a:t>
                      </a:r>
                      <a:endParaRPr lang="fa-IR" dirty="0"/>
                    </a:p>
                  </a:txBody>
                  <a:tcPr/>
                </a:tc>
                <a:tc>
                  <a:txBody>
                    <a:bodyPr/>
                    <a:lstStyle/>
                    <a:p>
                      <a:pPr algn="ctr" rtl="0"/>
                      <a:r>
                        <a:rPr lang="en-US" dirty="0" smtClean="0"/>
                        <a:t>1.0419</a:t>
                      </a:r>
                      <a:endParaRPr lang="fa-IR" dirty="0"/>
                    </a:p>
                  </a:txBody>
                  <a:tcPr/>
                </a:tc>
                <a:tc>
                  <a:txBody>
                    <a:bodyPr/>
                    <a:lstStyle/>
                    <a:p>
                      <a:pPr algn="ctr" rtl="0"/>
                      <a:r>
                        <a:rPr lang="en-US" dirty="0" smtClean="0"/>
                        <a:t>1.0299</a:t>
                      </a:r>
                      <a:endParaRPr lang="fa-IR" dirty="0"/>
                    </a:p>
                  </a:txBody>
                  <a:tcPr/>
                </a:tc>
                <a:tc>
                  <a:txBody>
                    <a:bodyPr/>
                    <a:lstStyle/>
                    <a:p>
                      <a:pPr algn="ctr" rtl="0"/>
                      <a:r>
                        <a:rPr lang="en-US" dirty="0" smtClean="0"/>
                        <a:t>0.2</a:t>
                      </a:r>
                      <a:endParaRPr lang="fa-IR" dirty="0"/>
                    </a:p>
                  </a:txBody>
                  <a:tcPr/>
                </a:tc>
              </a:tr>
              <a:tr h="370840">
                <a:tc>
                  <a:txBody>
                    <a:bodyPr/>
                    <a:lstStyle/>
                    <a:p>
                      <a:pPr algn="ctr" rtl="0"/>
                      <a:r>
                        <a:rPr lang="en-US" dirty="0" smtClean="0"/>
                        <a:t>1.1236</a:t>
                      </a:r>
                      <a:endParaRPr lang="fa-IR" dirty="0"/>
                    </a:p>
                  </a:txBody>
                  <a:tcPr/>
                </a:tc>
                <a:tc>
                  <a:txBody>
                    <a:bodyPr/>
                    <a:lstStyle/>
                    <a:p>
                      <a:pPr algn="ctr" rtl="0"/>
                      <a:r>
                        <a:rPr lang="en-US" dirty="0" smtClean="0"/>
                        <a:t>1.0824</a:t>
                      </a:r>
                      <a:endParaRPr lang="fa-IR" dirty="0"/>
                    </a:p>
                  </a:txBody>
                  <a:tcPr/>
                </a:tc>
                <a:tc>
                  <a:txBody>
                    <a:bodyPr/>
                    <a:lstStyle/>
                    <a:p>
                      <a:pPr algn="ctr" rtl="0"/>
                      <a:r>
                        <a:rPr lang="en-US" dirty="0" smtClean="0"/>
                        <a:t>1.0577</a:t>
                      </a:r>
                      <a:endParaRPr lang="fa-IR" dirty="0"/>
                    </a:p>
                  </a:txBody>
                  <a:tcPr/>
                </a:tc>
                <a:tc>
                  <a:txBody>
                    <a:bodyPr/>
                    <a:lstStyle/>
                    <a:p>
                      <a:pPr algn="ctr" rtl="0"/>
                      <a:r>
                        <a:rPr lang="en-US" dirty="0" smtClean="0"/>
                        <a:t>1.0412</a:t>
                      </a:r>
                      <a:endParaRPr lang="fa-IR" dirty="0"/>
                    </a:p>
                  </a:txBody>
                  <a:tcPr/>
                </a:tc>
                <a:tc>
                  <a:txBody>
                    <a:bodyPr/>
                    <a:lstStyle/>
                    <a:p>
                      <a:pPr algn="ctr" rtl="0"/>
                      <a:r>
                        <a:rPr lang="en-US" dirty="0" smtClean="0"/>
                        <a:t>0.1</a:t>
                      </a:r>
                      <a:endParaRPr lang="fa-IR" dirty="0"/>
                    </a:p>
                  </a:txBody>
                  <a:tcPr/>
                </a:tc>
              </a:tr>
            </a:tbl>
          </a:graphicData>
        </a:graphic>
      </p:graphicFrame>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730273" y="533400"/>
            <a:ext cx="31183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dirty="0"/>
              <a:t>SWITCHING</a:t>
            </a:r>
            <a:endParaRPr lang="fa-IR" sz="2800" dirty="0"/>
          </a:p>
        </p:txBody>
      </p:sp>
    </p:spTree>
    <p:extLst>
      <p:ext uri="{BB962C8B-B14F-4D97-AF65-F5344CB8AC3E}">
        <p14:creationId xmlns:p14="http://schemas.microsoft.com/office/powerpoint/2010/main" val="2434099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228600"/>
            <a:ext cx="7772400" cy="1219200"/>
          </a:xfrm>
        </p:spPr>
        <p:txBody>
          <a:bodyPr/>
          <a:lstStyle/>
          <a:p>
            <a:r>
              <a:rPr lang="en-US"/>
              <a:t>   </a:t>
            </a:r>
          </a:p>
        </p:txBody>
      </p:sp>
      <p:sp>
        <p:nvSpPr>
          <p:cNvPr id="5" name="Rectangle 3"/>
          <p:cNvSpPr txBox="1">
            <a:spLocks noChangeArrowheads="1"/>
          </p:cNvSpPr>
          <p:nvPr/>
        </p:nvSpPr>
        <p:spPr>
          <a:xfrm>
            <a:off x="838200" y="381000"/>
            <a:ext cx="7772400" cy="44545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smtClean="0"/>
              <a:t>We all have had dealings with over current protection if fact we have a whole group that deals with it.</a:t>
            </a:r>
          </a:p>
          <a:p>
            <a:pPr>
              <a:lnSpc>
                <a:spcPct val="90000"/>
              </a:lnSpc>
            </a:pPr>
            <a:r>
              <a:rPr lang="en-US" sz="2800" dirty="0" smtClean="0"/>
              <a:t>But very few of us deal with over voltage protection.  Why well simplistically currents are a function of load and impedance of the system and that can be pretty much anything</a:t>
            </a:r>
          </a:p>
          <a:p>
            <a:pPr>
              <a:lnSpc>
                <a:spcPct val="90000"/>
              </a:lnSpc>
            </a:pPr>
            <a:r>
              <a:rPr lang="en-US" sz="2800" dirty="0" smtClean="0"/>
              <a:t>But even though there appears to a lot of voltages in reality there are only about 20 to 30 which means once you have provided protection for these voltages you can use it again and again and don’t have to re engineer.  Example for 12kv we use insulation rated 110kV BIL and an arrester rated 10kV.  This means the 12kV at State College uses the same over voltage protection as the 12kV at Parkersburg or Colorado for that matter.</a:t>
            </a:r>
            <a:endParaRPr lang="en-US" sz="2800" dirty="0"/>
          </a:p>
        </p:txBody>
      </p:sp>
    </p:spTree>
    <p:extLst>
      <p:ext uri="{BB962C8B-B14F-4D97-AF65-F5344CB8AC3E}">
        <p14:creationId xmlns:p14="http://schemas.microsoft.com/office/powerpoint/2010/main" val="644353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rdoo\Desktop\OL\Pic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703972"/>
            <a:ext cx="2039938" cy="205013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erdoo\Desktop\OL\eiff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349366"/>
            <a:ext cx="2667000" cy="24047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Gerdoo\Desktop\OL\stat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261" y="1828800"/>
            <a:ext cx="3069941" cy="187801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31183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solidFill>
                  <a:schemeClr val="tx1"/>
                </a:solidFill>
              </a:rPr>
              <a:t>The Lightning Flash</a:t>
            </a:r>
          </a:p>
        </p:txBody>
      </p:sp>
    </p:spTree>
    <p:extLst>
      <p:ext uri="{BB962C8B-B14F-4D97-AF65-F5344CB8AC3E}">
        <p14:creationId xmlns:p14="http://schemas.microsoft.com/office/powerpoint/2010/main" val="425122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026" y="2590800"/>
            <a:ext cx="7885386" cy="3970318"/>
          </a:xfrm>
          <a:prstGeom prst="rect">
            <a:avLst/>
          </a:prstGeom>
        </p:spPr>
        <p:txBody>
          <a:bodyPr wrap="square">
            <a:spAutoFit/>
          </a:bodyPr>
          <a:lstStyle/>
          <a:p>
            <a:pPr marL="285750" indent="-285750">
              <a:buFont typeface="Wingdings" pitchFamily="2" charset="2"/>
              <a:buChar char="ü"/>
            </a:pPr>
            <a:r>
              <a:rPr lang="en-US" b="1" i="1" dirty="0"/>
              <a:t>number of desired outage in per 100km </a:t>
            </a:r>
            <a:r>
              <a:rPr lang="en-US" b="1" i="1" dirty="0" smtClean="0"/>
              <a:t>line:  </a:t>
            </a:r>
          </a:p>
          <a:p>
            <a:r>
              <a:rPr lang="en-US" b="1" i="1" dirty="0" smtClean="0"/>
              <a:t>(   a) IMPORTANT LINES:.5-1</a:t>
            </a:r>
          </a:p>
          <a:p>
            <a:r>
              <a:rPr lang="en-US" b="1" i="1" dirty="0" smtClean="0"/>
              <a:t>    b)NONIMPORTANT LINES: 3-5</a:t>
            </a:r>
          </a:p>
          <a:p>
            <a:r>
              <a:rPr lang="en-US" b="1" i="1" dirty="0" smtClean="0"/>
              <a:t>    C)63 KV: 1.5-2-3</a:t>
            </a:r>
          </a:p>
          <a:p>
            <a:r>
              <a:rPr lang="en-US" b="1" i="1" dirty="0" smtClean="0"/>
              <a:t>    d)voltages&gt;400KV: &lt;1)</a:t>
            </a:r>
          </a:p>
          <a:p>
            <a:pPr marL="285750" indent="-285750">
              <a:buFont typeface="Wingdings" pitchFamily="2" charset="2"/>
              <a:buChar char="ü"/>
            </a:pPr>
            <a:r>
              <a:rPr lang="en-US" b="1" i="1" dirty="0" smtClean="0"/>
              <a:t>Lightening information :    number </a:t>
            </a:r>
            <a:r>
              <a:rPr lang="en-US" b="1" i="1" dirty="0"/>
              <a:t>of days, </a:t>
            </a:r>
            <a:r>
              <a:rPr lang="en-US" b="1" i="1" dirty="0" smtClean="0"/>
              <a:t>hours (ISUCRONIC LEVEL)</a:t>
            </a:r>
          </a:p>
          <a:p>
            <a:pPr marL="285750" indent="-285750">
              <a:buFont typeface="Wingdings" pitchFamily="2" charset="2"/>
              <a:buChar char="ü"/>
            </a:pPr>
            <a:r>
              <a:rPr lang="en-US" b="1" i="1" dirty="0" smtClean="0"/>
              <a:t>Line </a:t>
            </a:r>
            <a:r>
              <a:rPr lang="en-US" b="1" i="1" dirty="0"/>
              <a:t>guard tower height(m</a:t>
            </a:r>
            <a:r>
              <a:rPr lang="en-US" b="1" i="1" dirty="0" smtClean="0"/>
              <a:t>)</a:t>
            </a:r>
          </a:p>
          <a:p>
            <a:pPr marL="285750" indent="-285750">
              <a:buFont typeface="Wingdings" pitchFamily="2" charset="2"/>
              <a:buChar char="ü"/>
            </a:pPr>
            <a:r>
              <a:rPr lang="en-US" b="1" i="1" dirty="0" smtClean="0"/>
              <a:t>Line </a:t>
            </a:r>
            <a:r>
              <a:rPr lang="en-US" b="1" i="1" dirty="0" err="1"/>
              <a:t>gard</a:t>
            </a:r>
            <a:r>
              <a:rPr lang="en-US" b="1" i="1" dirty="0"/>
              <a:t> </a:t>
            </a:r>
            <a:r>
              <a:rPr lang="en-US" b="1" i="1" dirty="0" smtClean="0"/>
              <a:t>sag(m):</a:t>
            </a:r>
          </a:p>
          <a:p>
            <a:pPr marL="285750" indent="-285750">
              <a:buFont typeface="Wingdings" pitchFamily="2" charset="2"/>
              <a:buChar char="ü"/>
            </a:pPr>
            <a:r>
              <a:rPr lang="en-US" b="1" i="1" dirty="0" smtClean="0"/>
              <a:t>distance </a:t>
            </a:r>
            <a:r>
              <a:rPr lang="en-US" b="1" i="1" dirty="0" err="1" smtClean="0"/>
              <a:t>beetwin</a:t>
            </a:r>
            <a:r>
              <a:rPr lang="en-US" b="1" i="1" dirty="0" smtClean="0"/>
              <a:t> </a:t>
            </a:r>
            <a:r>
              <a:rPr lang="en-US" b="1" i="1" dirty="0"/>
              <a:t>tow line wire(m</a:t>
            </a:r>
            <a:r>
              <a:rPr lang="en-US" b="1" i="1" dirty="0" smtClean="0"/>
              <a:t>):</a:t>
            </a:r>
          </a:p>
          <a:p>
            <a:pPr marL="285750" indent="-285750">
              <a:buFont typeface="Wingdings" pitchFamily="2" charset="2"/>
              <a:buChar char="ü"/>
            </a:pPr>
            <a:r>
              <a:rPr lang="en-US" b="1" i="1" dirty="0" smtClean="0"/>
              <a:t>Voltage </a:t>
            </a:r>
            <a:r>
              <a:rPr lang="en-US" b="1" i="1" dirty="0"/>
              <a:t>correction factor of power line frequency (Kpf:0.83</a:t>
            </a:r>
            <a:r>
              <a:rPr lang="en-US" b="1" i="1" dirty="0" smtClean="0"/>
              <a:t>)</a:t>
            </a:r>
          </a:p>
          <a:p>
            <a:pPr marL="285750" indent="-285750">
              <a:buFont typeface="Wingdings" pitchFamily="2" charset="2"/>
              <a:buChar char="ü"/>
            </a:pPr>
            <a:r>
              <a:rPr lang="en-US" b="1" i="1" dirty="0" smtClean="0"/>
              <a:t> Equivalent </a:t>
            </a:r>
            <a:r>
              <a:rPr lang="en-US" b="1" i="1" dirty="0"/>
              <a:t>surge impedance of </a:t>
            </a:r>
            <a:r>
              <a:rPr lang="en-US" b="1" i="1" dirty="0" smtClean="0"/>
              <a:t>tower(Zt:10-30) </a:t>
            </a:r>
            <a:endParaRPr lang="en-US" b="1" i="1" dirty="0"/>
          </a:p>
          <a:p>
            <a:pPr marL="285750" indent="-285750">
              <a:buFont typeface="Wingdings" pitchFamily="2" charset="2"/>
              <a:buChar char="ü"/>
            </a:pPr>
            <a:r>
              <a:rPr lang="en-US" b="1" i="1" dirty="0" err="1" smtClean="0"/>
              <a:t>coopling</a:t>
            </a:r>
            <a:r>
              <a:rPr lang="en-US" b="1" i="1" dirty="0" smtClean="0"/>
              <a:t> </a:t>
            </a:r>
            <a:r>
              <a:rPr lang="en-US" b="1" i="1" dirty="0" err="1"/>
              <a:t>coefition</a:t>
            </a:r>
            <a:r>
              <a:rPr lang="en-US" b="1" i="1" dirty="0"/>
              <a:t> </a:t>
            </a:r>
            <a:r>
              <a:rPr lang="en-US" b="1" i="1" dirty="0" smtClean="0"/>
              <a:t> </a:t>
            </a:r>
            <a:r>
              <a:rPr lang="en-US" b="1" i="1" dirty="0" err="1" smtClean="0"/>
              <a:t>betwin</a:t>
            </a:r>
            <a:r>
              <a:rPr lang="en-US" b="1" i="1" dirty="0" smtClean="0"/>
              <a:t> </a:t>
            </a:r>
            <a:r>
              <a:rPr lang="en-US" b="1" i="1" dirty="0"/>
              <a:t>line </a:t>
            </a:r>
            <a:r>
              <a:rPr lang="en-US" b="1" i="1" dirty="0" err="1" smtClean="0"/>
              <a:t>gard</a:t>
            </a:r>
            <a:r>
              <a:rPr lang="en-US" b="1" i="1" dirty="0" smtClean="0"/>
              <a:t> </a:t>
            </a:r>
            <a:r>
              <a:rPr lang="en-US" b="1" i="1" dirty="0"/>
              <a:t>and conductor phase (C: 0.3</a:t>
            </a:r>
            <a:r>
              <a:rPr lang="en-US" b="1" i="1" dirty="0" smtClean="0"/>
              <a:t>)</a:t>
            </a:r>
          </a:p>
          <a:p>
            <a:pPr marL="285750" indent="-285750">
              <a:buFont typeface="Wingdings" pitchFamily="2" charset="2"/>
              <a:buChar char="ü"/>
            </a:pPr>
            <a:r>
              <a:rPr lang="en-US" b="1" i="1" dirty="0" smtClean="0"/>
              <a:t>The </a:t>
            </a:r>
            <a:r>
              <a:rPr lang="en-US" b="1" i="1" dirty="0"/>
              <a:t>correction factor for wave figure(Kwf:1.31</a:t>
            </a:r>
            <a:r>
              <a:rPr lang="en-US" b="1" i="1" dirty="0" smtClean="0"/>
              <a:t>)</a:t>
            </a:r>
            <a:endParaRPr lang="en-US" b="1" i="1" dirty="0"/>
          </a:p>
          <a:p>
            <a:pPr marL="285750" indent="-285750">
              <a:buFont typeface="Wingdings" pitchFamily="2" charset="2"/>
              <a:buChar char="ü"/>
            </a:pPr>
            <a:r>
              <a:rPr lang="en-US" b="1" i="1" dirty="0"/>
              <a:t>Height above sea level(m</a:t>
            </a:r>
            <a:r>
              <a:rPr lang="en-US" b="1" i="1" dirty="0" smtClean="0"/>
              <a:t>)</a:t>
            </a:r>
            <a:endParaRPr lang="en-US" b="1" i="1" dirty="0"/>
          </a:p>
        </p:txBody>
      </p:sp>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730273" y="533400"/>
            <a:ext cx="31945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a:solidFill>
                  <a:schemeClr val="tx1"/>
                </a:solidFill>
              </a:rPr>
              <a:t>The Lightning Flash</a:t>
            </a:r>
          </a:p>
        </p:txBody>
      </p:sp>
    </p:spTree>
    <p:extLst>
      <p:ext uri="{BB962C8B-B14F-4D97-AF65-F5344CB8AC3E}">
        <p14:creationId xmlns:p14="http://schemas.microsoft.com/office/powerpoint/2010/main" val="2813127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rdoo\Desktop\ictl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707438" cy="444817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smtClean="0"/>
              <a:t>SOFTWARE</a:t>
            </a:r>
            <a:endParaRPr lang="fa-IR" sz="2800" b="1" dirty="0"/>
          </a:p>
        </p:txBody>
      </p:sp>
    </p:spTree>
    <p:extLst>
      <p:ext uri="{BB962C8B-B14F-4D97-AF65-F5344CB8AC3E}">
        <p14:creationId xmlns:p14="http://schemas.microsoft.com/office/powerpoint/2010/main" val="1607580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1066800"/>
            <a:ext cx="5181600" cy="1477328"/>
          </a:xfrm>
          <a:prstGeom prst="rect">
            <a:avLst/>
          </a:prstGeom>
          <a:noFill/>
        </p:spPr>
        <p:txBody>
          <a:bodyPr wrap="square" rtlCol="1">
            <a:spAutoFit/>
          </a:bodyPr>
          <a:lstStyle/>
          <a:p>
            <a:pPr algn="r" rtl="1"/>
            <a:r>
              <a:rPr lang="fa-IR" dirty="0" smtClean="0"/>
              <a:t>انتخاب مقره</a:t>
            </a:r>
          </a:p>
          <a:p>
            <a:pPr marL="285750" indent="-285750" algn="r" rtl="1">
              <a:buFont typeface="Wingdings" pitchFamily="2" charset="2"/>
              <a:buChar char="ü"/>
            </a:pPr>
            <a:r>
              <a:rPr lang="fa-IR" dirty="0" smtClean="0"/>
              <a:t>مرحله اول : انتخاب مقره بر اساس معیارهای الکتریکی</a:t>
            </a:r>
          </a:p>
          <a:p>
            <a:pPr marL="285750" indent="-285750" algn="r" rtl="1">
              <a:buFont typeface="Wingdings" pitchFamily="2" charset="2"/>
              <a:buChar char="ü"/>
            </a:pPr>
            <a:r>
              <a:rPr lang="fa-IR" dirty="0" smtClean="0"/>
              <a:t>مرحله دوم: انتخاب مقره بر اساس معیارهای مکانیکی</a:t>
            </a:r>
          </a:p>
          <a:p>
            <a:pPr marL="285750" indent="-285750" algn="r" rtl="1">
              <a:buFont typeface="Wingdings" pitchFamily="2" charset="2"/>
              <a:buChar char="ü"/>
            </a:pPr>
            <a:r>
              <a:rPr lang="fa-IR" dirty="0" smtClean="0"/>
              <a:t>مرحله سوم: انتخاب مقره بر اساس معیارهای اقتصادی</a:t>
            </a:r>
          </a:p>
          <a:p>
            <a:pPr marL="285750" indent="-285750" algn="r" rtl="1">
              <a:buFont typeface="Wingdings" pitchFamily="2" charset="2"/>
              <a:buChar char="ü"/>
            </a:pPr>
            <a:endParaRPr lang="fa-IR" dirty="0"/>
          </a:p>
        </p:txBody>
      </p:sp>
      <p:sp>
        <p:nvSpPr>
          <p:cNvPr id="4" name="TextBox 3"/>
          <p:cNvSpPr txBox="1"/>
          <p:nvPr/>
        </p:nvSpPr>
        <p:spPr>
          <a:xfrm>
            <a:off x="4114800" y="2338150"/>
            <a:ext cx="4572000" cy="2031325"/>
          </a:xfrm>
          <a:prstGeom prst="rect">
            <a:avLst/>
          </a:prstGeom>
          <a:noFill/>
        </p:spPr>
        <p:txBody>
          <a:bodyPr wrap="square" rtlCol="1">
            <a:spAutoFit/>
          </a:bodyPr>
          <a:lstStyle/>
          <a:p>
            <a:r>
              <a:rPr lang="fa-IR" dirty="0"/>
              <a:t>مرحله اول : انتخاب مقره بر اساس معیارهای الکتریکی</a:t>
            </a:r>
          </a:p>
          <a:p>
            <a:pPr marL="285750" indent="-285750" algn="r" rtl="1">
              <a:buFont typeface="Wingdings" pitchFamily="2" charset="2"/>
              <a:buChar char="ü"/>
            </a:pPr>
            <a:r>
              <a:rPr lang="fa-IR" dirty="0" smtClean="0"/>
              <a:t>اضافه ولتاژ داخلی</a:t>
            </a:r>
          </a:p>
          <a:p>
            <a:pPr marL="285750" indent="-285750" algn="r" rtl="1">
              <a:buFont typeface="Wingdings" pitchFamily="2" charset="2"/>
              <a:buChar char="ü"/>
            </a:pPr>
            <a:r>
              <a:rPr lang="fa-IR" dirty="0" smtClean="0"/>
              <a:t>اضافه ولتاژهای خارجی</a:t>
            </a:r>
          </a:p>
          <a:p>
            <a:pPr marL="285750" indent="-285750" algn="r" rtl="1">
              <a:buFont typeface="Wingdings" pitchFamily="2" charset="2"/>
              <a:buChar char="ü"/>
            </a:pPr>
            <a:r>
              <a:rPr lang="fa-IR" dirty="0" smtClean="0"/>
              <a:t>حداقل فاصله هوایی مجاز بین هادی فاز و بدنه برج</a:t>
            </a:r>
          </a:p>
          <a:p>
            <a:pPr marL="285750" indent="-285750" algn="r" rtl="1">
              <a:buFont typeface="Wingdings" pitchFamily="2" charset="2"/>
              <a:buChar char="ü"/>
            </a:pPr>
            <a:r>
              <a:rPr lang="fa-IR" dirty="0" smtClean="0"/>
              <a:t>شرایط محیطی</a:t>
            </a:r>
          </a:p>
          <a:p>
            <a:pPr marL="285750" indent="-285750" algn="r" rtl="1">
              <a:buFont typeface="Wingdings" pitchFamily="2" charset="2"/>
              <a:buChar char="ü"/>
            </a:pPr>
            <a:r>
              <a:rPr lang="fa-IR" dirty="0" smtClean="0"/>
              <a:t>الودگی هوا</a:t>
            </a:r>
          </a:p>
          <a:p>
            <a:pPr marL="285750" indent="-285750" algn="r" rtl="1">
              <a:buFont typeface="Wingdings" pitchFamily="2" charset="2"/>
              <a:buChar char="ü"/>
            </a:pPr>
            <a:r>
              <a:rPr lang="fa-IR" dirty="0" smtClean="0"/>
              <a:t>کرونا</a:t>
            </a:r>
            <a:endParaRPr lang="fa-IR" dirty="0"/>
          </a:p>
        </p:txBody>
      </p:sp>
      <p:sp>
        <p:nvSpPr>
          <p:cNvPr id="5" name="TextBox 4"/>
          <p:cNvSpPr txBox="1"/>
          <p:nvPr/>
        </p:nvSpPr>
        <p:spPr>
          <a:xfrm>
            <a:off x="1752600" y="4369475"/>
            <a:ext cx="6629400" cy="2308324"/>
          </a:xfrm>
          <a:prstGeom prst="rect">
            <a:avLst/>
          </a:prstGeom>
          <a:noFill/>
        </p:spPr>
        <p:txBody>
          <a:bodyPr wrap="square" rtlCol="1">
            <a:spAutoFit/>
          </a:bodyPr>
          <a:lstStyle/>
          <a:p>
            <a:r>
              <a:rPr lang="fa-IR" dirty="0"/>
              <a:t>مرحله اول : انتخاب مقره بر اساس معیارهای </a:t>
            </a:r>
            <a:r>
              <a:rPr lang="fa-IR" dirty="0" smtClean="0"/>
              <a:t>مکانیکی</a:t>
            </a:r>
            <a:endParaRPr lang="fa-IR" dirty="0"/>
          </a:p>
          <a:p>
            <a:pPr marL="285750" indent="-285750" algn="r" rtl="1">
              <a:buFont typeface="Wingdings" pitchFamily="2" charset="2"/>
              <a:buChar char="ü"/>
            </a:pPr>
            <a:r>
              <a:rPr lang="fa-IR" dirty="0" smtClean="0"/>
              <a:t>تحمل نیروی وزن هادی</a:t>
            </a:r>
          </a:p>
          <a:p>
            <a:pPr marL="285750" indent="-285750" algn="r" rtl="1">
              <a:buFont typeface="Wingdings" pitchFamily="2" charset="2"/>
              <a:buChar char="ü"/>
            </a:pPr>
            <a:r>
              <a:rPr lang="fa-IR" dirty="0" smtClean="0"/>
              <a:t>نیروی وارد بر مقره در اثر زاویه دار بودن خط</a:t>
            </a:r>
          </a:p>
          <a:p>
            <a:pPr marL="285750" indent="-285750" algn="r" rtl="1">
              <a:buFont typeface="Wingdings" pitchFamily="2" charset="2"/>
              <a:buChar char="ü"/>
            </a:pPr>
            <a:r>
              <a:rPr lang="fa-IR" dirty="0" smtClean="0"/>
              <a:t>نیروی باد</a:t>
            </a:r>
          </a:p>
          <a:p>
            <a:pPr marL="285750" indent="-285750" algn="r" rtl="1">
              <a:buFont typeface="Wingdings" pitchFamily="2" charset="2"/>
              <a:buChar char="ü"/>
            </a:pPr>
            <a:r>
              <a:rPr lang="fa-IR" dirty="0" smtClean="0"/>
              <a:t>نیروهای ناشی از وزن یخ و برف</a:t>
            </a:r>
          </a:p>
          <a:p>
            <a:pPr marL="285750" indent="-285750" algn="r" rtl="1">
              <a:buFont typeface="Wingdings" pitchFamily="2" charset="2"/>
              <a:buChar char="ü"/>
            </a:pPr>
            <a:r>
              <a:rPr lang="fa-IR" dirty="0" smtClean="0"/>
              <a:t>تحمل نیروهای غیرطبیعی ناشی از تخلیه ناگهانی برف و یخ از روی هادی</a:t>
            </a:r>
          </a:p>
          <a:p>
            <a:pPr marL="285750" indent="-285750" algn="r" rtl="1">
              <a:buFont typeface="Wingdings" pitchFamily="2" charset="2"/>
              <a:buChar char="ü"/>
            </a:pPr>
            <a:r>
              <a:rPr lang="fa-IR" dirty="0" smtClean="0"/>
              <a:t>پارگی سیم</a:t>
            </a:r>
          </a:p>
          <a:p>
            <a:pPr marL="285750" indent="-285750" algn="r" rtl="1">
              <a:buFont typeface="Wingdings" pitchFamily="2" charset="2"/>
              <a:buChar char="ü"/>
            </a:pPr>
            <a:r>
              <a:rPr lang="fa-IR" dirty="0" smtClean="0"/>
              <a:t>شکستن یک زنجیر مقره</a:t>
            </a:r>
          </a:p>
        </p:txBody>
      </p:sp>
      <p:sp>
        <p:nvSpPr>
          <p:cNvPr id="6" name="Rounded Rectangle 5"/>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7" name="Rounded Rectangle 6"/>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smtClean="0"/>
              <a:t>INSULATOR SELECTION</a:t>
            </a:r>
            <a:endParaRPr lang="fa-IR" sz="2800" b="1" dirty="0"/>
          </a:p>
        </p:txBody>
      </p:sp>
    </p:spTree>
    <p:extLst>
      <p:ext uri="{BB962C8B-B14F-4D97-AF65-F5344CB8AC3E}">
        <p14:creationId xmlns:p14="http://schemas.microsoft.com/office/powerpoint/2010/main" val="3926756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3" name="Rounded Rectangle 2"/>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r>
              <a:rPr lang="en-US" sz="2800" b="1" dirty="0" smtClean="0"/>
              <a:t>INSULATOR SELECTION</a:t>
            </a:r>
            <a:endParaRPr lang="fa-IR" sz="2800" b="1" dirty="0"/>
          </a:p>
        </p:txBody>
      </p:sp>
      <p:sp>
        <p:nvSpPr>
          <p:cNvPr id="4" name="TextBox 3"/>
          <p:cNvSpPr txBox="1"/>
          <p:nvPr/>
        </p:nvSpPr>
        <p:spPr>
          <a:xfrm>
            <a:off x="3959990" y="1600200"/>
            <a:ext cx="4495800" cy="461665"/>
          </a:xfrm>
          <a:prstGeom prst="rect">
            <a:avLst/>
          </a:prstGeom>
          <a:noFill/>
        </p:spPr>
        <p:txBody>
          <a:bodyPr wrap="square" rtlCol="1">
            <a:spAutoFit/>
          </a:bodyPr>
          <a:lstStyle/>
          <a:p>
            <a:pPr algn="r" rtl="1"/>
            <a:r>
              <a:rPr lang="fa-IR" sz="2400" b="1" dirty="0" smtClean="0"/>
              <a:t>انتخاب </a:t>
            </a:r>
            <a:r>
              <a:rPr lang="en-US" sz="2400" b="1" dirty="0" smtClean="0"/>
              <a:t>KN</a:t>
            </a:r>
            <a:r>
              <a:rPr lang="fa-IR" sz="2400" b="1" dirty="0" smtClean="0"/>
              <a:t> مقره:</a:t>
            </a:r>
            <a:endParaRPr lang="fa-IR" sz="2400" b="1" dirty="0"/>
          </a:p>
        </p:txBody>
      </p:sp>
    </p:spTree>
    <p:extLst>
      <p:ext uri="{BB962C8B-B14F-4D97-AF65-F5344CB8AC3E}">
        <p14:creationId xmlns:p14="http://schemas.microsoft.com/office/powerpoint/2010/main" val="337190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02688"/>
            <a:ext cx="9028043" cy="5355312"/>
          </a:xfrm>
          <a:prstGeom prst="rect">
            <a:avLst/>
          </a:prstGeom>
        </p:spPr>
        <p:txBody>
          <a:bodyPr wrap="square">
            <a:spAutoFit/>
          </a:bodyPr>
          <a:lstStyle/>
          <a:p>
            <a:pPr marL="285750" indent="-285750">
              <a:buFont typeface="Wingdings" pitchFamily="2" charset="2"/>
              <a:buChar char="ü"/>
            </a:pPr>
            <a:r>
              <a:rPr lang="en-US" dirty="0"/>
              <a:t>IEC 60071-1, Edition 8.0 (2006-01)</a:t>
            </a:r>
          </a:p>
          <a:p>
            <a:r>
              <a:rPr lang="en-US" dirty="0"/>
              <a:t>Insulation co-ordination – Part 1: Definitions, principles and rules</a:t>
            </a:r>
          </a:p>
          <a:p>
            <a:pPr marL="285750" indent="-285750">
              <a:buFont typeface="Wingdings" pitchFamily="2" charset="2"/>
              <a:buChar char="ü"/>
            </a:pPr>
            <a:r>
              <a:rPr lang="en-US" dirty="0"/>
              <a:t>IEC 60071-2, Third Edition (1996-12)</a:t>
            </a:r>
          </a:p>
          <a:p>
            <a:r>
              <a:rPr lang="en-US" dirty="0"/>
              <a:t>Insulation co-ordination – Part 2: Application guide</a:t>
            </a:r>
          </a:p>
          <a:p>
            <a:pPr marL="285750" indent="-285750">
              <a:buFont typeface="Wingdings" pitchFamily="2" charset="2"/>
              <a:buChar char="ü"/>
            </a:pPr>
            <a:r>
              <a:rPr lang="en-US" dirty="0"/>
              <a:t>IEC/TR 60071-4, First Edition (2004-06)</a:t>
            </a:r>
          </a:p>
          <a:p>
            <a:r>
              <a:rPr lang="en-US" dirty="0" smtClean="0"/>
              <a:t>Insulation </a:t>
            </a:r>
            <a:r>
              <a:rPr lang="en-US" dirty="0"/>
              <a:t>co-ordination - Part 4: Computational guide to insulation co-ordination and </a:t>
            </a:r>
            <a:r>
              <a:rPr lang="en-US" dirty="0" err="1"/>
              <a:t>modelling</a:t>
            </a:r>
            <a:r>
              <a:rPr lang="en-US" dirty="0"/>
              <a:t> </a:t>
            </a:r>
            <a:r>
              <a:rPr lang="en-US" dirty="0" smtClean="0"/>
              <a:t>of electrical </a:t>
            </a:r>
            <a:r>
              <a:rPr lang="en-US" dirty="0"/>
              <a:t>networks</a:t>
            </a:r>
          </a:p>
          <a:p>
            <a:pPr marL="285750" indent="-285750">
              <a:buFont typeface="Wingdings" pitchFamily="2" charset="2"/>
              <a:buChar char="ü"/>
            </a:pPr>
            <a:r>
              <a:rPr lang="it-IT" dirty="0"/>
              <a:t>IEC 60099-4, Ed. 2.1, 2006-07</a:t>
            </a:r>
          </a:p>
          <a:p>
            <a:r>
              <a:rPr lang="en-US" dirty="0"/>
              <a:t>Surge arresters – Part 4: Metal-oxide surge arresters without gaps for </a:t>
            </a:r>
            <a:r>
              <a:rPr lang="en-US" dirty="0" err="1"/>
              <a:t>a.c</a:t>
            </a:r>
            <a:r>
              <a:rPr lang="en-US" dirty="0"/>
              <a:t>. systems</a:t>
            </a:r>
          </a:p>
          <a:p>
            <a:pPr marL="285750" indent="-285750">
              <a:buFont typeface="Wingdings" pitchFamily="2" charset="2"/>
              <a:buChar char="ü"/>
            </a:pPr>
            <a:r>
              <a:rPr lang="it-IT" dirty="0"/>
              <a:t>IEC 60099-5, Ed. 1.1, 2000-03</a:t>
            </a:r>
          </a:p>
          <a:p>
            <a:r>
              <a:rPr lang="en-US" dirty="0"/>
              <a:t>Surge arresters – Part 5: Selection and application recommendations</a:t>
            </a:r>
          </a:p>
          <a:p>
            <a:pPr marL="285750" indent="-285750">
              <a:buFont typeface="Wingdings" pitchFamily="2" charset="2"/>
              <a:buChar char="ü"/>
            </a:pPr>
            <a:r>
              <a:rPr lang="en-US" dirty="0"/>
              <a:t>DIN EN 60071-1, 1996-07</a:t>
            </a:r>
          </a:p>
          <a:p>
            <a:r>
              <a:rPr lang="de-DE" dirty="0"/>
              <a:t>Isolationskoordination - Teil 1: Begriffe, Grundsätze und Anforderungen (IEC 60071-1:1993); Deutsche Fassung </a:t>
            </a:r>
            <a:r>
              <a:rPr lang="de-DE" dirty="0" smtClean="0"/>
              <a:t>EN</a:t>
            </a:r>
            <a:r>
              <a:rPr lang="fa-IR" dirty="0" smtClean="0"/>
              <a:t>  </a:t>
            </a:r>
            <a:r>
              <a:rPr lang="en-US" dirty="0" smtClean="0"/>
              <a:t> 60071-1:1995</a:t>
            </a:r>
            <a:endParaRPr lang="de-DE" dirty="0"/>
          </a:p>
          <a:p>
            <a:r>
              <a:rPr lang="en-US" dirty="0" smtClean="0"/>
              <a:t>DIN </a:t>
            </a:r>
            <a:r>
              <a:rPr lang="en-US" dirty="0"/>
              <a:t>EN 60071-2, 1997-09</a:t>
            </a:r>
          </a:p>
          <a:p>
            <a:pPr marL="285750" indent="-285750">
              <a:buFont typeface="Wingdings" pitchFamily="2" charset="2"/>
              <a:buChar char="ü"/>
            </a:pPr>
            <a:r>
              <a:rPr lang="de-DE" dirty="0"/>
              <a:t>Isolationskoordination - Teil 2: Anwendungsrichtlinie (IEC 60071-2:1996); Deutsche Fassung EN 60071-2:1997</a:t>
            </a:r>
          </a:p>
          <a:p>
            <a:pPr marL="285750" indent="-285750">
              <a:buFont typeface="Wingdings" pitchFamily="2" charset="2"/>
              <a:buChar char="ü"/>
            </a:pPr>
            <a:r>
              <a:rPr lang="en-US" dirty="0"/>
              <a:t>IEEE 1313.1-1996</a:t>
            </a:r>
          </a:p>
          <a:p>
            <a:r>
              <a:rPr lang="en-US" dirty="0"/>
              <a:t>IEEE Standard for Insulation Coordination—Definitions, Principles, and Rules</a:t>
            </a:r>
            <a:endParaRPr lang="fa-IR" dirty="0"/>
          </a:p>
        </p:txBody>
      </p:sp>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5" name="Rounded Rectangle 4"/>
          <p:cNvSpPr/>
          <p:nvPr/>
        </p:nvSpPr>
        <p:spPr>
          <a:xfrm>
            <a:off x="4730273" y="533400"/>
            <a:ext cx="25087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standards</a:t>
            </a:r>
            <a:endParaRPr lang="fa-IR" sz="2800" dirty="0"/>
          </a:p>
        </p:txBody>
      </p:sp>
    </p:spTree>
    <p:extLst>
      <p:ext uri="{BB962C8B-B14F-4D97-AF65-F5344CB8AC3E}">
        <p14:creationId xmlns:p14="http://schemas.microsoft.com/office/powerpoint/2010/main" val="4055250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8800"/>
            <a:ext cx="8610600" cy="2031325"/>
          </a:xfrm>
          <a:prstGeom prst="rect">
            <a:avLst/>
          </a:prstGeom>
        </p:spPr>
        <p:txBody>
          <a:bodyPr wrap="square">
            <a:spAutoFit/>
          </a:bodyPr>
          <a:lstStyle/>
          <a:p>
            <a:pPr marL="285750" indent="-285750">
              <a:buFont typeface="Wingdings" pitchFamily="2" charset="2"/>
              <a:buChar char="ü"/>
            </a:pPr>
            <a:r>
              <a:rPr lang="en-US" dirty="0"/>
              <a:t>IEEE 1313.2-1999</a:t>
            </a:r>
          </a:p>
          <a:p>
            <a:r>
              <a:rPr lang="en-US" dirty="0"/>
              <a:t>IEEE Guide for the Application of Insulation Coordination</a:t>
            </a:r>
          </a:p>
          <a:p>
            <a:pPr marL="285750" indent="-285750">
              <a:buFont typeface="Wingdings" pitchFamily="2" charset="2"/>
              <a:buChar char="ü"/>
            </a:pPr>
            <a:r>
              <a:rPr lang="en-US" dirty="0"/>
              <a:t>IEEE C62.11-2005</a:t>
            </a:r>
          </a:p>
          <a:p>
            <a:r>
              <a:rPr lang="en-US" dirty="0"/>
              <a:t>IEEE Standard for Metal-Oxide Surge Arresters for AC Power Circuits (&gt; 1 kV)</a:t>
            </a:r>
          </a:p>
          <a:p>
            <a:pPr marL="285750" indent="-285750">
              <a:buFont typeface="Wingdings" pitchFamily="2" charset="2"/>
              <a:buChar char="ü"/>
            </a:pPr>
            <a:r>
              <a:rPr lang="en-US" dirty="0"/>
              <a:t>IEEE C62.22-1997</a:t>
            </a:r>
          </a:p>
          <a:p>
            <a:r>
              <a:rPr lang="en-US" dirty="0"/>
              <a:t>IEEE Guide for the Application of Metal-Oxide Surge Arresters for Alternating-Current Systems</a:t>
            </a:r>
            <a:endParaRPr lang="fa-IR" dirty="0"/>
          </a:p>
        </p:txBody>
      </p:sp>
      <p:sp>
        <p:nvSpPr>
          <p:cNvPr id="3" name="Rounded Rectangle 2"/>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Insulation coordination</a:t>
            </a:r>
          </a:p>
        </p:txBody>
      </p:sp>
      <p:sp>
        <p:nvSpPr>
          <p:cNvPr id="4" name="Rounded Rectangle 3"/>
          <p:cNvSpPr/>
          <p:nvPr/>
        </p:nvSpPr>
        <p:spPr>
          <a:xfrm>
            <a:off x="4730273" y="533400"/>
            <a:ext cx="189912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dirty="0"/>
              <a:t>standards</a:t>
            </a:r>
            <a:endParaRPr lang="fa-IR" sz="2800" dirty="0"/>
          </a:p>
        </p:txBody>
      </p:sp>
    </p:spTree>
    <p:extLst>
      <p:ext uri="{BB962C8B-B14F-4D97-AF65-F5344CB8AC3E}">
        <p14:creationId xmlns:p14="http://schemas.microsoft.com/office/powerpoint/2010/main" val="2180965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1200840"/>
            <a:ext cx="5466068" cy="369332"/>
          </a:xfrm>
          <a:prstGeom prst="rect">
            <a:avLst/>
          </a:prstGeom>
          <a:noFill/>
        </p:spPr>
        <p:txBody>
          <a:bodyPr wrap="square" rtlCol="1">
            <a:spAutoFit/>
          </a:bodyPr>
          <a:lstStyle/>
          <a:p>
            <a:r>
              <a:rPr lang="en-US" dirty="0" smtClean="0"/>
              <a:t>PROBLEM</a:t>
            </a:r>
            <a:r>
              <a:rPr lang="en-US" dirty="0"/>
              <a:t> </a:t>
            </a:r>
            <a:r>
              <a:rPr lang="en-US" dirty="0" smtClean="0"/>
              <a:t>by climate changing and ..</a:t>
            </a:r>
            <a:endParaRPr lang="fa-IR" dirty="0"/>
          </a:p>
        </p:txBody>
      </p:sp>
      <p:pic>
        <p:nvPicPr>
          <p:cNvPr id="1026" name="Picture 2" descr="C:\Users\Gerdoo\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063" y="1570172"/>
            <a:ext cx="1671637" cy="12956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erdoo\Desktop\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589235"/>
            <a:ext cx="2447690" cy="1602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Gerdoo\Desktop\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7659" y="4589235"/>
            <a:ext cx="2180673" cy="16242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263" y="1200840"/>
            <a:ext cx="2057400" cy="369332"/>
          </a:xfrm>
          <a:prstGeom prst="rect">
            <a:avLst/>
          </a:prstGeom>
          <a:noFill/>
        </p:spPr>
        <p:txBody>
          <a:bodyPr wrap="square" rtlCol="1">
            <a:spAutoFit/>
          </a:bodyPr>
          <a:lstStyle/>
          <a:p>
            <a:r>
              <a:rPr lang="en-US" dirty="0" smtClean="0"/>
              <a:t>1) 63 KV</a:t>
            </a:r>
            <a:endParaRPr lang="fa-IR" dirty="0"/>
          </a:p>
        </p:txBody>
      </p:sp>
      <p:sp>
        <p:nvSpPr>
          <p:cNvPr id="5" name="TextBox 4"/>
          <p:cNvSpPr txBox="1"/>
          <p:nvPr/>
        </p:nvSpPr>
        <p:spPr>
          <a:xfrm>
            <a:off x="335263" y="3110875"/>
            <a:ext cx="1371600" cy="369332"/>
          </a:xfrm>
          <a:prstGeom prst="rect">
            <a:avLst/>
          </a:prstGeom>
          <a:noFill/>
        </p:spPr>
        <p:txBody>
          <a:bodyPr wrap="square" rtlCol="1">
            <a:spAutoFit/>
          </a:bodyPr>
          <a:lstStyle/>
          <a:p>
            <a:r>
              <a:rPr lang="en-US" dirty="0" smtClean="0"/>
              <a:t>2) 230 KV</a:t>
            </a:r>
            <a:endParaRPr lang="fa-IR" dirty="0"/>
          </a:p>
        </p:txBody>
      </p:sp>
      <p:sp>
        <p:nvSpPr>
          <p:cNvPr id="6" name="TextBox 5"/>
          <p:cNvSpPr txBox="1"/>
          <p:nvPr/>
        </p:nvSpPr>
        <p:spPr>
          <a:xfrm>
            <a:off x="335263" y="4219903"/>
            <a:ext cx="1642733" cy="369332"/>
          </a:xfrm>
          <a:prstGeom prst="rect">
            <a:avLst/>
          </a:prstGeom>
          <a:noFill/>
        </p:spPr>
        <p:txBody>
          <a:bodyPr wrap="square" rtlCol="1">
            <a:spAutoFit/>
          </a:bodyPr>
          <a:lstStyle/>
          <a:p>
            <a:r>
              <a:rPr lang="en-US" dirty="0" smtClean="0"/>
              <a:t>3) 400 KV</a:t>
            </a:r>
            <a:endParaRPr lang="fa-IR" dirty="0"/>
          </a:p>
        </p:txBody>
      </p:sp>
      <p:sp>
        <p:nvSpPr>
          <p:cNvPr id="10" name="Rounded Rectangle 9"/>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dirty="0"/>
              <a:t>problem discussion</a:t>
            </a:r>
            <a:endParaRPr lang="en-US" sz="4000" b="1" i="1" u="sng" dirty="0"/>
          </a:p>
        </p:txBody>
      </p:sp>
      <p:pic>
        <p:nvPicPr>
          <p:cNvPr id="4" name="Picture 2" descr="C:\Users\Gerdoo\Desktop\linee\معیوب کلاردشت\3\DSC0937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2942" y="3295541"/>
            <a:ext cx="1652258" cy="928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67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399" y="1532930"/>
            <a:ext cx="4223331" cy="646331"/>
          </a:xfrm>
          <a:prstGeom prst="rect">
            <a:avLst/>
          </a:prstGeom>
          <a:noFill/>
        </p:spPr>
        <p:txBody>
          <a:bodyPr wrap="square" rtlCol="1">
            <a:spAutoFit/>
          </a:bodyPr>
          <a:lstStyle/>
          <a:p>
            <a:r>
              <a:rPr lang="en-US" dirty="0"/>
              <a:t>The number of </a:t>
            </a:r>
            <a:r>
              <a:rPr lang="en-US" dirty="0" smtClean="0"/>
              <a:t>outages Mazandaran </a:t>
            </a:r>
            <a:r>
              <a:rPr lang="en-US" dirty="0"/>
              <a:t>from 230 to</a:t>
            </a:r>
            <a:r>
              <a:rPr lang="fa-IR" dirty="0" smtClean="0"/>
              <a:t> ....</a:t>
            </a:r>
            <a:endParaRPr lang="fa-IR" dirty="0"/>
          </a:p>
        </p:txBody>
      </p:sp>
      <p:sp>
        <p:nvSpPr>
          <p:cNvPr id="3" name="TextBox 2"/>
          <p:cNvSpPr txBox="1"/>
          <p:nvPr/>
        </p:nvSpPr>
        <p:spPr>
          <a:xfrm>
            <a:off x="3429000" y="1255931"/>
            <a:ext cx="5029200" cy="923330"/>
          </a:xfrm>
          <a:prstGeom prst="rect">
            <a:avLst/>
          </a:prstGeom>
          <a:noFill/>
        </p:spPr>
        <p:txBody>
          <a:bodyPr wrap="square" rtlCol="1">
            <a:spAutoFit/>
          </a:bodyPr>
          <a:lstStyle/>
          <a:p>
            <a:pPr algn="r"/>
            <a:r>
              <a:rPr lang="fa-IR" dirty="0" smtClean="0"/>
              <a:t>روش قدیم در نحوه محاسبات</a:t>
            </a:r>
          </a:p>
          <a:p>
            <a:pPr algn="r"/>
            <a:r>
              <a:rPr lang="fa-IR" dirty="0" smtClean="0"/>
              <a:t>مثلا خط...</a:t>
            </a:r>
          </a:p>
          <a:p>
            <a:pPr algn="r"/>
            <a:r>
              <a:rPr lang="fa-IR" dirty="0" smtClean="0"/>
              <a:t>محاسبات جدید</a:t>
            </a:r>
            <a:endParaRPr lang="fa-IR" dirty="0"/>
          </a:p>
        </p:txBody>
      </p:sp>
      <p:sp>
        <p:nvSpPr>
          <p:cNvPr id="4" name="Rounded Rectangle 3"/>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dirty="0"/>
              <a:t>problem discussion</a:t>
            </a:r>
            <a:endParaRPr lang="en-US" sz="4000" b="1" i="1" u="sng" dirty="0"/>
          </a:p>
        </p:txBody>
      </p:sp>
    </p:spTree>
    <p:extLst>
      <p:ext uri="{BB962C8B-B14F-4D97-AF65-F5344CB8AC3E}">
        <p14:creationId xmlns:p14="http://schemas.microsoft.com/office/powerpoint/2010/main" val="4113758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7484" y="3472934"/>
            <a:ext cx="3832008" cy="369332"/>
          </a:xfrm>
          <a:prstGeom prst="rect">
            <a:avLst/>
          </a:prstGeom>
          <a:noFill/>
        </p:spPr>
        <p:txBody>
          <a:bodyPr wrap="square" rtlCol="1">
            <a:spAutoFit/>
          </a:bodyPr>
          <a:lstStyle/>
          <a:p>
            <a:pPr algn="l"/>
            <a:r>
              <a:rPr lang="fa-IR" dirty="0" smtClean="0"/>
              <a:t> </a:t>
            </a:r>
            <a:endParaRPr lang="fa-IR" dirty="0"/>
          </a:p>
        </p:txBody>
      </p:sp>
      <p:sp>
        <p:nvSpPr>
          <p:cNvPr id="8" name="Round Diagonal Corner Rectangle 7"/>
          <p:cNvSpPr/>
          <p:nvPr/>
        </p:nvSpPr>
        <p:spPr>
          <a:xfrm>
            <a:off x="3084443" y="1133854"/>
            <a:ext cx="5410200" cy="1424464"/>
          </a:xfrm>
          <a:prstGeom prst="round2DiagRect">
            <a:avLst/>
          </a:prstGeom>
        </p:spPr>
        <p:style>
          <a:lnRef idx="3">
            <a:schemeClr val="lt1"/>
          </a:lnRef>
          <a:fillRef idx="1">
            <a:schemeClr val="dk1"/>
          </a:fillRef>
          <a:effectRef idx="1">
            <a:schemeClr val="dk1"/>
          </a:effectRef>
          <a:fontRef idx="minor">
            <a:schemeClr val="lt1"/>
          </a:fontRef>
        </p:style>
        <p:txBody>
          <a:bodyPr rtlCol="1" anchor="ctr"/>
          <a:lstStyle/>
          <a:p>
            <a:r>
              <a:rPr lang="en-US" sz="2800" dirty="0"/>
              <a:t>According to the simulation results and climate change in recent years</a:t>
            </a:r>
            <a:endParaRPr lang="fa-IR" sz="2800" dirty="0"/>
          </a:p>
        </p:txBody>
      </p:sp>
      <p:sp>
        <p:nvSpPr>
          <p:cNvPr id="15" name="Round Diagonal Corner Rectangle 14"/>
          <p:cNvSpPr/>
          <p:nvPr/>
        </p:nvSpPr>
        <p:spPr>
          <a:xfrm>
            <a:off x="76200" y="1638005"/>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1) CREEPAGE DISTANCE</a:t>
            </a:r>
            <a:endParaRPr lang="fa-IR" dirty="0"/>
          </a:p>
        </p:txBody>
      </p:sp>
      <p:sp>
        <p:nvSpPr>
          <p:cNvPr id="16" name="Round Diagonal Corner Rectangle 15"/>
          <p:cNvSpPr/>
          <p:nvPr/>
        </p:nvSpPr>
        <p:spPr>
          <a:xfrm>
            <a:off x="304800" y="2218730"/>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2) NUMBER OF Insulators</a:t>
            </a:r>
            <a:endParaRPr lang="fa-IR" dirty="0"/>
          </a:p>
        </p:txBody>
      </p:sp>
      <p:sp>
        <p:nvSpPr>
          <p:cNvPr id="17" name="Round Diagonal Corner Rectangle 16"/>
          <p:cNvSpPr/>
          <p:nvPr/>
        </p:nvSpPr>
        <p:spPr>
          <a:xfrm>
            <a:off x="609128" y="2793757"/>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3) Quality Insulators</a:t>
            </a:r>
            <a:endParaRPr lang="fa-IR" dirty="0"/>
          </a:p>
        </p:txBody>
      </p:sp>
      <p:sp>
        <p:nvSpPr>
          <p:cNvPr id="18" name="Round Diagonal Corner Rectangle 17"/>
          <p:cNvSpPr/>
          <p:nvPr/>
        </p:nvSpPr>
        <p:spPr>
          <a:xfrm>
            <a:off x="1117088" y="3318011"/>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4) Insulators SHAPES</a:t>
            </a:r>
            <a:endParaRPr lang="fa-IR" dirty="0"/>
          </a:p>
        </p:txBody>
      </p:sp>
      <p:sp>
        <p:nvSpPr>
          <p:cNvPr id="19" name="Round Diagonal Corner Rectangle 18"/>
          <p:cNvSpPr/>
          <p:nvPr/>
        </p:nvSpPr>
        <p:spPr>
          <a:xfrm>
            <a:off x="1536780" y="3882885"/>
            <a:ext cx="50292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5) INSULATORS KIND (Composite-Ceramic-GLASS)</a:t>
            </a:r>
            <a:endParaRPr lang="fa-IR" dirty="0"/>
          </a:p>
        </p:txBody>
      </p:sp>
      <p:sp>
        <p:nvSpPr>
          <p:cNvPr id="20" name="Round Diagonal Corner Rectangle 19"/>
          <p:cNvSpPr/>
          <p:nvPr/>
        </p:nvSpPr>
        <p:spPr>
          <a:xfrm>
            <a:off x="3733800" y="4419600"/>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6) Insulators chain length</a:t>
            </a:r>
            <a:endParaRPr lang="fa-IR" dirty="0"/>
          </a:p>
        </p:txBody>
      </p:sp>
      <p:sp>
        <p:nvSpPr>
          <p:cNvPr id="21" name="Round Diagonal Corner Rectangle 20"/>
          <p:cNvSpPr/>
          <p:nvPr/>
        </p:nvSpPr>
        <p:spPr>
          <a:xfrm>
            <a:off x="4331805" y="4953000"/>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7) Issue OF Right  </a:t>
            </a:r>
            <a:r>
              <a:rPr lang="en-US" dirty="0" smtClean="0"/>
              <a:t>operation</a:t>
            </a:r>
            <a:endParaRPr lang="fa-IR" dirty="0"/>
          </a:p>
        </p:txBody>
      </p:sp>
      <p:sp>
        <p:nvSpPr>
          <p:cNvPr id="22" name="Round Diagonal Corner Rectangle 21"/>
          <p:cNvSpPr/>
          <p:nvPr/>
        </p:nvSpPr>
        <p:spPr>
          <a:xfrm>
            <a:off x="5105400" y="5450117"/>
            <a:ext cx="3352800" cy="67917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8) TOWER SHAPE</a:t>
            </a:r>
            <a:endParaRPr lang="fa-IR" dirty="0"/>
          </a:p>
        </p:txBody>
      </p:sp>
      <p:sp>
        <p:nvSpPr>
          <p:cNvPr id="12" name="Rounded Rectangle 11"/>
          <p:cNvSpPr/>
          <p:nvPr/>
        </p:nvSpPr>
        <p:spPr>
          <a:xfrm>
            <a:off x="0" y="0"/>
            <a:ext cx="58674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dirty="0"/>
              <a:t>problem discussion</a:t>
            </a:r>
            <a:endParaRPr lang="en-US" sz="4000" b="1" i="1" u="sng" dirty="0"/>
          </a:p>
        </p:txBody>
      </p:sp>
    </p:spTree>
    <p:extLst>
      <p:ext uri="{BB962C8B-B14F-4D97-AF65-F5344CB8AC3E}">
        <p14:creationId xmlns:p14="http://schemas.microsoft.com/office/powerpoint/2010/main" val="2151453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0"/>
            <a:ext cx="32766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Introduction</a:t>
            </a:r>
          </a:p>
        </p:txBody>
      </p:sp>
      <p:sp>
        <p:nvSpPr>
          <p:cNvPr id="3" name="Rectangle 2"/>
          <p:cNvSpPr/>
          <p:nvPr/>
        </p:nvSpPr>
        <p:spPr>
          <a:xfrm>
            <a:off x="0" y="1981200"/>
            <a:ext cx="8749748"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r>
              <a:rPr lang="en-US" dirty="0"/>
              <a:t>1. Insulation coordination is the selection of the insulation </a:t>
            </a:r>
            <a:r>
              <a:rPr lang="en-US" dirty="0" smtClean="0"/>
              <a:t>strength. If </a:t>
            </a:r>
            <a:r>
              <a:rPr lang="en-US" dirty="0"/>
              <a:t>desired, a reliability criterion and something about the stress placed on the </a:t>
            </a:r>
            <a:r>
              <a:rPr lang="en-US" dirty="0" smtClean="0"/>
              <a:t>insulation could </a:t>
            </a:r>
            <a:r>
              <a:rPr lang="en-US" dirty="0"/>
              <a:t>be added to the definition. In this case the definition would </a:t>
            </a:r>
            <a:r>
              <a:rPr lang="en-US" dirty="0" smtClean="0"/>
              <a:t>become</a:t>
            </a:r>
            <a:endParaRPr lang="en-US" dirty="0"/>
          </a:p>
        </p:txBody>
      </p:sp>
      <p:sp>
        <p:nvSpPr>
          <p:cNvPr id="6" name="Rectangle 5"/>
          <p:cNvSpPr/>
          <p:nvPr/>
        </p:nvSpPr>
        <p:spPr>
          <a:xfrm>
            <a:off x="609600" y="30480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2. Insulation coordination is the "selection of the insulation strength </a:t>
            </a:r>
            <a:r>
              <a:rPr lang="en-US" dirty="0" smtClean="0"/>
              <a:t>consistent with </a:t>
            </a:r>
            <a:r>
              <a:rPr lang="en-US" dirty="0"/>
              <a:t>the expected </a:t>
            </a:r>
            <a:r>
              <a:rPr lang="en-US" dirty="0" smtClean="0"/>
              <a:t>over voltages </a:t>
            </a:r>
            <a:r>
              <a:rPr lang="en-US" dirty="0"/>
              <a:t>to obtain an acceptable risk of failure" [I</a:t>
            </a:r>
            <a:r>
              <a:rPr lang="en-US" dirty="0" smtClean="0"/>
              <a:t>]. In </a:t>
            </a:r>
            <a:r>
              <a:rPr lang="en-US" dirty="0"/>
              <a:t>some cases, engineers prefer to add something concerning surge arresters, </a:t>
            </a:r>
            <a:r>
              <a:rPr lang="en-US" dirty="0" smtClean="0"/>
              <a:t>and therefore </a:t>
            </a:r>
            <a:r>
              <a:rPr lang="en-US" dirty="0"/>
              <a:t>the definition is expanded to</a:t>
            </a:r>
          </a:p>
        </p:txBody>
      </p:sp>
      <p:sp>
        <p:nvSpPr>
          <p:cNvPr id="7" name="Rectangle 6"/>
          <p:cNvSpPr/>
          <p:nvPr/>
        </p:nvSpPr>
        <p:spPr>
          <a:xfrm>
            <a:off x="38100" y="4191000"/>
            <a:ext cx="8711648"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r>
              <a:rPr lang="en-US" dirty="0"/>
              <a:t>3. Insulation coordination is the "process of bringing the insulation strengths </a:t>
            </a:r>
            <a:r>
              <a:rPr lang="en-US" dirty="0" smtClean="0"/>
              <a:t>of electrical </a:t>
            </a:r>
            <a:r>
              <a:rPr lang="en-US" dirty="0"/>
              <a:t>equipment into the proper relationship with expected </a:t>
            </a:r>
            <a:r>
              <a:rPr lang="en-US" dirty="0" smtClean="0"/>
              <a:t>over voltages and </a:t>
            </a:r>
            <a:r>
              <a:rPr lang="en-US" dirty="0"/>
              <a:t>with the characteristics of surge protective devices" [2</a:t>
            </a:r>
            <a:r>
              <a:rPr lang="en-US" dirty="0" smtClean="0"/>
              <a:t>]. The </a:t>
            </a:r>
            <a:r>
              <a:rPr lang="en-US" dirty="0"/>
              <a:t>definition could be expanded further to</a:t>
            </a:r>
          </a:p>
        </p:txBody>
      </p:sp>
      <p:sp>
        <p:nvSpPr>
          <p:cNvPr id="8" name="Rectangle 7"/>
          <p:cNvSpPr/>
          <p:nvPr/>
        </p:nvSpPr>
        <p:spPr>
          <a:xfrm>
            <a:off x="602974" y="5105400"/>
            <a:ext cx="8779152"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r>
              <a:rPr lang="en-US" dirty="0"/>
              <a:t>4. Insulation coordination is the "selection of the dielectric strength of </a:t>
            </a:r>
            <a:r>
              <a:rPr lang="en-US" dirty="0" smtClean="0"/>
              <a:t>equipment in </a:t>
            </a:r>
            <a:r>
              <a:rPr lang="en-US" dirty="0"/>
              <a:t>relation to the voltages which can appear on the system for which </a:t>
            </a:r>
            <a:r>
              <a:rPr lang="en-US" dirty="0" smtClean="0"/>
              <a:t>equipment is </a:t>
            </a:r>
            <a:r>
              <a:rPr lang="en-US" dirty="0"/>
              <a:t>intended and taking into account the service environment and the </a:t>
            </a:r>
            <a:r>
              <a:rPr lang="en-US" dirty="0" smtClean="0"/>
              <a:t>characteristics of </a:t>
            </a:r>
            <a:r>
              <a:rPr lang="en-US" dirty="0"/>
              <a:t>the available protective devices" [3].</a:t>
            </a:r>
          </a:p>
        </p:txBody>
      </p:sp>
      <p:sp>
        <p:nvSpPr>
          <p:cNvPr id="9" name="Oval 8"/>
          <p:cNvSpPr/>
          <p:nvPr/>
        </p:nvSpPr>
        <p:spPr>
          <a:xfrm>
            <a:off x="367748" y="702365"/>
            <a:ext cx="8382000" cy="778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Consider first the definition of insulation coordination in its most fundamental </a:t>
            </a:r>
            <a:r>
              <a:rPr lang="en-US" dirty="0" smtClean="0"/>
              <a:t>and simple </a:t>
            </a:r>
            <a:r>
              <a:rPr lang="en-US" dirty="0"/>
              <a:t>form:</a:t>
            </a:r>
          </a:p>
        </p:txBody>
      </p:sp>
    </p:spTree>
    <p:extLst>
      <p:ext uri="{BB962C8B-B14F-4D97-AF65-F5344CB8AC3E}">
        <p14:creationId xmlns:p14="http://schemas.microsoft.com/office/powerpoint/2010/main" val="30413698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603948" y="2348285"/>
            <a:ext cx="1508596"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1/Very Light</a:t>
            </a:r>
            <a:endParaRPr lang="fa-IR" dirty="0"/>
          </a:p>
        </p:txBody>
      </p:sp>
      <p:sp>
        <p:nvSpPr>
          <p:cNvPr id="6" name="Pentagon 5"/>
          <p:cNvSpPr/>
          <p:nvPr/>
        </p:nvSpPr>
        <p:spPr>
          <a:xfrm>
            <a:off x="639383" y="3020568"/>
            <a:ext cx="97840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2/Light</a:t>
            </a:r>
            <a:endParaRPr lang="fa-IR" dirty="0"/>
          </a:p>
        </p:txBody>
      </p:sp>
      <p:sp>
        <p:nvSpPr>
          <p:cNvPr id="7" name="Pentagon 6"/>
          <p:cNvSpPr/>
          <p:nvPr/>
        </p:nvSpPr>
        <p:spPr>
          <a:xfrm>
            <a:off x="659092" y="3782568"/>
            <a:ext cx="139830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3/Medium</a:t>
            </a:r>
            <a:endParaRPr lang="fa-IR" dirty="0"/>
          </a:p>
        </p:txBody>
      </p:sp>
      <p:sp>
        <p:nvSpPr>
          <p:cNvPr id="8" name="Pentagon 7"/>
          <p:cNvSpPr/>
          <p:nvPr/>
        </p:nvSpPr>
        <p:spPr>
          <a:xfrm>
            <a:off x="659092" y="4667614"/>
            <a:ext cx="1093508"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4/Heavy</a:t>
            </a:r>
            <a:endParaRPr lang="fa-IR" dirty="0"/>
          </a:p>
        </p:txBody>
      </p:sp>
      <p:sp>
        <p:nvSpPr>
          <p:cNvPr id="9" name="Pentagon 8"/>
          <p:cNvSpPr/>
          <p:nvPr/>
        </p:nvSpPr>
        <p:spPr>
          <a:xfrm>
            <a:off x="659092" y="5665304"/>
            <a:ext cx="1585922" cy="609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5/Very Heavy</a:t>
            </a:r>
            <a:endParaRPr lang="fa-IR" dirty="0"/>
          </a:p>
        </p:txBody>
      </p:sp>
      <p:sp>
        <p:nvSpPr>
          <p:cNvPr id="10" name="TextBox 9"/>
          <p:cNvSpPr txBox="1"/>
          <p:nvPr/>
        </p:nvSpPr>
        <p:spPr>
          <a:xfrm>
            <a:off x="2178326" y="2267435"/>
            <a:ext cx="3200400" cy="646331"/>
          </a:xfrm>
          <a:prstGeom prst="rect">
            <a:avLst/>
          </a:prstGeom>
          <a:noFill/>
        </p:spPr>
        <p:txBody>
          <a:bodyPr wrap="square" rtlCol="1">
            <a:spAutoFit/>
          </a:bodyPr>
          <a:lstStyle/>
          <a:p>
            <a:r>
              <a:rPr lang="en-US" dirty="0" err="1" smtClean="0"/>
              <a:t>Creepage</a:t>
            </a:r>
            <a:r>
              <a:rPr lang="en-US" dirty="0" smtClean="0"/>
              <a:t> distance:</a:t>
            </a:r>
          </a:p>
          <a:p>
            <a:r>
              <a:rPr lang="en-US" dirty="0" smtClean="0"/>
              <a:t>Number of insulation:</a:t>
            </a:r>
            <a:endParaRPr lang="fa-IR" dirty="0"/>
          </a:p>
        </p:txBody>
      </p:sp>
      <p:sp>
        <p:nvSpPr>
          <p:cNvPr id="11" name="Rounded Rectangle 10"/>
          <p:cNvSpPr/>
          <p:nvPr/>
        </p:nvSpPr>
        <p:spPr>
          <a:xfrm>
            <a:off x="-1" y="0"/>
            <a:ext cx="8077201"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Review on insulation coordination</a:t>
            </a:r>
          </a:p>
        </p:txBody>
      </p:sp>
      <p:sp>
        <p:nvSpPr>
          <p:cNvPr id="12" name="Rounded Rectangle 11"/>
          <p:cNvSpPr/>
          <p:nvPr/>
        </p:nvSpPr>
        <p:spPr>
          <a:xfrm>
            <a:off x="4730273" y="6858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i="1" dirty="0"/>
              <a:t>Voltages: 63 kV</a:t>
            </a:r>
            <a:endParaRPr lang="fa-IR" sz="2800" b="1" i="1" dirty="0"/>
          </a:p>
        </p:txBody>
      </p:sp>
    </p:spTree>
    <p:extLst>
      <p:ext uri="{BB962C8B-B14F-4D97-AF65-F5344CB8AC3E}">
        <p14:creationId xmlns:p14="http://schemas.microsoft.com/office/powerpoint/2010/main" val="15586092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80010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Review on insulation coordination</a:t>
            </a:r>
          </a:p>
        </p:txBody>
      </p:sp>
      <p:sp>
        <p:nvSpPr>
          <p:cNvPr id="5" name="Rounded Rectangle 4"/>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i="1" dirty="0"/>
              <a:t>Voltages:</a:t>
            </a:r>
            <a:r>
              <a:rPr lang="en-US" sz="2800" b="1" dirty="0"/>
              <a:t> </a:t>
            </a:r>
            <a:r>
              <a:rPr lang="en-US" sz="2800" b="1" i="1" dirty="0"/>
              <a:t>130 kV</a:t>
            </a:r>
            <a:endParaRPr lang="fa-IR" sz="2800" b="1" i="1" dirty="0"/>
          </a:p>
        </p:txBody>
      </p:sp>
    </p:spTree>
    <p:extLst>
      <p:ext uri="{BB962C8B-B14F-4D97-AF65-F5344CB8AC3E}">
        <p14:creationId xmlns:p14="http://schemas.microsoft.com/office/powerpoint/2010/main" val="39768293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76200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Review on insulation coordination</a:t>
            </a:r>
          </a:p>
        </p:txBody>
      </p:sp>
      <p:sp>
        <p:nvSpPr>
          <p:cNvPr id="5" name="Rounded Rectangle 4"/>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i="1" dirty="0"/>
              <a:t>Voltages: 230 kV</a:t>
            </a:r>
            <a:endParaRPr lang="fa-IR" sz="2800" b="1" i="1" dirty="0"/>
          </a:p>
        </p:txBody>
      </p:sp>
    </p:spTree>
    <p:extLst>
      <p:ext uri="{BB962C8B-B14F-4D97-AF65-F5344CB8AC3E}">
        <p14:creationId xmlns:p14="http://schemas.microsoft.com/office/powerpoint/2010/main" val="2726603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 y="0"/>
            <a:ext cx="7924801"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Review on insulation coordination</a:t>
            </a:r>
          </a:p>
        </p:txBody>
      </p:sp>
      <p:sp>
        <p:nvSpPr>
          <p:cNvPr id="5" name="Rounded Rectangle 4"/>
          <p:cNvSpPr/>
          <p:nvPr/>
        </p:nvSpPr>
        <p:spPr>
          <a:xfrm>
            <a:off x="4730273" y="533400"/>
            <a:ext cx="41910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sz="2800" b="1" i="1" dirty="0"/>
              <a:t>Voltages: 400 kV</a:t>
            </a:r>
            <a:endParaRPr lang="fa-IR" sz="2800" b="1" i="1" dirty="0"/>
          </a:p>
        </p:txBody>
      </p:sp>
    </p:spTree>
    <p:extLst>
      <p:ext uri="{BB962C8B-B14F-4D97-AF65-F5344CB8AC3E}">
        <p14:creationId xmlns:p14="http://schemas.microsoft.com/office/powerpoint/2010/main" val="30612251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34290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u="sng" dirty="0"/>
              <a:t>Conclusion</a:t>
            </a:r>
          </a:p>
        </p:txBody>
      </p:sp>
    </p:spTree>
    <p:extLst>
      <p:ext uri="{BB962C8B-B14F-4D97-AF65-F5344CB8AC3E}">
        <p14:creationId xmlns:p14="http://schemas.microsoft.com/office/powerpoint/2010/main" val="26864450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690" y="1905000"/>
            <a:ext cx="7554310" cy="3970318"/>
          </a:xfrm>
          <a:prstGeom prst="rect">
            <a:avLst/>
          </a:prstGeom>
        </p:spPr>
        <p:txBody>
          <a:bodyPr wrap="square">
            <a:spAutoFit/>
          </a:bodyPr>
          <a:lstStyle/>
          <a:p>
            <a:pPr marL="285750" indent="-285750">
              <a:buFont typeface="Wingdings" pitchFamily="2" charset="2"/>
              <a:buChar char="ü"/>
            </a:pPr>
            <a:r>
              <a:rPr lang="en-US" i="1" dirty="0"/>
              <a:t>Mazandaran Regional Electric Company (MREC), Department </a:t>
            </a:r>
            <a:r>
              <a:rPr lang="en-US" i="1" dirty="0" smtClean="0"/>
              <a:t>operation and </a:t>
            </a:r>
            <a:r>
              <a:rPr lang="en-US" i="1" dirty="0"/>
              <a:t>Development</a:t>
            </a:r>
            <a:r>
              <a:rPr lang="en-US" i="1" dirty="0" smtClean="0"/>
              <a:t> of transmission </a:t>
            </a:r>
            <a:r>
              <a:rPr lang="en-US" i="1" dirty="0"/>
              <a:t>network </a:t>
            </a:r>
            <a:endParaRPr lang="en-US" i="1" dirty="0" smtClean="0"/>
          </a:p>
          <a:p>
            <a:pPr marL="285750" indent="-285750">
              <a:buFont typeface="Wingdings" pitchFamily="2" charset="2"/>
              <a:buChar char="ü"/>
            </a:pPr>
            <a:r>
              <a:rPr lang="en-US" i="1" dirty="0" smtClean="0"/>
              <a:t>Insulation coordination for power systems, Andrew R </a:t>
            </a:r>
            <a:r>
              <a:rPr lang="en-US" i="1" dirty="0" err="1" smtClean="0"/>
              <a:t>Hileman</a:t>
            </a:r>
            <a:endParaRPr lang="en-US" i="1" dirty="0"/>
          </a:p>
          <a:p>
            <a:pPr marL="285750" indent="-285750">
              <a:buFont typeface="Wingdings" pitchFamily="2" charset="2"/>
              <a:buChar char="ü"/>
            </a:pPr>
            <a:r>
              <a:rPr lang="en-US" i="1" dirty="0" smtClean="0"/>
              <a:t>Overhead power lines, planning, design and construction, springer, 2002</a:t>
            </a:r>
          </a:p>
          <a:p>
            <a:pPr marL="285750" indent="-285750">
              <a:buFont typeface="Wingdings" pitchFamily="2" charset="2"/>
              <a:buChar char="ü"/>
            </a:pPr>
            <a:r>
              <a:rPr lang="en-US" i="1" dirty="0" smtClean="0"/>
              <a:t>Transmission line reference book (345 kv and above), second edition, electrical power research institute, 1982</a:t>
            </a:r>
          </a:p>
          <a:p>
            <a:pPr marL="285750" indent="-285750">
              <a:buFont typeface="Wingdings" pitchFamily="2" charset="2"/>
              <a:buChar char="ü"/>
            </a:pPr>
            <a:r>
              <a:rPr lang="en-US" i="1" dirty="0" smtClean="0"/>
              <a:t>EPRI </a:t>
            </a:r>
            <a:r>
              <a:rPr lang="en-US" i="1" dirty="0"/>
              <a:t>ac Transmission line reference book </a:t>
            </a:r>
            <a:r>
              <a:rPr lang="en-US" i="1" dirty="0" smtClean="0"/>
              <a:t>-200 kv and above, third edition, EPRI, 2005</a:t>
            </a:r>
          </a:p>
          <a:p>
            <a:pPr marL="285750" indent="-285750">
              <a:buFont typeface="Wingdings" pitchFamily="2" charset="2"/>
              <a:buChar char="ü"/>
            </a:pPr>
            <a:r>
              <a:rPr lang="en-US" i="1" dirty="0" smtClean="0"/>
              <a:t>Transmission and distribution electrical engineering, third edition, </a:t>
            </a:r>
            <a:r>
              <a:rPr lang="en-US" i="1" dirty="0" err="1" smtClean="0"/>
              <a:t>colin</a:t>
            </a:r>
            <a:r>
              <a:rPr lang="en-US" i="1" dirty="0" smtClean="0"/>
              <a:t> </a:t>
            </a:r>
            <a:r>
              <a:rPr lang="en-US" i="1" dirty="0" err="1" smtClean="0"/>
              <a:t>bayliss</a:t>
            </a:r>
            <a:r>
              <a:rPr lang="en-US" i="1" dirty="0" smtClean="0"/>
              <a:t> and brain hardy, 2007</a:t>
            </a:r>
          </a:p>
          <a:p>
            <a:pPr marL="285750" indent="-285750">
              <a:buFont typeface="Wingdings" pitchFamily="2" charset="2"/>
              <a:buChar char="ü"/>
            </a:pPr>
            <a:r>
              <a:rPr lang="en-US" i="1" dirty="0"/>
              <a:t>Power Transmission and </a:t>
            </a:r>
            <a:r>
              <a:rPr lang="en-US" i="1" dirty="0" smtClean="0"/>
              <a:t>distribution, second edition, </a:t>
            </a:r>
            <a:r>
              <a:rPr lang="en-US" i="1" dirty="0"/>
              <a:t>A</a:t>
            </a:r>
            <a:r>
              <a:rPr lang="en-US" i="1" dirty="0" smtClean="0"/>
              <a:t>nthony j .</a:t>
            </a:r>
            <a:r>
              <a:rPr lang="en-US" i="1" dirty="0" err="1" smtClean="0"/>
              <a:t>pansini</a:t>
            </a:r>
            <a:r>
              <a:rPr lang="en-US" i="1" dirty="0" smtClean="0"/>
              <a:t>, 2004</a:t>
            </a:r>
          </a:p>
          <a:p>
            <a:pPr marL="285750" indent="-285750">
              <a:buFont typeface="Wingdings" pitchFamily="2" charset="2"/>
              <a:buChar char="ü"/>
            </a:pPr>
            <a:r>
              <a:rPr lang="en-US" i="1" dirty="0" smtClean="0"/>
              <a:t>Electrical </a:t>
            </a:r>
            <a:r>
              <a:rPr lang="en-US" i="1" dirty="0"/>
              <a:t>Transmission and </a:t>
            </a:r>
            <a:r>
              <a:rPr lang="en-US" i="1" dirty="0" smtClean="0"/>
              <a:t>distribution</a:t>
            </a:r>
            <a:r>
              <a:rPr lang="en-US" i="1" dirty="0"/>
              <a:t> reference book </a:t>
            </a:r>
            <a:r>
              <a:rPr lang="en-US" i="1" dirty="0" smtClean="0"/>
              <a:t>, ABB power T&amp;D company </a:t>
            </a:r>
            <a:r>
              <a:rPr lang="en-US" i="1" dirty="0" err="1" smtClean="0"/>
              <a:t>Inc</a:t>
            </a:r>
            <a:r>
              <a:rPr lang="en-US" i="1" dirty="0" smtClean="0"/>
              <a:t>, 1997 </a:t>
            </a:r>
            <a:endParaRPr lang="fa-IR" dirty="0"/>
          </a:p>
        </p:txBody>
      </p:sp>
      <p:sp>
        <p:nvSpPr>
          <p:cNvPr id="4" name="Rounded Rectangle 3"/>
          <p:cNvSpPr/>
          <p:nvPr/>
        </p:nvSpPr>
        <p:spPr>
          <a:xfrm>
            <a:off x="0" y="0"/>
            <a:ext cx="3429000" cy="685800"/>
          </a:xfrm>
          <a:prstGeom prst="roundRect">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4000" b="1" i="1" dirty="0"/>
              <a:t>REFRENCES</a:t>
            </a:r>
            <a:endParaRPr lang="en-US" sz="4000" b="1" i="1" u="sng" dirty="0"/>
          </a:p>
        </p:txBody>
      </p:sp>
    </p:spTree>
    <p:extLst>
      <p:ext uri="{BB962C8B-B14F-4D97-AF65-F5344CB8AC3E}">
        <p14:creationId xmlns:p14="http://schemas.microsoft.com/office/powerpoint/2010/main" val="29619055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1828800"/>
            <a:ext cx="5638800" cy="1569660"/>
          </a:xfrm>
          <a:prstGeom prst="rect">
            <a:avLst/>
          </a:prstGeom>
          <a:noFill/>
        </p:spPr>
        <p:txBody>
          <a:bodyPr wrap="square" rtlCol="1">
            <a:spAutoFit/>
          </a:bodyPr>
          <a:lstStyle/>
          <a:p>
            <a:r>
              <a:rPr lang="en-US" sz="9600" dirty="0" smtClean="0">
                <a:solidFill>
                  <a:schemeClr val="accent6">
                    <a:lumMod val="50000"/>
                  </a:schemeClr>
                </a:solidFill>
              </a:rPr>
              <a:t>THE END</a:t>
            </a:r>
            <a:endParaRPr lang="fa-IR" sz="9600" dirty="0">
              <a:solidFill>
                <a:schemeClr val="accent6">
                  <a:lumMod val="50000"/>
                </a:schemeClr>
              </a:solidFill>
            </a:endParaRPr>
          </a:p>
        </p:txBody>
      </p:sp>
    </p:spTree>
    <p:extLst>
      <p:ext uri="{BB962C8B-B14F-4D97-AF65-F5344CB8AC3E}">
        <p14:creationId xmlns:p14="http://schemas.microsoft.com/office/powerpoint/2010/main" val="1039521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48" y="457200"/>
            <a:ext cx="8839200" cy="2057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r>
              <a:rPr lang="en-US" b="1" i="1" dirty="0"/>
              <a:t>5. </a:t>
            </a:r>
            <a:r>
              <a:rPr lang="en-US" dirty="0"/>
              <a:t>"Insulation coordination comprises the selection of the electric strength </a:t>
            </a:r>
            <a:r>
              <a:rPr lang="en-US" dirty="0" smtClean="0"/>
              <a:t>of equipment </a:t>
            </a:r>
            <a:r>
              <a:rPr lang="en-US" dirty="0"/>
              <a:t>and its application, in relation to the voltages which can appear on the system for which </a:t>
            </a:r>
            <a:r>
              <a:rPr lang="en-US" dirty="0" smtClean="0"/>
              <a:t>the equipment </a:t>
            </a:r>
            <a:r>
              <a:rPr lang="en-US" dirty="0"/>
              <a:t>is intended and taking into account </a:t>
            </a:r>
            <a:r>
              <a:rPr lang="en-US" dirty="0" smtClean="0"/>
              <a:t>the characteristics </a:t>
            </a:r>
            <a:r>
              <a:rPr lang="en-US" dirty="0"/>
              <a:t>of available protective devices, so as to reduce to an </a:t>
            </a:r>
            <a:r>
              <a:rPr lang="en-US" dirty="0" smtClean="0"/>
              <a:t>economically and </a:t>
            </a:r>
            <a:r>
              <a:rPr lang="en-US" dirty="0"/>
              <a:t>operationally acceptable level the probability that the </a:t>
            </a:r>
            <a:r>
              <a:rPr lang="en-US" dirty="0" smtClean="0"/>
              <a:t>resulting voltage </a:t>
            </a:r>
            <a:r>
              <a:rPr lang="en-US" dirty="0"/>
              <a:t>stresses imposed on the equipment will cause damage to </a:t>
            </a:r>
            <a:r>
              <a:rPr lang="en-US" dirty="0" smtClean="0"/>
              <a:t>equipment insulation </a:t>
            </a:r>
            <a:r>
              <a:rPr lang="en-US" dirty="0"/>
              <a:t>or affect continuity of service" [4].</a:t>
            </a:r>
            <a:endParaRPr lang="fa-IR" dirty="0"/>
          </a:p>
        </p:txBody>
      </p:sp>
      <p:sp>
        <p:nvSpPr>
          <p:cNvPr id="3" name="Up Arrow Callout 2"/>
          <p:cNvSpPr/>
          <p:nvPr/>
        </p:nvSpPr>
        <p:spPr>
          <a:xfrm>
            <a:off x="291548" y="2362200"/>
            <a:ext cx="8305800" cy="4070866"/>
          </a:xfrm>
          <a:prstGeom prst="upArrowCallout">
            <a:avLst>
              <a:gd name="adj1" fmla="val 7048"/>
              <a:gd name="adj2" fmla="val 25000"/>
              <a:gd name="adj3" fmla="val 10694"/>
              <a:gd name="adj4" fmla="val 80966"/>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r>
              <a:rPr lang="en-US" dirty="0"/>
              <a:t>By this time, the definition has become so complex that it cannot be understood </a:t>
            </a:r>
            <a:r>
              <a:rPr lang="en-US" dirty="0" smtClean="0"/>
              <a:t>by anyone </a:t>
            </a:r>
            <a:r>
              <a:rPr lang="en-US" dirty="0"/>
              <a:t>except engineers who have conducted studies and served on </a:t>
            </a:r>
            <a:r>
              <a:rPr lang="en-US" dirty="0" smtClean="0"/>
              <a:t>committees attempting </a:t>
            </a:r>
            <a:r>
              <a:rPr lang="en-US" dirty="0"/>
              <a:t>to define the subject and provide application guides. Therefore, it is</a:t>
            </a:r>
          </a:p>
          <a:p>
            <a:r>
              <a:rPr lang="en-US" dirty="0"/>
              <a:t>preferable to return to the fundamental and simple definition: the selection </a:t>
            </a:r>
            <a:r>
              <a:rPr lang="en-US" dirty="0" smtClean="0"/>
              <a:t>of insulation strength</a:t>
            </a:r>
            <a:r>
              <a:rPr lang="en-US" dirty="0"/>
              <a:t>. It goes without saying that the strength is selected on the basis of </a:t>
            </a:r>
            <a:r>
              <a:rPr lang="en-US" dirty="0" smtClean="0"/>
              <a:t>some quantitative </a:t>
            </a:r>
            <a:r>
              <a:rPr lang="en-US" dirty="0"/>
              <a:t>or perceived degree of reliability. And in a like manner, the strength</a:t>
            </a:r>
          </a:p>
          <a:p>
            <a:r>
              <a:rPr lang="en-US" dirty="0"/>
              <a:t>cannot be selected unless the stress placed on the insulation is known. Also, </a:t>
            </a:r>
            <a:r>
              <a:rPr lang="en-US" dirty="0" smtClean="0"/>
              <a:t>of course</a:t>
            </a:r>
            <a:r>
              <a:rPr lang="en-US" dirty="0"/>
              <a:t>, the engineer should examine methods of reducing the stress, be it </a:t>
            </a:r>
            <a:r>
              <a:rPr lang="en-US" dirty="0" smtClean="0"/>
              <a:t>through surge </a:t>
            </a:r>
            <a:r>
              <a:rPr lang="en-US" dirty="0"/>
              <a:t>arresters or other means. Therefore, the fundamental definition stands: it is </a:t>
            </a:r>
            <a:r>
              <a:rPr lang="en-US" dirty="0" smtClean="0"/>
              <a:t>the selection </a:t>
            </a:r>
            <a:r>
              <a:rPr lang="en-US" dirty="0"/>
              <a:t>of insulation strength</a:t>
            </a:r>
            <a:r>
              <a:rPr lang="en-US" dirty="0" smtClean="0"/>
              <a:t>.</a:t>
            </a:r>
          </a:p>
        </p:txBody>
      </p:sp>
    </p:spTree>
    <p:extLst>
      <p:ext uri="{BB962C8B-B14F-4D97-AF65-F5344CB8AC3E}">
        <p14:creationId xmlns:p14="http://schemas.microsoft.com/office/powerpoint/2010/main" val="369419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81000"/>
            <a:ext cx="8153400" cy="5909310"/>
          </a:xfrm>
          <a:prstGeom prst="rect">
            <a:avLst/>
          </a:prstGeom>
          <a:noFill/>
        </p:spPr>
        <p:txBody>
          <a:bodyPr wrap="square" rtlCol="1">
            <a:spAutoFit/>
          </a:bodyPr>
          <a:lstStyle/>
          <a:p>
            <a:r>
              <a:rPr lang="en-US" dirty="0"/>
              <a:t>The goal is not only to select the insulation strength but also to select the</a:t>
            </a:r>
          </a:p>
          <a:p>
            <a:r>
              <a:rPr lang="en-US" i="1" dirty="0"/>
              <a:t>minimum </a:t>
            </a:r>
            <a:r>
              <a:rPr lang="en-US" dirty="0"/>
              <a:t>insulation strength, or minimum clearance, since minimum strength can</a:t>
            </a:r>
          </a:p>
          <a:p>
            <a:r>
              <a:rPr lang="en-US" dirty="0"/>
              <a:t>be equated to minimum cost. In its fundamental form, the process should begin with</a:t>
            </a:r>
          </a:p>
          <a:p>
            <a:r>
              <a:rPr lang="en-US" dirty="0"/>
              <a:t>a selection of the reliability criteria, followed by some type of study to determine the</a:t>
            </a:r>
          </a:p>
          <a:p>
            <a:r>
              <a:rPr lang="en-US" dirty="0"/>
              <a:t>electrical stress placed on the equipment or on the air clearance. This stress is then</a:t>
            </a:r>
          </a:p>
          <a:p>
            <a:r>
              <a:rPr lang="en-US" dirty="0"/>
              <a:t>compared to the insulation strength characteristics, from which a strength is selected.</a:t>
            </a:r>
          </a:p>
          <a:p>
            <a:r>
              <a:rPr lang="en-US" dirty="0"/>
              <a:t>If the insulation strength or the clearance is considered to be excessive, then the stress</a:t>
            </a:r>
          </a:p>
          <a:p>
            <a:r>
              <a:rPr lang="en-US" dirty="0"/>
              <a:t>can be reduced by use of ameliorating measures such as surge arresters, protective</a:t>
            </a:r>
          </a:p>
          <a:p>
            <a:r>
              <a:rPr lang="en-US" dirty="0"/>
              <a:t>gaps, shield wires, and closing resistors in the circuit breakers</a:t>
            </a:r>
            <a:r>
              <a:rPr lang="en-US" dirty="0" smtClean="0"/>
              <a:t>.</a:t>
            </a:r>
          </a:p>
          <a:p>
            <a:endParaRPr lang="en-US" dirty="0"/>
          </a:p>
          <a:p>
            <a:r>
              <a:rPr lang="en-US" dirty="0"/>
              <a:t>As noted, after selection of the reliability criteria, the process is simply a comparison</a:t>
            </a:r>
          </a:p>
          <a:p>
            <a:r>
              <a:rPr lang="en-US" dirty="0"/>
              <a:t>of the stress versus the strength.</a:t>
            </a:r>
          </a:p>
          <a:p>
            <a:r>
              <a:rPr lang="en-US" dirty="0"/>
              <a:t>Usually, insulation coordination is separated into two major parts:</a:t>
            </a:r>
          </a:p>
          <a:p>
            <a:r>
              <a:rPr lang="en-US" dirty="0"/>
              <a:t>1. Line insulation coordination, which can be further separated into transmission</a:t>
            </a:r>
          </a:p>
          <a:p>
            <a:r>
              <a:rPr lang="en-US" dirty="0"/>
              <a:t>and distribution lines</a:t>
            </a:r>
          </a:p>
          <a:p>
            <a:r>
              <a:rPr lang="en-US" dirty="0"/>
              <a:t>2. Station insulation coordination, which includes generation, transmission, and</a:t>
            </a:r>
          </a:p>
          <a:p>
            <a:r>
              <a:rPr lang="en-US" dirty="0"/>
              <a:t>distribution substations.</a:t>
            </a:r>
          </a:p>
          <a:p>
            <a:r>
              <a:rPr lang="en-US" dirty="0"/>
              <a:t>To these two major categories must be added a myriad of other areas such as</a:t>
            </a:r>
          </a:p>
          <a:p>
            <a:r>
              <a:rPr lang="en-US" dirty="0"/>
              <a:t>insulation coordination of rotating machines, and shunt and series capacitor</a:t>
            </a:r>
          </a:p>
          <a:p>
            <a:r>
              <a:rPr lang="en-US" dirty="0"/>
              <a:t>banks. Let us examine the two major categories.</a:t>
            </a:r>
            <a:endParaRPr lang="fa-IR" dirty="0"/>
          </a:p>
        </p:txBody>
      </p:sp>
    </p:spTree>
    <p:extLst>
      <p:ext uri="{BB962C8B-B14F-4D97-AF65-F5344CB8AC3E}">
        <p14:creationId xmlns:p14="http://schemas.microsoft.com/office/powerpoint/2010/main" val="1797428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0"/>
            <a:ext cx="5405438"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20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5364163"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449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TotalTime>
  <Words>3872</Words>
  <Application>Microsoft Office PowerPoint</Application>
  <PresentationFormat>On-screen Show (4:3)</PresentationFormat>
  <Paragraphs>540</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INSULATION  COORDINATION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INSULATION  COORDINATION</dc:title>
  <dc:creator>Gerdoo</dc:creator>
  <cp:lastModifiedBy>Gerdoo</cp:lastModifiedBy>
  <cp:revision>180</cp:revision>
  <dcterms:created xsi:type="dcterms:W3CDTF">2006-08-16T00:00:00Z</dcterms:created>
  <dcterms:modified xsi:type="dcterms:W3CDTF">2015-11-07T16:27:20Z</dcterms:modified>
</cp:coreProperties>
</file>