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46"/>
  </p:normalViewPr>
  <p:slideViewPr>
    <p:cSldViewPr snapToGrid="0">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69A2-5EA7-8444-3379-2007E65C2EE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8B8018F-0BD3-EA47-A417-329CBBA27E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8A26C44-9D3E-9FBC-C88A-477A9ACF9B85}"/>
              </a:ext>
            </a:extLst>
          </p:cNvPr>
          <p:cNvSpPr>
            <a:spLocks noGrp="1"/>
          </p:cNvSpPr>
          <p:nvPr>
            <p:ph type="dt" sz="half" idx="10"/>
          </p:nvPr>
        </p:nvSpPr>
        <p:spPr/>
        <p:txBody>
          <a:bodyPr/>
          <a:lstStyle/>
          <a:p>
            <a:fld id="{56CBE2A0-0225-484D-839C-24A02C90DE4E}" type="datetimeFigureOut">
              <a:rPr lang="en-US" smtClean="0"/>
              <a:t>2/19/24</a:t>
            </a:fld>
            <a:endParaRPr lang="en-US" dirty="0"/>
          </a:p>
        </p:txBody>
      </p:sp>
      <p:sp>
        <p:nvSpPr>
          <p:cNvPr id="5" name="Footer Placeholder 4">
            <a:extLst>
              <a:ext uri="{FF2B5EF4-FFF2-40B4-BE49-F238E27FC236}">
                <a16:creationId xmlns:a16="http://schemas.microsoft.com/office/drawing/2014/main" id="{60955DBE-699C-3E87-3759-0C8E0CAC61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001FEC-50FC-B27F-DBA4-DAE6D86DD6C5}"/>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326362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EED6-D991-C345-469A-DAD13CE83F9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1D5ED1C-B5B8-988E-DE4F-287910BF4B7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690B99-6200-DF79-3C74-6E173C83FE00}"/>
              </a:ext>
            </a:extLst>
          </p:cNvPr>
          <p:cNvSpPr>
            <a:spLocks noGrp="1"/>
          </p:cNvSpPr>
          <p:nvPr>
            <p:ph type="dt" sz="half" idx="10"/>
          </p:nvPr>
        </p:nvSpPr>
        <p:spPr/>
        <p:txBody>
          <a:bodyPr/>
          <a:lstStyle/>
          <a:p>
            <a:fld id="{56CBE2A0-0225-484D-839C-24A02C90DE4E}" type="datetimeFigureOut">
              <a:rPr lang="en-US" smtClean="0"/>
              <a:t>2/19/24</a:t>
            </a:fld>
            <a:endParaRPr lang="en-US" dirty="0"/>
          </a:p>
        </p:txBody>
      </p:sp>
      <p:sp>
        <p:nvSpPr>
          <p:cNvPr id="5" name="Footer Placeholder 4">
            <a:extLst>
              <a:ext uri="{FF2B5EF4-FFF2-40B4-BE49-F238E27FC236}">
                <a16:creationId xmlns:a16="http://schemas.microsoft.com/office/drawing/2014/main" id="{EA621199-F2CF-2C72-C4F1-8AC6558E38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6255B8-647D-DE79-E8A9-9FE98C30F05D}"/>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91874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7A58CF-B0BC-AF36-ACBA-853D9974F07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CC73FCF-B00A-5067-BADD-A52E87A7832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14E552-DEBC-3AE6-F567-734EA6938059}"/>
              </a:ext>
            </a:extLst>
          </p:cNvPr>
          <p:cNvSpPr>
            <a:spLocks noGrp="1"/>
          </p:cNvSpPr>
          <p:nvPr>
            <p:ph type="dt" sz="half" idx="10"/>
          </p:nvPr>
        </p:nvSpPr>
        <p:spPr/>
        <p:txBody>
          <a:bodyPr/>
          <a:lstStyle/>
          <a:p>
            <a:fld id="{56CBE2A0-0225-484D-839C-24A02C90DE4E}" type="datetimeFigureOut">
              <a:rPr lang="en-US" smtClean="0"/>
              <a:t>2/19/24</a:t>
            </a:fld>
            <a:endParaRPr lang="en-US" dirty="0"/>
          </a:p>
        </p:txBody>
      </p:sp>
      <p:sp>
        <p:nvSpPr>
          <p:cNvPr id="5" name="Footer Placeholder 4">
            <a:extLst>
              <a:ext uri="{FF2B5EF4-FFF2-40B4-BE49-F238E27FC236}">
                <a16:creationId xmlns:a16="http://schemas.microsoft.com/office/drawing/2014/main" id="{FD7524A7-8B90-6B1F-8409-4355EB9BD9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805F8A-881B-1F82-5E65-0791B550848C}"/>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326873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F106-24F2-C2C6-252A-A1C0420BB6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04F86E9-332B-7B0F-34FA-414BD2E072E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2C27AF-EE2E-391D-49A5-E4F651CA02A6}"/>
              </a:ext>
            </a:extLst>
          </p:cNvPr>
          <p:cNvSpPr>
            <a:spLocks noGrp="1"/>
          </p:cNvSpPr>
          <p:nvPr>
            <p:ph type="dt" sz="half" idx="10"/>
          </p:nvPr>
        </p:nvSpPr>
        <p:spPr/>
        <p:txBody>
          <a:bodyPr/>
          <a:lstStyle/>
          <a:p>
            <a:fld id="{56CBE2A0-0225-484D-839C-24A02C90DE4E}" type="datetimeFigureOut">
              <a:rPr lang="en-US" smtClean="0"/>
              <a:t>2/19/24</a:t>
            </a:fld>
            <a:endParaRPr lang="en-US" dirty="0"/>
          </a:p>
        </p:txBody>
      </p:sp>
      <p:sp>
        <p:nvSpPr>
          <p:cNvPr id="5" name="Footer Placeholder 4">
            <a:extLst>
              <a:ext uri="{FF2B5EF4-FFF2-40B4-BE49-F238E27FC236}">
                <a16:creationId xmlns:a16="http://schemas.microsoft.com/office/drawing/2014/main" id="{3BDB7E60-270B-E414-B6F5-CD1EC7BA07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7F681A-3463-3AF1-A2CD-967EAFDE651F}"/>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304391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D540-933E-8A0F-73C1-EB3F1B4ECF7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8588CCA-2BBE-8BD9-D853-177D719612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CA30D5F-35F8-D8CC-A689-8277B60B46F8}"/>
              </a:ext>
            </a:extLst>
          </p:cNvPr>
          <p:cNvSpPr>
            <a:spLocks noGrp="1"/>
          </p:cNvSpPr>
          <p:nvPr>
            <p:ph type="dt" sz="half" idx="10"/>
          </p:nvPr>
        </p:nvSpPr>
        <p:spPr/>
        <p:txBody>
          <a:bodyPr/>
          <a:lstStyle/>
          <a:p>
            <a:fld id="{56CBE2A0-0225-484D-839C-24A02C90DE4E}" type="datetimeFigureOut">
              <a:rPr lang="en-US" smtClean="0"/>
              <a:t>2/19/24</a:t>
            </a:fld>
            <a:endParaRPr lang="en-US" dirty="0"/>
          </a:p>
        </p:txBody>
      </p:sp>
      <p:sp>
        <p:nvSpPr>
          <p:cNvPr id="5" name="Footer Placeholder 4">
            <a:extLst>
              <a:ext uri="{FF2B5EF4-FFF2-40B4-BE49-F238E27FC236}">
                <a16:creationId xmlns:a16="http://schemas.microsoft.com/office/drawing/2014/main" id="{B96FE8EE-5F75-7190-131E-7936BB1D35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50DC96-9004-72EB-82E9-8EDBD671B1AF}"/>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374648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0593-5DD3-8C57-AD19-FAFC43DD85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3716784-68CA-1149-543F-CFFEFB4A375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1ADD6A0-AE92-7623-ED61-2FAFC83ADB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C3198A2-E888-8488-BBF9-E5BB343067C6}"/>
              </a:ext>
            </a:extLst>
          </p:cNvPr>
          <p:cNvSpPr>
            <a:spLocks noGrp="1"/>
          </p:cNvSpPr>
          <p:nvPr>
            <p:ph type="dt" sz="half" idx="10"/>
          </p:nvPr>
        </p:nvSpPr>
        <p:spPr/>
        <p:txBody>
          <a:bodyPr/>
          <a:lstStyle/>
          <a:p>
            <a:fld id="{56CBE2A0-0225-484D-839C-24A02C90DE4E}" type="datetimeFigureOut">
              <a:rPr lang="en-US" smtClean="0"/>
              <a:t>2/19/24</a:t>
            </a:fld>
            <a:endParaRPr lang="en-US" dirty="0"/>
          </a:p>
        </p:txBody>
      </p:sp>
      <p:sp>
        <p:nvSpPr>
          <p:cNvPr id="6" name="Footer Placeholder 5">
            <a:extLst>
              <a:ext uri="{FF2B5EF4-FFF2-40B4-BE49-F238E27FC236}">
                <a16:creationId xmlns:a16="http://schemas.microsoft.com/office/drawing/2014/main" id="{D0EC5BB0-2E71-DB79-D113-BDBB0AF311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B266ADC-9F5A-3F33-6E82-787AA5B81900}"/>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82611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E976-4AA6-2269-1E09-1DB09B3E0F2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723C63D-86EF-86AA-C745-A2AD8B8F0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6E8B50-D9B6-EA2D-6A39-0E60FF00B2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92CE6E9-D03F-0B1B-0339-DF341EA91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8DF6710-ECC7-AF5F-0717-BBB28EE0042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8BFB3B3-8DAB-0F36-DE6A-4E5A8BF486EF}"/>
              </a:ext>
            </a:extLst>
          </p:cNvPr>
          <p:cNvSpPr>
            <a:spLocks noGrp="1"/>
          </p:cNvSpPr>
          <p:nvPr>
            <p:ph type="dt" sz="half" idx="10"/>
          </p:nvPr>
        </p:nvSpPr>
        <p:spPr/>
        <p:txBody>
          <a:bodyPr/>
          <a:lstStyle/>
          <a:p>
            <a:fld id="{56CBE2A0-0225-484D-839C-24A02C90DE4E}" type="datetimeFigureOut">
              <a:rPr lang="en-US" smtClean="0"/>
              <a:t>2/19/24</a:t>
            </a:fld>
            <a:endParaRPr lang="en-US" dirty="0"/>
          </a:p>
        </p:txBody>
      </p:sp>
      <p:sp>
        <p:nvSpPr>
          <p:cNvPr id="8" name="Footer Placeholder 7">
            <a:extLst>
              <a:ext uri="{FF2B5EF4-FFF2-40B4-BE49-F238E27FC236}">
                <a16:creationId xmlns:a16="http://schemas.microsoft.com/office/drawing/2014/main" id="{57A31D94-0639-A874-A0F6-E6624755D7D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0CFF91A-1C36-4F1B-D51F-4DC9F38A077D}"/>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2847725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9E68-AF56-7D00-00A3-54D77A56A7F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D228B29-5AB6-A6AB-52C5-D29E878E12CF}"/>
              </a:ext>
            </a:extLst>
          </p:cNvPr>
          <p:cNvSpPr>
            <a:spLocks noGrp="1"/>
          </p:cNvSpPr>
          <p:nvPr>
            <p:ph type="dt" sz="half" idx="10"/>
          </p:nvPr>
        </p:nvSpPr>
        <p:spPr/>
        <p:txBody>
          <a:bodyPr/>
          <a:lstStyle/>
          <a:p>
            <a:fld id="{56CBE2A0-0225-484D-839C-24A02C90DE4E}" type="datetimeFigureOut">
              <a:rPr lang="en-US" smtClean="0"/>
              <a:t>2/19/24</a:t>
            </a:fld>
            <a:endParaRPr lang="en-US" dirty="0"/>
          </a:p>
        </p:txBody>
      </p:sp>
      <p:sp>
        <p:nvSpPr>
          <p:cNvPr id="4" name="Footer Placeholder 3">
            <a:extLst>
              <a:ext uri="{FF2B5EF4-FFF2-40B4-BE49-F238E27FC236}">
                <a16:creationId xmlns:a16="http://schemas.microsoft.com/office/drawing/2014/main" id="{C0A4F545-98CA-B071-8E59-54FA950C9B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B8E2C3D-2DB6-E3DB-0596-A74984F74C6B}"/>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141954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B5D55B-6458-CB07-BE5A-57D3C7B5C1C9}"/>
              </a:ext>
            </a:extLst>
          </p:cNvPr>
          <p:cNvSpPr>
            <a:spLocks noGrp="1"/>
          </p:cNvSpPr>
          <p:nvPr>
            <p:ph type="dt" sz="half" idx="10"/>
          </p:nvPr>
        </p:nvSpPr>
        <p:spPr/>
        <p:txBody>
          <a:bodyPr/>
          <a:lstStyle/>
          <a:p>
            <a:fld id="{56CBE2A0-0225-484D-839C-24A02C90DE4E}" type="datetimeFigureOut">
              <a:rPr lang="en-US" smtClean="0"/>
              <a:t>2/19/24</a:t>
            </a:fld>
            <a:endParaRPr lang="en-US" dirty="0"/>
          </a:p>
        </p:txBody>
      </p:sp>
      <p:sp>
        <p:nvSpPr>
          <p:cNvPr id="3" name="Footer Placeholder 2">
            <a:extLst>
              <a:ext uri="{FF2B5EF4-FFF2-40B4-BE49-F238E27FC236}">
                <a16:creationId xmlns:a16="http://schemas.microsoft.com/office/drawing/2014/main" id="{1591B744-4966-A3E6-DDED-0C130725286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850E89C-CE7A-768D-AB18-B37C859AFD2D}"/>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101147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18A6-397C-8475-9EC9-8C3E7D628C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B178751-B914-5D00-456C-9263A3653A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ED75EF5-9B21-19D1-78D1-392A54E60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ADC3CE-1E21-C32A-10E6-EF2659626A34}"/>
              </a:ext>
            </a:extLst>
          </p:cNvPr>
          <p:cNvSpPr>
            <a:spLocks noGrp="1"/>
          </p:cNvSpPr>
          <p:nvPr>
            <p:ph type="dt" sz="half" idx="10"/>
          </p:nvPr>
        </p:nvSpPr>
        <p:spPr/>
        <p:txBody>
          <a:bodyPr/>
          <a:lstStyle/>
          <a:p>
            <a:fld id="{56CBE2A0-0225-484D-839C-24A02C90DE4E}" type="datetimeFigureOut">
              <a:rPr lang="en-US" smtClean="0"/>
              <a:t>2/19/24</a:t>
            </a:fld>
            <a:endParaRPr lang="en-US" dirty="0"/>
          </a:p>
        </p:txBody>
      </p:sp>
      <p:sp>
        <p:nvSpPr>
          <p:cNvPr id="6" name="Footer Placeholder 5">
            <a:extLst>
              <a:ext uri="{FF2B5EF4-FFF2-40B4-BE49-F238E27FC236}">
                <a16:creationId xmlns:a16="http://schemas.microsoft.com/office/drawing/2014/main" id="{D0C7FCC8-10A9-89E7-462F-EE18D4D835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7F2BC0C-79A7-980B-E7B9-90B49378AED5}"/>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285524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2981-0A86-0F1E-D47C-BEBBC1F2DF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5A7895F-F580-D7C4-56D8-2E9A9E264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DD93B85-5F8A-34BE-FF2C-56C284CFC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75F14F5-4A2B-72F3-8F84-29EEB20809E3}"/>
              </a:ext>
            </a:extLst>
          </p:cNvPr>
          <p:cNvSpPr>
            <a:spLocks noGrp="1"/>
          </p:cNvSpPr>
          <p:nvPr>
            <p:ph type="dt" sz="half" idx="10"/>
          </p:nvPr>
        </p:nvSpPr>
        <p:spPr/>
        <p:txBody>
          <a:bodyPr/>
          <a:lstStyle/>
          <a:p>
            <a:fld id="{56CBE2A0-0225-484D-839C-24A02C90DE4E}" type="datetimeFigureOut">
              <a:rPr lang="en-US" smtClean="0"/>
              <a:t>2/19/24</a:t>
            </a:fld>
            <a:endParaRPr lang="en-US" dirty="0"/>
          </a:p>
        </p:txBody>
      </p:sp>
      <p:sp>
        <p:nvSpPr>
          <p:cNvPr id="6" name="Footer Placeholder 5">
            <a:extLst>
              <a:ext uri="{FF2B5EF4-FFF2-40B4-BE49-F238E27FC236}">
                <a16:creationId xmlns:a16="http://schemas.microsoft.com/office/drawing/2014/main" id="{4B7E77AF-277D-2636-8715-4899AD6357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FC7A75-9AB0-F8E1-10E4-B9A33EB5B445}"/>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56094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6BDD1-53D6-7043-00D9-CAEAB8969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959F3A-3E7A-C3B9-5429-903569C015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F5D22C-24E4-4E67-9081-CAA2573E9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BE2A0-0225-484D-839C-24A02C90DE4E}" type="datetimeFigureOut">
              <a:rPr lang="en-US" smtClean="0"/>
              <a:t>2/19/24</a:t>
            </a:fld>
            <a:endParaRPr lang="en-US" dirty="0"/>
          </a:p>
        </p:txBody>
      </p:sp>
      <p:sp>
        <p:nvSpPr>
          <p:cNvPr id="5" name="Footer Placeholder 4">
            <a:extLst>
              <a:ext uri="{FF2B5EF4-FFF2-40B4-BE49-F238E27FC236}">
                <a16:creationId xmlns:a16="http://schemas.microsoft.com/office/drawing/2014/main" id="{56A4EB95-AB5B-D52F-AAAE-E24ABB4425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0B83205-6BF5-8784-9E1C-5AD5FAD839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51DF2-2D48-B241-A8C5-13B317083BF7}" type="slidenum">
              <a:rPr lang="en-US" smtClean="0"/>
              <a:t>‹#›</a:t>
            </a:fld>
            <a:endParaRPr lang="en-US" dirty="0"/>
          </a:p>
        </p:txBody>
      </p:sp>
    </p:spTree>
    <p:extLst>
      <p:ext uri="{BB962C8B-B14F-4D97-AF65-F5344CB8AC3E}">
        <p14:creationId xmlns:p14="http://schemas.microsoft.com/office/powerpoint/2010/main" val="1930896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1848-925A-DE2A-B949-C7A7C8A5B7AA}"/>
              </a:ext>
            </a:extLst>
          </p:cNvPr>
          <p:cNvSpPr>
            <a:spLocks noGrp="1"/>
          </p:cNvSpPr>
          <p:nvPr>
            <p:ph type="ctrTitle"/>
          </p:nvPr>
        </p:nvSpPr>
        <p:spPr>
          <a:xfrm>
            <a:off x="1524000" y="1122363"/>
            <a:ext cx="9144000" cy="1477962"/>
          </a:xfrm>
        </p:spPr>
        <p:txBody>
          <a:bodyPr/>
          <a:lstStyle/>
          <a:p>
            <a:r>
              <a:rPr lang="en-US" dirty="0"/>
              <a:t>Economics Module</a:t>
            </a:r>
          </a:p>
        </p:txBody>
      </p:sp>
      <p:sp>
        <p:nvSpPr>
          <p:cNvPr id="3" name="Subtitle 2">
            <a:extLst>
              <a:ext uri="{FF2B5EF4-FFF2-40B4-BE49-F238E27FC236}">
                <a16:creationId xmlns:a16="http://schemas.microsoft.com/office/drawing/2014/main" id="{80B1A9D5-E853-3358-E56B-55CF9387EA19}"/>
              </a:ext>
            </a:extLst>
          </p:cNvPr>
          <p:cNvSpPr>
            <a:spLocks noGrp="1"/>
          </p:cNvSpPr>
          <p:nvPr>
            <p:ph type="subTitle" idx="1"/>
          </p:nvPr>
        </p:nvSpPr>
        <p:spPr/>
        <p:txBody>
          <a:bodyPr>
            <a:normAutofit/>
          </a:bodyPr>
          <a:lstStyle/>
          <a:p>
            <a:r>
              <a:rPr lang="en-US" sz="2800" dirty="0"/>
              <a:t>Lecture 1</a:t>
            </a:r>
          </a:p>
          <a:p>
            <a:r>
              <a:rPr lang="en-US" sz="2800" dirty="0"/>
              <a:t>Anirban Dasgupta</a:t>
            </a:r>
          </a:p>
        </p:txBody>
      </p:sp>
    </p:spTree>
    <p:extLst>
      <p:ext uri="{BB962C8B-B14F-4D97-AF65-F5344CB8AC3E}">
        <p14:creationId xmlns:p14="http://schemas.microsoft.com/office/powerpoint/2010/main" val="771694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648B-7981-3A40-D7B3-CB51547729FD}"/>
              </a:ext>
            </a:extLst>
          </p:cNvPr>
          <p:cNvSpPr>
            <a:spLocks noGrp="1"/>
          </p:cNvSpPr>
          <p:nvPr>
            <p:ph type="title"/>
          </p:nvPr>
        </p:nvSpPr>
        <p:spPr>
          <a:xfrm>
            <a:off x="838200" y="131763"/>
            <a:ext cx="10515600" cy="1082676"/>
          </a:xfrm>
        </p:spPr>
        <p:txBody>
          <a:bodyPr/>
          <a:lstStyle/>
          <a:p>
            <a:r>
              <a:rPr lang="en-US" dirty="0"/>
              <a:t>Marxian Economics</a:t>
            </a:r>
          </a:p>
        </p:txBody>
      </p:sp>
      <p:sp>
        <p:nvSpPr>
          <p:cNvPr id="3" name="Content Placeholder 2">
            <a:extLst>
              <a:ext uri="{FF2B5EF4-FFF2-40B4-BE49-F238E27FC236}">
                <a16:creationId xmlns:a16="http://schemas.microsoft.com/office/drawing/2014/main" id="{8193F4D9-62BD-EE07-E0D1-126B36ED7305}"/>
              </a:ext>
            </a:extLst>
          </p:cNvPr>
          <p:cNvSpPr>
            <a:spLocks noGrp="1"/>
          </p:cNvSpPr>
          <p:nvPr>
            <p:ph idx="1"/>
          </p:nvPr>
        </p:nvSpPr>
        <p:spPr>
          <a:xfrm>
            <a:off x="838200" y="1214440"/>
            <a:ext cx="10515600" cy="4962524"/>
          </a:xfrm>
        </p:spPr>
        <p:txBody>
          <a:bodyPr>
            <a:normAutofit fontScale="92500" lnSpcReduction="20000"/>
          </a:bodyPr>
          <a:lstStyle/>
          <a:p>
            <a:r>
              <a:rPr lang="en-US" dirty="0"/>
              <a:t>Analytical framework derived from Marx’s own work in the magisterial 3 volume ‘Capital’ (1867 to 1894) and carried forward by other economists over the 20</a:t>
            </a:r>
            <a:r>
              <a:rPr lang="en-US" baseline="30000" dirty="0"/>
              <a:t>th</a:t>
            </a:r>
            <a:r>
              <a:rPr lang="en-US" dirty="0"/>
              <a:t> century and beyond. Essentially a theory of capitalist dynamics</a:t>
            </a:r>
          </a:p>
          <a:p>
            <a:r>
              <a:rPr lang="en-US" dirty="0"/>
              <a:t>Part of the classical economic paradigm(class based social analysis with a focus on the production process) but distinct in its fundamental criticism of the same</a:t>
            </a:r>
          </a:p>
          <a:p>
            <a:r>
              <a:rPr lang="en-US" dirty="0"/>
              <a:t>Analytical building blocks: forces of production(technology, machines and </a:t>
            </a:r>
            <a:r>
              <a:rPr lang="en-US" dirty="0" err="1"/>
              <a:t>labour</a:t>
            </a:r>
            <a:r>
              <a:rPr lang="en-US" dirty="0"/>
              <a:t> power) and relations of production (property rights, employment relationship and division of </a:t>
            </a:r>
            <a:r>
              <a:rPr lang="en-US" dirty="0" err="1"/>
              <a:t>labour</a:t>
            </a:r>
            <a:r>
              <a:rPr lang="en-US" dirty="0"/>
              <a:t>)</a:t>
            </a:r>
          </a:p>
          <a:p>
            <a:r>
              <a:rPr lang="en-US" dirty="0" err="1"/>
              <a:t>Labour</a:t>
            </a:r>
            <a:r>
              <a:rPr lang="en-US" dirty="0"/>
              <a:t> theory of value as the guiding principle of economic valuation and surplus value appropriated by capitalists as the source of profits</a:t>
            </a:r>
          </a:p>
          <a:p>
            <a:r>
              <a:rPr lang="en-US" dirty="0"/>
              <a:t>Marxian economic ideas were put in use in the Soviet economy (often in a mechanical way) but they also developed in Western academia although always at the margins.</a:t>
            </a:r>
          </a:p>
          <a:p>
            <a:endParaRPr lang="en-US" dirty="0"/>
          </a:p>
        </p:txBody>
      </p:sp>
    </p:spTree>
    <p:extLst>
      <p:ext uri="{BB962C8B-B14F-4D97-AF65-F5344CB8AC3E}">
        <p14:creationId xmlns:p14="http://schemas.microsoft.com/office/powerpoint/2010/main" val="387171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CD3F-5743-4711-CAD5-07593CF9FFE8}"/>
              </a:ext>
            </a:extLst>
          </p:cNvPr>
          <p:cNvSpPr>
            <a:spLocks noGrp="1"/>
          </p:cNvSpPr>
          <p:nvPr>
            <p:ph type="title"/>
          </p:nvPr>
        </p:nvSpPr>
        <p:spPr>
          <a:xfrm>
            <a:off x="838200" y="365125"/>
            <a:ext cx="10515600" cy="1020763"/>
          </a:xfrm>
        </p:spPr>
        <p:txBody>
          <a:bodyPr/>
          <a:lstStyle/>
          <a:p>
            <a:r>
              <a:rPr lang="en-US" dirty="0"/>
              <a:t>Keynesian Economics</a:t>
            </a:r>
          </a:p>
        </p:txBody>
      </p:sp>
      <p:sp>
        <p:nvSpPr>
          <p:cNvPr id="3" name="Content Placeholder 2">
            <a:extLst>
              <a:ext uri="{FF2B5EF4-FFF2-40B4-BE49-F238E27FC236}">
                <a16:creationId xmlns:a16="http://schemas.microsoft.com/office/drawing/2014/main" id="{E73B17CE-2C3A-3B43-0500-C358139F47AD}"/>
              </a:ext>
            </a:extLst>
          </p:cNvPr>
          <p:cNvSpPr>
            <a:spLocks noGrp="1"/>
          </p:cNvSpPr>
          <p:nvPr>
            <p:ph idx="1"/>
          </p:nvPr>
        </p:nvSpPr>
        <p:spPr>
          <a:xfrm>
            <a:off x="838200" y="1385888"/>
            <a:ext cx="10515600" cy="4791075"/>
          </a:xfrm>
        </p:spPr>
        <p:txBody>
          <a:bodyPr>
            <a:normAutofit fontScale="92500" lnSpcReduction="20000"/>
          </a:bodyPr>
          <a:lstStyle/>
          <a:p>
            <a:r>
              <a:rPr lang="en-US" dirty="0"/>
              <a:t>Named after the British economist John Maynard Keynes </a:t>
            </a:r>
          </a:p>
          <a:p>
            <a:r>
              <a:rPr lang="en-US" dirty="0"/>
              <a:t>The key ideas of Keynesian economics are elaborated in Keynes’s book ‘General Theory of Employment, Interest and Money’ (1936) and were based on the experience of the Great Depression (late 1920s- early 1930s) in the advanced capitalist world</a:t>
            </a:r>
          </a:p>
          <a:p>
            <a:r>
              <a:rPr lang="en-US" dirty="0"/>
              <a:t>Keynesian theory has been foundational in developing the field of macroeconomics and remained dominant till the 1960s</a:t>
            </a:r>
          </a:p>
          <a:p>
            <a:r>
              <a:rPr lang="en-US" dirty="0"/>
              <a:t>Main tenets: The role of uncertainty in determining investments, the possibility of demand deficiency in the economy leading to significant unemployment</a:t>
            </a:r>
          </a:p>
          <a:p>
            <a:r>
              <a:rPr lang="en-US" dirty="0"/>
              <a:t>Can be seen as a rejection of Smith’s understanding of the market system as a self-equilibrating mechanism</a:t>
            </a:r>
          </a:p>
          <a:p>
            <a:r>
              <a:rPr lang="en-US" dirty="0"/>
              <a:t>The main policy prescription from Keynesian theory is the necessary role of governments in boosting demand through public investment</a:t>
            </a:r>
          </a:p>
        </p:txBody>
      </p:sp>
    </p:spTree>
    <p:extLst>
      <p:ext uri="{BB962C8B-B14F-4D97-AF65-F5344CB8AC3E}">
        <p14:creationId xmlns:p14="http://schemas.microsoft.com/office/powerpoint/2010/main" val="65727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5A55-0A58-1ABE-0EE6-290795A1AA08}"/>
              </a:ext>
            </a:extLst>
          </p:cNvPr>
          <p:cNvSpPr>
            <a:spLocks noGrp="1"/>
          </p:cNvSpPr>
          <p:nvPr>
            <p:ph type="title"/>
          </p:nvPr>
        </p:nvSpPr>
        <p:spPr/>
        <p:txBody>
          <a:bodyPr/>
          <a:lstStyle/>
          <a:p>
            <a:r>
              <a:rPr lang="en-US" dirty="0"/>
              <a:t>Institutional Economics</a:t>
            </a:r>
          </a:p>
        </p:txBody>
      </p:sp>
      <p:sp>
        <p:nvSpPr>
          <p:cNvPr id="3" name="Content Placeholder 2">
            <a:extLst>
              <a:ext uri="{FF2B5EF4-FFF2-40B4-BE49-F238E27FC236}">
                <a16:creationId xmlns:a16="http://schemas.microsoft.com/office/drawing/2014/main" id="{B2DD29D1-55EC-0A65-CB37-B0AC14D86075}"/>
              </a:ext>
            </a:extLst>
          </p:cNvPr>
          <p:cNvSpPr>
            <a:spLocks noGrp="1"/>
          </p:cNvSpPr>
          <p:nvPr>
            <p:ph idx="1"/>
          </p:nvPr>
        </p:nvSpPr>
        <p:spPr/>
        <p:txBody>
          <a:bodyPr>
            <a:normAutofit fontScale="85000" lnSpcReduction="20000"/>
          </a:bodyPr>
          <a:lstStyle/>
          <a:p>
            <a:r>
              <a:rPr lang="en-US" dirty="0"/>
              <a:t>A line of economic thinking that lays precedence on social norms or institutions in determining economic outcomes</a:t>
            </a:r>
          </a:p>
          <a:p>
            <a:r>
              <a:rPr lang="en-US" dirty="0"/>
              <a:t>Original ideas started in the USA in late 19</a:t>
            </a:r>
            <a:r>
              <a:rPr lang="en-US" baseline="30000" dirty="0"/>
              <a:t>th</a:t>
            </a:r>
            <a:r>
              <a:rPr lang="en-US" dirty="0"/>
              <a:t> century and was an active line of economic research till the 1930s</a:t>
            </a:r>
          </a:p>
          <a:p>
            <a:r>
              <a:rPr lang="en-US" dirty="0"/>
              <a:t>Major contributors: Thorstein Veblen, John Commons</a:t>
            </a:r>
          </a:p>
          <a:p>
            <a:r>
              <a:rPr lang="en-US" dirty="0"/>
              <a:t>Criticism- lack of analytical rigour and dependence on descriptive material</a:t>
            </a:r>
          </a:p>
          <a:p>
            <a:r>
              <a:rPr lang="en-US" dirty="0"/>
              <a:t>New Institutional Economics emerged in 1980s with the work of Joseph Stiglitz ( and others) where the structure of neoclassical economics was modified to account for institutional factors which impacted economic transactions</a:t>
            </a:r>
          </a:p>
          <a:p>
            <a:r>
              <a:rPr lang="en-US" dirty="0"/>
              <a:t>Focus on private property rights as the main institution</a:t>
            </a:r>
          </a:p>
          <a:p>
            <a:r>
              <a:rPr lang="en-US" dirty="0"/>
              <a:t>Institution here is defined as the ‘rules of the game’ i.e. rules that regulate economic exchange through the market system</a:t>
            </a:r>
          </a:p>
        </p:txBody>
      </p:sp>
    </p:spTree>
    <p:extLst>
      <p:ext uri="{BB962C8B-B14F-4D97-AF65-F5344CB8AC3E}">
        <p14:creationId xmlns:p14="http://schemas.microsoft.com/office/powerpoint/2010/main" val="117715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9F8D-B7A9-EA7B-9854-07CEDD98A5DA}"/>
              </a:ext>
            </a:extLst>
          </p:cNvPr>
          <p:cNvSpPr>
            <a:spLocks noGrp="1"/>
          </p:cNvSpPr>
          <p:nvPr>
            <p:ph type="title"/>
          </p:nvPr>
        </p:nvSpPr>
        <p:spPr>
          <a:xfrm>
            <a:off x="838200" y="365125"/>
            <a:ext cx="10515600" cy="1017905"/>
          </a:xfrm>
        </p:spPr>
        <p:txBody>
          <a:bodyPr/>
          <a:lstStyle/>
          <a:p>
            <a:r>
              <a:rPr lang="en-US" dirty="0"/>
              <a:t>Behavioural Economics</a:t>
            </a:r>
          </a:p>
        </p:txBody>
      </p:sp>
      <p:sp>
        <p:nvSpPr>
          <p:cNvPr id="3" name="Content Placeholder 2">
            <a:extLst>
              <a:ext uri="{FF2B5EF4-FFF2-40B4-BE49-F238E27FC236}">
                <a16:creationId xmlns:a16="http://schemas.microsoft.com/office/drawing/2014/main" id="{1A04CB92-C944-E9C2-692E-00ED5A120CE6}"/>
              </a:ext>
            </a:extLst>
          </p:cNvPr>
          <p:cNvSpPr>
            <a:spLocks noGrp="1"/>
          </p:cNvSpPr>
          <p:nvPr>
            <p:ph idx="1"/>
          </p:nvPr>
        </p:nvSpPr>
        <p:spPr>
          <a:xfrm>
            <a:off x="838200" y="1383030"/>
            <a:ext cx="10515600" cy="4793933"/>
          </a:xfrm>
        </p:spPr>
        <p:txBody>
          <a:bodyPr>
            <a:normAutofit fontScale="92500" lnSpcReduction="20000"/>
          </a:bodyPr>
          <a:lstStyle/>
          <a:p>
            <a:r>
              <a:rPr lang="en-IN" dirty="0"/>
              <a:t>Take into account human behaviour influencing economic decisions</a:t>
            </a:r>
          </a:p>
          <a:p>
            <a:r>
              <a:rPr lang="en-IN" dirty="0"/>
              <a:t>Modification of Neoclassical school that human beings act rationally and selfishly always</a:t>
            </a:r>
          </a:p>
          <a:p>
            <a:r>
              <a:rPr lang="en-IN" dirty="0"/>
              <a:t>“The Behaviouralist school is so called because it tries to model human behaviours as they actually are, rejecting the dominant Neoclassical assumption that human beings always behave in a rational and selfish way. “ (Chang)</a:t>
            </a:r>
          </a:p>
          <a:p>
            <a:r>
              <a:rPr lang="en-IN" dirty="0"/>
              <a:t>Pioneering scholar: Herbert Simon</a:t>
            </a:r>
          </a:p>
          <a:p>
            <a:r>
              <a:rPr lang="en-IN" dirty="0"/>
              <a:t>The concept of ‘bounded rationality’- rational decision making within the limits of information deficiency and computational constraints faced by the human mind</a:t>
            </a:r>
          </a:p>
          <a:p>
            <a:r>
              <a:rPr lang="en-IN" dirty="0"/>
              <a:t>More recently behavioural economics has extended to experimental verification of human behavioural patterns- randomized controlled trials </a:t>
            </a:r>
          </a:p>
          <a:p>
            <a:endParaRPr lang="en-US" dirty="0"/>
          </a:p>
        </p:txBody>
      </p:sp>
    </p:spTree>
    <p:extLst>
      <p:ext uri="{BB962C8B-B14F-4D97-AF65-F5344CB8AC3E}">
        <p14:creationId xmlns:p14="http://schemas.microsoft.com/office/powerpoint/2010/main" val="427549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07C1-06AF-6B4F-1289-58D2654D2096}"/>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ACA1EFFA-BF01-3CEF-21C4-A58C611FC48F}"/>
              </a:ext>
            </a:extLst>
          </p:cNvPr>
          <p:cNvSpPr>
            <a:spLocks noGrp="1"/>
          </p:cNvSpPr>
          <p:nvPr>
            <p:ph idx="1"/>
          </p:nvPr>
        </p:nvSpPr>
        <p:spPr/>
        <p:txBody>
          <a:bodyPr/>
          <a:lstStyle/>
          <a:p>
            <a:r>
              <a:rPr lang="en-US" dirty="0"/>
              <a:t>Ha-Joon Chang ( 2014) Economics: The User’s Guide. Pelican Books</a:t>
            </a:r>
          </a:p>
          <a:p>
            <a:pPr marL="0" indent="0">
              <a:buNone/>
            </a:pPr>
            <a:r>
              <a:rPr lang="en-US" dirty="0"/>
              <a:t>  Chapters 1, 2 and 4 </a:t>
            </a:r>
          </a:p>
        </p:txBody>
      </p:sp>
    </p:spTree>
    <p:extLst>
      <p:ext uri="{BB962C8B-B14F-4D97-AF65-F5344CB8AC3E}">
        <p14:creationId xmlns:p14="http://schemas.microsoft.com/office/powerpoint/2010/main" val="262378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E91D-D1F9-89DE-6551-BD6E6397A85D}"/>
              </a:ext>
            </a:extLst>
          </p:cNvPr>
          <p:cNvSpPr>
            <a:spLocks noGrp="1"/>
          </p:cNvSpPr>
          <p:nvPr>
            <p:ph type="title"/>
          </p:nvPr>
        </p:nvSpPr>
        <p:spPr>
          <a:xfrm>
            <a:off x="838200" y="365125"/>
            <a:ext cx="10515600" cy="1075055"/>
          </a:xfrm>
        </p:spPr>
        <p:txBody>
          <a:bodyPr/>
          <a:lstStyle/>
          <a:p>
            <a:r>
              <a:rPr lang="en-US" dirty="0"/>
              <a:t>Plan for the module</a:t>
            </a:r>
          </a:p>
        </p:txBody>
      </p:sp>
      <p:sp>
        <p:nvSpPr>
          <p:cNvPr id="3" name="Content Placeholder 2">
            <a:extLst>
              <a:ext uri="{FF2B5EF4-FFF2-40B4-BE49-F238E27FC236}">
                <a16:creationId xmlns:a16="http://schemas.microsoft.com/office/drawing/2014/main" id="{FDC8E97F-6128-F079-E6CA-53B407AF9D80}"/>
              </a:ext>
            </a:extLst>
          </p:cNvPr>
          <p:cNvSpPr>
            <a:spLocks noGrp="1"/>
          </p:cNvSpPr>
          <p:nvPr>
            <p:ph idx="1"/>
          </p:nvPr>
        </p:nvSpPr>
        <p:spPr/>
        <p:txBody>
          <a:bodyPr>
            <a:normAutofit/>
          </a:bodyPr>
          <a:lstStyle/>
          <a:p>
            <a:r>
              <a:rPr lang="en-US" sz="2400" dirty="0"/>
              <a:t>Lecture 1: Definitions and approaches/schools of thought in economics</a:t>
            </a:r>
          </a:p>
          <a:p>
            <a:r>
              <a:rPr lang="en-US" sz="2400" dirty="0"/>
              <a:t>Lecture 2: Some key macroeconomic concepts and their applications-GDP, growth rates, inflation, employment, trade deficit and fiscal deficit</a:t>
            </a:r>
          </a:p>
          <a:p>
            <a:r>
              <a:rPr lang="en-US" sz="2400" dirty="0"/>
              <a:t>Lecture 3: A short introduction to the Indian economy</a:t>
            </a:r>
          </a:p>
          <a:p>
            <a:r>
              <a:rPr lang="en-US" sz="2400" dirty="0"/>
              <a:t>Lecture 4: Some contemporary economic concerns</a:t>
            </a:r>
          </a:p>
        </p:txBody>
      </p:sp>
    </p:spTree>
    <p:extLst>
      <p:ext uri="{BB962C8B-B14F-4D97-AF65-F5344CB8AC3E}">
        <p14:creationId xmlns:p14="http://schemas.microsoft.com/office/powerpoint/2010/main" val="88370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FCF3-AAF9-5ECB-CECC-DA6275F0FA44}"/>
              </a:ext>
            </a:extLst>
          </p:cNvPr>
          <p:cNvSpPr>
            <a:spLocks noGrp="1"/>
          </p:cNvSpPr>
          <p:nvPr>
            <p:ph type="title"/>
          </p:nvPr>
        </p:nvSpPr>
        <p:spPr>
          <a:xfrm>
            <a:off x="838200" y="365125"/>
            <a:ext cx="10515600" cy="937895"/>
          </a:xfrm>
        </p:spPr>
        <p:txBody>
          <a:bodyPr/>
          <a:lstStyle/>
          <a:p>
            <a:r>
              <a:rPr lang="en-US" dirty="0"/>
              <a:t>What is economics all about? </a:t>
            </a:r>
          </a:p>
        </p:txBody>
      </p:sp>
      <p:sp>
        <p:nvSpPr>
          <p:cNvPr id="3" name="Content Placeholder 2">
            <a:extLst>
              <a:ext uri="{FF2B5EF4-FFF2-40B4-BE49-F238E27FC236}">
                <a16:creationId xmlns:a16="http://schemas.microsoft.com/office/drawing/2014/main" id="{FDB86304-BF83-C026-F528-9C23C469AE86}"/>
              </a:ext>
            </a:extLst>
          </p:cNvPr>
          <p:cNvSpPr>
            <a:spLocks noGrp="1"/>
          </p:cNvSpPr>
          <p:nvPr>
            <p:ph idx="1"/>
          </p:nvPr>
        </p:nvSpPr>
        <p:spPr>
          <a:xfrm>
            <a:off x="838200" y="1497331"/>
            <a:ext cx="10515600" cy="4686300"/>
          </a:xfrm>
        </p:spPr>
        <p:txBody>
          <a:bodyPr>
            <a:normAutofit/>
          </a:bodyPr>
          <a:lstStyle/>
          <a:p>
            <a:pPr marL="0" indent="0">
              <a:buNone/>
            </a:pPr>
            <a:r>
              <a:rPr lang="en-US" dirty="0"/>
              <a:t>Some common characterizations/definitions:</a:t>
            </a:r>
          </a:p>
          <a:p>
            <a:r>
              <a:rPr lang="en-GB" sz="2400" dirty="0"/>
              <a:t>The science which studies human behaviour as a relationship between ends and scarce means which have alternative uses. – </a:t>
            </a:r>
            <a:r>
              <a:rPr lang="en-GB" sz="2400" i="1" dirty="0"/>
              <a:t>Lionel Robbins (1932)</a:t>
            </a:r>
          </a:p>
          <a:p>
            <a:r>
              <a:rPr lang="en-GB" sz="2400" dirty="0"/>
              <a:t>The study of the allocation of scarce means to satisfy competing ends</a:t>
            </a:r>
            <a:r>
              <a:rPr lang="en-GB" sz="2400" i="1" dirty="0"/>
              <a:t>-Gary Becker (1971)</a:t>
            </a:r>
          </a:p>
          <a:p>
            <a:r>
              <a:rPr lang="en-GB" sz="2400" dirty="0"/>
              <a:t>Economics is, at root,  the study of incentives- </a:t>
            </a:r>
            <a:r>
              <a:rPr lang="en-GB" sz="2400" i="1" dirty="0"/>
              <a:t>Steven Levitt, Freakonomics ( 2005)</a:t>
            </a:r>
          </a:p>
          <a:p>
            <a:r>
              <a:rPr lang="en-GB" sz="2400" dirty="0"/>
              <a:t>The subject matter of economics should be the economy – which involves money, work, technology, international trade, taxes and other things that have to do with the ways in which we produce goods and services, distribute the incomes generated in the process and consume the things thus produced – </a:t>
            </a:r>
            <a:r>
              <a:rPr lang="en-GB" sz="2400" i="1" dirty="0"/>
              <a:t>Ha Joon Chang (2014)</a:t>
            </a:r>
          </a:p>
          <a:p>
            <a:pPr marL="0" indent="0">
              <a:buNone/>
            </a:pPr>
            <a:endParaRPr lang="en-GB" sz="2400" dirty="0"/>
          </a:p>
          <a:p>
            <a:endParaRPr lang="en-GB" sz="2400" i="1" dirty="0"/>
          </a:p>
          <a:p>
            <a:endParaRPr lang="en-US" dirty="0"/>
          </a:p>
          <a:p>
            <a:endParaRPr lang="en-US" dirty="0"/>
          </a:p>
        </p:txBody>
      </p:sp>
    </p:spTree>
    <p:extLst>
      <p:ext uri="{BB962C8B-B14F-4D97-AF65-F5344CB8AC3E}">
        <p14:creationId xmlns:p14="http://schemas.microsoft.com/office/powerpoint/2010/main" val="242969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0757-6AB3-779C-793F-C69921353865}"/>
              </a:ext>
            </a:extLst>
          </p:cNvPr>
          <p:cNvSpPr>
            <a:spLocks noGrp="1"/>
          </p:cNvSpPr>
          <p:nvPr>
            <p:ph type="title"/>
          </p:nvPr>
        </p:nvSpPr>
        <p:spPr/>
        <p:txBody>
          <a:bodyPr>
            <a:normAutofit/>
          </a:bodyPr>
          <a:lstStyle/>
          <a:p>
            <a:r>
              <a:rPr lang="en-US" sz="4000" dirty="0"/>
              <a:t>Is there a clear boundary that defines the domain of economics? </a:t>
            </a:r>
          </a:p>
        </p:txBody>
      </p:sp>
      <p:sp>
        <p:nvSpPr>
          <p:cNvPr id="3" name="Content Placeholder 2">
            <a:extLst>
              <a:ext uri="{FF2B5EF4-FFF2-40B4-BE49-F238E27FC236}">
                <a16:creationId xmlns:a16="http://schemas.microsoft.com/office/drawing/2014/main" id="{CD92FCF5-BB60-E1BC-9D8C-F6DA19E3B34C}"/>
              </a:ext>
            </a:extLst>
          </p:cNvPr>
          <p:cNvSpPr>
            <a:spLocks noGrp="1"/>
          </p:cNvSpPr>
          <p:nvPr>
            <p:ph idx="1"/>
          </p:nvPr>
        </p:nvSpPr>
        <p:spPr/>
        <p:txBody>
          <a:bodyPr/>
          <a:lstStyle/>
          <a:p>
            <a:pPr marL="0" indent="0">
              <a:buNone/>
            </a:pPr>
            <a:r>
              <a:rPr lang="en-US" dirty="0"/>
              <a:t>Examples</a:t>
            </a:r>
          </a:p>
          <a:p>
            <a:r>
              <a:rPr lang="en-US" dirty="0"/>
              <a:t>Women’s disproportionate burden of household work including childcare?</a:t>
            </a:r>
          </a:p>
          <a:p>
            <a:r>
              <a:rPr lang="en-US" dirty="0"/>
              <a:t>Concentration of lower caste workers in manual scavenging</a:t>
            </a:r>
          </a:p>
          <a:p>
            <a:r>
              <a:rPr lang="en-US" dirty="0"/>
              <a:t>Continuing civil war in several West African countries</a:t>
            </a:r>
          </a:p>
          <a:p>
            <a:r>
              <a:rPr lang="en-US" dirty="0"/>
              <a:t>The history of technological progress</a:t>
            </a:r>
          </a:p>
          <a:p>
            <a:r>
              <a:rPr lang="en-US" dirty="0"/>
              <a:t>Is all social phenomenon ultimately economic – the case for economic determinism</a:t>
            </a:r>
          </a:p>
          <a:p>
            <a:r>
              <a:rPr lang="en-US" dirty="0"/>
              <a:t>Towards genuine interdisciplinarity in human sciences</a:t>
            </a:r>
          </a:p>
        </p:txBody>
      </p:sp>
    </p:spTree>
    <p:extLst>
      <p:ext uri="{BB962C8B-B14F-4D97-AF65-F5344CB8AC3E}">
        <p14:creationId xmlns:p14="http://schemas.microsoft.com/office/powerpoint/2010/main" val="259366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E854-6C43-0A50-17C4-E4B90DB097D1}"/>
              </a:ext>
            </a:extLst>
          </p:cNvPr>
          <p:cNvSpPr>
            <a:spLocks noGrp="1"/>
          </p:cNvSpPr>
          <p:nvPr>
            <p:ph type="title"/>
          </p:nvPr>
        </p:nvSpPr>
        <p:spPr>
          <a:xfrm>
            <a:off x="838200" y="365125"/>
            <a:ext cx="10515600" cy="1006475"/>
          </a:xfrm>
        </p:spPr>
        <p:txBody>
          <a:bodyPr>
            <a:normAutofit/>
          </a:bodyPr>
          <a:lstStyle/>
          <a:p>
            <a:r>
              <a:rPr lang="en-US" sz="4000" dirty="0"/>
              <a:t>Diverse approaches to Economics</a:t>
            </a:r>
          </a:p>
        </p:txBody>
      </p:sp>
      <p:sp>
        <p:nvSpPr>
          <p:cNvPr id="3" name="Content Placeholder 2">
            <a:extLst>
              <a:ext uri="{FF2B5EF4-FFF2-40B4-BE49-F238E27FC236}">
                <a16:creationId xmlns:a16="http://schemas.microsoft.com/office/drawing/2014/main" id="{827E5E4B-CE2C-BCE5-4A34-D92970169490}"/>
              </a:ext>
            </a:extLst>
          </p:cNvPr>
          <p:cNvSpPr>
            <a:spLocks noGrp="1"/>
          </p:cNvSpPr>
          <p:nvPr>
            <p:ph idx="1"/>
          </p:nvPr>
        </p:nvSpPr>
        <p:spPr>
          <a:xfrm>
            <a:off x="838200" y="1497330"/>
            <a:ext cx="10515600" cy="4679633"/>
          </a:xfrm>
        </p:spPr>
        <p:txBody>
          <a:bodyPr>
            <a:normAutofit fontScale="92500" lnSpcReduction="20000"/>
          </a:bodyPr>
          <a:lstStyle/>
          <a:p>
            <a:pPr marL="0" indent="0">
              <a:buNone/>
            </a:pPr>
            <a:r>
              <a:rPr lang="en-US" sz="2000" b="1" dirty="0"/>
              <a:t>Fields of economics</a:t>
            </a:r>
          </a:p>
          <a:p>
            <a:pPr>
              <a:buFontTx/>
              <a:buChar char="-"/>
            </a:pPr>
            <a:r>
              <a:rPr lang="en-US" sz="2000" dirty="0"/>
              <a:t>Microeconomics</a:t>
            </a:r>
          </a:p>
          <a:p>
            <a:pPr>
              <a:buFontTx/>
              <a:buChar char="-"/>
            </a:pPr>
            <a:r>
              <a:rPr lang="en-US" sz="2000" dirty="0"/>
              <a:t>Macroeconomics</a:t>
            </a:r>
          </a:p>
          <a:p>
            <a:pPr>
              <a:buFontTx/>
              <a:buChar char="-"/>
            </a:pPr>
            <a:r>
              <a:rPr lang="en-US" sz="2000" dirty="0"/>
              <a:t>Development Economics</a:t>
            </a:r>
          </a:p>
          <a:p>
            <a:pPr>
              <a:buFontTx/>
              <a:buChar char="-"/>
            </a:pPr>
            <a:r>
              <a:rPr lang="en-US" sz="2000" dirty="0"/>
              <a:t>Environmental Economics</a:t>
            </a:r>
          </a:p>
          <a:p>
            <a:pPr>
              <a:buFontTx/>
              <a:buChar char="-"/>
            </a:pPr>
            <a:r>
              <a:rPr lang="en-US" sz="2000" dirty="0"/>
              <a:t>Financial Economics</a:t>
            </a:r>
          </a:p>
          <a:p>
            <a:pPr>
              <a:buFontTx/>
              <a:buChar char="-"/>
            </a:pPr>
            <a:r>
              <a:rPr lang="en-US" sz="2000" dirty="0"/>
              <a:t>Econometrics </a:t>
            </a:r>
          </a:p>
          <a:p>
            <a:pPr marL="0" indent="0">
              <a:buNone/>
            </a:pPr>
            <a:r>
              <a:rPr lang="en-US" sz="2000" b="1" dirty="0"/>
              <a:t>Schools of economic thinking</a:t>
            </a:r>
          </a:p>
          <a:p>
            <a:pPr>
              <a:buFontTx/>
              <a:buChar char="-"/>
            </a:pPr>
            <a:r>
              <a:rPr lang="en-US" sz="2000" dirty="0"/>
              <a:t>Classical </a:t>
            </a:r>
          </a:p>
          <a:p>
            <a:pPr>
              <a:buFontTx/>
              <a:buChar char="-"/>
            </a:pPr>
            <a:r>
              <a:rPr lang="en-US" sz="2000" dirty="0"/>
              <a:t>Neoclassical</a:t>
            </a:r>
          </a:p>
          <a:p>
            <a:pPr>
              <a:buFontTx/>
              <a:buChar char="-"/>
            </a:pPr>
            <a:r>
              <a:rPr lang="en-US" sz="2000" dirty="0"/>
              <a:t>Marxian </a:t>
            </a:r>
          </a:p>
          <a:p>
            <a:pPr>
              <a:buFontTx/>
              <a:buChar char="-"/>
            </a:pPr>
            <a:r>
              <a:rPr lang="en-US" sz="2000" dirty="0"/>
              <a:t>Keynesian</a:t>
            </a:r>
          </a:p>
          <a:p>
            <a:pPr>
              <a:buFontTx/>
              <a:buChar char="-"/>
            </a:pPr>
            <a:r>
              <a:rPr lang="en-US" sz="2000" dirty="0"/>
              <a:t>Institutionalist</a:t>
            </a:r>
          </a:p>
          <a:p>
            <a:pPr>
              <a:buFontTx/>
              <a:buChar char="-"/>
            </a:pPr>
            <a:r>
              <a:rPr lang="en-US" sz="2000" dirty="0" err="1"/>
              <a:t>Behaviouralist</a:t>
            </a:r>
            <a:r>
              <a:rPr lang="en-US" sz="2000" dirty="0"/>
              <a:t> and many more</a:t>
            </a:r>
          </a:p>
        </p:txBody>
      </p:sp>
    </p:spTree>
    <p:extLst>
      <p:ext uri="{BB962C8B-B14F-4D97-AF65-F5344CB8AC3E}">
        <p14:creationId xmlns:p14="http://schemas.microsoft.com/office/powerpoint/2010/main" val="35107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6C5A-A39D-C466-5B13-9F73ACD3B21A}"/>
              </a:ext>
            </a:extLst>
          </p:cNvPr>
          <p:cNvSpPr>
            <a:spLocks noGrp="1"/>
          </p:cNvSpPr>
          <p:nvPr>
            <p:ph type="title"/>
          </p:nvPr>
        </p:nvSpPr>
        <p:spPr>
          <a:xfrm>
            <a:off x="838200" y="365125"/>
            <a:ext cx="10515600" cy="972185"/>
          </a:xfrm>
        </p:spPr>
        <p:txBody>
          <a:bodyPr/>
          <a:lstStyle/>
          <a:p>
            <a:r>
              <a:rPr lang="en-US"/>
              <a:t>Microeconomics vs Macroeconomics</a:t>
            </a:r>
          </a:p>
        </p:txBody>
      </p:sp>
      <p:sp>
        <p:nvSpPr>
          <p:cNvPr id="3" name="Content Placeholder 2">
            <a:extLst>
              <a:ext uri="{FF2B5EF4-FFF2-40B4-BE49-F238E27FC236}">
                <a16:creationId xmlns:a16="http://schemas.microsoft.com/office/drawing/2014/main" id="{A30BE00E-0BB8-4ABE-E4F1-907AB59E8257}"/>
              </a:ext>
            </a:extLst>
          </p:cNvPr>
          <p:cNvSpPr>
            <a:spLocks noGrp="1"/>
          </p:cNvSpPr>
          <p:nvPr>
            <p:ph idx="1"/>
          </p:nvPr>
        </p:nvSpPr>
        <p:spPr>
          <a:xfrm>
            <a:off x="838200" y="1565910"/>
            <a:ext cx="10515600" cy="4611053"/>
          </a:xfrm>
        </p:spPr>
        <p:txBody>
          <a:bodyPr>
            <a:normAutofit lnSpcReduction="10000"/>
          </a:bodyPr>
          <a:lstStyle/>
          <a:p>
            <a:pPr marL="0" indent="0">
              <a:buNone/>
            </a:pPr>
            <a:r>
              <a:rPr lang="en-US"/>
              <a:t>Microeconomics- economic theory constructed at the level of individual agents (individual, households, firms)</a:t>
            </a:r>
          </a:p>
          <a:p>
            <a:pPr>
              <a:buFontTx/>
              <a:buChar char="-"/>
            </a:pPr>
            <a:r>
              <a:rPr lang="en-US"/>
              <a:t>Attempts to model individual </a:t>
            </a:r>
            <a:r>
              <a:rPr lang="en-US" err="1"/>
              <a:t>behaviour</a:t>
            </a:r>
            <a:r>
              <a:rPr lang="en-US"/>
              <a:t> on the basis of some well- formed assumptions like utility maximization or profit maximization</a:t>
            </a:r>
          </a:p>
          <a:p>
            <a:pPr>
              <a:buFontTx/>
              <a:buChar char="-"/>
            </a:pPr>
            <a:r>
              <a:rPr lang="en-US"/>
              <a:t>Extensive use of mathematics including calculus</a:t>
            </a:r>
          </a:p>
          <a:p>
            <a:pPr marL="0" indent="0">
              <a:buNone/>
            </a:pPr>
            <a:r>
              <a:rPr lang="en-US"/>
              <a:t>Macroeconomics- theory constructed at the level of the economy which is an aggregation of individual agents</a:t>
            </a:r>
          </a:p>
          <a:p>
            <a:pPr>
              <a:buFontTx/>
              <a:buChar char="-"/>
            </a:pPr>
            <a:r>
              <a:rPr lang="en-US"/>
              <a:t>It is not a simple aggregation of micro </a:t>
            </a:r>
            <a:r>
              <a:rPr lang="en-US" err="1"/>
              <a:t>behaviour</a:t>
            </a:r>
            <a:r>
              <a:rPr lang="en-US"/>
              <a:t> but incorporates various interactions and feedback effects</a:t>
            </a:r>
          </a:p>
          <a:p>
            <a:pPr>
              <a:buFontTx/>
              <a:buChar char="-"/>
            </a:pPr>
            <a:r>
              <a:rPr lang="en-US"/>
              <a:t>Concerned with economic growth, inflation, employment, fiscal deficit etc.</a:t>
            </a:r>
          </a:p>
        </p:txBody>
      </p:sp>
    </p:spTree>
    <p:extLst>
      <p:ext uri="{BB962C8B-B14F-4D97-AF65-F5344CB8AC3E}">
        <p14:creationId xmlns:p14="http://schemas.microsoft.com/office/powerpoint/2010/main" val="80240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EF7F-784F-84A8-8058-DD724A96EDA0}"/>
              </a:ext>
            </a:extLst>
          </p:cNvPr>
          <p:cNvSpPr>
            <a:spLocks noGrp="1"/>
          </p:cNvSpPr>
          <p:nvPr>
            <p:ph type="title"/>
          </p:nvPr>
        </p:nvSpPr>
        <p:spPr>
          <a:xfrm>
            <a:off x="838200" y="365125"/>
            <a:ext cx="10515600" cy="949325"/>
          </a:xfrm>
        </p:spPr>
        <p:txBody>
          <a:bodyPr/>
          <a:lstStyle/>
          <a:p>
            <a:r>
              <a:rPr lang="en-US"/>
              <a:t>Schools of economic thought</a:t>
            </a:r>
          </a:p>
        </p:txBody>
      </p:sp>
      <p:sp>
        <p:nvSpPr>
          <p:cNvPr id="3" name="Content Placeholder 2">
            <a:extLst>
              <a:ext uri="{FF2B5EF4-FFF2-40B4-BE49-F238E27FC236}">
                <a16:creationId xmlns:a16="http://schemas.microsoft.com/office/drawing/2014/main" id="{1BAC7290-13E9-C403-B001-630646434C82}"/>
              </a:ext>
            </a:extLst>
          </p:cNvPr>
          <p:cNvSpPr>
            <a:spLocks noGrp="1"/>
          </p:cNvSpPr>
          <p:nvPr>
            <p:ph idx="1"/>
          </p:nvPr>
        </p:nvSpPr>
        <p:spPr>
          <a:xfrm>
            <a:off x="838200" y="1428750"/>
            <a:ext cx="10515600" cy="4748213"/>
          </a:xfrm>
        </p:spPr>
        <p:txBody>
          <a:bodyPr>
            <a:normAutofit fontScale="85000" lnSpcReduction="20000"/>
          </a:bodyPr>
          <a:lstStyle/>
          <a:p>
            <a:pPr marL="0" indent="0">
              <a:buNone/>
            </a:pPr>
            <a:r>
              <a:rPr lang="en-US" dirty="0"/>
              <a:t>Classical School/political economy- the first structured body of economic thinking that emerged in Western Europe from late 18</a:t>
            </a:r>
            <a:r>
              <a:rPr lang="en-US" baseline="30000" dirty="0"/>
              <a:t>th</a:t>
            </a:r>
            <a:r>
              <a:rPr lang="en-US" dirty="0"/>
              <a:t> century and continued to be dominant till late 19</a:t>
            </a:r>
            <a:r>
              <a:rPr lang="en-US" baseline="30000" dirty="0"/>
              <a:t>th</a:t>
            </a:r>
            <a:r>
              <a:rPr lang="en-US" dirty="0"/>
              <a:t> century</a:t>
            </a:r>
          </a:p>
          <a:p>
            <a:pPr>
              <a:buFontTx/>
              <a:buChar char="-"/>
            </a:pPr>
            <a:r>
              <a:rPr lang="en-US" dirty="0"/>
              <a:t>Usually Adam Smith’s ‘</a:t>
            </a:r>
            <a:r>
              <a:rPr lang="en-US" b="1" dirty="0"/>
              <a:t>An inquiry into the nature and causes of wealth of nations’</a:t>
            </a:r>
            <a:r>
              <a:rPr lang="en-US" dirty="0"/>
              <a:t>(1776) is taken as the beginning of economics as a discipline</a:t>
            </a:r>
          </a:p>
          <a:p>
            <a:pPr>
              <a:buFontTx/>
              <a:buChar char="-"/>
            </a:pPr>
            <a:r>
              <a:rPr lang="en-US" dirty="0"/>
              <a:t>Other notable classical economists include David Ricardo, Thomas Malthus and Karl Marx (Marx as a critique, more on that later)</a:t>
            </a:r>
          </a:p>
          <a:p>
            <a:pPr>
              <a:buFontTx/>
              <a:buChar char="-"/>
            </a:pPr>
            <a:r>
              <a:rPr lang="en-US" dirty="0"/>
              <a:t>Some of the key ideas in classical economics: the invisible hand(Smith), efficacy of free trade between nations through comparative advantage(Ricardo), supply creating its own demand( Say)</a:t>
            </a:r>
          </a:p>
          <a:p>
            <a:pPr>
              <a:buFontTx/>
              <a:buChar char="-"/>
            </a:pPr>
            <a:r>
              <a:rPr lang="en-US" dirty="0"/>
              <a:t>Analytical blocks were social classes with distinct interests( capitalists, workers, landlords) and the main analytical question was to understand the dynamics of the economy based on the interrelationship between these classes</a:t>
            </a:r>
          </a:p>
          <a:p>
            <a:pPr>
              <a:buFontTx/>
              <a:buChar char="-"/>
            </a:pPr>
            <a:r>
              <a:rPr lang="en-US" dirty="0"/>
              <a:t>The primary focus was on production of goods (and to a lesser extent services)</a:t>
            </a:r>
          </a:p>
          <a:p>
            <a:pPr>
              <a:buFontTx/>
              <a:buChar char="-"/>
            </a:pPr>
            <a:endParaRPr lang="en-US" dirty="0"/>
          </a:p>
        </p:txBody>
      </p:sp>
    </p:spTree>
    <p:extLst>
      <p:ext uri="{BB962C8B-B14F-4D97-AF65-F5344CB8AC3E}">
        <p14:creationId xmlns:p14="http://schemas.microsoft.com/office/powerpoint/2010/main" val="182367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8F3C-9822-BEE8-9367-9E2338883CB1}"/>
              </a:ext>
            </a:extLst>
          </p:cNvPr>
          <p:cNvSpPr>
            <a:spLocks noGrp="1"/>
          </p:cNvSpPr>
          <p:nvPr>
            <p:ph type="title"/>
          </p:nvPr>
        </p:nvSpPr>
        <p:spPr>
          <a:xfrm>
            <a:off x="838200" y="365125"/>
            <a:ext cx="10515600" cy="1029335"/>
          </a:xfrm>
        </p:spPr>
        <p:txBody>
          <a:bodyPr/>
          <a:lstStyle/>
          <a:p>
            <a:r>
              <a:rPr lang="en-US"/>
              <a:t>Neoclassical Economics</a:t>
            </a:r>
          </a:p>
        </p:txBody>
      </p:sp>
      <p:sp>
        <p:nvSpPr>
          <p:cNvPr id="3" name="Content Placeholder 2">
            <a:extLst>
              <a:ext uri="{FF2B5EF4-FFF2-40B4-BE49-F238E27FC236}">
                <a16:creationId xmlns:a16="http://schemas.microsoft.com/office/drawing/2014/main" id="{5D7B39A0-F19C-3C30-F36A-A7C05C58B346}"/>
              </a:ext>
            </a:extLst>
          </p:cNvPr>
          <p:cNvSpPr>
            <a:spLocks noGrp="1"/>
          </p:cNvSpPr>
          <p:nvPr>
            <p:ph idx="1"/>
          </p:nvPr>
        </p:nvSpPr>
        <p:spPr>
          <a:xfrm>
            <a:off x="838200" y="1543050"/>
            <a:ext cx="10515600" cy="4633913"/>
          </a:xfrm>
        </p:spPr>
        <p:txBody>
          <a:bodyPr>
            <a:normAutofit fontScale="85000" lnSpcReduction="20000"/>
          </a:bodyPr>
          <a:lstStyle/>
          <a:p>
            <a:r>
              <a:rPr lang="en-US" dirty="0"/>
              <a:t>Initiated in the late 19</a:t>
            </a:r>
            <a:r>
              <a:rPr lang="en-US" baseline="30000" dirty="0"/>
              <a:t>th</a:t>
            </a:r>
            <a:r>
              <a:rPr lang="en-US" dirty="0"/>
              <a:t> century in the works of Stanley Jevons and Leon Walras and gradually acquired dominance in the 20</a:t>
            </a:r>
            <a:r>
              <a:rPr lang="en-US" baseline="30000" dirty="0"/>
              <a:t>th</a:t>
            </a:r>
            <a:r>
              <a:rPr lang="en-US" dirty="0"/>
              <a:t> century with Alfred Marshall</a:t>
            </a:r>
          </a:p>
          <a:p>
            <a:r>
              <a:rPr lang="en-US" dirty="0"/>
              <a:t>The analytical unit was the individual or the firm (microeconomics) with clearly defined goals of optimizing their self-interest and participating in market transactions</a:t>
            </a:r>
          </a:p>
          <a:p>
            <a:r>
              <a:rPr lang="en-US" dirty="0"/>
              <a:t>Advent of calculus in economic theory which became more sophisticated over time</a:t>
            </a:r>
          </a:p>
          <a:p>
            <a:r>
              <a:rPr lang="en-US" dirty="0"/>
              <a:t>The broad principle that self-interested economic agents participating in freely operating markets will generate socially optimum outcomes</a:t>
            </a:r>
          </a:p>
          <a:p>
            <a:r>
              <a:rPr lang="en-US" dirty="0"/>
              <a:t>The focus changed to market exchange from production in classical economics</a:t>
            </a:r>
          </a:p>
          <a:p>
            <a:r>
              <a:rPr lang="en-US" dirty="0"/>
              <a:t>Political economy became economics with the added connotation of a distinct ‘science’</a:t>
            </a:r>
          </a:p>
          <a:p>
            <a:r>
              <a:rPr lang="en-US" dirty="0"/>
              <a:t>Major contributors in the development of neoclassical economics in the 20</a:t>
            </a:r>
            <a:r>
              <a:rPr lang="en-US" baseline="30000" dirty="0"/>
              <a:t>th</a:t>
            </a:r>
            <a:r>
              <a:rPr lang="en-US" dirty="0"/>
              <a:t> century- Paul </a:t>
            </a:r>
            <a:r>
              <a:rPr lang="en-US" dirty="0" err="1"/>
              <a:t>Samuleson</a:t>
            </a:r>
            <a:r>
              <a:rPr lang="en-US" dirty="0"/>
              <a:t>, Kenneth Arrow, Gerard Debreu</a:t>
            </a:r>
          </a:p>
          <a:p>
            <a:endParaRPr lang="en-US" dirty="0"/>
          </a:p>
        </p:txBody>
      </p:sp>
    </p:spTree>
    <p:extLst>
      <p:ext uri="{BB962C8B-B14F-4D97-AF65-F5344CB8AC3E}">
        <p14:creationId xmlns:p14="http://schemas.microsoft.com/office/powerpoint/2010/main" val="948271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TotalTime>
  <Words>1207</Words>
  <Application>Microsoft Macintosh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Economics Module</vt:lpstr>
      <vt:lpstr>Reading</vt:lpstr>
      <vt:lpstr>Plan for the module</vt:lpstr>
      <vt:lpstr>What is economics all about? </vt:lpstr>
      <vt:lpstr>Is there a clear boundary that defines the domain of economics? </vt:lpstr>
      <vt:lpstr>Diverse approaches to Economics</vt:lpstr>
      <vt:lpstr>Microeconomics vs Macroeconomics</vt:lpstr>
      <vt:lpstr>Schools of economic thought</vt:lpstr>
      <vt:lpstr>Neoclassical Economics</vt:lpstr>
      <vt:lpstr>Marxian Economics</vt:lpstr>
      <vt:lpstr>Keynesian Economics</vt:lpstr>
      <vt:lpstr>Institutional Economics</vt:lpstr>
      <vt:lpstr>Behavioural Economics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Module</dc:title>
  <dc:creator>6878</dc:creator>
  <cp:lastModifiedBy>6878</cp:lastModifiedBy>
  <cp:revision>11</cp:revision>
  <dcterms:created xsi:type="dcterms:W3CDTF">2023-01-23T14:43:14Z</dcterms:created>
  <dcterms:modified xsi:type="dcterms:W3CDTF">2024-02-19T06:06:21Z</dcterms:modified>
</cp:coreProperties>
</file>