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0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1D5F-5F7C-8F69-FF29-0B2D6EC62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701C3-50A4-D9A9-D74F-BF858C888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FFBB9-B5A9-168C-D356-7D202584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9F78-6D1D-0341-AA5D-033BDA9256F2}" type="datetimeFigureOut">
              <a:rPr lang="en-US" smtClean="0"/>
              <a:t>3/7/24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29AC-760C-A7E2-D502-FFBD2BA9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4081-85E9-5C08-C6CA-A1F3479B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C1F5-565F-8649-8804-A275740A1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8A91-9E69-D774-B8AE-899F9ABB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B8F04-9995-E0D6-0E32-2D4E35FFB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1129-1A3F-CD43-6846-7DE8D0E0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9F78-6D1D-0341-AA5D-033BDA9256F2}" type="datetimeFigureOut">
              <a:rPr lang="en-US" smtClean="0"/>
              <a:t>3/7/24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07983-248E-2DE6-2C61-051A7B70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B984B-DABB-FFFE-1AA6-C7F6D2EC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C1F5-565F-8649-8804-A275740A1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0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03037-B8E2-4478-6217-33AD82E32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9C225-45ED-26A8-8D46-FDC2BDCA5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D0E31-05AC-FF6F-9592-501A2FE9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9F78-6D1D-0341-AA5D-033BDA9256F2}" type="datetimeFigureOut">
              <a:rPr lang="en-US" smtClean="0"/>
              <a:t>3/7/24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01540-8A12-D865-F638-5FB15740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7E05A-541B-A116-6422-8504BDA7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C1F5-565F-8649-8804-A275740A1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8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8957-5DCA-4DE1-7A05-ECEC717F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8544-113E-29AD-8265-CD4C3964E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66807-3425-344B-890A-AECAA1ED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9F78-6D1D-0341-AA5D-033BDA9256F2}" type="datetimeFigureOut">
              <a:rPr lang="en-US" smtClean="0"/>
              <a:t>3/7/24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3B87B-5ED4-9240-3318-0E47BF36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D0471-C66E-4A51-555F-9A2D5921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C1F5-565F-8649-8804-A275740A1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97F4-8304-75AB-0537-45702064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B5D7B-E346-8747-EE63-512E4E37E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AC8CC-6858-7225-BB5B-EAF05C19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9F78-6D1D-0341-AA5D-033BDA9256F2}" type="datetimeFigureOut">
              <a:rPr lang="en-US" smtClean="0"/>
              <a:t>3/7/24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3A2F7-4935-074B-4239-3D554185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D8D58-D87D-8DEE-204B-77C724C0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C1F5-565F-8649-8804-A275740A1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0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B033-803C-35B0-4D9C-5F418311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04563-7724-890A-9E4D-C6FD08141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DCAA1-D341-9FAF-DD5A-24805DB62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0B18-A06A-F74B-4311-687DE5EA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9F78-6D1D-0341-AA5D-033BDA9256F2}" type="datetimeFigureOut">
              <a:rPr lang="en-US" smtClean="0"/>
              <a:t>3/7/24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BF975-1F54-6636-A7BD-E32C97D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E70FF-7D7D-4555-C896-2607E371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C1F5-565F-8649-8804-A275740A1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2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172B-DD8D-4A42-F837-DE5DBCE9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C6F66-3302-EE39-2D45-D58CB906F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B3150-BB67-A374-69BD-18F347F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F5A83-A0CE-5BE4-30A1-5FCCFF1DD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C3FE9-D326-C939-35C3-8423638DF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CB83D-BBDB-4AF5-18AD-1795256F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9F78-6D1D-0341-AA5D-033BDA9256F2}" type="datetimeFigureOut">
              <a:rPr lang="en-US" smtClean="0"/>
              <a:t>3/7/24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7168D-F641-1E14-7961-CDE481AA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63A0E-0F2A-6D36-7D5F-5F26F099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C1F5-565F-8649-8804-A275740A1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5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6A17-2F55-98ED-EC51-C63296AE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44FBB-06D9-4AC6-D3F4-B4C3D29F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9F78-6D1D-0341-AA5D-033BDA9256F2}" type="datetimeFigureOut">
              <a:rPr lang="en-US" smtClean="0"/>
              <a:t>3/7/24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86EAC-25CD-6336-039F-41FEC639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51ED7-E09D-EFFF-8DCA-33D14225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C1F5-565F-8649-8804-A275740A1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0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108DB-EC92-32E5-366B-93200052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9F78-6D1D-0341-AA5D-033BDA9256F2}" type="datetimeFigureOut">
              <a:rPr lang="en-US" smtClean="0"/>
              <a:t>3/7/24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D3FD1-7B7A-F4E2-03EA-2F1B18A9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3A40D-010D-7B7F-4EE7-DC410FF8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C1F5-565F-8649-8804-A275740A1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6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16A0-51E2-3691-4407-BD3E92E0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6F15-A51C-F79E-D0C4-A1658857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5E1D4-08F2-F84D-3206-6D813F77B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2F1EB-B13B-039D-5F33-AD5C69F1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9F78-6D1D-0341-AA5D-033BDA9256F2}" type="datetimeFigureOut">
              <a:rPr lang="en-US" smtClean="0"/>
              <a:t>3/7/24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871D9-DE52-A577-FE69-627E2232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8A5F4-D56C-434F-AB1F-B101A34A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C1F5-565F-8649-8804-A275740A1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6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E492-D663-67C2-17C5-28255FC9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C7CC3-9A21-05CF-EDEC-3ED7018CA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A0091-4962-AB86-C0FE-F067CA4B7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7DD39-F1AD-DF54-BF67-62EB5CA8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9F78-6D1D-0341-AA5D-033BDA9256F2}" type="datetimeFigureOut">
              <a:rPr lang="en-US" smtClean="0"/>
              <a:t>3/7/24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1F3FE-5B71-CCC3-604F-81D1204F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2C90A-35E9-7249-1620-DD82D79C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C1F5-565F-8649-8804-A275740A1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1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C6354-4708-D9BF-4F0F-05B61EAB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D5DC4-03CF-3920-2833-D7EA4F5A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23B94-6126-DCAB-F051-1C66B4DD7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B9F78-6D1D-0341-AA5D-033BDA9256F2}" type="datetimeFigureOut">
              <a:rPr lang="en-US" smtClean="0"/>
              <a:t>3/7/24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DF7B8-61B3-2E28-B925-EA3F14125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0CA07-823A-CD73-C758-0C7FC0E61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C1F5-565F-8649-8804-A275740A1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5B9A-691D-76DA-39A3-392A11D7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Economics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EA86C-5E50-2FF5-A906-14F269C6F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  <a:p>
            <a:endParaRPr lang="en-US" dirty="0"/>
          </a:p>
          <a:p>
            <a:r>
              <a:rPr lang="en-US" dirty="0"/>
              <a:t>Anirban Dasgupta</a:t>
            </a:r>
          </a:p>
        </p:txBody>
      </p:sp>
    </p:spTree>
    <p:extLst>
      <p:ext uri="{BB962C8B-B14F-4D97-AF65-F5344CB8AC3E}">
        <p14:creationId xmlns:p14="http://schemas.microsoft.com/office/powerpoint/2010/main" val="214332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236E-2B82-7544-760D-1CEBD832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499A-EAF0-F745-8393-DFEE747E1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Sustained Economic Growth is accompanied by: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Declining share of agriculture in GDP and Employment (main characteristic)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Migration from rural to urban sector and rapid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urbanisation</a:t>
            </a:r>
            <a:endParaRPr lang="en-US" altLang="en-US" sz="26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Rise of a modern industrial and service sector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Demographic transition from high birth and death rates to low birth and death rates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At the completion of the transformation process there is near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equalisation</a:t>
            </a:r>
            <a:r>
              <a:rPr lang="en-US" altLang="en-US" sz="2600" dirty="0">
                <a:ea typeface="ＭＳ Ｐゴシック" panose="020B0600070205080204" pitchFamily="34" charset="-128"/>
              </a:rPr>
              <a:t> of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labour</a:t>
            </a:r>
            <a:r>
              <a:rPr lang="en-US" altLang="en-US" sz="2600" dirty="0">
                <a:ea typeface="ＭＳ Ｐゴシック" panose="020B0600070205080204" pitchFamily="34" charset="-128"/>
              </a:rPr>
              <a:t> productivity in the agricultural and non-agricultural sectors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At this stage, returns from employment become sufficiently high across sectors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72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4BCD-939E-A4C5-12AF-3CAC9B5E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8101"/>
          </a:xfrm>
        </p:spPr>
        <p:txBody>
          <a:bodyPr>
            <a:normAutofit/>
          </a:bodyPr>
          <a:lstStyle/>
          <a:p>
            <a:r>
              <a:rPr lang="en-US" sz="4000" dirty="0"/>
              <a:t>Structural transformation in India (Nigam, 2021)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65704-5CE6-88F8-F52F-B2A2D275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850D7-8F6A-6C1A-A12E-AFA0B4D95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422" y="1501422"/>
            <a:ext cx="7518224" cy="4820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FAC99F-CAD3-2AE5-3709-DE9A783010C8}"/>
              </a:ext>
            </a:extLst>
          </p:cNvPr>
          <p:cNvSpPr txBox="1"/>
          <p:nvPr/>
        </p:nvSpPr>
        <p:spPr>
          <a:xfrm>
            <a:off x="1162756" y="2946399"/>
            <a:ext cx="4075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Primary sector: agriculture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Secondary sector: industry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Tertiary sector: services</a:t>
            </a:r>
          </a:p>
        </p:txBody>
      </p:sp>
    </p:spTree>
    <p:extLst>
      <p:ext uri="{BB962C8B-B14F-4D97-AF65-F5344CB8AC3E}">
        <p14:creationId xmlns:p14="http://schemas.microsoft.com/office/powerpoint/2010/main" val="1386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8032-D75A-5F78-EDFF-370A516A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for economic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2F7D2-05DB-05A8-E37E-9E2BA535A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 Callen (2017) Gross Domestic Product: An Economy’s All</a:t>
            </a:r>
          </a:p>
          <a:p>
            <a:r>
              <a:rPr lang="en-US" dirty="0"/>
              <a:t>Diane Coyle (2017) Rethinking GDP.</a:t>
            </a:r>
          </a:p>
        </p:txBody>
      </p:sp>
    </p:spTree>
    <p:extLst>
      <p:ext uri="{BB962C8B-B14F-4D97-AF65-F5344CB8AC3E}">
        <p14:creationId xmlns:p14="http://schemas.microsoft.com/office/powerpoint/2010/main" val="64226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44D3-750C-C987-5977-FCA5AB5D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6485"/>
          </a:xfrm>
        </p:spPr>
        <p:txBody>
          <a:bodyPr/>
          <a:lstStyle/>
          <a:p>
            <a:r>
              <a:rPr lang="en-US" dirty="0"/>
              <a:t>Widely used economic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7E11-2F89-81FF-602A-704EE3D5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10"/>
            <a:ext cx="10515600" cy="4725353"/>
          </a:xfrm>
        </p:spPr>
        <p:txBody>
          <a:bodyPr>
            <a:normAutofit fontScale="92500"/>
          </a:bodyPr>
          <a:lstStyle/>
          <a:p>
            <a:r>
              <a:rPr lang="en-US" dirty="0"/>
              <a:t>Gross Domestic Product: The monetary value of all </a:t>
            </a:r>
            <a:r>
              <a:rPr lang="en-US" u="sng" dirty="0"/>
              <a:t>final</a:t>
            </a:r>
            <a:r>
              <a:rPr lang="en-US" dirty="0"/>
              <a:t> goods and services in an economy within a year/quarter</a:t>
            </a:r>
          </a:p>
          <a:p>
            <a:r>
              <a:rPr lang="en-US" dirty="0"/>
              <a:t>Adding the value of all goods produced will lead to multiple counting</a:t>
            </a:r>
          </a:p>
          <a:p>
            <a:r>
              <a:rPr lang="en-US" dirty="0"/>
              <a:t>Alternative method is to aggregate the value added at each stage of production</a:t>
            </a:r>
          </a:p>
          <a:p>
            <a:r>
              <a:rPr lang="en-US" dirty="0"/>
              <a:t>A third method to arrive at GDP is to add up incomes received by all inputs of production – wages, rents, profits and interests</a:t>
            </a:r>
          </a:p>
          <a:p>
            <a:r>
              <a:rPr lang="en-US" dirty="0"/>
              <a:t>GDP per capita is commonly used as a measure of welfare for a country</a:t>
            </a:r>
          </a:p>
          <a:p>
            <a:r>
              <a:rPr lang="en-US" dirty="0"/>
              <a:t>Growth rates of GDP are also widely used as an index of economic performance ( China, India as vibrant high growth economies as against other stagnant, low growth countries)</a:t>
            </a:r>
          </a:p>
        </p:txBody>
      </p:sp>
    </p:spTree>
    <p:extLst>
      <p:ext uri="{BB962C8B-B14F-4D97-AF65-F5344CB8AC3E}">
        <p14:creationId xmlns:p14="http://schemas.microsoft.com/office/powerpoint/2010/main" val="252297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61F5-896C-139A-0E91-43575A41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/>
          <a:lstStyle/>
          <a:p>
            <a:r>
              <a:rPr lang="en-US" dirty="0"/>
              <a:t>Comparing GDP across time and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43A4-F712-52A8-FA8B-14E6E6F86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596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Economic growth takes into account change in ‘real’ GDP i.e. accounting for change in prices. </a:t>
            </a:r>
          </a:p>
          <a:p>
            <a:r>
              <a:rPr lang="en-US" dirty="0"/>
              <a:t>Across time comparison of GDP has to be made on the basis GDP deflated by price index.</a:t>
            </a:r>
          </a:p>
          <a:p>
            <a:r>
              <a:rPr lang="en-US" dirty="0"/>
              <a:t>Comparing GDP  across countries</a:t>
            </a:r>
          </a:p>
          <a:p>
            <a:pPr marL="0" indent="0">
              <a:buNone/>
            </a:pPr>
            <a:r>
              <a:rPr lang="en-US" dirty="0"/>
              <a:t> - converting GDP figures to common currency (e.g. convert INR to USD)</a:t>
            </a:r>
          </a:p>
          <a:p>
            <a:pPr marL="0" indent="0">
              <a:buNone/>
            </a:pPr>
            <a:r>
              <a:rPr lang="en-US" dirty="0"/>
              <a:t> - 5000 INR is $ 400 </a:t>
            </a:r>
          </a:p>
          <a:p>
            <a:pPr marL="0" indent="0">
              <a:buNone/>
            </a:pPr>
            <a:r>
              <a:rPr lang="en-US" dirty="0"/>
              <a:t> - But purchasing power of a dollar is different in the US compared to                Rs 80 in India</a:t>
            </a:r>
          </a:p>
          <a:p>
            <a:pPr>
              <a:buFontTx/>
              <a:buChar char="-"/>
            </a:pPr>
            <a:r>
              <a:rPr lang="en-US" dirty="0"/>
              <a:t>For meaningful comparison, a purchasing power parity(PPP) adjustment needs to be made </a:t>
            </a:r>
          </a:p>
          <a:p>
            <a:pPr>
              <a:buFontTx/>
              <a:buChar char="-"/>
            </a:pPr>
            <a:r>
              <a:rPr lang="en-US" dirty="0"/>
              <a:t>Typically, a poorer country like India will have a higher PPP adjusted GDP compared to a non-adjusted one.</a:t>
            </a:r>
          </a:p>
        </p:txBody>
      </p:sp>
    </p:spTree>
    <p:extLst>
      <p:ext uri="{BB962C8B-B14F-4D97-AF65-F5344CB8AC3E}">
        <p14:creationId xmlns:p14="http://schemas.microsoft.com/office/powerpoint/2010/main" val="305385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B698-F035-FD9D-C26F-58189BBF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GDP as a measure of welfare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921D-C29C-0695-FF14-1A334F104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mostly limited to marketed goods and services – household work mostly performed by women is not included</a:t>
            </a:r>
          </a:p>
          <a:p>
            <a:r>
              <a:rPr lang="en-US" dirty="0"/>
              <a:t>Most of informal and illegal activities are not captured </a:t>
            </a:r>
          </a:p>
          <a:p>
            <a:r>
              <a:rPr lang="en-US" dirty="0"/>
              <a:t>GDP can be increased through spending on war and conflict</a:t>
            </a:r>
          </a:p>
          <a:p>
            <a:r>
              <a:rPr lang="en-US" dirty="0"/>
              <a:t>It does not take into account resource depletion and environmental degradation</a:t>
            </a:r>
          </a:p>
          <a:p>
            <a:r>
              <a:rPr lang="en-US" dirty="0"/>
              <a:t>GDP per capita is an average measure and like any other measure of central tendency it ignores distribution (inequality is not captured at all)</a:t>
            </a:r>
          </a:p>
        </p:txBody>
      </p:sp>
    </p:spTree>
    <p:extLst>
      <p:ext uri="{BB962C8B-B14F-4D97-AF65-F5344CB8AC3E}">
        <p14:creationId xmlns:p14="http://schemas.microsoft.com/office/powerpoint/2010/main" val="117085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485F-DB89-13E6-6D97-4A38BDF1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240030"/>
            <a:ext cx="10515600" cy="1103788"/>
          </a:xfrm>
        </p:spPr>
        <p:txBody>
          <a:bodyPr/>
          <a:lstStyle/>
          <a:p>
            <a:r>
              <a:rPr lang="en-US" dirty="0"/>
              <a:t>Employment and unemployment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47AD-5F5D-9BD6-602A-0835CD62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Employment is considered another key indicator of macroeconomic health of a country</a:t>
            </a:r>
          </a:p>
          <a:p>
            <a:r>
              <a:rPr lang="en-US" dirty="0"/>
              <a:t>Having access to gainful employment is critical for ensuring a decent quality of life for most people</a:t>
            </a:r>
          </a:p>
          <a:p>
            <a:r>
              <a:rPr lang="en-US" dirty="0"/>
              <a:t>The employment situation is often tracked through unemployment rate</a:t>
            </a:r>
          </a:p>
          <a:p>
            <a:r>
              <a:rPr lang="en-US" dirty="0"/>
              <a:t>Unemployment rate- the percentage of working age adults actively looking for employment(labour force) but not getting it at any given time.</a:t>
            </a:r>
          </a:p>
          <a:p>
            <a:r>
              <a:rPr lang="en-US" dirty="0"/>
              <a:t>Some unemployment (3-4 %) is common across countries even when the economy is functioning well</a:t>
            </a:r>
          </a:p>
          <a:p>
            <a:r>
              <a:rPr lang="en-US" dirty="0"/>
              <a:t>A higher unemployment rate implies an economic crisis or a recession.</a:t>
            </a:r>
          </a:p>
          <a:p>
            <a:r>
              <a:rPr lang="en-US" dirty="0"/>
              <a:t>However, unemployment rate may not be a good indicator of economic distress in a poor country. Why?</a:t>
            </a:r>
          </a:p>
        </p:txBody>
      </p:sp>
    </p:spTree>
    <p:extLst>
      <p:ext uri="{BB962C8B-B14F-4D97-AF65-F5344CB8AC3E}">
        <p14:creationId xmlns:p14="http://schemas.microsoft.com/office/powerpoint/2010/main" val="61728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DFFC-5158-6B06-783C-C1A8B01C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Inflation and its relationship with unemployment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4358-E38E-039C-A1E5-7932C733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Phenomenon of sustained increase in general price levels. Typically measured using general price index or consumer price index with a specific base year.</a:t>
            </a:r>
          </a:p>
          <a:p>
            <a:r>
              <a:rPr lang="en-US" dirty="0"/>
              <a:t>A trade-off between inflation and unemployment was first identified by A. W. Phillips leading to the so-called (negatively sloped) Phillips curve</a:t>
            </a:r>
          </a:p>
          <a:p>
            <a:r>
              <a:rPr lang="en-US" dirty="0"/>
              <a:t>The possible reason for this trade-off ?</a:t>
            </a:r>
          </a:p>
          <a:p>
            <a:r>
              <a:rPr lang="en-US" dirty="0"/>
              <a:t>Policy implication was critical- targeting either high inflation or high unemployment and not both simultaneously</a:t>
            </a:r>
          </a:p>
          <a:p>
            <a:r>
              <a:rPr lang="en-US" dirty="0"/>
              <a:t>However, the Phillips curve wisdom had been challenged repeatedly with situations of ‘stagflation’ i.e. economic stagnation or even recession in conjunction with high inflation.</a:t>
            </a:r>
          </a:p>
          <a:p>
            <a:r>
              <a:rPr lang="en-US" dirty="0"/>
              <a:t>The current juncture in the global economy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2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4C3D-85FA-409B-40E8-2B801D20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Fiscal deficit and its role in macroeconomics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DDF6-9805-33EB-55C9-5184A2AB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Like any budget, government budget also has an income and an expenditure side</a:t>
            </a:r>
          </a:p>
          <a:p>
            <a:r>
              <a:rPr lang="en-US" dirty="0"/>
              <a:t>Broadly, fiscal deficit is a measure of the excess of government spending over income ( see different heads on each side in the next slide)</a:t>
            </a:r>
          </a:p>
          <a:p>
            <a:r>
              <a:rPr lang="en-US" dirty="0"/>
              <a:t>Typically fiscal deficit is measured as a % of GDP and fiscal austerity implies have a strict limit on this percentage</a:t>
            </a:r>
          </a:p>
          <a:p>
            <a:r>
              <a:rPr lang="en-US" dirty="0"/>
              <a:t>Is spending more than income a sustainable policy alternative  for governments</a:t>
            </a:r>
          </a:p>
          <a:p>
            <a:r>
              <a:rPr lang="en-US" dirty="0"/>
              <a:t>The dominant neoclassical position is no. Growing fiscal deficit leads to inflation and more generally into economic instability</a:t>
            </a:r>
          </a:p>
          <a:p>
            <a:r>
              <a:rPr lang="en-US" dirty="0"/>
              <a:t>The Keynesian position is yes, especially if government spending is used as investment and job creation</a:t>
            </a:r>
          </a:p>
          <a:p>
            <a:r>
              <a:rPr lang="en-US" dirty="0"/>
              <a:t>The New Deal as a means of overcoming the Great Depression</a:t>
            </a:r>
          </a:p>
        </p:txBody>
      </p:sp>
    </p:spTree>
    <p:extLst>
      <p:ext uri="{BB962C8B-B14F-4D97-AF65-F5344CB8AC3E}">
        <p14:creationId xmlns:p14="http://schemas.microsoft.com/office/powerpoint/2010/main" val="418648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3164-DE1A-EA90-86F0-AD936C48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2985-A237-8180-161F-7D18E8504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CA471-FEC6-8C47-86DC-2855499404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7213" y="365125"/>
            <a:ext cx="11087100" cy="62440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31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826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Theme</vt:lpstr>
      <vt:lpstr>Economics Module</vt:lpstr>
      <vt:lpstr>Readings for economic measures</vt:lpstr>
      <vt:lpstr>Widely used economic measures</vt:lpstr>
      <vt:lpstr>Comparing GDP across time and space</vt:lpstr>
      <vt:lpstr>Limitations of GDP as a measure of welfare</vt:lpstr>
      <vt:lpstr>Employment and unemployment</vt:lpstr>
      <vt:lpstr>Inflation and its relationship with unemployment</vt:lpstr>
      <vt:lpstr>Fiscal deficit and its role in macroeconomics</vt:lpstr>
      <vt:lpstr>PowerPoint Presentation</vt:lpstr>
      <vt:lpstr>Structural Transformation</vt:lpstr>
      <vt:lpstr>Structural transformation in India (Nigam, 2021)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6878</dc:creator>
  <cp:lastModifiedBy>6878</cp:lastModifiedBy>
  <cp:revision>8</cp:revision>
  <dcterms:created xsi:type="dcterms:W3CDTF">2023-01-27T03:46:12Z</dcterms:created>
  <dcterms:modified xsi:type="dcterms:W3CDTF">2024-03-07T08:00:54Z</dcterms:modified>
</cp:coreProperties>
</file>