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199" d="100"/>
          <a:sy n="199" d="100"/>
        </p:scale>
        <p:origin x="-2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8BEE2-82B8-4744-9B91-6E4A37190181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859B-64D1-484F-B81F-08AE38EEA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45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859B-64D1-484F-B81F-08AE38EEA7F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45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16/09/26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Architecture Overview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2414853" y="3116706"/>
            <a:ext cx="2517187" cy="15436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rocessors</a:t>
            </a:r>
          </a:p>
          <a:p>
            <a:pPr algn="ctr"/>
            <a:endParaRPr kumimoji="1" lang="en-US" altLang="ja-JP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円柱 96"/>
          <p:cNvSpPr/>
          <p:nvPr/>
        </p:nvSpPr>
        <p:spPr>
          <a:xfrm>
            <a:off x="2519772" y="4772889"/>
            <a:ext cx="720080" cy="65927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539552" y="3819219"/>
            <a:ext cx="648072" cy="57168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1187624" y="3888532"/>
            <a:ext cx="1227229" cy="2165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5292080" y="3995233"/>
            <a:ext cx="82809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>
            <a:off x="4644008" y="4048592"/>
            <a:ext cx="648072" cy="2634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2414853" y="2468633"/>
            <a:ext cx="2517187" cy="46805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ool 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347864" y="1676545"/>
            <a:ext cx="294681" cy="533309"/>
            <a:chOff x="7229647" y="1574794"/>
            <a:chExt cx="150665" cy="299283"/>
          </a:xfrm>
        </p:grpSpPr>
        <p:sp>
          <p:nvSpPr>
            <p:cNvPr id="104" name="フローチャート : 結合子 103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4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角丸四角形 108"/>
          <p:cNvSpPr/>
          <p:nvPr/>
        </p:nvSpPr>
        <p:spPr>
          <a:xfrm>
            <a:off x="273579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3131840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3563888" y="3783146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3995936" y="3764777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4427984" y="376056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2951820" y="4071178"/>
            <a:ext cx="18002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3347864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3779912" y="4071178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4211960" y="4048592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flipH="1">
            <a:off x="3491880" y="2277065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円柱 118"/>
          <p:cNvSpPr/>
          <p:nvPr/>
        </p:nvSpPr>
        <p:spPr>
          <a:xfrm>
            <a:off x="4211961" y="4772889"/>
            <a:ext cx="74706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(Work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20" name="カギ線コネクタ 119"/>
          <p:cNvCxnSpPr/>
          <p:nvPr/>
        </p:nvCxnSpPr>
        <p:spPr>
          <a:xfrm rot="16200000" flipH="1">
            <a:off x="3144440" y="2765047"/>
            <a:ext cx="1666988" cy="324035"/>
          </a:xfrm>
          <a:prstGeom prst="bentConnector3">
            <a:avLst>
              <a:gd name="adj1" fmla="val 2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23527" y="4429399"/>
            <a:ext cx="14446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175955" y="5448628"/>
            <a:ext cx="27003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 work file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Human can edit with GUI  tool</a:t>
            </a:r>
          </a:p>
        </p:txBody>
      </p:sp>
      <p:cxnSp>
        <p:nvCxnSpPr>
          <p:cNvPr id="123" name="カギ線コネクタ 122"/>
          <p:cNvCxnSpPr>
            <a:stCxn id="119" idx="1"/>
            <a:endCxn id="112" idx="2"/>
          </p:cNvCxnSpPr>
          <p:nvPr/>
        </p:nvCxnSpPr>
        <p:spPr>
          <a:xfrm rot="16200000" flipV="1">
            <a:off x="4128696" y="4316093"/>
            <a:ext cx="432048" cy="4815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/>
          <p:cNvSpPr/>
          <p:nvPr/>
        </p:nvSpPr>
        <p:spPr>
          <a:xfrm>
            <a:off x="6444208" y="2458178"/>
            <a:ext cx="1728192" cy="159828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292652" y="4660358"/>
            <a:ext cx="15813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-learning model</a:t>
            </a:r>
          </a:p>
        </p:txBody>
      </p:sp>
      <p:sp>
        <p:nvSpPr>
          <p:cNvPr id="126" name="円柱 125"/>
          <p:cNvSpPr/>
          <p:nvPr/>
        </p:nvSpPr>
        <p:spPr>
          <a:xfrm>
            <a:off x="6439774" y="4360500"/>
            <a:ext cx="868530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Dict.</a:t>
            </a:r>
          </a:p>
        </p:txBody>
      </p:sp>
      <p:cxnSp>
        <p:nvCxnSpPr>
          <p:cNvPr id="127" name="カギ線コネクタ 126"/>
          <p:cNvCxnSpPr>
            <a:stCxn id="100" idx="4"/>
            <a:endCxn id="126" idx="2"/>
          </p:cNvCxnSpPr>
          <p:nvPr/>
        </p:nvCxnSpPr>
        <p:spPr>
          <a:xfrm>
            <a:off x="6120172" y="4312053"/>
            <a:ext cx="319602" cy="2653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6804248" y="3356991"/>
            <a:ext cx="792088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Plugin</a:t>
            </a:r>
          </a:p>
        </p:txBody>
      </p:sp>
      <p:grpSp>
        <p:nvGrpSpPr>
          <p:cNvPr id="129" name="グループ化 128"/>
          <p:cNvGrpSpPr/>
          <p:nvPr/>
        </p:nvGrpSpPr>
        <p:grpSpPr>
          <a:xfrm>
            <a:off x="7092280" y="1618402"/>
            <a:ext cx="294681" cy="533309"/>
            <a:chOff x="7229647" y="1574794"/>
            <a:chExt cx="150665" cy="299283"/>
          </a:xfrm>
        </p:grpSpPr>
        <p:sp>
          <p:nvSpPr>
            <p:cNvPr id="130" name="フローチャート : 結合子 129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130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直線矢印コネクタ 134"/>
          <p:cNvCxnSpPr/>
          <p:nvPr/>
        </p:nvCxnSpPr>
        <p:spPr>
          <a:xfrm flipH="1">
            <a:off x="7219063" y="2259811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7434318" y="1909119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End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Experiences</a:t>
            </a: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768179" y="5911388"/>
            <a:ext cx="28758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occasionally, existing index can be an input</a:t>
            </a:r>
          </a:p>
        </p:txBody>
      </p:sp>
      <p:cxnSp>
        <p:nvCxnSpPr>
          <p:cNvPr id="138" name="直線矢印コネクタ 137"/>
          <p:cNvCxnSpPr/>
          <p:nvPr/>
        </p:nvCxnSpPr>
        <p:spPr>
          <a:xfrm>
            <a:off x="3491880" y="2936685"/>
            <a:ext cx="0" cy="18002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3815916" y="1693095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maintainer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annotator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円柱 139"/>
          <p:cNvSpPr/>
          <p:nvPr/>
        </p:nvSpPr>
        <p:spPr>
          <a:xfrm>
            <a:off x="7736609" y="4430118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cxnSp>
        <p:nvCxnSpPr>
          <p:cNvPr id="141" name="カギ線コネクタ 140"/>
          <p:cNvCxnSpPr>
            <a:stCxn id="126" idx="1"/>
          </p:cNvCxnSpPr>
          <p:nvPr/>
        </p:nvCxnSpPr>
        <p:spPr>
          <a:xfrm rot="5400000" flipH="1" flipV="1">
            <a:off x="6646873" y="4010312"/>
            <a:ext cx="577354" cy="123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カギ線コネクタ 141"/>
          <p:cNvCxnSpPr>
            <a:endCxn id="140" idx="1"/>
          </p:cNvCxnSpPr>
          <p:nvPr/>
        </p:nvCxnSpPr>
        <p:spPr>
          <a:xfrm rot="16200000" flipH="1">
            <a:off x="7704287" y="4179899"/>
            <a:ext cx="358293" cy="1421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円柱 142"/>
          <p:cNvSpPr/>
          <p:nvPr/>
        </p:nvSpPr>
        <p:spPr>
          <a:xfrm>
            <a:off x="607816" y="5111006"/>
            <a:ext cx="435792" cy="36411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</a:t>
            </a: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1008177" y="5294160"/>
            <a:ext cx="14066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query log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input keywords</a:t>
            </a:r>
          </a:p>
        </p:txBody>
      </p:sp>
      <p:cxnSp>
        <p:nvCxnSpPr>
          <p:cNvPr id="145" name="カギ線コネクタ 144"/>
          <p:cNvCxnSpPr>
            <a:stCxn id="143" idx="4"/>
          </p:cNvCxnSpPr>
          <p:nvPr/>
        </p:nvCxnSpPr>
        <p:spPr>
          <a:xfrm flipV="1">
            <a:off x="1043608" y="4501407"/>
            <a:ext cx="1371245" cy="7916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カギ線コネクタ 145"/>
          <p:cNvCxnSpPr>
            <a:stCxn id="97" idx="1"/>
            <a:endCxn id="109" idx="2"/>
          </p:cNvCxnSpPr>
          <p:nvPr/>
        </p:nvCxnSpPr>
        <p:spPr>
          <a:xfrm rot="16200000" flipV="1">
            <a:off x="2645786" y="4538863"/>
            <a:ext cx="432048" cy="36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円柱 146"/>
          <p:cNvSpPr/>
          <p:nvPr/>
        </p:nvSpPr>
        <p:spPr>
          <a:xfrm>
            <a:off x="8244408" y="4412849"/>
            <a:ext cx="618237" cy="38571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48" name="カギ線コネクタ 147"/>
          <p:cNvCxnSpPr/>
          <p:nvPr/>
        </p:nvCxnSpPr>
        <p:spPr>
          <a:xfrm rot="16200000" flipV="1">
            <a:off x="8077114" y="4084558"/>
            <a:ext cx="334588" cy="3091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V="1">
            <a:off x="825712" y="5582700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/>
          <p:cNvCxnSpPr/>
          <p:nvPr/>
        </p:nvCxnSpPr>
        <p:spPr>
          <a:xfrm>
            <a:off x="8089849" y="5075856"/>
            <a:ext cx="0" cy="1065185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H="1">
            <a:off x="755576" y="6237312"/>
            <a:ext cx="7334273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V="1">
            <a:off x="2810049" y="5517232"/>
            <a:ext cx="0" cy="44686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3455876" y="4788553"/>
            <a:ext cx="612068" cy="50451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4" name="カギ線コネクタ 153"/>
          <p:cNvCxnSpPr>
            <a:stCxn id="153" idx="1"/>
            <a:endCxn id="111" idx="2"/>
          </p:cNvCxnSpPr>
          <p:nvPr/>
        </p:nvCxnSpPr>
        <p:spPr>
          <a:xfrm rot="16200000" flipV="1">
            <a:off x="3502234" y="4528877"/>
            <a:ext cx="429343" cy="900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3347864" y="5335324"/>
            <a:ext cx="10028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replayable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2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1892194"/>
            <a:ext cx="1800200" cy="230967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TrainAndModel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813917" y="2852936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TrainAndModel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7" idx="2"/>
          </p:cNvCxnSpPr>
          <p:nvPr/>
        </p:nvCxnSpPr>
        <p:spPr>
          <a:xfrm>
            <a:off x="3539016" y="3141095"/>
            <a:ext cx="1753064" cy="6839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endCxn id="78" idx="0"/>
          </p:cNvCxnSpPr>
          <p:nvPr/>
        </p:nvCxnSpPr>
        <p:spPr>
          <a:xfrm rot="10800000" flipV="1">
            <a:off x="2676467" y="2602796"/>
            <a:ext cx="2610878" cy="25014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2327285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label.txt</a:t>
            </a:r>
          </a:p>
          <a:p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tfidf-params.txt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611560" y="4149080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615014" y="441581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precision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0.xx…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1823297" y="3295910"/>
            <a:ext cx="719826" cy="9865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177281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22505" y="2348880"/>
            <a:ext cx="1853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 (labeled-point data)</a:t>
            </a:r>
          </a:p>
        </p:txBody>
      </p:sp>
      <p:sp>
        <p:nvSpPr>
          <p:cNvPr id="37" name="円柱 36"/>
          <p:cNvSpPr/>
          <p:nvPr/>
        </p:nvSpPr>
        <p:spPr>
          <a:xfrm>
            <a:off x="5292080" y="3573016"/>
            <a:ext cx="1368152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(model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179512" y="2230641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179512" y="2746242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algorithmParams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カギ線コネクタ 44"/>
          <p:cNvCxnSpPr>
            <a:stCxn id="43" idx="3"/>
            <a:endCxn id="78" idx="1"/>
          </p:cNvCxnSpPr>
          <p:nvPr/>
        </p:nvCxnSpPr>
        <p:spPr>
          <a:xfrm>
            <a:off x="1533547" y="2413482"/>
            <a:ext cx="280370" cy="72761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44" idx="3"/>
            <a:endCxn id="78" idx="1"/>
          </p:cNvCxnSpPr>
          <p:nvPr/>
        </p:nvCxnSpPr>
        <p:spPr>
          <a:xfrm>
            <a:off x="1533547" y="2929083"/>
            <a:ext cx="280370" cy="2120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2771800" y="3639382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testTrainRate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0.7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カギ線コネクタ 52"/>
          <p:cNvCxnSpPr>
            <a:stCxn id="52" idx="0"/>
          </p:cNvCxnSpPr>
          <p:nvPr/>
        </p:nvCxnSpPr>
        <p:spPr>
          <a:xfrm rot="16200000" flipV="1">
            <a:off x="3343754" y="3534317"/>
            <a:ext cx="210128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539016" y="3158026"/>
            <a:ext cx="5868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691680" y="3535124"/>
            <a:ext cx="984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 metrics</a:t>
            </a:r>
          </a:p>
        </p:txBody>
      </p:sp>
    </p:spTree>
    <p:extLst>
      <p:ext uri="{BB962C8B-B14F-4D97-AF65-F5344CB8AC3E}">
        <p14:creationId xmlns:p14="http://schemas.microsoft.com/office/powerpoint/2010/main" val="142218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4860032" y="2972314"/>
            <a:ext cx="1800200" cy="204086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classProc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839150" y="3789040"/>
            <a:ext cx="2203923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691680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323528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48" idx="2"/>
            <a:endCxn id="55" idx="0"/>
          </p:cNvCxnSpPr>
          <p:nvPr/>
        </p:nvCxnSpPr>
        <p:spPr>
          <a:xfrm rot="5400000">
            <a:off x="816264" y="2394044"/>
            <a:ext cx="324287" cy="4875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45" idx="2"/>
            <a:endCxn id="54" idx="0"/>
          </p:cNvCxnSpPr>
          <p:nvPr/>
        </p:nvCxnSpPr>
        <p:spPr>
          <a:xfrm rot="16200000" flipH="1">
            <a:off x="2149680" y="2408061"/>
            <a:ext cx="323477" cy="2152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071321" y="3335397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cxnSp>
        <p:nvCxnSpPr>
          <p:cNvPr id="85" name="カギ線コネクタ 84"/>
          <p:cNvCxnSpPr>
            <a:stCxn id="78" idx="2"/>
            <a:endCxn id="34" idx="0"/>
          </p:cNvCxnSpPr>
          <p:nvPr/>
        </p:nvCxnSpPr>
        <p:spPr>
          <a:xfrm rot="5400000">
            <a:off x="1913480" y="4287574"/>
            <a:ext cx="949848" cy="11054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203848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40" idx="0"/>
          </p:cNvCxnSpPr>
          <p:nvPr/>
        </p:nvCxnSpPr>
        <p:spPr>
          <a:xfrm rot="16200000" flipH="1">
            <a:off x="-82292" y="3982568"/>
            <a:ext cx="2368960" cy="2963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210250" y="3058178"/>
            <a:ext cx="842794" cy="6189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2941112" y="3035776"/>
            <a:ext cx="262736" cy="753263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4788024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cxnSp>
        <p:nvCxnSpPr>
          <p:cNvPr id="139" name="カギ線コネクタ 138"/>
          <p:cNvCxnSpPr>
            <a:stCxn id="31" idx="1"/>
            <a:endCxn id="78" idx="3"/>
          </p:cNvCxnSpPr>
          <p:nvPr/>
        </p:nvCxnSpPr>
        <p:spPr>
          <a:xfrm rot="10800000" flipV="1">
            <a:off x="4043074" y="3992745"/>
            <a:ext cx="816959" cy="844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柱 32"/>
          <p:cNvSpPr/>
          <p:nvPr/>
        </p:nvSpPr>
        <p:spPr>
          <a:xfrm>
            <a:off x="5076056" y="4437112"/>
            <a:ext cx="1368152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(model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1547664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113354" y="531520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551118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116808" y="55819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internet  computing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551118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116808" y="587362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 series baseball…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962314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965768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965768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218807" y="1406989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222261" y="1673719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computing</a:t>
            </a:r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222261" y="1965403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orld series baseball…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11297" y="1406179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14751" y="1672909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714751" y="1964593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139311" y="3339589"/>
            <a:ext cx="1354035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カギ線コネクタ 62"/>
          <p:cNvCxnSpPr>
            <a:stCxn id="56" idx="1"/>
            <a:endCxn id="78" idx="0"/>
          </p:cNvCxnSpPr>
          <p:nvPr/>
        </p:nvCxnSpPr>
        <p:spPr>
          <a:xfrm rot="10800000" flipV="1">
            <a:off x="2941113" y="3522430"/>
            <a:ext cx="198199" cy="26661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76"/>
          <p:cNvSpPr/>
          <p:nvPr/>
        </p:nvSpPr>
        <p:spPr>
          <a:xfrm>
            <a:off x="6876256" y="3317192"/>
            <a:ext cx="185946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text, title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020272" y="3776916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3347864" y="1406989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351318" y="1673719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351318" y="1965403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273594" y="5315206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277048" y="5581936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277048" y="5873620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カギ線コネクタ 91"/>
          <p:cNvCxnSpPr>
            <a:stCxn id="45" idx="2"/>
            <a:endCxn id="77" idx="0"/>
          </p:cNvCxnSpPr>
          <p:nvPr/>
        </p:nvCxnSpPr>
        <p:spPr>
          <a:xfrm rot="16200000" flipH="1">
            <a:off x="4523270" y="34471"/>
            <a:ext cx="1060105" cy="5505336"/>
          </a:xfrm>
          <a:prstGeom prst="bentConnector3">
            <a:avLst>
              <a:gd name="adj1" fmla="val 17784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86" idx="2"/>
            <a:endCxn id="77" idx="0"/>
          </p:cNvCxnSpPr>
          <p:nvPr/>
        </p:nvCxnSpPr>
        <p:spPr>
          <a:xfrm rot="16200000" flipH="1">
            <a:off x="5228988" y="740189"/>
            <a:ext cx="1060105" cy="4093899"/>
          </a:xfrm>
          <a:prstGeom prst="bentConnector3">
            <a:avLst>
              <a:gd name="adj1" fmla="val 843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77" idx="2"/>
            <a:endCxn id="35" idx="0"/>
          </p:cNvCxnSpPr>
          <p:nvPr/>
        </p:nvCxnSpPr>
        <p:spPr>
          <a:xfrm rot="5400000">
            <a:off x="4682703" y="2191919"/>
            <a:ext cx="1632332" cy="4614243"/>
          </a:xfrm>
          <a:prstGeom prst="bentConnector3">
            <a:avLst>
              <a:gd name="adj1" fmla="val 9117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7" idx="2"/>
            <a:endCxn id="87" idx="0"/>
          </p:cNvCxnSpPr>
          <p:nvPr/>
        </p:nvCxnSpPr>
        <p:spPr>
          <a:xfrm rot="5400000">
            <a:off x="5404013" y="2913229"/>
            <a:ext cx="1632332" cy="3171623"/>
          </a:xfrm>
          <a:prstGeom prst="bentConnector3">
            <a:avLst>
              <a:gd name="adj1" fmla="val 86445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5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KEA Overview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70244" y="1412776"/>
            <a:ext cx="450621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Extract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keyphrases</a:t>
            </a:r>
            <a:r>
              <a:rPr lang="en-US" altLang="ja-JP" sz="1200" dirty="0" smtClean="0">
                <a:solidFill>
                  <a:srgbClr val="002060"/>
                </a:solidFill>
              </a:rPr>
              <a:t> from natural  language text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Keyprases</a:t>
            </a:r>
            <a:r>
              <a:rPr lang="en-US" altLang="ja-JP" sz="1200" dirty="0" smtClean="0">
                <a:solidFill>
                  <a:srgbClr val="002060"/>
                </a:solidFill>
              </a:rPr>
              <a:t> can be used with  data source of suggestion</a:t>
            </a:r>
            <a:r>
              <a:rPr lang="ja-JP" altLang="en-US" sz="1200" dirty="0">
                <a:solidFill>
                  <a:srgbClr val="002060"/>
                </a:solidFill>
              </a:rPr>
              <a:t> </a:t>
            </a:r>
            <a:r>
              <a:rPr lang="en-US" altLang="ja-JP" sz="1200" dirty="0" smtClean="0">
                <a:solidFill>
                  <a:srgbClr val="002060"/>
                </a:solidFill>
              </a:rPr>
              <a:t>(Auto complete, Did you mean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r>
              <a:rPr lang="en-US" altLang="ja-JP" sz="1200" dirty="0" smtClean="0">
                <a:solidFill>
                  <a:srgbClr val="002060"/>
                </a:solidFill>
              </a:rPr>
              <a:t>). </a:t>
            </a:r>
          </a:p>
        </p:txBody>
      </p:sp>
      <p:sp>
        <p:nvSpPr>
          <p:cNvPr id="135" name="正方形/長方形 134"/>
          <p:cNvSpPr/>
          <p:nvPr/>
        </p:nvSpPr>
        <p:spPr>
          <a:xfrm>
            <a:off x="107504" y="2204864"/>
            <a:ext cx="114867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1256178" y="2204864"/>
            <a:ext cx="187220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正方形/長方形 136"/>
          <p:cNvSpPr/>
          <p:nvPr/>
        </p:nvSpPr>
        <p:spPr>
          <a:xfrm>
            <a:off x="110958" y="2471593"/>
            <a:ext cx="1148674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animal products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1259632" y="2471593"/>
            <a:ext cx="1872208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animal health….animal products…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110958" y="2922102"/>
            <a:ext cx="1148674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1259632" y="2922102"/>
            <a:ext cx="1872208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..food chains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management. .. …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1046701" y="3932802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KEA Model Build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 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6534143" y="4171502"/>
            <a:ext cx="1725099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6825629" y="279573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6829083" y="306246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6829083" y="335415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6318119" y="531520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keypharses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6321573" y="55819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harvest</a:t>
            </a:r>
          </a:p>
        </p:txBody>
      </p:sp>
      <p:sp>
        <p:nvSpPr>
          <p:cNvPr id="150" name="正方形/長方形 149"/>
          <p:cNvSpPr/>
          <p:nvPr/>
        </p:nvSpPr>
        <p:spPr>
          <a:xfrm>
            <a:off x="6321573" y="587362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egetables,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crops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下矢印 150"/>
          <p:cNvSpPr/>
          <p:nvPr/>
        </p:nvSpPr>
        <p:spPr>
          <a:xfrm>
            <a:off x="1548868" y="3593026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下矢印 151"/>
          <p:cNvSpPr/>
          <p:nvPr/>
        </p:nvSpPr>
        <p:spPr>
          <a:xfrm>
            <a:off x="7038199" y="5038991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カギ線コネクタ 152"/>
          <p:cNvCxnSpPr>
            <a:stCxn id="142" idx="2"/>
            <a:endCxn id="155" idx="1"/>
          </p:cNvCxnSpPr>
          <p:nvPr/>
        </p:nvCxnSpPr>
        <p:spPr>
          <a:xfrm rot="16200000" flipH="1">
            <a:off x="2554262" y="3864108"/>
            <a:ext cx="436622" cy="1726645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下矢印 153"/>
          <p:cNvSpPr/>
          <p:nvPr/>
        </p:nvSpPr>
        <p:spPr>
          <a:xfrm>
            <a:off x="7038199" y="3866599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メモ 154"/>
          <p:cNvSpPr/>
          <p:nvPr/>
        </p:nvSpPr>
        <p:spPr>
          <a:xfrm>
            <a:off x="3635896" y="4476206"/>
            <a:ext cx="1656183" cy="939071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Learning Model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----------------------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features-model.txt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cutp-model.txt</a:t>
            </a:r>
          </a:p>
        </p:txBody>
      </p:sp>
      <p:cxnSp>
        <p:nvCxnSpPr>
          <p:cNvPr id="156" name="カギ線コネクタ 155"/>
          <p:cNvCxnSpPr>
            <a:stCxn id="155" idx="3"/>
            <a:endCxn id="143" idx="1"/>
          </p:cNvCxnSpPr>
          <p:nvPr/>
        </p:nvCxnSpPr>
        <p:spPr>
          <a:xfrm flipV="1">
            <a:off x="5292079" y="4484327"/>
            <a:ext cx="1242064" cy="46141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円柱 156"/>
          <p:cNvSpPr/>
          <p:nvPr/>
        </p:nvSpPr>
        <p:spPr>
          <a:xfrm>
            <a:off x="3851920" y="2780928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58" name="カギ線コネクタ 157"/>
          <p:cNvCxnSpPr>
            <a:stCxn id="142" idx="3"/>
            <a:endCxn id="157" idx="2"/>
          </p:cNvCxnSpPr>
          <p:nvPr/>
        </p:nvCxnSpPr>
        <p:spPr>
          <a:xfrm flipV="1">
            <a:off x="2771800" y="3047013"/>
            <a:ext cx="1080120" cy="117394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円柱 159"/>
          <p:cNvSpPr/>
          <p:nvPr/>
        </p:nvSpPr>
        <p:spPr>
          <a:xfrm>
            <a:off x="4572000" y="2780928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161" name="カギ線コネクタ 160"/>
          <p:cNvCxnSpPr>
            <a:endCxn id="160" idx="4"/>
          </p:cNvCxnSpPr>
          <p:nvPr/>
        </p:nvCxnSpPr>
        <p:spPr>
          <a:xfrm rot="10800000">
            <a:off x="5224507" y="3047013"/>
            <a:ext cx="1309637" cy="11300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正方形/長方形 161"/>
          <p:cNvSpPr/>
          <p:nvPr/>
        </p:nvSpPr>
        <p:spPr>
          <a:xfrm>
            <a:off x="6296738" y="279492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6300192" y="306165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6300192" y="335334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792682" y="531520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正方形/長方形 165"/>
          <p:cNvSpPr/>
          <p:nvPr/>
        </p:nvSpPr>
        <p:spPr>
          <a:xfrm>
            <a:off x="5796136" y="55819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正方形/長方形 166"/>
          <p:cNvSpPr/>
          <p:nvPr/>
        </p:nvSpPr>
        <p:spPr>
          <a:xfrm>
            <a:off x="5796136" y="58736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8" name="カギ線コネクタ 167"/>
          <p:cNvCxnSpPr>
            <a:stCxn id="157" idx="3"/>
          </p:cNvCxnSpPr>
          <p:nvPr/>
        </p:nvCxnSpPr>
        <p:spPr>
          <a:xfrm rot="16200000" flipH="1">
            <a:off x="4841589" y="2649681"/>
            <a:ext cx="1029138" cy="2355970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251520" y="1916832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Text,  Supervised learning data )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491880" y="2365430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nalyze natural language text features.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Lucene Index,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temporarily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6321573" y="2527012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Text)</a:t>
            </a:r>
          </a:p>
        </p:txBody>
      </p:sp>
    </p:spTree>
    <p:extLst>
      <p:ext uri="{BB962C8B-B14F-4D97-AF65-F5344CB8AC3E}">
        <p14:creationId xmlns:p14="http://schemas.microsoft.com/office/powerpoint/2010/main" val="18948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4340466"/>
            <a:ext cx="1800200" cy="1968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KEA </a:t>
            </a:r>
            <a:r>
              <a:rPr kumimoji="1" lang="en-US" altLang="ja-JP" dirty="0" err="1" smtClean="0"/>
              <a:t>ModelBuildProc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2317973" y="4364850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KEAModelBuild</a:t>
            </a:r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1" idx="1"/>
          </p:cNvCxnSpPr>
          <p:nvPr/>
        </p:nvCxnSpPr>
        <p:spPr>
          <a:xfrm>
            <a:off x="4043072" y="4653009"/>
            <a:ext cx="1032984" cy="67188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5292080" y="4725144"/>
            <a:ext cx="1296144" cy="642430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2086861" y="28685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718709" y="28685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keyphrasesField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36" idx="2"/>
            <a:endCxn id="55" idx="0"/>
          </p:cNvCxnSpPr>
          <p:nvPr/>
        </p:nvCxnSpPr>
        <p:spPr>
          <a:xfrm rot="16200000" flipH="1">
            <a:off x="1121106" y="2640490"/>
            <a:ext cx="227797" cy="22841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37" idx="2"/>
            <a:endCxn id="54" idx="0"/>
          </p:cNvCxnSpPr>
          <p:nvPr/>
        </p:nvCxnSpPr>
        <p:spPr>
          <a:xfrm rot="16200000" flipH="1">
            <a:off x="2560402" y="2711634"/>
            <a:ext cx="227797" cy="861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5439583"/>
            <a:ext cx="1444895" cy="77443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features-model.txt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utp-model.txt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Keyprhases-mdoel.txt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691680" y="544522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695134" y="571195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2723270" y="4987971"/>
            <a:ext cx="504056" cy="4104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707904" y="316362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78" idx="0"/>
          </p:cNvCxnSpPr>
          <p:nvPr/>
        </p:nvCxnSpPr>
        <p:spPr>
          <a:xfrm rot="16200000" flipH="1">
            <a:off x="1699581" y="2883908"/>
            <a:ext cx="1130572" cy="18313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383657" y="3567984"/>
            <a:ext cx="1130572" cy="4631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3180524" y="3346468"/>
            <a:ext cx="527381" cy="101838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422108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cxnSp>
        <p:nvCxnSpPr>
          <p:cNvPr id="139" name="カギ線コネクタ 138"/>
          <p:cNvCxnSpPr>
            <a:stCxn id="43" idx="1"/>
            <a:endCxn id="78" idx="0"/>
          </p:cNvCxnSpPr>
          <p:nvPr/>
        </p:nvCxnSpPr>
        <p:spPr>
          <a:xfrm rot="10800000" flipV="1">
            <a:off x="3180524" y="3562492"/>
            <a:ext cx="2011909" cy="802357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43006" y="1416663"/>
            <a:ext cx="114867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691680" y="1416663"/>
            <a:ext cx="187220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46460" y="1683392"/>
            <a:ext cx="1148674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animal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animal products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695134" y="1683392"/>
            <a:ext cx="1872208" cy="5035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animal health….animal products…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46460" y="2133901"/>
            <a:ext cx="1148674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chains,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695134" y="2133901"/>
            <a:ext cx="1872208" cy="5068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..food chains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…risk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management. .. …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regulations…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153059" y="3323809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keyphrasesSep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,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192432" y="3379652"/>
            <a:ext cx="182784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documentSizeAnalyzer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3730450" y="3639382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minTF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カギ線コネクタ 50"/>
          <p:cNvCxnSpPr>
            <a:stCxn id="48" idx="1"/>
            <a:endCxn id="78" idx="0"/>
          </p:cNvCxnSpPr>
          <p:nvPr/>
        </p:nvCxnSpPr>
        <p:spPr>
          <a:xfrm rot="10800000" flipV="1">
            <a:off x="3180524" y="3822222"/>
            <a:ext cx="549927" cy="542627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7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KEAExtractProc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/>
        </p:nvSpPr>
        <p:spPr>
          <a:xfrm>
            <a:off x="1259632" y="3847049"/>
            <a:ext cx="2203923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Extraction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006741" y="2910945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107504" y="2478897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カギ線コネクタ 71"/>
          <p:cNvCxnSpPr>
            <a:stCxn id="60" idx="2"/>
            <a:endCxn id="55" idx="0"/>
          </p:cNvCxnSpPr>
          <p:nvPr/>
        </p:nvCxnSpPr>
        <p:spPr>
          <a:xfrm rot="5400000">
            <a:off x="584623" y="2128226"/>
            <a:ext cx="504055" cy="1972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57" idx="2"/>
            <a:endCxn id="54" idx="0"/>
          </p:cNvCxnSpPr>
          <p:nvPr/>
        </p:nvCxnSpPr>
        <p:spPr>
          <a:xfrm rot="5400000">
            <a:off x="1478248" y="2134647"/>
            <a:ext cx="935293" cy="61730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78" idx="2"/>
            <a:endCxn id="71" idx="0"/>
          </p:cNvCxnSpPr>
          <p:nvPr/>
        </p:nvCxnSpPr>
        <p:spPr>
          <a:xfrm rot="5400000">
            <a:off x="1243162" y="4556813"/>
            <a:ext cx="1251879" cy="9849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55" idx="2"/>
            <a:endCxn id="76" idx="0"/>
          </p:cNvCxnSpPr>
          <p:nvPr/>
        </p:nvCxnSpPr>
        <p:spPr>
          <a:xfrm rot="5400000">
            <a:off x="-848562" y="4088677"/>
            <a:ext cx="2830667" cy="3424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1714207" y="3199662"/>
            <a:ext cx="570422" cy="72435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113354" y="567524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116808" y="594197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116808" y="623366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6948264" y="2622913"/>
            <a:ext cx="149942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text, title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876256" y="3082637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82" name="正方形/長方形 81"/>
          <p:cNvSpPr/>
          <p:nvPr/>
        </p:nvSpPr>
        <p:spPr>
          <a:xfrm>
            <a:off x="3275856" y="1125554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279310" y="1392284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3279310" y="1683968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273594" y="5675246"/>
            <a:ext cx="72154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277048" y="5941976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277048" y="6233660"/>
            <a:ext cx="721545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 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カギ線コネクタ 91"/>
          <p:cNvCxnSpPr>
            <a:stCxn id="86" idx="2"/>
            <a:endCxn id="77" idx="0"/>
          </p:cNvCxnSpPr>
          <p:nvPr/>
        </p:nvCxnSpPr>
        <p:spPr>
          <a:xfrm rot="16200000" flipH="1">
            <a:off x="5345400" y="270334"/>
            <a:ext cx="647261" cy="405789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57" idx="2"/>
            <a:endCxn id="77" idx="0"/>
          </p:cNvCxnSpPr>
          <p:nvPr/>
        </p:nvCxnSpPr>
        <p:spPr>
          <a:xfrm rot="16200000" flipH="1">
            <a:off x="4652631" y="-422435"/>
            <a:ext cx="647261" cy="54434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77" idx="2"/>
            <a:endCxn id="35" idx="0"/>
          </p:cNvCxnSpPr>
          <p:nvPr/>
        </p:nvCxnSpPr>
        <p:spPr>
          <a:xfrm rot="5400000">
            <a:off x="4101538" y="2078805"/>
            <a:ext cx="2686651" cy="4506231"/>
          </a:xfrm>
          <a:prstGeom prst="bentConnector3">
            <a:avLst>
              <a:gd name="adj1" fmla="val 92646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7" idx="2"/>
            <a:endCxn id="87" idx="0"/>
          </p:cNvCxnSpPr>
          <p:nvPr/>
        </p:nvCxnSpPr>
        <p:spPr>
          <a:xfrm rot="5400000">
            <a:off x="4822848" y="2800115"/>
            <a:ext cx="2686651" cy="3063611"/>
          </a:xfrm>
          <a:prstGeom prst="bentConnector3">
            <a:avLst>
              <a:gd name="adj1" fmla="val 93056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172698" y="112555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1176152" y="139228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…post harvest 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176152" y="168396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vegetables…root crops…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43807" y="112474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47261" y="139147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647261" y="168315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4499992" y="3404362"/>
            <a:ext cx="1800200" cy="196885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円柱 61"/>
          <p:cNvSpPr/>
          <p:nvPr/>
        </p:nvSpPr>
        <p:spPr>
          <a:xfrm>
            <a:off x="4716016" y="3789040"/>
            <a:ext cx="1296144" cy="642430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 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64" name="メモ 63"/>
          <p:cNvSpPr/>
          <p:nvPr/>
        </p:nvSpPr>
        <p:spPr>
          <a:xfrm>
            <a:off x="4711281" y="4503479"/>
            <a:ext cx="1444895" cy="77443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features-model.txt</a:t>
            </a:r>
          </a:p>
          <a:p>
            <a:r>
              <a:rPr lang="en-US" altLang="ja-JP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utp-model.txt</a:t>
            </a:r>
          </a:p>
          <a:p>
            <a:r>
              <a:rPr lang="en-US" altLang="ja-JP" sz="1100" dirty="0" smtClean="0">
                <a:solidFill>
                  <a:schemeClr val="bg1">
                    <a:lumMod val="65000"/>
                  </a:schemeClr>
                </a:solidFill>
              </a:rPr>
              <a:t>Keyprhases-mdoel.txt</a:t>
            </a:r>
          </a:p>
        </p:txBody>
      </p:sp>
      <p:sp>
        <p:nvSpPr>
          <p:cNvPr id="65" name="角丸四角形 64"/>
          <p:cNvSpPr/>
          <p:nvPr/>
        </p:nvSpPr>
        <p:spPr>
          <a:xfrm>
            <a:off x="4427984" y="328498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2518335" y="246730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3720446" y="2467306"/>
            <a:ext cx="182784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documentSizeAnalyzer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sp>
        <p:nvSpPr>
          <p:cNvPr id="70" name="角丸四角形 69"/>
          <p:cNvSpPr/>
          <p:nvPr/>
        </p:nvSpPr>
        <p:spPr>
          <a:xfrm>
            <a:off x="3188497" y="2775286"/>
            <a:ext cx="1250589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minTF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32941" y="5675246"/>
            <a:ext cx="1487333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keypharses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36395" y="5941976"/>
            <a:ext cx="148733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harvest</a:t>
            </a:r>
          </a:p>
        </p:txBody>
      </p:sp>
      <p:sp>
        <p:nvSpPr>
          <p:cNvPr id="75" name="正方形/長方形 74"/>
          <p:cNvSpPr/>
          <p:nvPr/>
        </p:nvSpPr>
        <p:spPr>
          <a:xfrm>
            <a:off x="636395" y="6233660"/>
            <a:ext cx="148733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Vegetables |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crops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107504" y="567524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110958" y="59419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10958" y="623366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カギ線コネクタ 95"/>
          <p:cNvCxnSpPr>
            <a:stCxn id="68" idx="1"/>
            <a:endCxn id="78" idx="0"/>
          </p:cNvCxnSpPr>
          <p:nvPr/>
        </p:nvCxnSpPr>
        <p:spPr>
          <a:xfrm rot="10800000" flipV="1">
            <a:off x="2361595" y="2650147"/>
            <a:ext cx="156741" cy="1196902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カギ線コネクタ 138"/>
          <p:cNvCxnSpPr>
            <a:endCxn id="78" idx="3"/>
          </p:cNvCxnSpPr>
          <p:nvPr/>
        </p:nvCxnSpPr>
        <p:spPr>
          <a:xfrm rot="10800000">
            <a:off x="3463556" y="4135208"/>
            <a:ext cx="1170811" cy="75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>
            <a:stCxn id="62" idx="2"/>
          </p:cNvCxnSpPr>
          <p:nvPr/>
        </p:nvCxnSpPr>
        <p:spPr>
          <a:xfrm rot="10800000">
            <a:off x="3463558" y="4011045"/>
            <a:ext cx="1252459" cy="9921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角丸四角形 101"/>
          <p:cNvSpPr/>
          <p:nvPr/>
        </p:nvSpPr>
        <p:spPr>
          <a:xfrm>
            <a:off x="1625796" y="5190375"/>
            <a:ext cx="136202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keyphrasesSep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|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" name="直線矢印コネクタ 102"/>
          <p:cNvCxnSpPr>
            <a:stCxn id="102" idx="2"/>
            <a:endCxn id="75" idx="0"/>
          </p:cNvCxnSpPr>
          <p:nvPr/>
        </p:nvCxnSpPr>
        <p:spPr>
          <a:xfrm flipH="1">
            <a:off x="1380062" y="5556057"/>
            <a:ext cx="926748" cy="67760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smtClean="0"/>
              <a:t>Acronym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2051720" y="3044698"/>
            <a:ext cx="2517187" cy="8163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AcronymExtraction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rocessor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827584" y="3212976"/>
            <a:ext cx="648072" cy="57168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1475656" y="3452873"/>
            <a:ext cx="576064" cy="4594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2051720" y="2204864"/>
            <a:ext cx="2517187" cy="659813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ool </a:t>
            </a:r>
          </a:p>
        </p:txBody>
      </p:sp>
      <p:grpSp>
        <p:nvGrpSpPr>
          <p:cNvPr id="103" name="グループ化 102"/>
          <p:cNvGrpSpPr/>
          <p:nvPr/>
        </p:nvGrpSpPr>
        <p:grpSpPr>
          <a:xfrm>
            <a:off x="2408667" y="2276872"/>
            <a:ext cx="294681" cy="533309"/>
            <a:chOff x="7229647" y="1574794"/>
            <a:chExt cx="150665" cy="299283"/>
          </a:xfrm>
        </p:grpSpPr>
        <p:sp>
          <p:nvSpPr>
            <p:cNvPr id="104" name="フローチャート : 結合子 103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>
              <a:stCxn id="104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テキスト ボックス 120"/>
          <p:cNvSpPr txBox="1"/>
          <p:nvPr/>
        </p:nvSpPr>
        <p:spPr>
          <a:xfrm>
            <a:off x="755576" y="2636912"/>
            <a:ext cx="144465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4" name="正方形/長方形 123"/>
          <p:cNvSpPr/>
          <p:nvPr/>
        </p:nvSpPr>
        <p:spPr>
          <a:xfrm>
            <a:off x="6372200" y="2276872"/>
            <a:ext cx="1728192" cy="159828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ES</a:t>
            </a:r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円柱 125"/>
          <p:cNvSpPr/>
          <p:nvPr/>
        </p:nvSpPr>
        <p:spPr>
          <a:xfrm>
            <a:off x="5076056" y="3175686"/>
            <a:ext cx="868530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Dict.</a:t>
            </a:r>
          </a:p>
        </p:txBody>
      </p:sp>
      <p:sp>
        <p:nvSpPr>
          <p:cNvPr id="128" name="角丸四角形 127"/>
          <p:cNvSpPr/>
          <p:nvPr/>
        </p:nvSpPr>
        <p:spPr>
          <a:xfrm>
            <a:off x="6660232" y="3175685"/>
            <a:ext cx="1296144" cy="4077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SynonymFilter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9" name="グループ化 128"/>
          <p:cNvGrpSpPr/>
          <p:nvPr/>
        </p:nvGrpSpPr>
        <p:grpSpPr>
          <a:xfrm>
            <a:off x="6372200" y="1437096"/>
            <a:ext cx="294681" cy="533309"/>
            <a:chOff x="7229647" y="1574794"/>
            <a:chExt cx="150665" cy="299283"/>
          </a:xfrm>
        </p:grpSpPr>
        <p:sp>
          <p:nvSpPr>
            <p:cNvPr id="130" name="フローチャート : 結合子 129"/>
            <p:cNvSpPr/>
            <p:nvPr/>
          </p:nvSpPr>
          <p:spPr>
            <a:xfrm>
              <a:off x="7229647" y="1574794"/>
              <a:ext cx="150418" cy="126014"/>
            </a:xfrm>
            <a:prstGeom prst="flowChartConnector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7229647" y="1759314"/>
              <a:ext cx="15041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>
              <a:stCxn id="130" idx="4"/>
            </p:cNvCxnSpPr>
            <p:nvPr/>
          </p:nvCxnSpPr>
          <p:spPr>
            <a:xfrm>
              <a:off x="7304856" y="1700808"/>
              <a:ext cx="1" cy="11701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H="1">
              <a:off x="7229647" y="1808820"/>
              <a:ext cx="75210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7304857" y="1808820"/>
              <a:ext cx="75455" cy="6525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直線矢印コネクタ 134"/>
          <p:cNvCxnSpPr/>
          <p:nvPr/>
        </p:nvCxnSpPr>
        <p:spPr>
          <a:xfrm flipH="1">
            <a:off x="6498983" y="2078505"/>
            <a:ext cx="1" cy="191568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6732240" y="1519502"/>
            <a:ext cx="2160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searches "WWW"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They get docs that 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"World Wide Web"</a:t>
            </a:r>
            <a:endParaRPr lang="en-US" altLang="ja-JP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8" name="直線矢印コネクタ 137"/>
          <p:cNvCxnSpPr/>
          <p:nvPr/>
        </p:nvCxnSpPr>
        <p:spPr>
          <a:xfrm>
            <a:off x="3128747" y="2864677"/>
            <a:ext cx="0" cy="180021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126" idx="4"/>
            <a:endCxn id="128" idx="1"/>
          </p:cNvCxnSpPr>
          <p:nvPr/>
        </p:nvCxnSpPr>
        <p:spPr>
          <a:xfrm flipV="1">
            <a:off x="5944586" y="3379578"/>
            <a:ext cx="715646" cy="129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96" idx="3"/>
            <a:endCxn id="126" idx="2"/>
          </p:cNvCxnSpPr>
          <p:nvPr/>
        </p:nvCxnSpPr>
        <p:spPr>
          <a:xfrm flipV="1">
            <a:off x="4568907" y="3392553"/>
            <a:ext cx="507149" cy="6032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吹き出し 16"/>
          <p:cNvSpPr/>
          <p:nvPr/>
        </p:nvSpPr>
        <p:spPr>
          <a:xfrm>
            <a:off x="4283968" y="3933056"/>
            <a:ext cx="2520280" cy="1008112"/>
          </a:xfrm>
          <a:prstGeom prst="wedgeRectCallout">
            <a:avLst>
              <a:gd name="adj1" fmla="val -5808"/>
              <a:gd name="adj2" fmla="val -89008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sz="1000" dirty="0" smtClean="0">
                <a:solidFill>
                  <a:srgbClr val="0000FF"/>
                </a:solidFill>
              </a:rPr>
              <a:t>World Wide Web, WWW</a:t>
            </a:r>
          </a:p>
          <a:p>
            <a:r>
              <a:rPr lang="en-US" altLang="ja-JP" sz="1000" dirty="0">
                <a:solidFill>
                  <a:srgbClr val="0000FF"/>
                </a:solidFill>
              </a:rPr>
              <a:t>Dynamic Host Configuration Protocol, DHCP</a:t>
            </a:r>
          </a:p>
          <a:p>
            <a:r>
              <a:rPr lang="en-US" altLang="ja-JP" sz="1000" dirty="0">
                <a:solidFill>
                  <a:srgbClr val="0000FF"/>
                </a:solidFill>
              </a:rPr>
              <a:t>As Far As I Know, AFAIK</a:t>
            </a:r>
          </a:p>
          <a:p>
            <a:r>
              <a:rPr lang="en-US" altLang="ja-JP" sz="1000" dirty="0">
                <a:solidFill>
                  <a:srgbClr val="0000FF"/>
                </a:solidFill>
              </a:rPr>
              <a:t>University of California at Los Angeles, </a:t>
            </a:r>
            <a:r>
              <a:rPr lang="en-US" altLang="ja-JP" sz="1000" dirty="0" smtClean="0">
                <a:solidFill>
                  <a:srgbClr val="0000FF"/>
                </a:solidFill>
              </a:rPr>
              <a:t>UCLA</a:t>
            </a:r>
          </a:p>
          <a:p>
            <a:r>
              <a:rPr kumimoji="1" lang="en-US" altLang="ja-JP" sz="1000" dirty="0">
                <a:solidFill>
                  <a:srgbClr val="0000FF"/>
                </a:solidFill>
              </a:rPr>
              <a:t> </a:t>
            </a:r>
            <a:r>
              <a:rPr kumimoji="1" lang="en-US" altLang="ja-JP" sz="1000" dirty="0" smtClean="0">
                <a:solidFill>
                  <a:srgbClr val="0000FF"/>
                </a:solidFill>
              </a:rPr>
              <a:t>     :</a:t>
            </a:r>
            <a:endParaRPr kumimoji="1" lang="ja-JP" altLang="en-US" sz="1000" dirty="0" err="1" smtClean="0">
              <a:solidFill>
                <a:srgbClr val="0000FF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572000" y="306896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replay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475655" y="2174732"/>
            <a:ext cx="2150111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467544" y="2373066"/>
            <a:ext cx="720080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1187624" y="2741864"/>
            <a:ext cx="288031" cy="41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3968580" y="2565857"/>
            <a:ext cx="9721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 flipV="1">
            <a:off x="3478426" y="2882677"/>
            <a:ext cx="490154" cy="3639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3923928" y="1529930"/>
            <a:ext cx="1368152" cy="46478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3841394" y="1412776"/>
            <a:ext cx="536435" cy="589952"/>
            <a:chOff x="3203848" y="1484784"/>
            <a:chExt cx="720080" cy="870811"/>
          </a:xfrm>
        </p:grpSpPr>
        <p:sp>
          <p:nvSpPr>
            <p:cNvPr id="24" name="正方形/長方形 23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104" name="フローチャート : 結合子 103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>
                <a:stCxn id="104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角丸四角形 109"/>
          <p:cNvSpPr/>
          <p:nvPr/>
        </p:nvSpPr>
        <p:spPr>
          <a:xfrm>
            <a:off x="1691680" y="2653628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2123728" y="2653628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2555776" y="2635259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2987824" y="2631042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1907704" y="2941660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2339752" y="2941660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2771800" y="2919074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02" idx="2"/>
            <a:endCxn id="100" idx="1"/>
          </p:cNvCxnSpPr>
          <p:nvPr/>
        </p:nvCxnSpPr>
        <p:spPr>
          <a:xfrm rot="5400000">
            <a:off x="4245746" y="2203599"/>
            <a:ext cx="571146" cy="15337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5148064" y="3429000"/>
            <a:ext cx="815289" cy="68026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カギ線コネクタ 90"/>
          <p:cNvCxnSpPr/>
          <p:nvPr/>
        </p:nvCxnSpPr>
        <p:spPr>
          <a:xfrm rot="16200000" flipH="1">
            <a:off x="4522020" y="2366267"/>
            <a:ext cx="1163552" cy="991585"/>
          </a:xfrm>
          <a:prstGeom prst="bentConnector3">
            <a:avLst>
              <a:gd name="adj1" fmla="val -112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1475657" y="3933056"/>
            <a:ext cx="2150110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8" name="カギ線コネクタ 157"/>
          <p:cNvCxnSpPr>
            <a:endCxn id="157" idx="1"/>
          </p:cNvCxnSpPr>
          <p:nvPr/>
        </p:nvCxnSpPr>
        <p:spPr>
          <a:xfrm flipV="1">
            <a:off x="1187624" y="4500188"/>
            <a:ext cx="288033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角丸四角形 158"/>
          <p:cNvSpPr/>
          <p:nvPr/>
        </p:nvSpPr>
        <p:spPr>
          <a:xfrm>
            <a:off x="1691680" y="441195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2123728" y="441195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2555776" y="4393583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2987824" y="4389366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直線矢印コネクタ 162"/>
          <p:cNvCxnSpPr>
            <a:stCxn id="159" idx="3"/>
            <a:endCxn id="160" idx="1"/>
          </p:cNvCxnSpPr>
          <p:nvPr/>
        </p:nvCxnSpPr>
        <p:spPr>
          <a:xfrm>
            <a:off x="1907704" y="4699984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>
            <a:stCxn id="160" idx="3"/>
          </p:cNvCxnSpPr>
          <p:nvPr/>
        </p:nvCxnSpPr>
        <p:spPr>
          <a:xfrm>
            <a:off x="2339752" y="4699984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1" idx="3"/>
            <a:endCxn id="162" idx="1"/>
          </p:cNvCxnSpPr>
          <p:nvPr/>
        </p:nvCxnSpPr>
        <p:spPr>
          <a:xfrm flipV="1">
            <a:off x="2771800" y="4677398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柱 165"/>
          <p:cNvSpPr/>
          <p:nvPr/>
        </p:nvSpPr>
        <p:spPr>
          <a:xfrm>
            <a:off x="3995936" y="4309555"/>
            <a:ext cx="9721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stCxn id="153" idx="2"/>
            <a:endCxn id="162" idx="0"/>
          </p:cNvCxnSpPr>
          <p:nvPr/>
        </p:nvCxnSpPr>
        <p:spPr>
          <a:xfrm rot="10800000" flipV="1">
            <a:off x="3233126" y="3769130"/>
            <a:ext cx="1914939" cy="620235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1727684" y="21965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718687" y="39654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</a:p>
        </p:txBody>
      </p:sp>
      <p:sp>
        <p:nvSpPr>
          <p:cNvPr id="169" name="メモ 168"/>
          <p:cNvSpPr/>
          <p:nvPr/>
        </p:nvSpPr>
        <p:spPr>
          <a:xfrm>
            <a:off x="467544" y="4127249"/>
            <a:ext cx="720080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</p:txBody>
      </p:sp>
      <p:cxnSp>
        <p:nvCxnSpPr>
          <p:cNvPr id="170" name="カギ線コネクタ 169"/>
          <p:cNvCxnSpPr>
            <a:stCxn id="162" idx="3"/>
            <a:endCxn id="166" idx="2"/>
          </p:cNvCxnSpPr>
          <p:nvPr/>
        </p:nvCxnSpPr>
        <p:spPr>
          <a:xfrm flipV="1">
            <a:off x="3478426" y="4626375"/>
            <a:ext cx="517510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/>
          <p:cNvSpPr txBox="1"/>
          <p:nvPr/>
        </p:nvSpPr>
        <p:spPr>
          <a:xfrm>
            <a:off x="5364403" y="1707752"/>
            <a:ext cx="2106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Human can edit Dictionary  data</a:t>
            </a: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5652120" y="2638073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are also save as Replay data, 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used in Replay Processor, next time</a:t>
            </a: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4211960" y="15680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5103796" y="4626375"/>
            <a:ext cx="2106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are already applied by using 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eplay Processor</a:t>
            </a:r>
          </a:p>
        </p:txBody>
      </p:sp>
    </p:spTree>
    <p:extLst>
      <p:ext uri="{BB962C8B-B14F-4D97-AF65-F5344CB8AC3E}">
        <p14:creationId xmlns:p14="http://schemas.microsoft.com/office/powerpoint/2010/main" val="22448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use scenario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043608" y="1401336"/>
            <a:ext cx="1934086" cy="91921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179512" y="1566127"/>
            <a:ext cx="648072" cy="623886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99" name="カギ線コネクタ 98"/>
          <p:cNvCxnSpPr>
            <a:stCxn id="98" idx="3"/>
            <a:endCxn id="96" idx="1"/>
          </p:cNvCxnSpPr>
          <p:nvPr/>
        </p:nvCxnSpPr>
        <p:spPr>
          <a:xfrm flipV="1">
            <a:off x="827584" y="1860943"/>
            <a:ext cx="216024" cy="1712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円柱 99"/>
          <p:cNvSpPr/>
          <p:nvPr/>
        </p:nvSpPr>
        <p:spPr>
          <a:xfrm>
            <a:off x="3131840" y="1772397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101" name="カギ線コネクタ 100"/>
          <p:cNvCxnSpPr>
            <a:stCxn id="113" idx="3"/>
            <a:endCxn id="100" idx="2"/>
          </p:cNvCxnSpPr>
          <p:nvPr/>
        </p:nvCxnSpPr>
        <p:spPr>
          <a:xfrm>
            <a:off x="2830354" y="1996046"/>
            <a:ext cx="301486" cy="9317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3563888" y="1092526"/>
            <a:ext cx="536435" cy="463406"/>
            <a:chOff x="3203848" y="1484784"/>
            <a:chExt cx="720080" cy="870811"/>
          </a:xfrm>
        </p:grpSpPr>
        <p:sp>
          <p:nvSpPr>
            <p:cNvPr id="24" name="正方形/長方形 23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104" name="フローチャート : 結合子 103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>
                <a:stCxn id="104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角丸四角形 109"/>
          <p:cNvSpPr/>
          <p:nvPr/>
        </p:nvSpPr>
        <p:spPr>
          <a:xfrm>
            <a:off x="1187624" y="1774681"/>
            <a:ext cx="216024" cy="4653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1583668" y="1774681"/>
            <a:ext cx="180020" cy="4653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1907704" y="1756312"/>
            <a:ext cx="216024" cy="4836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2339752" y="1752095"/>
            <a:ext cx="490602" cy="4879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stCxn id="110" idx="3"/>
            <a:endCxn id="111" idx="1"/>
          </p:cNvCxnSpPr>
          <p:nvPr/>
        </p:nvCxnSpPr>
        <p:spPr>
          <a:xfrm>
            <a:off x="1403648" y="2007339"/>
            <a:ext cx="180020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11" idx="3"/>
            <a:endCxn id="112" idx="1"/>
          </p:cNvCxnSpPr>
          <p:nvPr/>
        </p:nvCxnSpPr>
        <p:spPr>
          <a:xfrm flipV="1">
            <a:off x="1763688" y="1998155"/>
            <a:ext cx="144016" cy="9184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>
            <a:stCxn id="112" idx="3"/>
            <a:endCxn id="113" idx="1"/>
          </p:cNvCxnSpPr>
          <p:nvPr/>
        </p:nvCxnSpPr>
        <p:spPr>
          <a:xfrm flipV="1">
            <a:off x="2123728" y="1996046"/>
            <a:ext cx="216024" cy="2109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24" idx="2"/>
            <a:endCxn id="100" idx="1"/>
          </p:cNvCxnSpPr>
          <p:nvPr/>
        </p:nvCxnSpPr>
        <p:spPr>
          <a:xfrm rot="5400000">
            <a:off x="3609929" y="1550219"/>
            <a:ext cx="216465" cy="22789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円柱 152"/>
          <p:cNvSpPr/>
          <p:nvPr/>
        </p:nvSpPr>
        <p:spPr>
          <a:xfrm>
            <a:off x="7325253" y="1052736"/>
            <a:ext cx="1063171" cy="383670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カギ線コネクタ 90"/>
          <p:cNvCxnSpPr>
            <a:stCxn id="24" idx="3"/>
            <a:endCxn id="147" idx="1"/>
          </p:cNvCxnSpPr>
          <p:nvPr/>
        </p:nvCxnSpPr>
        <p:spPr>
          <a:xfrm>
            <a:off x="4100323" y="1324229"/>
            <a:ext cx="315969" cy="71993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1043607" y="2891274"/>
            <a:ext cx="1934087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8" name="カギ線コネクタ 157"/>
          <p:cNvCxnSpPr>
            <a:endCxn id="157" idx="1"/>
          </p:cNvCxnSpPr>
          <p:nvPr/>
        </p:nvCxnSpPr>
        <p:spPr>
          <a:xfrm flipV="1">
            <a:off x="539552" y="3458406"/>
            <a:ext cx="504055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角丸四角形 158"/>
          <p:cNvSpPr/>
          <p:nvPr/>
        </p:nvSpPr>
        <p:spPr>
          <a:xfrm>
            <a:off x="1187624" y="337017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角丸四角形 159"/>
          <p:cNvSpPr/>
          <p:nvPr/>
        </p:nvSpPr>
        <p:spPr>
          <a:xfrm>
            <a:off x="1547664" y="3370170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角丸四角形 160"/>
          <p:cNvSpPr/>
          <p:nvPr/>
        </p:nvSpPr>
        <p:spPr>
          <a:xfrm>
            <a:off x="1907704" y="335180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角丸四角形 161"/>
          <p:cNvSpPr/>
          <p:nvPr/>
        </p:nvSpPr>
        <p:spPr>
          <a:xfrm>
            <a:off x="2339752" y="3347584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直線矢印コネクタ 162"/>
          <p:cNvCxnSpPr>
            <a:stCxn id="159" idx="3"/>
            <a:endCxn id="160" idx="1"/>
          </p:cNvCxnSpPr>
          <p:nvPr/>
        </p:nvCxnSpPr>
        <p:spPr>
          <a:xfrm>
            <a:off x="1403648" y="3658202"/>
            <a:ext cx="144016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/>
          <p:cNvCxnSpPr>
            <a:stCxn id="160" idx="3"/>
          </p:cNvCxnSpPr>
          <p:nvPr/>
        </p:nvCxnSpPr>
        <p:spPr>
          <a:xfrm>
            <a:off x="1763688" y="3658202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61" idx="3"/>
            <a:endCxn id="162" idx="1"/>
          </p:cNvCxnSpPr>
          <p:nvPr/>
        </p:nvCxnSpPr>
        <p:spPr>
          <a:xfrm flipV="1">
            <a:off x="2123728" y="3635616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柱 165"/>
          <p:cNvSpPr/>
          <p:nvPr/>
        </p:nvSpPr>
        <p:spPr>
          <a:xfrm>
            <a:off x="3159196" y="3267773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endCxn id="162" idx="0"/>
          </p:cNvCxnSpPr>
          <p:nvPr/>
        </p:nvCxnSpPr>
        <p:spPr>
          <a:xfrm rot="10800000" flipV="1">
            <a:off x="2585053" y="2622060"/>
            <a:ext cx="4809374" cy="725524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1079612" y="13886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1070615" y="29236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#2</a:t>
            </a:r>
          </a:p>
        </p:txBody>
      </p:sp>
      <p:sp>
        <p:nvSpPr>
          <p:cNvPr id="169" name="メモ 168"/>
          <p:cNvSpPr/>
          <p:nvPr/>
        </p:nvSpPr>
        <p:spPr>
          <a:xfrm>
            <a:off x="179512" y="3085467"/>
            <a:ext cx="648072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cxnSp>
        <p:nvCxnSpPr>
          <p:cNvPr id="170" name="カギ線コネクタ 169"/>
          <p:cNvCxnSpPr>
            <a:stCxn id="162" idx="3"/>
            <a:endCxn id="166" idx="2"/>
          </p:cNvCxnSpPr>
          <p:nvPr/>
        </p:nvCxnSpPr>
        <p:spPr>
          <a:xfrm flipV="1">
            <a:off x="2830354" y="3584593"/>
            <a:ext cx="328842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/>
        </p:nvGrpSpPr>
        <p:grpSpPr>
          <a:xfrm>
            <a:off x="3642174" y="2622061"/>
            <a:ext cx="536435" cy="463406"/>
            <a:chOff x="3203848" y="1484784"/>
            <a:chExt cx="720080" cy="870811"/>
          </a:xfrm>
        </p:grpSpPr>
        <p:sp>
          <p:nvSpPr>
            <p:cNvPr id="70" name="正方形/長方形 69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72" name="フローチャート : 結合子 71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73" name="直線コネクタ 72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>
                <a:stCxn id="72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カギ線コネクタ 77"/>
          <p:cNvCxnSpPr>
            <a:stCxn id="70" idx="2"/>
            <a:endCxn id="166" idx="1"/>
          </p:cNvCxnSpPr>
          <p:nvPr/>
        </p:nvCxnSpPr>
        <p:spPr>
          <a:xfrm rot="5400000">
            <a:off x="3679829" y="3037210"/>
            <a:ext cx="182306" cy="27882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043607" y="4813765"/>
            <a:ext cx="1934087" cy="113426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カギ線コネクタ 82"/>
          <p:cNvCxnSpPr>
            <a:endCxn id="82" idx="1"/>
          </p:cNvCxnSpPr>
          <p:nvPr/>
        </p:nvCxnSpPr>
        <p:spPr>
          <a:xfrm flipV="1">
            <a:off x="539552" y="5380897"/>
            <a:ext cx="504055" cy="414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1187624" y="529266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1547664" y="5292661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1907704" y="5274292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2339752" y="5270075"/>
            <a:ext cx="490602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</a:t>
            </a:r>
          </a:p>
          <a:p>
            <a:pPr algn="ctr"/>
            <a:r>
              <a:rPr kumimoji="1"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</a:t>
            </a:r>
            <a:endParaRPr kumimoji="1" lang="ja-JP" alt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直線矢印コネクタ 87"/>
          <p:cNvCxnSpPr>
            <a:stCxn id="84" idx="3"/>
            <a:endCxn id="85" idx="1"/>
          </p:cNvCxnSpPr>
          <p:nvPr/>
        </p:nvCxnSpPr>
        <p:spPr>
          <a:xfrm>
            <a:off x="1403648" y="5580693"/>
            <a:ext cx="144016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5" idx="3"/>
          </p:cNvCxnSpPr>
          <p:nvPr/>
        </p:nvCxnSpPr>
        <p:spPr>
          <a:xfrm>
            <a:off x="1763688" y="5580693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86" idx="3"/>
            <a:endCxn id="87" idx="1"/>
          </p:cNvCxnSpPr>
          <p:nvPr/>
        </p:nvCxnSpPr>
        <p:spPr>
          <a:xfrm flipV="1">
            <a:off x="2123728" y="5558107"/>
            <a:ext cx="216024" cy="4217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柱 91"/>
          <p:cNvSpPr/>
          <p:nvPr/>
        </p:nvSpPr>
        <p:spPr>
          <a:xfrm>
            <a:off x="3159196" y="5190264"/>
            <a:ext cx="94475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#3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カギ線コネクタ 92"/>
          <p:cNvCxnSpPr>
            <a:endCxn id="87" idx="0"/>
          </p:cNvCxnSpPr>
          <p:nvPr/>
        </p:nvCxnSpPr>
        <p:spPr>
          <a:xfrm rot="10800000" flipV="1">
            <a:off x="2585053" y="4544551"/>
            <a:ext cx="4809374" cy="725523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070615" y="48461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#3</a:t>
            </a:r>
          </a:p>
        </p:txBody>
      </p:sp>
      <p:sp>
        <p:nvSpPr>
          <p:cNvPr id="95" name="メモ 94"/>
          <p:cNvSpPr/>
          <p:nvPr/>
        </p:nvSpPr>
        <p:spPr>
          <a:xfrm>
            <a:off x="179512" y="5007958"/>
            <a:ext cx="648072" cy="745878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Corpus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cxnSp>
        <p:nvCxnSpPr>
          <p:cNvPr id="97" name="カギ線コネクタ 96"/>
          <p:cNvCxnSpPr>
            <a:stCxn id="87" idx="3"/>
            <a:endCxn id="92" idx="2"/>
          </p:cNvCxnSpPr>
          <p:nvPr/>
        </p:nvCxnSpPr>
        <p:spPr>
          <a:xfrm flipV="1">
            <a:off x="2830354" y="5507084"/>
            <a:ext cx="328842" cy="51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/>
          <p:cNvSpPr/>
          <p:nvPr/>
        </p:nvSpPr>
        <p:spPr>
          <a:xfrm>
            <a:off x="5122257" y="1665485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4416292" y="1665485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6130369" y="1665485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5101617" y="1397925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4416292" y="1397925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6130369" y="1397925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5122257" y="1920843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BBB -&gt; </a:t>
            </a:r>
            <a:r>
              <a:rPr lang="en-US" altLang="ja-JP" sz="1050" dirty="0">
                <a:solidFill>
                  <a:srgbClr val="FF0000"/>
                </a:solidFill>
              </a:rPr>
              <a:t>XXX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4416292" y="1920843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正方形/長方形 147"/>
          <p:cNvSpPr/>
          <p:nvPr/>
        </p:nvSpPr>
        <p:spPr>
          <a:xfrm>
            <a:off x="6130369" y="1920843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正方形/長方形 148"/>
          <p:cNvSpPr/>
          <p:nvPr/>
        </p:nvSpPr>
        <p:spPr>
          <a:xfrm>
            <a:off x="5108142" y="216954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CCC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4402177" y="216954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6116254" y="216954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5160482" y="3125923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4454517" y="3125923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6168594" y="3125923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5139842" y="2858363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4454517" y="2858363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正方形/長方形 172"/>
          <p:cNvSpPr/>
          <p:nvPr/>
        </p:nvSpPr>
        <p:spPr>
          <a:xfrm>
            <a:off x="6168594" y="2858363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5160482" y="338128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4454517" y="338128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6168594" y="338128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5146367" y="3629979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CCC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4440402" y="3629979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6154479" y="3629979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deleted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7884368" y="1980614"/>
            <a:ext cx="648072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7178403" y="1980614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5160482" y="3878871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DDD </a:t>
            </a:r>
            <a:r>
              <a:rPr lang="en-US" altLang="ja-JP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4454517" y="3878871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6168594" y="3878871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0" name="カギ線コネクタ 189"/>
          <p:cNvCxnSpPr>
            <a:stCxn id="70" idx="3"/>
            <a:endCxn id="188" idx="1"/>
          </p:cNvCxnSpPr>
          <p:nvPr/>
        </p:nvCxnSpPr>
        <p:spPr>
          <a:xfrm>
            <a:off x="4178609" y="2853764"/>
            <a:ext cx="275908" cy="114842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/>
          <p:cNvSpPr/>
          <p:nvPr/>
        </p:nvSpPr>
        <p:spPr>
          <a:xfrm>
            <a:off x="7884368" y="3831345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194" name="正方形/長方形 193"/>
          <p:cNvSpPr/>
          <p:nvPr/>
        </p:nvSpPr>
        <p:spPr>
          <a:xfrm>
            <a:off x="7178403" y="3831345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5176987" y="5156998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正方形/長方形 195"/>
          <p:cNvSpPr/>
          <p:nvPr/>
        </p:nvSpPr>
        <p:spPr>
          <a:xfrm>
            <a:off x="4471022" y="5156998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" name="正方形/長方形 196"/>
          <p:cNvSpPr/>
          <p:nvPr/>
        </p:nvSpPr>
        <p:spPr>
          <a:xfrm>
            <a:off x="6185099" y="5156998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8" name="正方形/長方形 197"/>
          <p:cNvSpPr/>
          <p:nvPr/>
        </p:nvSpPr>
        <p:spPr>
          <a:xfrm>
            <a:off x="5156347" y="4889438"/>
            <a:ext cx="1028752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正方形/長方形 198"/>
          <p:cNvSpPr/>
          <p:nvPr/>
        </p:nvSpPr>
        <p:spPr>
          <a:xfrm>
            <a:off x="4471022" y="4889438"/>
            <a:ext cx="705965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正方形/長方形 199"/>
          <p:cNvSpPr/>
          <p:nvPr/>
        </p:nvSpPr>
        <p:spPr>
          <a:xfrm>
            <a:off x="6185099" y="4889438"/>
            <a:ext cx="851678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正方形/長方形 200"/>
          <p:cNvSpPr/>
          <p:nvPr/>
        </p:nvSpPr>
        <p:spPr>
          <a:xfrm>
            <a:off x="5176987" y="5412356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XXX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4471022" y="541235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6185099" y="5412356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正方形/長方形 206"/>
          <p:cNvSpPr/>
          <p:nvPr/>
        </p:nvSpPr>
        <p:spPr>
          <a:xfrm>
            <a:off x="5176987" y="5661248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YYY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08" name="正方形/長方形 207"/>
          <p:cNvSpPr/>
          <p:nvPr/>
        </p:nvSpPr>
        <p:spPr>
          <a:xfrm>
            <a:off x="4471022" y="5661248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#4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" name="正方形/長方形 208"/>
          <p:cNvSpPr/>
          <p:nvPr/>
        </p:nvSpPr>
        <p:spPr>
          <a:xfrm>
            <a:off x="6185099" y="5661248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5160482" y="4109746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18" name="正方形/長方形 217"/>
          <p:cNvSpPr/>
          <p:nvPr/>
        </p:nvSpPr>
        <p:spPr>
          <a:xfrm>
            <a:off x="4454517" y="410974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6168594" y="4109746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1" name="直線コネクタ 220"/>
          <p:cNvCxnSpPr/>
          <p:nvPr/>
        </p:nvCxnSpPr>
        <p:spPr>
          <a:xfrm>
            <a:off x="4512410" y="3753298"/>
            <a:ext cx="1168633" cy="0"/>
          </a:xfrm>
          <a:prstGeom prst="line">
            <a:avLst/>
          </a:prstGeom>
          <a:ln w="15875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正方形/長方形 222"/>
          <p:cNvSpPr/>
          <p:nvPr/>
        </p:nvSpPr>
        <p:spPr>
          <a:xfrm>
            <a:off x="5176987" y="5877272"/>
            <a:ext cx="1008112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4471022" y="5877272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6185099" y="5877272"/>
            <a:ext cx="851678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added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6" name="正方形/長方形 225"/>
          <p:cNvSpPr/>
          <p:nvPr/>
        </p:nvSpPr>
        <p:spPr>
          <a:xfrm>
            <a:off x="7870253" y="4077072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rgbClr val="FF0000"/>
                </a:solidFill>
              </a:rPr>
              <a:t>ZZZ</a:t>
            </a:r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7164288" y="4077072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#5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正方形/長方形 237"/>
          <p:cNvSpPr/>
          <p:nvPr/>
        </p:nvSpPr>
        <p:spPr>
          <a:xfrm>
            <a:off x="8532441" y="1993359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8445809" y="3822915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8458694" y="4068998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7898991" y="3581446"/>
            <a:ext cx="827584" cy="2553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rgbClr val="FF0000"/>
              </a:solidFill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7193026" y="3581446"/>
            <a:ext cx="705965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#3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8460432" y="3573016"/>
            <a:ext cx="504056" cy="246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-55038" y="3861048"/>
            <a:ext cx="2106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data#4 was 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dded to corpus</a:t>
            </a:r>
          </a:p>
        </p:txBody>
      </p:sp>
    </p:spTree>
    <p:extLst>
      <p:ext uri="{BB962C8B-B14F-4D97-AF65-F5344CB8AC3E}">
        <p14:creationId xmlns:p14="http://schemas.microsoft.com/office/powerpoint/2010/main" val="3992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datamodel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1813854" y="1124744"/>
            <a:ext cx="1101962" cy="4755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円柱 79"/>
          <p:cNvSpPr/>
          <p:nvPr/>
        </p:nvSpPr>
        <p:spPr>
          <a:xfrm>
            <a:off x="4932040" y="3229039"/>
            <a:ext cx="3816424" cy="3237508"/>
          </a:xfrm>
          <a:prstGeom prst="can">
            <a:avLst>
              <a:gd name="adj" fmla="val 11979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1043608" y="1988840"/>
            <a:ext cx="2808312" cy="17265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179567" y="2215417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1761191" y="2294397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2339752" y="2298049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2915816" y="2294397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375604" y="2328123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1187624" y="2298049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2315121" y="3453829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31" name="正方形/長方形 130"/>
          <p:cNvSpPr/>
          <p:nvPr/>
        </p:nvSpPr>
        <p:spPr>
          <a:xfrm>
            <a:off x="1179567" y="2667975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1761191" y="2746955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2339752" y="2750607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2915816" y="2746955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375604" y="2780681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187624" y="2750607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40" name="正方形/長方形 139"/>
          <p:cNvSpPr/>
          <p:nvPr/>
        </p:nvSpPr>
        <p:spPr>
          <a:xfrm>
            <a:off x="1178204" y="3139222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1759828" y="3218202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2338389" y="3221854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2914453" y="3218202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3374241" y="3251928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1186261" y="3221854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52" name="正方形/長方形 151"/>
          <p:cNvSpPr/>
          <p:nvPr/>
        </p:nvSpPr>
        <p:spPr>
          <a:xfrm>
            <a:off x="5101624" y="3751761"/>
            <a:ext cx="3507407" cy="5079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5508104" y="4490910"/>
            <a:ext cx="2808312" cy="17464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正方形/長方形 153"/>
          <p:cNvSpPr/>
          <p:nvPr/>
        </p:nvSpPr>
        <p:spPr>
          <a:xfrm>
            <a:off x="5644063" y="4737289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正方形/長方形 154"/>
          <p:cNvSpPr/>
          <p:nvPr/>
        </p:nvSpPr>
        <p:spPr>
          <a:xfrm>
            <a:off x="6225687" y="4816269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正方形/長方形 155"/>
          <p:cNvSpPr/>
          <p:nvPr/>
        </p:nvSpPr>
        <p:spPr>
          <a:xfrm>
            <a:off x="6804248" y="4819921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7380312" y="4816269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7840100" y="4849995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652120" y="4819921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6779617" y="5975701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5139408" y="3725747"/>
            <a:ext cx="815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 Attribute</a:t>
            </a:r>
          </a:p>
        </p:txBody>
      </p:sp>
      <p:sp>
        <p:nvSpPr>
          <p:cNvPr id="162" name="正方形/長方形 161"/>
          <p:cNvSpPr/>
          <p:nvPr/>
        </p:nvSpPr>
        <p:spPr>
          <a:xfrm>
            <a:off x="5644063" y="5189847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6225687" y="5268827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6804248" y="5272479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7380312" y="5268827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7840100" y="5302553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5652120" y="5272479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68" name="正方形/長方形 167"/>
          <p:cNvSpPr/>
          <p:nvPr/>
        </p:nvSpPr>
        <p:spPr>
          <a:xfrm>
            <a:off x="5642700" y="5661094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6224324" y="5740074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6802885" y="5743726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7378949" y="5740074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7838737" y="5773800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5650757" y="5743726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74" name="正方形/長方形 173"/>
          <p:cNvSpPr/>
          <p:nvPr/>
        </p:nvSpPr>
        <p:spPr>
          <a:xfrm>
            <a:off x="6057435" y="3827668"/>
            <a:ext cx="702832" cy="348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5" name="正方形/長方形 174"/>
          <p:cNvSpPr/>
          <p:nvPr/>
        </p:nvSpPr>
        <p:spPr>
          <a:xfrm>
            <a:off x="6826080" y="3827668"/>
            <a:ext cx="702832" cy="348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正方形/長方形 175"/>
          <p:cNvSpPr/>
          <p:nvPr/>
        </p:nvSpPr>
        <p:spPr>
          <a:xfrm>
            <a:off x="7618168" y="3838968"/>
            <a:ext cx="702832" cy="3480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Attribute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8273020" y="3986792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78" name="正方形/長方形 177"/>
          <p:cNvSpPr/>
          <p:nvPr/>
        </p:nvSpPr>
        <p:spPr>
          <a:xfrm>
            <a:off x="6638390" y="1916036"/>
            <a:ext cx="1101962" cy="105369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  <a:p>
            <a:pPr algn="ctr"/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6821318" y="2484385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正方形/長方形 179"/>
          <p:cNvSpPr/>
          <p:nvPr/>
        </p:nvSpPr>
        <p:spPr>
          <a:xfrm>
            <a:off x="7042552" y="2484384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正方形/長方形 180"/>
          <p:cNvSpPr/>
          <p:nvPr/>
        </p:nvSpPr>
        <p:spPr>
          <a:xfrm>
            <a:off x="7289816" y="2484143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正方形/長方形 182"/>
          <p:cNvSpPr/>
          <p:nvPr/>
        </p:nvSpPr>
        <p:spPr>
          <a:xfrm>
            <a:off x="6824414" y="2603776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正方形/長方形 183"/>
          <p:cNvSpPr/>
          <p:nvPr/>
        </p:nvSpPr>
        <p:spPr>
          <a:xfrm>
            <a:off x="7045648" y="2603775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正方形/長方形 184"/>
          <p:cNvSpPr/>
          <p:nvPr/>
        </p:nvSpPr>
        <p:spPr>
          <a:xfrm>
            <a:off x="7292912" y="2603534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6824414" y="2736408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正方形/長方形 186"/>
          <p:cNvSpPr/>
          <p:nvPr/>
        </p:nvSpPr>
        <p:spPr>
          <a:xfrm>
            <a:off x="7045648" y="2736407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7292912" y="2736166"/>
            <a:ext cx="250971" cy="132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正方形/長方形 188"/>
          <p:cNvSpPr/>
          <p:nvPr/>
        </p:nvSpPr>
        <p:spPr>
          <a:xfrm>
            <a:off x="6828121" y="2351754"/>
            <a:ext cx="250971" cy="1326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7049355" y="2351753"/>
            <a:ext cx="250971" cy="1326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7296619" y="2351512"/>
            <a:ext cx="250971" cy="13263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カギ線コネクタ 191"/>
          <p:cNvCxnSpPr/>
          <p:nvPr/>
        </p:nvCxnSpPr>
        <p:spPr>
          <a:xfrm rot="5400000">
            <a:off x="6208635" y="3069256"/>
            <a:ext cx="945189" cy="5447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カギ線コネクタ 192"/>
          <p:cNvCxnSpPr>
            <a:stCxn id="187" idx="2"/>
            <a:endCxn id="175" idx="0"/>
          </p:cNvCxnSpPr>
          <p:nvPr/>
        </p:nvCxnSpPr>
        <p:spPr>
          <a:xfrm rot="16200000" flipH="1">
            <a:off x="6695000" y="3345172"/>
            <a:ext cx="958630" cy="636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193"/>
          <p:cNvCxnSpPr>
            <a:stCxn id="188" idx="2"/>
          </p:cNvCxnSpPr>
          <p:nvPr/>
        </p:nvCxnSpPr>
        <p:spPr>
          <a:xfrm rot="16200000" flipH="1">
            <a:off x="7214556" y="3072639"/>
            <a:ext cx="958871" cy="55118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/>
          <p:cNvSpPr txBox="1"/>
          <p:nvPr/>
        </p:nvSpPr>
        <p:spPr>
          <a:xfrm>
            <a:off x="6564884" y="4520983"/>
            <a:ext cx="815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</p:txBody>
      </p:sp>
      <p:sp>
        <p:nvSpPr>
          <p:cNvPr id="198" name="正方形/長方形 197"/>
          <p:cNvSpPr/>
          <p:nvPr/>
        </p:nvSpPr>
        <p:spPr>
          <a:xfrm>
            <a:off x="1813854" y="4038566"/>
            <a:ext cx="1101962" cy="47558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9" name="下矢印 198"/>
          <p:cNvSpPr/>
          <p:nvPr/>
        </p:nvSpPr>
        <p:spPr>
          <a:xfrm>
            <a:off x="2051720" y="1700808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0" name="下矢印 199"/>
          <p:cNvSpPr/>
          <p:nvPr/>
        </p:nvSpPr>
        <p:spPr>
          <a:xfrm>
            <a:off x="2068950" y="4606943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下矢印 200"/>
          <p:cNvSpPr/>
          <p:nvPr/>
        </p:nvSpPr>
        <p:spPr>
          <a:xfrm>
            <a:off x="2059090" y="3789040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1032687" y="4876097"/>
            <a:ext cx="2808312" cy="1721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1168646" y="5097330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正方形/長方形 203"/>
          <p:cNvSpPr/>
          <p:nvPr/>
        </p:nvSpPr>
        <p:spPr>
          <a:xfrm>
            <a:off x="1750270" y="5176310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正方形/長方形 204"/>
          <p:cNvSpPr/>
          <p:nvPr/>
        </p:nvSpPr>
        <p:spPr>
          <a:xfrm>
            <a:off x="2328831" y="5179962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正方形/長方形 205"/>
          <p:cNvSpPr/>
          <p:nvPr/>
        </p:nvSpPr>
        <p:spPr>
          <a:xfrm>
            <a:off x="2904895" y="5176310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3364683" y="5210036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1176703" y="5179962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2304200" y="6335742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0" name="正方形/長方形 209"/>
          <p:cNvSpPr/>
          <p:nvPr/>
        </p:nvSpPr>
        <p:spPr>
          <a:xfrm>
            <a:off x="1168646" y="5549888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正方形/長方形 210"/>
          <p:cNvSpPr/>
          <p:nvPr/>
        </p:nvSpPr>
        <p:spPr>
          <a:xfrm>
            <a:off x="1750270" y="5628868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正方形/長方形 211"/>
          <p:cNvSpPr/>
          <p:nvPr/>
        </p:nvSpPr>
        <p:spPr>
          <a:xfrm>
            <a:off x="2328831" y="5632520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2904895" y="5628868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3364683" y="5662594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176703" y="5632520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216" name="正方形/長方形 215"/>
          <p:cNvSpPr/>
          <p:nvPr/>
        </p:nvSpPr>
        <p:spPr>
          <a:xfrm>
            <a:off x="1167283" y="6021135"/>
            <a:ext cx="2528337" cy="4258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1748907" y="6100115"/>
            <a:ext cx="553930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ell_0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正方形/長方形 217"/>
          <p:cNvSpPr/>
          <p:nvPr/>
        </p:nvSpPr>
        <p:spPr>
          <a:xfrm>
            <a:off x="2327468" y="6103767"/>
            <a:ext cx="528891" cy="2616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2903532" y="6100115"/>
            <a:ext cx="506553" cy="265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cell_2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363320" y="6133841"/>
            <a:ext cx="33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175340" y="6103767"/>
            <a:ext cx="592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ecord</a:t>
            </a:r>
          </a:p>
        </p:txBody>
      </p:sp>
      <p:sp>
        <p:nvSpPr>
          <p:cNvPr id="16" name="右矢印 15"/>
          <p:cNvSpPr/>
          <p:nvPr/>
        </p:nvSpPr>
        <p:spPr>
          <a:xfrm>
            <a:off x="3995936" y="5199676"/>
            <a:ext cx="648072" cy="427556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1919754" y="1988840"/>
            <a:ext cx="815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2023737" y="4877923"/>
            <a:ext cx="815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</p:txBody>
      </p:sp>
      <p:cxnSp>
        <p:nvCxnSpPr>
          <p:cNvPr id="225" name="カギ線コネクタ 224"/>
          <p:cNvCxnSpPr>
            <a:stCxn id="152" idx="2"/>
            <a:endCxn id="153" idx="0"/>
          </p:cNvCxnSpPr>
          <p:nvPr/>
        </p:nvCxnSpPr>
        <p:spPr>
          <a:xfrm rot="16200000" flipH="1">
            <a:off x="6768197" y="4346847"/>
            <a:ext cx="231194" cy="56932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4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writer &amp; </a:t>
            </a:r>
            <a:r>
              <a:rPr kumimoji="1" lang="en-US" altLang="ja-JP" dirty="0" err="1" smtClean="0"/>
              <a:t>deployer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395536" y="2780928"/>
            <a:ext cx="1061279" cy="93610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円柱 99"/>
          <p:cNvSpPr/>
          <p:nvPr/>
        </p:nvSpPr>
        <p:spPr>
          <a:xfrm>
            <a:off x="1763688" y="3045901"/>
            <a:ext cx="9721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Dictionary</a:t>
            </a:r>
          </a:p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cxnSp>
        <p:nvCxnSpPr>
          <p:cNvPr id="101" name="カギ線コネクタ 100"/>
          <p:cNvCxnSpPr>
            <a:stCxn id="112" idx="3"/>
            <a:endCxn id="100" idx="2"/>
          </p:cNvCxnSpPr>
          <p:nvPr/>
        </p:nvCxnSpPr>
        <p:spPr>
          <a:xfrm>
            <a:off x="1240791" y="3331327"/>
            <a:ext cx="522897" cy="3139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1456815" y="1731118"/>
            <a:ext cx="4915385" cy="46478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1547664" y="1613964"/>
            <a:ext cx="536435" cy="589952"/>
            <a:chOff x="3203848" y="1484784"/>
            <a:chExt cx="720080" cy="870811"/>
          </a:xfrm>
        </p:grpSpPr>
        <p:sp>
          <p:nvSpPr>
            <p:cNvPr id="24" name="正方形/長方形 23"/>
            <p:cNvSpPr/>
            <p:nvPr/>
          </p:nvSpPr>
          <p:spPr>
            <a:xfrm>
              <a:off x="3203848" y="1484784"/>
              <a:ext cx="720080" cy="870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3" name="グループ化 102"/>
            <p:cNvGrpSpPr/>
            <p:nvPr/>
          </p:nvGrpSpPr>
          <p:grpSpPr>
            <a:xfrm>
              <a:off x="3404876" y="1657712"/>
              <a:ext cx="294681" cy="533309"/>
              <a:chOff x="7229647" y="1574794"/>
              <a:chExt cx="150665" cy="299283"/>
            </a:xfrm>
          </p:grpSpPr>
          <p:sp>
            <p:nvSpPr>
              <p:cNvPr id="104" name="フローチャート : 結合子 103"/>
              <p:cNvSpPr/>
              <p:nvPr/>
            </p:nvSpPr>
            <p:spPr>
              <a:xfrm>
                <a:off x="7229647" y="1574794"/>
                <a:ext cx="150418" cy="126014"/>
              </a:xfrm>
              <a:prstGeom prst="flowChartConnector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5" name="直線コネクタ 104"/>
              <p:cNvCxnSpPr/>
              <p:nvPr/>
            </p:nvCxnSpPr>
            <p:spPr>
              <a:xfrm>
                <a:off x="7229647" y="1759314"/>
                <a:ext cx="150418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>
                <a:stCxn id="104" idx="4"/>
              </p:cNvCxnSpPr>
              <p:nvPr/>
            </p:nvCxnSpPr>
            <p:spPr>
              <a:xfrm>
                <a:off x="7304856" y="1700808"/>
                <a:ext cx="1" cy="117013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 flipH="1">
                <a:off x="7229647" y="1808820"/>
                <a:ext cx="75210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7304857" y="1808820"/>
                <a:ext cx="75455" cy="65257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角丸四角形 110"/>
          <p:cNvSpPr/>
          <p:nvPr/>
        </p:nvSpPr>
        <p:spPr>
          <a:xfrm>
            <a:off x="592719" y="3061664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1024767" y="3043295"/>
            <a:ext cx="216024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6" name="直線矢印コネクタ 115"/>
          <p:cNvCxnSpPr>
            <a:stCxn id="111" idx="3"/>
          </p:cNvCxnSpPr>
          <p:nvPr/>
        </p:nvCxnSpPr>
        <p:spPr>
          <a:xfrm>
            <a:off x="808743" y="3349696"/>
            <a:ext cx="216024" cy="0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endCxn id="100" idx="1"/>
          </p:cNvCxnSpPr>
          <p:nvPr/>
        </p:nvCxnSpPr>
        <p:spPr>
          <a:xfrm rot="16200000" flipH="1">
            <a:off x="1706876" y="2503034"/>
            <a:ext cx="841985" cy="24374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100" idx="4"/>
            <a:endCxn id="50" idx="1"/>
          </p:cNvCxnSpPr>
          <p:nvPr/>
        </p:nvCxnSpPr>
        <p:spPr>
          <a:xfrm flipV="1">
            <a:off x="2735796" y="3062870"/>
            <a:ext cx="396044" cy="299851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611560" y="278092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 #1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3653593" y="2363297"/>
            <a:ext cx="9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1918230" y="17692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GUI Tool</a:t>
            </a:r>
          </a:p>
        </p:txBody>
      </p:sp>
      <p:sp>
        <p:nvSpPr>
          <p:cNvPr id="49" name="メモ 48"/>
          <p:cNvSpPr/>
          <p:nvPr/>
        </p:nvSpPr>
        <p:spPr>
          <a:xfrm>
            <a:off x="4423249" y="2780928"/>
            <a:ext cx="1084855" cy="58179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result-dict.txt</a:t>
            </a:r>
          </a:p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(Csv, </a:t>
            </a:r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altLang="ja-JP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son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,…)</a:t>
            </a:r>
          </a:p>
        </p:txBody>
      </p:sp>
      <p:sp>
        <p:nvSpPr>
          <p:cNvPr id="50" name="正方形/長方形 49"/>
          <p:cNvSpPr/>
          <p:nvPr/>
        </p:nvSpPr>
        <p:spPr>
          <a:xfrm>
            <a:off x="3131840" y="2774711"/>
            <a:ext cx="864096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Writer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カギ線コネクタ 56"/>
          <p:cNvCxnSpPr>
            <a:stCxn id="50" idx="3"/>
            <a:endCxn id="49" idx="1"/>
          </p:cNvCxnSpPr>
          <p:nvPr/>
        </p:nvCxnSpPr>
        <p:spPr>
          <a:xfrm>
            <a:off x="3995936" y="3062870"/>
            <a:ext cx="427313" cy="895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6948264" y="2896040"/>
            <a:ext cx="1368152" cy="80921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メモ 62"/>
          <p:cNvSpPr/>
          <p:nvPr/>
        </p:nvSpPr>
        <p:spPr>
          <a:xfrm>
            <a:off x="7231561" y="3961853"/>
            <a:ext cx="1084855" cy="33124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user-dict.txt</a:t>
            </a:r>
          </a:p>
        </p:txBody>
      </p:sp>
      <p:sp>
        <p:nvSpPr>
          <p:cNvPr id="65" name="角丸四角形 64"/>
          <p:cNvSpPr/>
          <p:nvPr/>
        </p:nvSpPr>
        <p:spPr>
          <a:xfrm>
            <a:off x="7452320" y="3345210"/>
            <a:ext cx="315192" cy="239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220072" y="3596182"/>
            <a:ext cx="864096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Deployer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カギ線コネクタ 77"/>
          <p:cNvCxnSpPr>
            <a:stCxn id="77" idx="3"/>
            <a:endCxn id="65" idx="1"/>
          </p:cNvCxnSpPr>
          <p:nvPr/>
        </p:nvCxnSpPr>
        <p:spPr>
          <a:xfrm flipV="1">
            <a:off x="6084168" y="3464805"/>
            <a:ext cx="1368152" cy="419536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65" idx="2"/>
            <a:endCxn id="63" idx="0"/>
          </p:cNvCxnSpPr>
          <p:nvPr/>
        </p:nvCxnSpPr>
        <p:spPr>
          <a:xfrm rot="16200000" flipH="1">
            <a:off x="7503226" y="3691089"/>
            <a:ext cx="377453" cy="164073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49" idx="2"/>
            <a:endCxn id="77" idx="1"/>
          </p:cNvCxnSpPr>
          <p:nvPr/>
        </p:nvCxnSpPr>
        <p:spPr>
          <a:xfrm rot="16200000" flipH="1">
            <a:off x="4832064" y="3496333"/>
            <a:ext cx="521620" cy="254395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endCxn id="50" idx="0"/>
          </p:cNvCxnSpPr>
          <p:nvPr/>
        </p:nvCxnSpPr>
        <p:spPr>
          <a:xfrm rot="5400000">
            <a:off x="3323346" y="2444461"/>
            <a:ext cx="570793" cy="89707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/>
          <p:nvPr/>
        </p:nvCxnSpPr>
        <p:spPr>
          <a:xfrm rot="16200000" flipV="1">
            <a:off x="4355501" y="2331586"/>
            <a:ext cx="577014" cy="321669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endCxn id="77" idx="0"/>
          </p:cNvCxnSpPr>
          <p:nvPr/>
        </p:nvCxnSpPr>
        <p:spPr>
          <a:xfrm rot="5400000">
            <a:off x="5059992" y="2788028"/>
            <a:ext cx="1400283" cy="21602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5652120" y="3248980"/>
            <a:ext cx="990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</a:p>
        </p:txBody>
      </p:sp>
      <p:sp>
        <p:nvSpPr>
          <p:cNvPr id="122" name="角丸四角形 121"/>
          <p:cNvSpPr/>
          <p:nvPr/>
        </p:nvSpPr>
        <p:spPr>
          <a:xfrm>
            <a:off x="3645924" y="1883246"/>
            <a:ext cx="782060" cy="2310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角丸四角形 122"/>
          <p:cNvSpPr/>
          <p:nvPr/>
        </p:nvSpPr>
        <p:spPr>
          <a:xfrm>
            <a:off x="5365267" y="1892332"/>
            <a:ext cx="782060" cy="2310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メモ 125"/>
          <p:cNvSpPr/>
          <p:nvPr/>
        </p:nvSpPr>
        <p:spPr>
          <a:xfrm>
            <a:off x="1918230" y="3917863"/>
            <a:ext cx="629231" cy="509274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Job’s</a:t>
            </a: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7" name="カギ線コネクタ 126"/>
          <p:cNvCxnSpPr>
            <a:stCxn id="126" idx="3"/>
            <a:endCxn id="50" idx="2"/>
          </p:cNvCxnSpPr>
          <p:nvPr/>
        </p:nvCxnSpPr>
        <p:spPr>
          <a:xfrm flipV="1">
            <a:off x="2547461" y="3351029"/>
            <a:ext cx="1016427" cy="821471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stCxn id="126" idx="3"/>
          </p:cNvCxnSpPr>
          <p:nvPr/>
        </p:nvCxnSpPr>
        <p:spPr>
          <a:xfrm flipV="1">
            <a:off x="2547461" y="4127475"/>
            <a:ext cx="2672611" cy="4502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カギ線コネクタ 132"/>
          <p:cNvCxnSpPr>
            <a:stCxn id="126" idx="1"/>
            <a:endCxn id="96" idx="2"/>
          </p:cNvCxnSpPr>
          <p:nvPr/>
        </p:nvCxnSpPr>
        <p:spPr>
          <a:xfrm rot="10800000">
            <a:off x="926176" y="3717032"/>
            <a:ext cx="992054" cy="455468"/>
          </a:xfrm>
          <a:prstGeom prst="bentConnector2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2547462" y="4293096"/>
            <a:ext cx="2389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Writer &amp; </a:t>
            </a:r>
            <a:r>
              <a:rPr lang="en-US" altLang="ja-JP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Deployer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configured in the </a:t>
            </a:r>
            <a:r>
              <a:rPr lang="en-US" altLang="ja-JP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of  the job.</a:t>
            </a:r>
          </a:p>
        </p:txBody>
      </p:sp>
    </p:spTree>
    <p:extLst>
      <p:ext uri="{BB962C8B-B14F-4D97-AF65-F5344CB8AC3E}">
        <p14:creationId xmlns:p14="http://schemas.microsoft.com/office/powerpoint/2010/main" val="175644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processor</a:t>
            </a:r>
            <a:endParaRPr kumimoji="1" lang="ja-JP" altLang="en-US" dirty="0"/>
          </a:p>
        </p:txBody>
      </p:sp>
      <p:sp>
        <p:nvSpPr>
          <p:cNvPr id="96" name="正方形/長方形 95"/>
          <p:cNvSpPr/>
          <p:nvPr/>
        </p:nvSpPr>
        <p:spPr>
          <a:xfrm>
            <a:off x="1155443" y="2420889"/>
            <a:ext cx="4784709" cy="244827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メモ 97"/>
          <p:cNvSpPr/>
          <p:nvPr/>
        </p:nvSpPr>
        <p:spPr>
          <a:xfrm>
            <a:off x="323528" y="3140968"/>
            <a:ext cx="648072" cy="70261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 Corpus</a:t>
            </a:r>
          </a:p>
        </p:txBody>
      </p:sp>
      <p:cxnSp>
        <p:nvCxnSpPr>
          <p:cNvPr id="99" name="カギ線コネクタ 98"/>
          <p:cNvCxnSpPr>
            <a:stCxn id="65" idx="3"/>
            <a:endCxn id="68" idx="1"/>
          </p:cNvCxnSpPr>
          <p:nvPr/>
        </p:nvCxnSpPr>
        <p:spPr>
          <a:xfrm>
            <a:off x="2267744" y="3392160"/>
            <a:ext cx="216024" cy="79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1403648" y="2909050"/>
            <a:ext cx="864096" cy="96622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Indeixng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68" name="角丸四角形 67"/>
          <p:cNvSpPr/>
          <p:nvPr/>
        </p:nvSpPr>
        <p:spPr>
          <a:xfrm>
            <a:off x="2483768" y="2924944"/>
            <a:ext cx="777457" cy="95032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69" name="角丸四角形 68"/>
          <p:cNvSpPr/>
          <p:nvPr/>
        </p:nvSpPr>
        <p:spPr>
          <a:xfrm>
            <a:off x="3563888" y="2910721"/>
            <a:ext cx="792088" cy="95032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reation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</p:txBody>
      </p:sp>
      <p:sp>
        <p:nvSpPr>
          <p:cNvPr id="70" name="角丸四角形 69"/>
          <p:cNvSpPr/>
          <p:nvPr/>
        </p:nvSpPr>
        <p:spPr>
          <a:xfrm>
            <a:off x="4644008" y="2924944"/>
            <a:ext cx="882860" cy="889406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Replay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27784" y="249289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Processor Chain</a:t>
            </a:r>
            <a:endParaRPr kumimoji="1" lang="ja-JP" altLang="en-US" b="1" dirty="0"/>
          </a:p>
        </p:txBody>
      </p:sp>
      <p:cxnSp>
        <p:nvCxnSpPr>
          <p:cNvPr id="80" name="カギ線コネクタ 79"/>
          <p:cNvCxnSpPr>
            <a:stCxn id="68" idx="3"/>
            <a:endCxn id="69" idx="1"/>
          </p:cNvCxnSpPr>
          <p:nvPr/>
        </p:nvCxnSpPr>
        <p:spPr>
          <a:xfrm flipV="1">
            <a:off x="3261225" y="3385885"/>
            <a:ext cx="302663" cy="1422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69" idx="3"/>
            <a:endCxn id="70" idx="1"/>
          </p:cNvCxnSpPr>
          <p:nvPr/>
        </p:nvCxnSpPr>
        <p:spPr>
          <a:xfrm flipV="1">
            <a:off x="4355976" y="3369647"/>
            <a:ext cx="288032" cy="1623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円柱 90"/>
          <p:cNvSpPr/>
          <p:nvPr/>
        </p:nvSpPr>
        <p:spPr>
          <a:xfrm>
            <a:off x="6135272" y="3227408"/>
            <a:ext cx="828092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</p:txBody>
      </p:sp>
      <p:sp>
        <p:nvSpPr>
          <p:cNvPr id="92" name="円柱 91"/>
          <p:cNvSpPr/>
          <p:nvPr/>
        </p:nvSpPr>
        <p:spPr>
          <a:xfrm>
            <a:off x="4788024" y="4091504"/>
            <a:ext cx="720080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eplay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カギ線コネクタ 92"/>
          <p:cNvCxnSpPr>
            <a:stCxn id="92" idx="1"/>
            <a:endCxn id="70" idx="2"/>
          </p:cNvCxnSpPr>
          <p:nvPr/>
        </p:nvCxnSpPr>
        <p:spPr>
          <a:xfrm rot="16200000" flipV="1">
            <a:off x="4978174" y="3921614"/>
            <a:ext cx="277154" cy="62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円柱 155"/>
          <p:cNvSpPr/>
          <p:nvPr/>
        </p:nvSpPr>
        <p:spPr>
          <a:xfrm>
            <a:off x="1983402" y="4091504"/>
            <a:ext cx="784708" cy="63364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7" name="カギ線コネクタ 156"/>
          <p:cNvCxnSpPr>
            <a:stCxn id="65" idx="2"/>
            <a:endCxn id="156" idx="2"/>
          </p:cNvCxnSpPr>
          <p:nvPr/>
        </p:nvCxnSpPr>
        <p:spPr>
          <a:xfrm rot="16200000" flipH="1">
            <a:off x="1643022" y="4067944"/>
            <a:ext cx="533054" cy="147706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カギ線コネクタ 157"/>
          <p:cNvCxnSpPr>
            <a:stCxn id="98" idx="3"/>
            <a:endCxn id="65" idx="1"/>
          </p:cNvCxnSpPr>
          <p:nvPr/>
        </p:nvCxnSpPr>
        <p:spPr>
          <a:xfrm flipV="1">
            <a:off x="971600" y="3392160"/>
            <a:ext cx="432048" cy="10011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70" idx="3"/>
            <a:endCxn id="91" idx="2"/>
          </p:cNvCxnSpPr>
          <p:nvPr/>
        </p:nvCxnSpPr>
        <p:spPr>
          <a:xfrm>
            <a:off x="5526868" y="3369647"/>
            <a:ext cx="608404" cy="17458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カギ線コネクタ 230"/>
          <p:cNvCxnSpPr>
            <a:stCxn id="156" idx="4"/>
            <a:endCxn id="68" idx="2"/>
          </p:cNvCxnSpPr>
          <p:nvPr/>
        </p:nvCxnSpPr>
        <p:spPr>
          <a:xfrm flipV="1">
            <a:off x="2768110" y="3875269"/>
            <a:ext cx="104387" cy="533055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4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Overview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611560" y="187647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75374" y="187647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5014" y="214320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78828" y="214320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15014" y="243488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78828" y="243488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55576" y="3390786"/>
            <a:ext cx="1869115" cy="111833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 Recognition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</a:p>
          <a:p>
            <a:pPr algn="ctr"/>
            <a:endParaRPr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23810" y="5171190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187624" y="517119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27264" y="543792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191078" y="543792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27264" y="572960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191078" y="572960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2255494" y="517119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258948" y="543792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258948" y="572960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下矢印 82"/>
          <p:cNvSpPr/>
          <p:nvPr/>
        </p:nvSpPr>
        <p:spPr>
          <a:xfrm>
            <a:off x="1475656" y="2852936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下矢印 83"/>
          <p:cNvSpPr/>
          <p:nvPr/>
        </p:nvSpPr>
        <p:spPr>
          <a:xfrm>
            <a:off x="1475656" y="4811150"/>
            <a:ext cx="646345" cy="28803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6228184" y="5247000"/>
            <a:ext cx="1400852" cy="43752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/ ES /</a:t>
            </a:r>
            <a:endParaRPr kumimoji="1"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円柱 85"/>
          <p:cNvSpPr/>
          <p:nvPr/>
        </p:nvSpPr>
        <p:spPr>
          <a:xfrm>
            <a:off x="7884368" y="5271954"/>
            <a:ext cx="730603" cy="433733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87" name="カギ線コネクタ 86"/>
          <p:cNvCxnSpPr>
            <a:stCxn id="66" idx="3"/>
            <a:endCxn id="85" idx="0"/>
          </p:cNvCxnSpPr>
          <p:nvPr/>
        </p:nvCxnSpPr>
        <p:spPr>
          <a:xfrm>
            <a:off x="3335614" y="2289044"/>
            <a:ext cx="3592996" cy="2957956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3809292" y="581926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 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373106" y="581926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812746" y="608599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4376560" y="608599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3812746" y="63776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4376560" y="637767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4" name="カギ線コネクタ 93"/>
          <p:cNvCxnSpPr>
            <a:stCxn id="79" idx="3"/>
            <a:endCxn id="85" idx="0"/>
          </p:cNvCxnSpPr>
          <p:nvPr/>
        </p:nvCxnSpPr>
        <p:spPr>
          <a:xfrm flipV="1">
            <a:off x="3337341" y="5247000"/>
            <a:ext cx="3591269" cy="70032"/>
          </a:xfrm>
          <a:prstGeom prst="bentConnector4">
            <a:avLst>
              <a:gd name="adj1" fmla="val 40248"/>
              <a:gd name="adj2" fmla="val 534673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85" idx="3"/>
            <a:endCxn id="86" idx="2"/>
          </p:cNvCxnSpPr>
          <p:nvPr/>
        </p:nvCxnSpPr>
        <p:spPr>
          <a:xfrm>
            <a:off x="7629036" y="5465763"/>
            <a:ext cx="255332" cy="230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/>
          <p:cNvSpPr/>
          <p:nvPr/>
        </p:nvSpPr>
        <p:spPr>
          <a:xfrm>
            <a:off x="6465254" y="581926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6468708" y="608599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6468708" y="63776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7533124" y="581926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7536578" y="608599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7536578" y="63776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2123728" y="2852936"/>
            <a:ext cx="3679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natural language text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123728" y="4687252"/>
            <a:ext cx="27947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Extracted words  are with document ID.</a:t>
            </a: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6174148" y="4509120"/>
            <a:ext cx="2578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 to original document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indexing time by search engine,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4860032" y="3222020"/>
            <a:ext cx="16116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Named Entity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Person/Location/Org…</a:t>
            </a: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Money/Date/Time…</a:t>
            </a: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4847782" y="3768022"/>
            <a:ext cx="1524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7020272" y="4941168"/>
            <a:ext cx="18331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used by Faceted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Search,etc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637904" y="1598603"/>
            <a:ext cx="307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(Unstructured Document,  Natural Language Text)</a:t>
            </a: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3790435" y="5588430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(Structured Document)</a:t>
            </a: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08759" y="1412776"/>
            <a:ext cx="45062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>
                <a:solidFill>
                  <a:srgbClr val="002060"/>
                </a:solidFill>
              </a:rPr>
              <a:t>C</a:t>
            </a:r>
            <a:r>
              <a:rPr lang="en-US" altLang="ja-JP" sz="1200" dirty="0" smtClean="0">
                <a:solidFill>
                  <a:srgbClr val="002060"/>
                </a:solidFill>
              </a:rPr>
              <a:t>onvert unstructured docs to structured with additional attributes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Extract named entity, use it with Faceted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endParaRPr lang="en-US" altLang="ja-JP" sz="1200" dirty="0" smtClean="0">
              <a:solidFill>
                <a:srgbClr val="002060"/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3131840" y="3815847"/>
            <a:ext cx="1421162" cy="26122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 Name Finder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角丸四角形 171"/>
          <p:cNvSpPr/>
          <p:nvPr/>
        </p:nvSpPr>
        <p:spPr>
          <a:xfrm>
            <a:off x="3131840" y="4077072"/>
            <a:ext cx="142116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Name Finder</a:t>
            </a:r>
          </a:p>
        </p:txBody>
      </p:sp>
      <p:sp>
        <p:nvSpPr>
          <p:cNvPr id="173" name="角丸四角形 172"/>
          <p:cNvSpPr/>
          <p:nvPr/>
        </p:nvSpPr>
        <p:spPr>
          <a:xfrm>
            <a:off x="3131840" y="3390786"/>
            <a:ext cx="1421163" cy="40646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Detector</a:t>
            </a:r>
          </a:p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Tokenizer</a:t>
            </a:r>
            <a:endParaRPr kumimoji="1"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円柱 173"/>
          <p:cNvSpPr/>
          <p:nvPr/>
        </p:nvSpPr>
        <p:spPr>
          <a:xfrm>
            <a:off x="4899066" y="4040478"/>
            <a:ext cx="878073" cy="612658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OpenNLP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5" name="カギ線コネクタ 174"/>
          <p:cNvCxnSpPr>
            <a:stCxn id="173" idx="3"/>
            <a:endCxn id="174" idx="2"/>
          </p:cNvCxnSpPr>
          <p:nvPr/>
        </p:nvCxnSpPr>
        <p:spPr>
          <a:xfrm>
            <a:off x="4553003" y="3594020"/>
            <a:ext cx="346063" cy="7527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カギ線コネクタ 175"/>
          <p:cNvCxnSpPr>
            <a:stCxn id="171" idx="3"/>
            <a:endCxn id="174" idx="2"/>
          </p:cNvCxnSpPr>
          <p:nvPr/>
        </p:nvCxnSpPr>
        <p:spPr>
          <a:xfrm>
            <a:off x="4553002" y="3946460"/>
            <a:ext cx="346064" cy="4003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カギ線コネクタ 176"/>
          <p:cNvCxnSpPr>
            <a:stCxn id="172" idx="3"/>
            <a:endCxn id="174" idx="2"/>
          </p:cNvCxnSpPr>
          <p:nvPr/>
        </p:nvCxnSpPr>
        <p:spPr>
          <a:xfrm>
            <a:off x="4553001" y="4221088"/>
            <a:ext cx="346065" cy="1257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カギ線コネクタ 177"/>
          <p:cNvCxnSpPr>
            <a:stCxn id="69" idx="3"/>
            <a:endCxn id="173" idx="1"/>
          </p:cNvCxnSpPr>
          <p:nvPr/>
        </p:nvCxnSpPr>
        <p:spPr>
          <a:xfrm flipV="1">
            <a:off x="2624691" y="3594020"/>
            <a:ext cx="507149" cy="3559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カギ線コネクタ 178"/>
          <p:cNvCxnSpPr>
            <a:stCxn id="69" idx="3"/>
            <a:endCxn id="171" idx="1"/>
          </p:cNvCxnSpPr>
          <p:nvPr/>
        </p:nvCxnSpPr>
        <p:spPr>
          <a:xfrm flipV="1">
            <a:off x="2624691" y="3946460"/>
            <a:ext cx="507149" cy="34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69" idx="3"/>
            <a:endCxn id="172" idx="1"/>
          </p:cNvCxnSpPr>
          <p:nvPr/>
        </p:nvCxnSpPr>
        <p:spPr>
          <a:xfrm>
            <a:off x="2624691" y="3949953"/>
            <a:ext cx="507149" cy="2711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79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(Basic)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23810" y="3789040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187624" y="3789040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627264" y="405577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1191078" y="405577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27264" y="434745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1191078" y="4347454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カギ線コネクタ 97"/>
          <p:cNvCxnSpPr>
            <a:stCxn id="61" idx="2"/>
            <a:endCxn id="99" idx="0"/>
          </p:cNvCxnSpPr>
          <p:nvPr/>
        </p:nvCxnSpPr>
        <p:spPr>
          <a:xfrm rot="16200000" flipH="1">
            <a:off x="686393" y="2551534"/>
            <a:ext cx="628305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467543" y="2963187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1979712" y="249289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01" name="カギ線コネクタ 100"/>
          <p:cNvCxnSpPr>
            <a:stCxn id="99" idx="2"/>
            <a:endCxn id="70" idx="0"/>
          </p:cNvCxnSpPr>
          <p:nvPr/>
        </p:nvCxnSpPr>
        <p:spPr>
          <a:xfrm rot="5400000">
            <a:off x="774859" y="3465853"/>
            <a:ext cx="460171" cy="18620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62" idx="2"/>
            <a:endCxn id="100" idx="0"/>
          </p:cNvCxnSpPr>
          <p:nvPr/>
        </p:nvCxnSpPr>
        <p:spPr>
          <a:xfrm rot="16200000" flipH="1">
            <a:off x="2354710" y="2237392"/>
            <a:ext cx="158014" cy="3529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3494718" y="2675736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カギ線コネクタ 103"/>
          <p:cNvCxnSpPr>
            <a:stCxn id="100" idx="2"/>
            <a:endCxn id="103" idx="1"/>
          </p:cNvCxnSpPr>
          <p:nvPr/>
        </p:nvCxnSpPr>
        <p:spPr>
          <a:xfrm rot="5400000" flipH="1" flipV="1">
            <a:off x="3052465" y="2416326"/>
            <a:ext cx="1" cy="884504"/>
          </a:xfrm>
          <a:prstGeom prst="bentConnector4">
            <a:avLst>
              <a:gd name="adj1" fmla="val -22860000000"/>
              <a:gd name="adj2" fmla="val 8564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104"/>
          <p:cNvSpPr/>
          <p:nvPr/>
        </p:nvSpPr>
        <p:spPr>
          <a:xfrm>
            <a:off x="3950272" y="320733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カギ線コネクタ 105"/>
          <p:cNvCxnSpPr>
            <a:stCxn id="103" idx="2"/>
            <a:endCxn id="105" idx="1"/>
          </p:cNvCxnSpPr>
          <p:nvPr/>
        </p:nvCxnSpPr>
        <p:spPr>
          <a:xfrm rot="5400000">
            <a:off x="4105470" y="2886221"/>
            <a:ext cx="348757" cy="659151"/>
          </a:xfrm>
          <a:prstGeom prst="bentConnector4">
            <a:avLst>
              <a:gd name="adj1" fmla="val 23787"/>
              <a:gd name="adj2" fmla="val 134681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角丸四角形 106"/>
          <p:cNvSpPr/>
          <p:nvPr/>
        </p:nvSpPr>
        <p:spPr>
          <a:xfrm>
            <a:off x="2942160" y="3803516"/>
            <a:ext cx="2061888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108" name="カギ線コネクタ 107"/>
          <p:cNvCxnSpPr>
            <a:stCxn id="105" idx="2"/>
            <a:endCxn id="71" idx="0"/>
          </p:cNvCxnSpPr>
          <p:nvPr/>
        </p:nvCxnSpPr>
        <p:spPr>
          <a:xfrm rot="5400000">
            <a:off x="3282874" y="2018690"/>
            <a:ext cx="216024" cy="33246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107" idx="1"/>
            <a:endCxn id="71" idx="3"/>
          </p:cNvCxnSpPr>
          <p:nvPr/>
        </p:nvCxnSpPr>
        <p:spPr>
          <a:xfrm rot="10800000">
            <a:off x="2269472" y="3934883"/>
            <a:ext cx="672689" cy="514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2503709" y="4203314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‘person’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555776" y="4457230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  +  ‘_ “  + 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7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(Multi Model)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038979" y="467277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602793" y="467277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1042433" y="493950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06247" y="49395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042433" y="523119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606247" y="523119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カギ線コネクタ 40"/>
          <p:cNvCxnSpPr>
            <a:stCxn id="33" idx="2"/>
            <a:endCxn id="42" idx="0"/>
          </p:cNvCxnSpPr>
          <p:nvPr/>
        </p:nvCxnSpPr>
        <p:spPr>
          <a:xfrm rot="16200000" flipH="1">
            <a:off x="582171" y="2655756"/>
            <a:ext cx="836748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 41"/>
          <p:cNvSpPr/>
          <p:nvPr/>
        </p:nvSpPr>
        <p:spPr>
          <a:xfrm>
            <a:off x="467543" y="3171630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1979712" y="255014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44" name="カギ線コネクタ 43"/>
          <p:cNvCxnSpPr>
            <a:stCxn id="42" idx="2"/>
            <a:endCxn id="35" idx="0"/>
          </p:cNvCxnSpPr>
          <p:nvPr/>
        </p:nvCxnSpPr>
        <p:spPr>
          <a:xfrm rot="16200000" flipH="1">
            <a:off x="644796" y="3990561"/>
            <a:ext cx="1135464" cy="2289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4" idx="2"/>
            <a:endCxn id="43" idx="0"/>
          </p:cNvCxnSpPr>
          <p:nvPr/>
        </p:nvCxnSpPr>
        <p:spPr>
          <a:xfrm rot="16200000" flipH="1">
            <a:off x="2326085" y="2266017"/>
            <a:ext cx="215264" cy="3529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2774638" y="3131852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カギ線コネクタ 46"/>
          <p:cNvCxnSpPr>
            <a:stCxn id="43" idx="2"/>
            <a:endCxn id="46" idx="1"/>
          </p:cNvCxnSpPr>
          <p:nvPr/>
        </p:nvCxnSpPr>
        <p:spPr>
          <a:xfrm rot="16200000" flipH="1">
            <a:off x="2492994" y="3033048"/>
            <a:ext cx="398865" cy="164424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718024" y="377992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カギ線コネクタ 48"/>
          <p:cNvCxnSpPr>
            <a:stCxn id="46" idx="2"/>
            <a:endCxn id="48" idx="0"/>
          </p:cNvCxnSpPr>
          <p:nvPr/>
        </p:nvCxnSpPr>
        <p:spPr>
          <a:xfrm rot="5400000">
            <a:off x="3213965" y="3104546"/>
            <a:ext cx="282390" cy="106836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5030392" y="4370746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51" name="カギ線コネクタ 50"/>
          <p:cNvCxnSpPr>
            <a:stCxn id="48" idx="2"/>
            <a:endCxn id="36" idx="0"/>
          </p:cNvCxnSpPr>
          <p:nvPr/>
        </p:nvCxnSpPr>
        <p:spPr>
          <a:xfrm rot="5400000">
            <a:off x="2218762" y="4070562"/>
            <a:ext cx="527170" cy="6772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50" idx="1"/>
          </p:cNvCxnSpPr>
          <p:nvPr/>
        </p:nvCxnSpPr>
        <p:spPr>
          <a:xfrm rot="10800000" flipV="1">
            <a:off x="3763038" y="4553587"/>
            <a:ext cx="1267355" cy="2650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997271" y="4836910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‘person’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23928" y="377992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en-ner-location.bin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670663" y="467277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674117" y="49395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674117" y="523119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カギ線コネクタ 63"/>
          <p:cNvCxnSpPr>
            <a:stCxn id="46" idx="2"/>
            <a:endCxn id="54" idx="0"/>
          </p:cNvCxnSpPr>
          <p:nvPr/>
        </p:nvCxnSpPr>
        <p:spPr>
          <a:xfrm rot="16200000" flipH="1">
            <a:off x="4316916" y="3069960"/>
            <a:ext cx="282390" cy="113753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54" idx="2"/>
            <a:endCxn id="55" idx="0"/>
          </p:cNvCxnSpPr>
          <p:nvPr/>
        </p:nvCxnSpPr>
        <p:spPr>
          <a:xfrm rot="5400000">
            <a:off x="3855649" y="3501545"/>
            <a:ext cx="527170" cy="18152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6516216" y="4365104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location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020103" y="5018818"/>
            <a:ext cx="2064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‘body’  +  ‘_ “  +  ‘location’</a:t>
            </a:r>
          </a:p>
        </p:txBody>
      </p:sp>
    </p:spTree>
    <p:extLst>
      <p:ext uri="{BB962C8B-B14F-4D97-AF65-F5344CB8AC3E}">
        <p14:creationId xmlns:p14="http://schemas.microsoft.com/office/powerpoint/2010/main" val="2709519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(Multi </a:t>
            </a:r>
            <a:r>
              <a:rPr kumimoji="1" lang="en-US" altLang="ja-JP" dirty="0" err="1" smtClean="0"/>
              <a:t>Src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dayoff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 to New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038979" y="567524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1602793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042433" y="594197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1606247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Mark,John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042433" y="623366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606247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カギ線コネクタ 73"/>
          <p:cNvCxnSpPr>
            <a:stCxn id="61" idx="2"/>
            <a:endCxn id="75" idx="0"/>
          </p:cNvCxnSpPr>
          <p:nvPr/>
        </p:nvCxnSpPr>
        <p:spPr>
          <a:xfrm rot="16200000" flipH="1">
            <a:off x="505605" y="2732322"/>
            <a:ext cx="989880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角丸四角形 74"/>
          <p:cNvSpPr/>
          <p:nvPr/>
        </p:nvSpPr>
        <p:spPr>
          <a:xfrm>
            <a:off x="467543" y="332476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角丸四角形 75"/>
          <p:cNvSpPr/>
          <p:nvPr/>
        </p:nvSpPr>
        <p:spPr>
          <a:xfrm>
            <a:off x="1979712" y="270327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77" name="カギ線コネクタ 76"/>
          <p:cNvCxnSpPr>
            <a:stCxn id="75" idx="2"/>
            <a:endCxn id="68" idx="0"/>
          </p:cNvCxnSpPr>
          <p:nvPr/>
        </p:nvCxnSpPr>
        <p:spPr>
          <a:xfrm rot="16200000" flipH="1">
            <a:off x="220127" y="4568362"/>
            <a:ext cx="1984802" cy="22896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90" idx="2"/>
            <a:endCxn id="76" idx="0"/>
          </p:cNvCxnSpPr>
          <p:nvPr/>
        </p:nvCxnSpPr>
        <p:spPr>
          <a:xfrm rot="5400000">
            <a:off x="3299761" y="1645336"/>
            <a:ext cx="368396" cy="17474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角丸四角形 78"/>
          <p:cNvSpPr/>
          <p:nvPr/>
        </p:nvSpPr>
        <p:spPr>
          <a:xfrm>
            <a:off x="2257221" y="3495366"/>
            <a:ext cx="2746827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1718024" y="450000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6444208" y="5373216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82" name="カギ線コネクタ 81"/>
          <p:cNvCxnSpPr>
            <a:stCxn id="81" idx="1"/>
            <a:endCxn id="100" idx="3"/>
          </p:cNvCxnSpPr>
          <p:nvPr/>
        </p:nvCxnSpPr>
        <p:spPr>
          <a:xfrm rot="10800000" flipV="1">
            <a:off x="5857622" y="5556056"/>
            <a:ext cx="586587" cy="26503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角丸四角形 82"/>
          <p:cNvSpPr/>
          <p:nvPr/>
        </p:nvSpPr>
        <p:spPr>
          <a:xfrm>
            <a:off x="3923928" y="4500004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en-ner-location.bin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2670663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2674117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2674117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7884368" y="5367574"/>
            <a:ext cx="148582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location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3275856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3279310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3279310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3203848" y="263691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title</a:t>
            </a:r>
          </a:p>
        </p:txBody>
      </p:sp>
      <p:cxnSp>
        <p:nvCxnSpPr>
          <p:cNvPr id="92" name="カギ線コネクタ 91"/>
          <p:cNvCxnSpPr>
            <a:stCxn id="62" idx="2"/>
            <a:endCxn id="91" idx="0"/>
          </p:cNvCxnSpPr>
          <p:nvPr/>
        </p:nvCxnSpPr>
        <p:spPr>
          <a:xfrm rot="16200000" flipH="1">
            <a:off x="2894770" y="1697332"/>
            <a:ext cx="302030" cy="157712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76" idx="2"/>
            <a:endCxn id="83" idx="0"/>
          </p:cNvCxnSpPr>
          <p:nvPr/>
        </p:nvCxnSpPr>
        <p:spPr>
          <a:xfrm>
            <a:off x="2610214" y="3068960"/>
            <a:ext cx="2416666" cy="14310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6" idx="2"/>
            <a:endCxn id="80" idx="0"/>
          </p:cNvCxnSpPr>
          <p:nvPr/>
        </p:nvCxnSpPr>
        <p:spPr>
          <a:xfrm>
            <a:off x="2610214" y="3068960"/>
            <a:ext cx="210762" cy="143104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>
            <a:stCxn id="80" idx="2"/>
            <a:endCxn id="69" idx="0"/>
          </p:cNvCxnSpPr>
          <p:nvPr/>
        </p:nvCxnSpPr>
        <p:spPr>
          <a:xfrm flipH="1">
            <a:off x="2143717" y="4865686"/>
            <a:ext cx="677259" cy="8095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83" idx="2"/>
            <a:endCxn id="84" idx="0"/>
          </p:cNvCxnSpPr>
          <p:nvPr/>
        </p:nvCxnSpPr>
        <p:spPr>
          <a:xfrm flipH="1">
            <a:off x="3211587" y="4865686"/>
            <a:ext cx="1815293" cy="8095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3707904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3711358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3711358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4775774" y="5675246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itle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_location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4779228" y="594197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79228" y="6233660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York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229519" y="5801488"/>
            <a:ext cx="206406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ody’  +  ‘_ “  +  ‘person’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‘body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 +  ‘_ “  +  ‘location’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‘title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 ‘_ “  + 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‘person’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‘title’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 ‘_ “  +  ‘location’</a:t>
            </a:r>
          </a:p>
          <a:p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直線矢印コネクタ 103"/>
          <p:cNvCxnSpPr>
            <a:stCxn id="91" idx="2"/>
          </p:cNvCxnSpPr>
          <p:nvPr/>
        </p:nvCxnSpPr>
        <p:spPr>
          <a:xfrm flipH="1">
            <a:off x="3335614" y="3002594"/>
            <a:ext cx="498736" cy="149741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>
            <a:stCxn id="91" idx="2"/>
          </p:cNvCxnSpPr>
          <p:nvPr/>
        </p:nvCxnSpPr>
        <p:spPr>
          <a:xfrm>
            <a:off x="3834350" y="3002594"/>
            <a:ext cx="1598292" cy="149741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endCxn id="97" idx="0"/>
          </p:cNvCxnSpPr>
          <p:nvPr/>
        </p:nvCxnSpPr>
        <p:spPr>
          <a:xfrm>
            <a:off x="3483959" y="4865686"/>
            <a:ext cx="764869" cy="80956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endCxn id="100" idx="0"/>
          </p:cNvCxnSpPr>
          <p:nvPr/>
        </p:nvCxnSpPr>
        <p:spPr>
          <a:xfrm>
            <a:off x="5316697" y="4884715"/>
            <a:ext cx="1" cy="79053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6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NER Out </a:t>
            </a:r>
            <a:r>
              <a:rPr kumimoji="1" lang="en-US" altLang="ja-JP" dirty="0" err="1" smtClean="0"/>
              <a:t>Dict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Misc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11560" y="1484784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175374" y="1484784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15014" y="1751514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178828" y="1751514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awaii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15014" y="2043198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78828" y="2043198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23810" y="515719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187624" y="515719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kumimoji="1"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ody_person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27264" y="542392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1191078" y="542392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Mark | John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27264" y="571560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191078" y="57156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Chris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カギ線コネクタ 66"/>
          <p:cNvCxnSpPr>
            <a:stCxn id="53" idx="2"/>
            <a:endCxn id="108" idx="0"/>
          </p:cNvCxnSpPr>
          <p:nvPr/>
        </p:nvCxnSpPr>
        <p:spPr>
          <a:xfrm rot="16200000" flipH="1">
            <a:off x="505605" y="2732322"/>
            <a:ext cx="989880" cy="1949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467543" y="3324762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docId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1403648" y="2631270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10" name="カギ線コネクタ 109"/>
          <p:cNvCxnSpPr>
            <a:stCxn id="108" idx="2"/>
            <a:endCxn id="55" idx="0"/>
          </p:cNvCxnSpPr>
          <p:nvPr/>
        </p:nvCxnSpPr>
        <p:spPr>
          <a:xfrm rot="5400000">
            <a:off x="271570" y="4330717"/>
            <a:ext cx="1466748" cy="18620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54" idx="2"/>
            <a:endCxn id="109" idx="0"/>
          </p:cNvCxnSpPr>
          <p:nvPr/>
        </p:nvCxnSpPr>
        <p:spPr>
          <a:xfrm rot="5400000">
            <a:off x="1997492" y="2371541"/>
            <a:ext cx="296388" cy="223071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角丸四角形 111"/>
          <p:cNvSpPr/>
          <p:nvPr/>
        </p:nvSpPr>
        <p:spPr>
          <a:xfrm>
            <a:off x="2267744" y="3068960"/>
            <a:ext cx="222941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sentM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en-sent.bin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tokenModel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en-token.bin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3" name="カギ線コネクタ 112"/>
          <p:cNvCxnSpPr>
            <a:stCxn id="109" idx="2"/>
            <a:endCxn id="112" idx="1"/>
          </p:cNvCxnSpPr>
          <p:nvPr/>
        </p:nvCxnSpPr>
        <p:spPr>
          <a:xfrm rot="16200000" flipH="1">
            <a:off x="2023523" y="3007579"/>
            <a:ext cx="254849" cy="233594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角丸四角形 113"/>
          <p:cNvSpPr/>
          <p:nvPr/>
        </p:nvSpPr>
        <p:spPr>
          <a:xfrm>
            <a:off x="2291250" y="3573016"/>
            <a:ext cx="2205904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nerM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en-ner-person.bin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カギ線コネクタ 114"/>
          <p:cNvCxnSpPr>
            <a:stCxn id="112" idx="2"/>
            <a:endCxn id="114" idx="1"/>
          </p:cNvCxnSpPr>
          <p:nvPr/>
        </p:nvCxnSpPr>
        <p:spPr>
          <a:xfrm rot="5400000">
            <a:off x="2676243" y="3049650"/>
            <a:ext cx="321215" cy="1091199"/>
          </a:xfrm>
          <a:prstGeom prst="bentConnector4">
            <a:avLst>
              <a:gd name="adj1" fmla="val 21539"/>
              <a:gd name="adj2" fmla="val 120949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角丸四角形 115"/>
          <p:cNvSpPr/>
          <p:nvPr/>
        </p:nvSpPr>
        <p:spPr>
          <a:xfrm>
            <a:off x="3275856" y="3999422"/>
            <a:ext cx="1515006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nerTypes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person</a:t>
            </a:r>
          </a:p>
        </p:txBody>
      </p:sp>
      <p:cxnSp>
        <p:nvCxnSpPr>
          <p:cNvPr id="117" name="カギ線コネクタ 116"/>
          <p:cNvCxnSpPr>
            <a:stCxn id="114" idx="2"/>
            <a:endCxn id="56" idx="0"/>
          </p:cNvCxnSpPr>
          <p:nvPr/>
        </p:nvCxnSpPr>
        <p:spPr>
          <a:xfrm rot="5400000">
            <a:off x="1952128" y="3715118"/>
            <a:ext cx="1218494" cy="166565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/>
          <p:cNvSpPr/>
          <p:nvPr/>
        </p:nvSpPr>
        <p:spPr>
          <a:xfrm>
            <a:off x="3275856" y="1484784"/>
            <a:ext cx="143670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3279310" y="1751514"/>
            <a:ext cx="143670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3279310" y="2043198"/>
            <a:ext cx="143670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角丸四角形 120"/>
          <p:cNvSpPr/>
          <p:nvPr/>
        </p:nvSpPr>
        <p:spPr>
          <a:xfrm>
            <a:off x="5304820" y="2758694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category</a:t>
            </a:r>
          </a:p>
        </p:txBody>
      </p:sp>
      <p:cxnSp>
        <p:nvCxnSpPr>
          <p:cNvPr id="122" name="カギ線コネクタ 121"/>
          <p:cNvCxnSpPr>
            <a:stCxn id="120" idx="2"/>
            <a:endCxn id="121" idx="0"/>
          </p:cNvCxnSpPr>
          <p:nvPr/>
        </p:nvCxnSpPr>
        <p:spPr>
          <a:xfrm rot="16200000" flipH="1">
            <a:off x="4889385" y="1443159"/>
            <a:ext cx="423812" cy="22072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2266017" y="5157192"/>
            <a:ext cx="1081847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2269471" y="5423922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2269471" y="5715606"/>
            <a:ext cx="1078393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meeting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6" name="カギ線コネクタ 125"/>
          <p:cNvCxnSpPr>
            <a:stCxn id="121" idx="2"/>
            <a:endCxn id="123" idx="0"/>
          </p:cNvCxnSpPr>
          <p:nvPr/>
        </p:nvCxnSpPr>
        <p:spPr>
          <a:xfrm rot="5400000">
            <a:off x="3489523" y="2441795"/>
            <a:ext cx="2032816" cy="3397979"/>
          </a:xfrm>
          <a:prstGeom prst="bentConnector3">
            <a:avLst>
              <a:gd name="adj1" fmla="val 76675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角丸四角形 126"/>
          <p:cNvSpPr/>
          <p:nvPr/>
        </p:nvSpPr>
        <p:spPr>
          <a:xfrm>
            <a:off x="7092280" y="2636912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pathThruFields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body</a:t>
            </a:r>
          </a:p>
        </p:txBody>
      </p:sp>
      <p:cxnSp>
        <p:nvCxnSpPr>
          <p:cNvPr id="128" name="カギ線コネクタ 127"/>
          <p:cNvCxnSpPr>
            <a:stCxn id="54" idx="2"/>
            <a:endCxn id="127" idx="0"/>
          </p:cNvCxnSpPr>
          <p:nvPr/>
        </p:nvCxnSpPr>
        <p:spPr>
          <a:xfrm rot="16200000" flipH="1">
            <a:off x="4973785" y="-381683"/>
            <a:ext cx="302030" cy="57351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>
          <a:xfrm>
            <a:off x="3347864" y="5157192"/>
            <a:ext cx="2235933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body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3351318" y="5423922"/>
            <a:ext cx="222879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 and John go to Hawaii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3351318" y="5715606"/>
            <a:ext cx="222879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Chris  is planning…. at New York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カギ線コネクタ 131"/>
          <p:cNvCxnSpPr>
            <a:stCxn id="127" idx="2"/>
            <a:endCxn id="129" idx="0"/>
          </p:cNvCxnSpPr>
          <p:nvPr/>
        </p:nvCxnSpPr>
        <p:spPr>
          <a:xfrm rot="5400000">
            <a:off x="5151807" y="2316619"/>
            <a:ext cx="2154598" cy="3526549"/>
          </a:xfrm>
          <a:prstGeom prst="bentConnector3">
            <a:avLst>
              <a:gd name="adj1" fmla="val 87998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5364088" y="3175084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Pass thru the  input values</a:t>
            </a:r>
          </a:p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ithout modify</a:t>
            </a: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236296" y="3068960"/>
            <a:ext cx="1800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set the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fields, too. </a:t>
            </a:r>
          </a:p>
        </p:txBody>
      </p:sp>
      <p:sp>
        <p:nvSpPr>
          <p:cNvPr id="135" name="角丸四角形 134"/>
          <p:cNvSpPr/>
          <p:nvPr/>
        </p:nvSpPr>
        <p:spPr>
          <a:xfrm>
            <a:off x="2379210" y="6165304"/>
            <a:ext cx="1800200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“ | ”</a:t>
            </a:r>
          </a:p>
        </p:txBody>
      </p:sp>
      <p:cxnSp>
        <p:nvCxnSpPr>
          <p:cNvPr id="136" name="直線矢印コネクタ 135"/>
          <p:cNvCxnSpPr>
            <a:endCxn id="64" idx="2"/>
          </p:cNvCxnSpPr>
          <p:nvPr/>
        </p:nvCxnSpPr>
        <p:spPr>
          <a:xfrm flipH="1" flipV="1">
            <a:off x="1730275" y="5715606"/>
            <a:ext cx="560976" cy="521706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4211960" y="6237312"/>
            <a:ext cx="36724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eparator setting is used when extracted values are multiple.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is  , (comma)</a:t>
            </a:r>
          </a:p>
        </p:txBody>
      </p:sp>
    </p:spTree>
    <p:extLst>
      <p:ext uri="{BB962C8B-B14F-4D97-AF65-F5344CB8AC3E}">
        <p14:creationId xmlns:p14="http://schemas.microsoft.com/office/powerpoint/2010/main" val="115747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Doc Class Overview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108759" y="1486525"/>
            <a:ext cx="450621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002060"/>
                </a:solidFill>
              </a:rPr>
              <a:t>[use scenario]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Classify natural  language text , add as a classification attribute</a:t>
            </a:r>
          </a:p>
          <a:p>
            <a:r>
              <a:rPr lang="ja-JP" altLang="en-US" sz="1200" dirty="0" smtClean="0">
                <a:solidFill>
                  <a:srgbClr val="002060"/>
                </a:solidFill>
              </a:rPr>
              <a:t>・</a:t>
            </a:r>
            <a:r>
              <a:rPr lang="en-US" altLang="ja-JP" sz="1200" dirty="0" smtClean="0">
                <a:solidFill>
                  <a:srgbClr val="002060"/>
                </a:solidFill>
              </a:rPr>
              <a:t>Classification attribute can be used  with Faceted Search, </a:t>
            </a:r>
            <a:r>
              <a:rPr lang="en-US" altLang="ja-JP" sz="1200" dirty="0" err="1" smtClean="0">
                <a:solidFill>
                  <a:srgbClr val="002060"/>
                </a:solidFill>
              </a:rPr>
              <a:t>etc</a:t>
            </a:r>
            <a:endParaRPr lang="en-US" altLang="ja-JP" sz="1200" dirty="0" smtClean="0">
              <a:solidFill>
                <a:srgbClr val="00206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23528" y="227687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887342" y="227687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26982" y="254360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90796" y="254360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 innovation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26982" y="283528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90796" y="283528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love  Baseball  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622766" y="5035598"/>
            <a:ext cx="1725098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Train, 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Model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1520" y="2022956"/>
            <a:ext cx="30963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(Natural language Text,  Supervised learning data )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1622765" y="3696768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Labeled Point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Conversion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カギ線コネクタ 81"/>
          <p:cNvCxnSpPr>
            <a:stCxn id="116" idx="2"/>
            <a:endCxn id="70" idx="0"/>
          </p:cNvCxnSpPr>
          <p:nvPr/>
        </p:nvCxnSpPr>
        <p:spPr>
          <a:xfrm rot="5400000">
            <a:off x="3302756" y="3907703"/>
            <a:ext cx="310454" cy="19453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円柱 95"/>
          <p:cNvSpPr/>
          <p:nvPr/>
        </p:nvSpPr>
        <p:spPr>
          <a:xfrm>
            <a:off x="3923928" y="5750906"/>
            <a:ext cx="868530" cy="766162"/>
          </a:xfrm>
          <a:prstGeom prst="can">
            <a:avLst>
              <a:gd name="adj" fmla="val 21138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Machine  Learning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odel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6534143" y="4243510"/>
            <a:ext cx="1725099" cy="62565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 Classification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 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NLP4L</a:t>
            </a:r>
            <a:r>
              <a:rPr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カギ線コネクタ 97"/>
          <p:cNvCxnSpPr>
            <a:stCxn id="70" idx="3"/>
            <a:endCxn id="96" idx="2"/>
          </p:cNvCxnSpPr>
          <p:nvPr/>
        </p:nvCxnSpPr>
        <p:spPr>
          <a:xfrm>
            <a:off x="3347864" y="5348423"/>
            <a:ext cx="576064" cy="785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96" idx="4"/>
            <a:endCxn id="97" idx="1"/>
          </p:cNvCxnSpPr>
          <p:nvPr/>
        </p:nvCxnSpPr>
        <p:spPr>
          <a:xfrm flipV="1">
            <a:off x="4792458" y="4556335"/>
            <a:ext cx="1741685" cy="157765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6318119" y="2795736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6321573" y="306246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computing</a:t>
            </a:r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6321573" y="3354150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orld series baseball…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6012160" y="2564904"/>
            <a:ext cx="27872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(Not classified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Unstructured)</a:t>
            </a:r>
          </a:p>
        </p:txBody>
      </p:sp>
      <p:sp>
        <p:nvSpPr>
          <p:cNvPr id="104" name="正方形/長方形 103"/>
          <p:cNvSpPr/>
          <p:nvPr/>
        </p:nvSpPr>
        <p:spPr>
          <a:xfrm>
            <a:off x="8474905" y="545922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6318119" y="545922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8478359" y="572595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6321573" y="572595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internet  computing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478359" y="60176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6321573" y="601763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world series baseball…</a:t>
            </a:r>
            <a:endParaRPr lang="ja-JP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633646" y="4994592"/>
            <a:ext cx="1802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Bases on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Supervised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(labeled-point data),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  and create Model.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下矢印 110"/>
          <p:cNvSpPr/>
          <p:nvPr/>
        </p:nvSpPr>
        <p:spPr>
          <a:xfrm>
            <a:off x="1692884" y="3356992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下矢印 111"/>
          <p:cNvSpPr/>
          <p:nvPr/>
        </p:nvSpPr>
        <p:spPr>
          <a:xfrm>
            <a:off x="7038199" y="5038991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405803" y="5229200"/>
            <a:ext cx="1774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(Classified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Structured Doc)</a:t>
            </a:r>
          </a:p>
        </p:txBody>
      </p:sp>
      <p:cxnSp>
        <p:nvCxnSpPr>
          <p:cNvPr id="114" name="カギ線コネクタ 113"/>
          <p:cNvCxnSpPr>
            <a:stCxn id="78" idx="3"/>
            <a:endCxn id="116" idx="1"/>
          </p:cNvCxnSpPr>
          <p:nvPr/>
        </p:nvCxnSpPr>
        <p:spPr>
          <a:xfrm>
            <a:off x="3347864" y="3984927"/>
            <a:ext cx="509389" cy="34829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下矢印 114"/>
          <p:cNvSpPr/>
          <p:nvPr/>
        </p:nvSpPr>
        <p:spPr>
          <a:xfrm>
            <a:off x="7038199" y="3866599"/>
            <a:ext cx="591770" cy="190209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メモ 115"/>
          <p:cNvSpPr/>
          <p:nvPr/>
        </p:nvSpPr>
        <p:spPr>
          <a:xfrm>
            <a:off x="3857253" y="3941300"/>
            <a:ext cx="1146795" cy="783844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3705654" y="3517558"/>
            <a:ext cx="23065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Convert text with classification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Labeled-point data format.</a:t>
            </a:r>
          </a:p>
        </p:txBody>
      </p:sp>
      <p:sp>
        <p:nvSpPr>
          <p:cNvPr id="118" name="メモ 117"/>
          <p:cNvSpPr/>
          <p:nvPr/>
        </p:nvSpPr>
        <p:spPr>
          <a:xfrm>
            <a:off x="249270" y="3873767"/>
            <a:ext cx="979063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</p:txBody>
      </p:sp>
      <p:cxnSp>
        <p:nvCxnSpPr>
          <p:cNvPr id="119" name="カギ線コネクタ 118"/>
          <p:cNvCxnSpPr>
            <a:stCxn id="118" idx="3"/>
            <a:endCxn id="78" idx="1"/>
          </p:cNvCxnSpPr>
          <p:nvPr/>
        </p:nvCxnSpPr>
        <p:spPr>
          <a:xfrm flipV="1">
            <a:off x="1228333" y="3984927"/>
            <a:ext cx="394432" cy="9850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/>
          <p:cNvSpPr txBox="1"/>
          <p:nvPr/>
        </p:nvSpPr>
        <p:spPr>
          <a:xfrm>
            <a:off x="-36512" y="4274512"/>
            <a:ext cx="187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give feature 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 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default ,feature words  are automatically selected.</a:t>
            </a:r>
          </a:p>
        </p:txBody>
      </p:sp>
      <p:cxnSp>
        <p:nvCxnSpPr>
          <p:cNvPr id="121" name="カギ線コネクタ 120"/>
          <p:cNvCxnSpPr>
            <a:stCxn id="116" idx="3"/>
            <a:endCxn id="97" idx="1"/>
          </p:cNvCxnSpPr>
          <p:nvPr/>
        </p:nvCxnSpPr>
        <p:spPr>
          <a:xfrm>
            <a:off x="5004048" y="4333222"/>
            <a:ext cx="1530095" cy="223113"/>
          </a:xfrm>
          <a:prstGeom prst="bentConnector3">
            <a:avLst>
              <a:gd name="adj1" fmla="val 45343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3851920" y="2708920"/>
            <a:ext cx="652506" cy="5321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</a:p>
          <a:p>
            <a:pPr algn="ctr"/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3347864" y="2276872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nalyze natural language text features.</a:t>
            </a:r>
          </a:p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Lucene Index,  </a:t>
            </a:r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temporarily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3839670" y="6487452"/>
            <a:ext cx="15244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Spark 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MLLib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1997904" y="5642664"/>
            <a:ext cx="15244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</a:p>
          <a:p>
            <a:r>
              <a:rPr lang="ja-JP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NaiveBayes</a:t>
            </a:r>
            <a:endParaRPr lang="en-US" altLang="ja-JP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LogisticRegression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RandomForest</a:t>
            </a:r>
            <a:endParaRPr lang="en-US" altLang="ja-JP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1905455" y="4284195"/>
            <a:ext cx="1730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value is calculated  using TF/IDF</a:t>
            </a:r>
          </a:p>
        </p:txBody>
      </p:sp>
      <p:sp>
        <p:nvSpPr>
          <p:cNvPr id="127" name="正方形/長方形 126"/>
          <p:cNvSpPr/>
          <p:nvPr/>
        </p:nvSpPr>
        <p:spPr>
          <a:xfrm>
            <a:off x="5790949" y="545922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5794403" y="572595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5794403" y="601763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5810609" y="2794926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5814063" y="306165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D001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5814063" y="3353340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D002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3" name="カギ線コネクタ 132"/>
          <p:cNvCxnSpPr>
            <a:endCxn id="122" idx="2"/>
          </p:cNvCxnSpPr>
          <p:nvPr/>
        </p:nvCxnSpPr>
        <p:spPr>
          <a:xfrm rot="5400000" flipH="1" flipV="1">
            <a:off x="3192470" y="2986384"/>
            <a:ext cx="670829" cy="648072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8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3980426"/>
            <a:ext cx="1800200" cy="204086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dict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LabeledPointProc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971600" y="1481132"/>
            <a:ext cx="576064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lass..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535414" y="148113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975054" y="1765512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538868" y="176551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 innovation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75054" y="2057196"/>
            <a:ext cx="576064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sports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538868" y="2057196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love  Baseball   …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317973" y="4076818"/>
            <a:ext cx="1725099" cy="576318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Labeled Point</a:t>
            </a:r>
          </a:p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カギ線コネクタ 113"/>
          <p:cNvCxnSpPr>
            <a:stCxn id="78" idx="3"/>
            <a:endCxn id="31" idx="1"/>
          </p:cNvCxnSpPr>
          <p:nvPr/>
        </p:nvCxnSpPr>
        <p:spPr>
          <a:xfrm>
            <a:off x="4043072" y="4364977"/>
            <a:ext cx="1032984" cy="6358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64" idx="3"/>
            <a:endCxn id="78" idx="1"/>
          </p:cNvCxnSpPr>
          <p:nvPr/>
        </p:nvCxnSpPr>
        <p:spPr>
          <a:xfrm>
            <a:off x="1387683" y="3902058"/>
            <a:ext cx="930290" cy="462919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円柱 121"/>
          <p:cNvSpPr/>
          <p:nvPr/>
        </p:nvSpPr>
        <p:spPr>
          <a:xfrm>
            <a:off x="5292080" y="4365104"/>
            <a:ext cx="1296144" cy="504056"/>
          </a:xfrm>
          <a:prstGeom prst="can">
            <a:avLst>
              <a:gd name="adj" fmla="val 31591"/>
            </a:avLst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ucene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(index </a:t>
            </a:r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2086861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text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718709" y="2580564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labelField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class..</a:t>
            </a:r>
          </a:p>
        </p:txBody>
      </p:sp>
      <p:sp>
        <p:nvSpPr>
          <p:cNvPr id="64" name="メモ 63"/>
          <p:cNvSpPr/>
          <p:nvPr/>
        </p:nvSpPr>
        <p:spPr>
          <a:xfrm>
            <a:off x="323529" y="3692393"/>
            <a:ext cx="1064154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labelFile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labels-in.txt</a:t>
            </a:r>
          </a:p>
        </p:txBody>
      </p:sp>
      <p:sp>
        <p:nvSpPr>
          <p:cNvPr id="65" name="メモ 64"/>
          <p:cNvSpPr/>
          <p:nvPr/>
        </p:nvSpPr>
        <p:spPr>
          <a:xfrm>
            <a:off x="323528" y="4261155"/>
            <a:ext cx="1084799" cy="41932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featuresFile</a:t>
            </a:r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features-in.txt</a:t>
            </a:r>
          </a:p>
        </p:txBody>
      </p:sp>
      <p:cxnSp>
        <p:nvCxnSpPr>
          <p:cNvPr id="66" name="カギ線コネクタ 65"/>
          <p:cNvCxnSpPr>
            <a:stCxn id="65" idx="3"/>
            <a:endCxn id="78" idx="1"/>
          </p:cNvCxnSpPr>
          <p:nvPr/>
        </p:nvCxnSpPr>
        <p:spPr>
          <a:xfrm flipV="1">
            <a:off x="1408327" y="4364977"/>
            <a:ext cx="909646" cy="1058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61" idx="2"/>
            <a:endCxn id="55" idx="0"/>
          </p:cNvCxnSpPr>
          <p:nvPr/>
        </p:nvCxnSpPr>
        <p:spPr>
          <a:xfrm rot="16200000" flipH="1">
            <a:off x="1190306" y="2421659"/>
            <a:ext cx="231684" cy="861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カギ線コネクタ 73"/>
          <p:cNvCxnSpPr>
            <a:stCxn id="62" idx="2"/>
            <a:endCxn id="54" idx="0"/>
          </p:cNvCxnSpPr>
          <p:nvPr/>
        </p:nvCxnSpPr>
        <p:spPr>
          <a:xfrm rot="16200000" flipH="1">
            <a:off x="2551470" y="2414671"/>
            <a:ext cx="231684" cy="10010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メモ 78"/>
          <p:cNvSpPr/>
          <p:nvPr/>
        </p:nvSpPr>
        <p:spPr>
          <a:xfrm>
            <a:off x="5287345" y="4941168"/>
            <a:ext cx="1300879" cy="95769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label.txt</a:t>
            </a:r>
          </a:p>
          <a:p>
            <a:r>
              <a:rPr lang="en-US" altLang="ja-JP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words.txt</a:t>
            </a:r>
          </a:p>
          <a:p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tfidf-params.txt</a:t>
            </a:r>
          </a:p>
        </p:txBody>
      </p:sp>
      <p:sp>
        <p:nvSpPr>
          <p:cNvPr id="81" name="正方形/長方形 80"/>
          <p:cNvSpPr/>
          <p:nvPr/>
        </p:nvSpPr>
        <p:spPr>
          <a:xfrm>
            <a:off x="1691680" y="5157192"/>
            <a:ext cx="2156786" cy="29168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695134" y="5423922"/>
            <a:ext cx="2156786" cy="291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Success.</a:t>
            </a:r>
            <a:endParaRPr kumimoji="1" lang="ja-JP" alt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カギ線コネクタ 84"/>
          <p:cNvCxnSpPr>
            <a:stCxn id="78" idx="2"/>
            <a:endCxn id="81" idx="0"/>
          </p:cNvCxnSpPr>
          <p:nvPr/>
        </p:nvCxnSpPr>
        <p:spPr>
          <a:xfrm rot="5400000">
            <a:off x="2723270" y="4699939"/>
            <a:ext cx="504056" cy="4104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3707904" y="285293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analyzer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:…</a:t>
            </a:r>
          </a:p>
        </p:txBody>
      </p:sp>
      <p:cxnSp>
        <p:nvCxnSpPr>
          <p:cNvPr id="91" name="カギ線コネクタ 90"/>
          <p:cNvCxnSpPr>
            <a:stCxn id="55" idx="2"/>
            <a:endCxn id="78" idx="0"/>
          </p:cNvCxnSpPr>
          <p:nvPr/>
        </p:nvCxnSpPr>
        <p:spPr>
          <a:xfrm rot="16200000" flipH="1">
            <a:off x="1699581" y="2595876"/>
            <a:ext cx="1130572" cy="1831312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54" idx="2"/>
            <a:endCxn id="78" idx="0"/>
          </p:cNvCxnSpPr>
          <p:nvPr/>
        </p:nvCxnSpPr>
        <p:spPr>
          <a:xfrm rot="16200000" flipH="1">
            <a:off x="2383657" y="3279952"/>
            <a:ext cx="1130572" cy="46316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/>
          <p:cNvCxnSpPr>
            <a:stCxn id="88" idx="1"/>
            <a:endCxn id="78" idx="0"/>
          </p:cNvCxnSpPr>
          <p:nvPr/>
        </p:nvCxnSpPr>
        <p:spPr>
          <a:xfrm rot="10800000" flipV="1">
            <a:off x="3180524" y="3035776"/>
            <a:ext cx="527381" cy="104104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004048" y="3861048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modelDir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/opt/nlp4l/…</a:t>
            </a:r>
          </a:p>
        </p:txBody>
      </p:sp>
      <p:sp>
        <p:nvSpPr>
          <p:cNvPr id="137" name="角丸四角形 136"/>
          <p:cNvSpPr/>
          <p:nvPr/>
        </p:nvSpPr>
        <p:spPr>
          <a:xfrm>
            <a:off x="5148064" y="3135326"/>
            <a:ext cx="1261003" cy="365682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TF/IDF settings: ..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カギ線コネクタ 138"/>
          <p:cNvCxnSpPr>
            <a:stCxn id="137" idx="1"/>
            <a:endCxn id="78" idx="0"/>
          </p:cNvCxnSpPr>
          <p:nvPr/>
        </p:nvCxnSpPr>
        <p:spPr>
          <a:xfrm rot="10800000" flipV="1">
            <a:off x="3180524" y="3318166"/>
            <a:ext cx="1967541" cy="758651"/>
          </a:xfrm>
          <a:prstGeom prst="bentConnector2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9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1905</Words>
  <Application>Microsoft Macintosh PowerPoint</Application>
  <PresentationFormat>画面に合わせる (4:3)</PresentationFormat>
  <Paragraphs>684</Paragraphs>
  <Slides>19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テーマ</vt:lpstr>
      <vt:lpstr>dict: Architecture Overview</vt:lpstr>
      <vt:lpstr>dict: processor</vt:lpstr>
      <vt:lpstr>dict: NER Overview</vt:lpstr>
      <vt:lpstr>dict: NER Out Dict (Basic)</vt:lpstr>
      <vt:lpstr>dict: NER Out Dict (Multi Model)</vt:lpstr>
      <vt:lpstr>dict: NER Out Dict (Multi Src)</vt:lpstr>
      <vt:lpstr>dict: NER Out Dict (Misc)</vt:lpstr>
      <vt:lpstr>dict: Doc Class Overview</vt:lpstr>
      <vt:lpstr>dict: LabeledPointProc</vt:lpstr>
      <vt:lpstr>dict: TrainAndModel</vt:lpstr>
      <vt:lpstr>dict: classProc</vt:lpstr>
      <vt:lpstr>dict: KEA Overview</vt:lpstr>
      <vt:lpstr>dict: KEA ModelBuildProc</vt:lpstr>
      <vt:lpstr>dict: KEAExtractProc</vt:lpstr>
      <vt:lpstr>dict: Acronym</vt:lpstr>
      <vt:lpstr>dict: replay</vt:lpstr>
      <vt:lpstr>dict: use scenario</vt:lpstr>
      <vt:lpstr>dict: datamodel</vt:lpstr>
      <vt:lpstr>dict: writer &amp; deployer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khara</dc:creator>
  <cp:lastModifiedBy>関口 宏司</cp:lastModifiedBy>
  <cp:revision>56</cp:revision>
  <dcterms:created xsi:type="dcterms:W3CDTF">2016-08-15T11:05:27Z</dcterms:created>
  <dcterms:modified xsi:type="dcterms:W3CDTF">2016-09-26T00:40:14Z</dcterms:modified>
</cp:coreProperties>
</file>