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84" r:id="rId4"/>
    <p:sldId id="285" r:id="rId5"/>
    <p:sldId id="286" r:id="rId6"/>
    <p:sldId id="287" r:id="rId7"/>
    <p:sldId id="288" r:id="rId8"/>
    <p:sldId id="289" r:id="rId9"/>
    <p:sldId id="290" r:id="rId10"/>
    <p:sldId id="291" r:id="rId11"/>
    <p:sldId id="296" r:id="rId12"/>
    <p:sldId id="294" r:id="rId13"/>
    <p:sldId id="295" r:id="rId14"/>
    <p:sldId id="297" r:id="rId15"/>
    <p:sldId id="292" r:id="rId16"/>
    <p:sldId id="293" r:id="rId17"/>
    <p:sldId id="269" r:id="rId18"/>
    <p:sldId id="273"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3735" autoAdjust="0"/>
  </p:normalViewPr>
  <p:slideViewPr>
    <p:cSldViewPr snapToGrid="0">
      <p:cViewPr varScale="1">
        <p:scale>
          <a:sx n="102" d="100"/>
          <a:sy n="102" d="100"/>
        </p:scale>
        <p:origin x="114"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z\Downloads\Online%20surve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az\Downloads\Online%20surve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az\Downloads\Online%20surve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az\Downloads\Online%20surve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az\Downloads\Online%20surve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naz\Downloads\Online%20surve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naz\Downloads\Online%20survey.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naz\Downloads\Online%20survey.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'[Online survey.xlsx]Лист1'!$A$2</c:f>
              <c:strCache>
                <c:ptCount val="1"/>
                <c:pt idx="0">
                  <c:v>1. How long have you been driving?</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F55-44CA-8BB0-D52C3C9CE9B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F55-44CA-8BB0-D52C3C9CE9B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F55-44CA-8BB0-D52C3C9CE9B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F55-44CA-8BB0-D52C3C9CE9BD}"/>
              </c:ext>
            </c:extLst>
          </c:dPt>
          <c:dLbls>
            <c:dLbl>
              <c:idx val="2"/>
              <c:layout/>
              <c:tx>
                <c:rich>
                  <a:bodyPr/>
                  <a:lstStyle/>
                  <a:p>
                    <a:fld id="{C19FDC97-7103-4834-BF3A-79BB88E775D4}" type="PERCENTAGE">
                      <a:rPr lang="en-US" sz="1000">
                        <a:latin typeface="Times New Roman" panose="02020603050405020304" pitchFamily="18" charset="0"/>
                        <a:cs typeface="Times New Roman" panose="02020603050405020304" pitchFamily="18" charset="0"/>
                      </a:rPr>
                      <a:pPr/>
                      <a:t>[ПРОЦЕНТ]</a:t>
                    </a:fld>
                    <a:endParaRPr lang="ru-RU"/>
                  </a:p>
                </c:rich>
              </c:tx>
              <c:showLegendKey val="0"/>
              <c:showVal val="0"/>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5-DF55-44CA-8BB0-D52C3C9CE9BD}"/>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ru-RU"/>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'[Online survey.xlsx]Лист1'!$B$1:$E$1</c:f>
              <c:strCache>
                <c:ptCount val="4"/>
                <c:pt idx="0">
                  <c:v>1-5 years</c:v>
                </c:pt>
                <c:pt idx="1">
                  <c:v>6-10 years</c:v>
                </c:pt>
                <c:pt idx="2">
                  <c:v>11-20 years</c:v>
                </c:pt>
                <c:pt idx="3">
                  <c:v>over 20 years</c:v>
                </c:pt>
              </c:strCache>
            </c:strRef>
          </c:cat>
          <c:val>
            <c:numRef>
              <c:f>'[Online survey.xlsx]Лист1'!$B$2:$E$2</c:f>
              <c:numCache>
                <c:formatCode>General</c:formatCode>
                <c:ptCount val="4"/>
                <c:pt idx="0">
                  <c:v>34</c:v>
                </c:pt>
                <c:pt idx="1">
                  <c:v>26</c:v>
                </c:pt>
                <c:pt idx="2">
                  <c:v>16</c:v>
                </c:pt>
                <c:pt idx="3">
                  <c:v>9</c:v>
                </c:pt>
              </c:numCache>
            </c:numRef>
          </c:val>
          <c:extLst>
            <c:ext xmlns:c16="http://schemas.microsoft.com/office/drawing/2014/chart" uri="{C3380CC4-5D6E-409C-BE32-E72D297353CC}">
              <c16:uniqueId val="{00000008-DF55-44CA-8BB0-D52C3C9CE9B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'[Online survey.xlsx]Лист1'!$A$5</c:f>
              <c:strCache>
                <c:ptCount val="1"/>
                <c:pt idx="0">
                  <c:v>2. What is the biggest problem that causes accidents on the road?</c:v>
                </c:pt>
              </c:strCache>
            </c:strRef>
          </c:tx>
          <c:spPr>
            <a:solidFill>
              <a:schemeClr val="accent1"/>
            </a:solidFill>
            <a:ln w="19050">
              <a:solidFill>
                <a:schemeClr val="lt1"/>
              </a:solidFill>
            </a:ln>
            <a:effectLst/>
          </c:spPr>
          <c:invertIfNegative val="0"/>
          <c:dPt>
            <c:idx val="0"/>
            <c:invertIfNegative val="0"/>
            <c:bubble3D val="0"/>
            <c:spPr>
              <a:solidFill>
                <a:srgbClr val="92D050"/>
              </a:solidFill>
              <a:ln w="19050">
                <a:solidFill>
                  <a:schemeClr val="lt1"/>
                </a:solidFill>
              </a:ln>
              <a:effectLst/>
            </c:spPr>
            <c:extLst>
              <c:ext xmlns:c16="http://schemas.microsoft.com/office/drawing/2014/chart" uri="{C3380CC4-5D6E-409C-BE32-E72D297353CC}">
                <c16:uniqueId val="{00000001-41C3-408F-9E09-5F6D7013EDC7}"/>
              </c:ext>
            </c:extLst>
          </c:dPt>
          <c:dPt>
            <c:idx val="1"/>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3-41C3-408F-9E09-5F6D7013EDC7}"/>
              </c:ext>
            </c:extLst>
          </c:dPt>
          <c:dPt>
            <c:idx val="2"/>
            <c:invertIfNegative val="0"/>
            <c:bubble3D val="0"/>
            <c:spPr>
              <a:solidFill>
                <a:srgbClr val="7030A0"/>
              </a:solidFill>
              <a:ln w="19050">
                <a:solidFill>
                  <a:schemeClr val="lt1"/>
                </a:solidFill>
              </a:ln>
              <a:effectLst/>
            </c:spPr>
            <c:extLst>
              <c:ext xmlns:c16="http://schemas.microsoft.com/office/drawing/2014/chart" uri="{C3380CC4-5D6E-409C-BE32-E72D297353CC}">
                <c16:uniqueId val="{00000005-41C3-408F-9E09-5F6D7013EDC7}"/>
              </c:ext>
            </c:extLst>
          </c:dPt>
          <c:dPt>
            <c:idx val="3"/>
            <c:invertIfNegative val="0"/>
            <c:bubble3D val="0"/>
            <c:spPr>
              <a:solidFill>
                <a:schemeClr val="accent4">
                  <a:lumMod val="40000"/>
                  <a:lumOff val="60000"/>
                </a:schemeClr>
              </a:solidFill>
              <a:ln w="19050">
                <a:solidFill>
                  <a:schemeClr val="lt1"/>
                </a:solidFill>
              </a:ln>
              <a:effectLst/>
            </c:spPr>
            <c:extLst>
              <c:ext xmlns:c16="http://schemas.microsoft.com/office/drawing/2014/chart" uri="{C3380CC4-5D6E-409C-BE32-E72D297353CC}">
                <c16:uniqueId val="{00000007-41C3-408F-9E09-5F6D7013EDC7}"/>
              </c:ext>
            </c:extLst>
          </c:dPt>
          <c:dPt>
            <c:idx val="4"/>
            <c:invertIfNegative val="0"/>
            <c:bubble3D val="0"/>
            <c:spPr>
              <a:solidFill>
                <a:schemeClr val="accent5">
                  <a:lumMod val="75000"/>
                </a:schemeClr>
              </a:solidFill>
              <a:ln w="19050">
                <a:solidFill>
                  <a:schemeClr val="lt1"/>
                </a:solidFill>
              </a:ln>
              <a:effectLst/>
            </c:spPr>
            <c:extLst>
              <c:ext xmlns:c16="http://schemas.microsoft.com/office/drawing/2014/chart" uri="{C3380CC4-5D6E-409C-BE32-E72D297353CC}">
                <c16:uniqueId val="{00000009-41C3-408F-9E09-5F6D7013EDC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'[Online survey.xlsx]Лист1'!$B$4:$F$4</c:f>
              <c:strCache>
                <c:ptCount val="5"/>
                <c:pt idx="0">
                  <c:v>weather</c:v>
                </c:pt>
                <c:pt idx="1">
                  <c:v>road rage</c:v>
                </c:pt>
                <c:pt idx="2">
                  <c:v>drivers under the influence</c:v>
                </c:pt>
                <c:pt idx="3">
                  <c:v>distracted driving</c:v>
                </c:pt>
                <c:pt idx="4">
                  <c:v>other</c:v>
                </c:pt>
              </c:strCache>
            </c:strRef>
          </c:cat>
          <c:val>
            <c:numRef>
              <c:f>'[Online survey.xlsx]Лист1'!$B$5:$F$5</c:f>
              <c:numCache>
                <c:formatCode>General</c:formatCode>
                <c:ptCount val="5"/>
                <c:pt idx="0">
                  <c:v>14</c:v>
                </c:pt>
                <c:pt idx="1">
                  <c:v>21</c:v>
                </c:pt>
                <c:pt idx="2">
                  <c:v>19</c:v>
                </c:pt>
                <c:pt idx="3">
                  <c:v>14</c:v>
                </c:pt>
                <c:pt idx="4">
                  <c:v>17</c:v>
                </c:pt>
              </c:numCache>
            </c:numRef>
          </c:val>
          <c:extLst>
            <c:ext xmlns:c16="http://schemas.microsoft.com/office/drawing/2014/chart" uri="{C3380CC4-5D6E-409C-BE32-E72D297353CC}">
              <c16:uniqueId val="{0000000A-41C3-408F-9E09-5F6D7013EDC7}"/>
            </c:ext>
          </c:extLst>
        </c:ser>
        <c:dLbls>
          <c:showLegendKey val="0"/>
          <c:showVal val="0"/>
          <c:showCatName val="0"/>
          <c:showSerName val="0"/>
          <c:showPercent val="0"/>
          <c:showBubbleSize val="0"/>
        </c:dLbls>
        <c:gapWidth val="100"/>
        <c:axId val="270520232"/>
        <c:axId val="270520624"/>
      </c:barChart>
      <c:catAx>
        <c:axId val="27052023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270520624"/>
        <c:crosses val="autoZero"/>
        <c:auto val="1"/>
        <c:lblAlgn val="ctr"/>
        <c:lblOffset val="100"/>
        <c:noMultiLvlLbl val="0"/>
      </c:catAx>
      <c:valAx>
        <c:axId val="270520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2705202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'[Online survey.xlsx]Лист1'!$A$8</c:f>
              <c:strCache>
                <c:ptCount val="1"/>
                <c:pt idx="0">
                  <c:v>3. On a scale from 1 to 5, how safe do you feel on the roads? (5 being the most safe)</c:v>
                </c:pt>
              </c:strCache>
            </c:strRef>
          </c:tx>
          <c:spPr>
            <a:ln w="28575" cap="rnd">
              <a:solidFill>
                <a:schemeClr val="accent1"/>
              </a:solidFill>
              <a:round/>
            </a:ln>
            <a:effectLst/>
          </c:spPr>
          <c:marker>
            <c:symbol val="none"/>
          </c:marker>
          <c:dPt>
            <c:idx val="0"/>
            <c:marker>
              <c:symbol val="none"/>
            </c:marker>
            <c:bubble3D val="0"/>
            <c:spPr>
              <a:ln w="28575" cap="rnd">
                <a:solidFill>
                  <a:schemeClr val="accent1"/>
                </a:solidFill>
                <a:round/>
              </a:ln>
              <a:effectLst/>
            </c:spPr>
            <c:extLst>
              <c:ext xmlns:c16="http://schemas.microsoft.com/office/drawing/2014/chart" uri="{C3380CC4-5D6E-409C-BE32-E72D297353CC}">
                <c16:uniqueId val="{00000001-A34C-4BA5-BE80-8BA46AB6F395}"/>
              </c:ext>
            </c:extLst>
          </c:dPt>
          <c:dPt>
            <c:idx val="1"/>
            <c:marker>
              <c:symbol val="none"/>
            </c:marker>
            <c:bubble3D val="0"/>
            <c:spPr>
              <a:ln w="28575" cap="rnd">
                <a:solidFill>
                  <a:schemeClr val="accent1"/>
                </a:solidFill>
                <a:round/>
              </a:ln>
              <a:effectLst/>
            </c:spPr>
            <c:extLst>
              <c:ext xmlns:c16="http://schemas.microsoft.com/office/drawing/2014/chart" uri="{C3380CC4-5D6E-409C-BE32-E72D297353CC}">
                <c16:uniqueId val="{00000003-A34C-4BA5-BE80-8BA46AB6F395}"/>
              </c:ext>
            </c:extLst>
          </c:dPt>
          <c:dPt>
            <c:idx val="2"/>
            <c:marker>
              <c:symbol val="none"/>
            </c:marker>
            <c:bubble3D val="0"/>
            <c:spPr>
              <a:ln w="28575" cap="rnd">
                <a:solidFill>
                  <a:schemeClr val="accent1"/>
                </a:solidFill>
                <a:round/>
              </a:ln>
              <a:effectLst/>
            </c:spPr>
            <c:extLst>
              <c:ext xmlns:c16="http://schemas.microsoft.com/office/drawing/2014/chart" uri="{C3380CC4-5D6E-409C-BE32-E72D297353CC}">
                <c16:uniqueId val="{00000005-A34C-4BA5-BE80-8BA46AB6F395}"/>
              </c:ext>
            </c:extLst>
          </c:dPt>
          <c:dPt>
            <c:idx val="3"/>
            <c:marker>
              <c:symbol val="none"/>
            </c:marker>
            <c:bubble3D val="0"/>
            <c:spPr>
              <a:ln w="28575" cap="rnd">
                <a:solidFill>
                  <a:schemeClr val="accent1"/>
                </a:solidFill>
                <a:round/>
              </a:ln>
              <a:effectLst/>
            </c:spPr>
            <c:extLst>
              <c:ext xmlns:c16="http://schemas.microsoft.com/office/drawing/2014/chart" uri="{C3380CC4-5D6E-409C-BE32-E72D297353CC}">
                <c16:uniqueId val="{00000007-A34C-4BA5-BE80-8BA46AB6F395}"/>
              </c:ext>
            </c:extLst>
          </c:dPt>
          <c:dPt>
            <c:idx val="4"/>
            <c:marker>
              <c:symbol val="none"/>
            </c:marker>
            <c:bubble3D val="0"/>
            <c:spPr>
              <a:ln w="28575" cap="rnd">
                <a:solidFill>
                  <a:schemeClr val="accent1"/>
                </a:solidFill>
                <a:round/>
              </a:ln>
              <a:effectLst/>
            </c:spPr>
            <c:extLst>
              <c:ext xmlns:c16="http://schemas.microsoft.com/office/drawing/2014/chart" uri="{C3380CC4-5D6E-409C-BE32-E72D297353CC}">
                <c16:uniqueId val="{00000009-A34C-4BA5-BE80-8BA46AB6F39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'[Online survey.xlsx]Лист1'!$B$7:$F$7</c:f>
              <c:numCache>
                <c:formatCode>General</c:formatCode>
                <c:ptCount val="5"/>
                <c:pt idx="0">
                  <c:v>1</c:v>
                </c:pt>
                <c:pt idx="1">
                  <c:v>2</c:v>
                </c:pt>
                <c:pt idx="2">
                  <c:v>3</c:v>
                </c:pt>
                <c:pt idx="3">
                  <c:v>4</c:v>
                </c:pt>
                <c:pt idx="4">
                  <c:v>5</c:v>
                </c:pt>
              </c:numCache>
            </c:numRef>
          </c:cat>
          <c:val>
            <c:numRef>
              <c:f>'[Online survey.xlsx]Лист1'!$B$8:$F$8</c:f>
              <c:numCache>
                <c:formatCode>General</c:formatCode>
                <c:ptCount val="5"/>
                <c:pt idx="0">
                  <c:v>6</c:v>
                </c:pt>
                <c:pt idx="1">
                  <c:v>8</c:v>
                </c:pt>
                <c:pt idx="2">
                  <c:v>29</c:v>
                </c:pt>
                <c:pt idx="3">
                  <c:v>30</c:v>
                </c:pt>
                <c:pt idx="4">
                  <c:v>12</c:v>
                </c:pt>
              </c:numCache>
            </c:numRef>
          </c:val>
          <c:smooth val="0"/>
          <c:extLst>
            <c:ext xmlns:c16="http://schemas.microsoft.com/office/drawing/2014/chart" uri="{C3380CC4-5D6E-409C-BE32-E72D297353CC}">
              <c16:uniqueId val="{0000000A-A34C-4BA5-BE80-8BA46AB6F395}"/>
            </c:ext>
          </c:extLst>
        </c:ser>
        <c:dLbls>
          <c:showLegendKey val="0"/>
          <c:showVal val="0"/>
          <c:showCatName val="0"/>
          <c:showSerName val="0"/>
          <c:showPercent val="0"/>
          <c:showBubbleSize val="0"/>
        </c:dLbls>
        <c:smooth val="0"/>
        <c:axId val="270421536"/>
        <c:axId val="270420360"/>
      </c:lineChart>
      <c:catAx>
        <c:axId val="27042153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270420360"/>
        <c:crosses val="autoZero"/>
        <c:auto val="1"/>
        <c:lblAlgn val="ctr"/>
        <c:lblOffset val="100"/>
        <c:noMultiLvlLbl val="0"/>
      </c:catAx>
      <c:valAx>
        <c:axId val="270420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2704215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930160903800068E-2"/>
          <c:y val="0"/>
          <c:w val="0.94831621590779414"/>
          <c:h val="0.83342319075190208"/>
        </c:manualLayout>
      </c:layout>
      <c:barChart>
        <c:barDir val="bar"/>
        <c:grouping val="clustered"/>
        <c:varyColors val="0"/>
        <c:ser>
          <c:idx val="0"/>
          <c:order val="0"/>
          <c:tx>
            <c:strRef>
              <c:f>'[Online survey.xlsx]Лист1'!$A$11</c:f>
              <c:strCache>
                <c:ptCount val="1"/>
                <c:pt idx="0">
                  <c:v>4. Do you think the current stoplight system should be improved?</c:v>
                </c:pt>
              </c:strCache>
            </c:strRef>
          </c:tx>
          <c:spPr>
            <a:solidFill>
              <a:schemeClr val="accent1"/>
            </a:solidFill>
            <a:ln w="19050">
              <a:solidFill>
                <a:schemeClr val="lt1"/>
              </a:solidFill>
            </a:ln>
            <a:effectLst/>
          </c:spPr>
          <c:invertIfNegative val="0"/>
          <c:dPt>
            <c:idx val="0"/>
            <c:invertIfNegative val="0"/>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1-486D-4BA7-B069-B642AB4A7463}"/>
              </c:ext>
            </c:extLst>
          </c:dPt>
          <c:dPt>
            <c:idx val="1"/>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3-486D-4BA7-B069-B642AB4A746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'[Online survey.xlsx]Лист1'!$B$10:$C$10</c:f>
              <c:strCache>
                <c:ptCount val="2"/>
                <c:pt idx="0">
                  <c:v>Yes</c:v>
                </c:pt>
                <c:pt idx="1">
                  <c:v>No</c:v>
                </c:pt>
              </c:strCache>
            </c:strRef>
          </c:cat>
          <c:val>
            <c:numRef>
              <c:f>'[Online survey.xlsx]Лист1'!$B$11:$C$11</c:f>
              <c:numCache>
                <c:formatCode>General</c:formatCode>
                <c:ptCount val="2"/>
                <c:pt idx="0">
                  <c:v>56</c:v>
                </c:pt>
                <c:pt idx="1">
                  <c:v>29</c:v>
                </c:pt>
              </c:numCache>
            </c:numRef>
          </c:val>
          <c:extLst>
            <c:ext xmlns:c16="http://schemas.microsoft.com/office/drawing/2014/chart" uri="{C3380CC4-5D6E-409C-BE32-E72D297353CC}">
              <c16:uniqueId val="{00000004-486D-4BA7-B069-B642AB4A7463}"/>
            </c:ext>
          </c:extLst>
        </c:ser>
        <c:dLbls>
          <c:showLegendKey val="0"/>
          <c:showVal val="0"/>
          <c:showCatName val="0"/>
          <c:showSerName val="0"/>
          <c:showPercent val="0"/>
          <c:showBubbleSize val="0"/>
        </c:dLbls>
        <c:gapWidth val="100"/>
        <c:axId val="270419576"/>
        <c:axId val="270421144"/>
      </c:barChart>
      <c:valAx>
        <c:axId val="2704211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270419576"/>
        <c:crosses val="autoZero"/>
        <c:crossBetween val="between"/>
      </c:valAx>
      <c:catAx>
        <c:axId val="270419576"/>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270421144"/>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'[Online survey.xlsx]Лист1'!$A$14</c:f>
              <c:strCache>
                <c:ptCount val="1"/>
                <c:pt idx="0">
                  <c:v>5. On a scale of 1 to 5, 5 being you completely agree with the idea, how much would you like the idea of another light being added to make the stoplight 4 lights instead of 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F8A-49A4-AFA3-171FB41B096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F8A-49A4-AFA3-171FB41B096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F8A-49A4-AFA3-171FB41B096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F8A-49A4-AFA3-171FB41B096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F8A-49A4-AFA3-171FB41B096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numRef>
              <c:f>'[Online survey.xlsx]Лист1'!$B$13:$F$13</c:f>
              <c:numCache>
                <c:formatCode>General</c:formatCode>
                <c:ptCount val="5"/>
                <c:pt idx="0">
                  <c:v>1</c:v>
                </c:pt>
                <c:pt idx="1">
                  <c:v>2</c:v>
                </c:pt>
                <c:pt idx="2">
                  <c:v>3</c:v>
                </c:pt>
                <c:pt idx="3">
                  <c:v>4</c:v>
                </c:pt>
                <c:pt idx="4">
                  <c:v>5</c:v>
                </c:pt>
              </c:numCache>
            </c:numRef>
          </c:cat>
          <c:val>
            <c:numRef>
              <c:f>'[Online survey.xlsx]Лист1'!$B$14:$F$14</c:f>
              <c:numCache>
                <c:formatCode>General</c:formatCode>
                <c:ptCount val="5"/>
                <c:pt idx="0">
                  <c:v>12</c:v>
                </c:pt>
                <c:pt idx="1">
                  <c:v>21</c:v>
                </c:pt>
                <c:pt idx="2">
                  <c:v>13</c:v>
                </c:pt>
                <c:pt idx="3">
                  <c:v>8</c:v>
                </c:pt>
                <c:pt idx="4">
                  <c:v>31</c:v>
                </c:pt>
              </c:numCache>
            </c:numRef>
          </c:val>
          <c:extLst>
            <c:ext xmlns:c16="http://schemas.microsoft.com/office/drawing/2014/chart" uri="{C3380CC4-5D6E-409C-BE32-E72D297353CC}">
              <c16:uniqueId val="{0000000A-7F8A-49A4-AFA3-171FB41B0964}"/>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948229297424778E-2"/>
          <c:y val="1.4642725270314721E-2"/>
          <c:w val="0.95776674654798588"/>
          <c:h val="0.84784580541706311"/>
        </c:manualLayout>
      </c:layout>
      <c:barChart>
        <c:barDir val="col"/>
        <c:grouping val="clustered"/>
        <c:varyColors val="0"/>
        <c:ser>
          <c:idx val="0"/>
          <c:order val="0"/>
          <c:tx>
            <c:strRef>
              <c:f>'[Online survey.xlsx]Лист1'!$A$17</c:f>
              <c:strCache>
                <c:ptCount val="1"/>
                <c:pt idx="0">
                  <c:v>6. Do you think there is room for improvement when it comes to arrows on traffic lights?</c:v>
                </c:pt>
              </c:strCache>
            </c:strRef>
          </c:tx>
          <c:spPr>
            <a:solidFill>
              <a:schemeClr val="accent1"/>
            </a:solidFill>
            <a:ln w="19050">
              <a:solidFill>
                <a:schemeClr val="lt1"/>
              </a:solidFill>
            </a:ln>
            <a:effectLst/>
          </c:spPr>
          <c:invertIfNegative val="0"/>
          <c:dPt>
            <c:idx val="0"/>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1-22FA-4960-9793-3AE391A510B2}"/>
              </c:ext>
            </c:extLst>
          </c:dPt>
          <c:dPt>
            <c:idx val="1"/>
            <c:invertIfNegative val="0"/>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03-22FA-4960-9793-3AE391A510B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'[Online survey.xlsx]Лист1'!$B$16:$C$16</c:f>
              <c:strCache>
                <c:ptCount val="2"/>
                <c:pt idx="0">
                  <c:v>Yes</c:v>
                </c:pt>
                <c:pt idx="1">
                  <c:v>No</c:v>
                </c:pt>
              </c:strCache>
            </c:strRef>
          </c:cat>
          <c:val>
            <c:numRef>
              <c:f>'[Online survey.xlsx]Лист1'!$B$17:$C$17</c:f>
              <c:numCache>
                <c:formatCode>General</c:formatCode>
                <c:ptCount val="2"/>
                <c:pt idx="0">
                  <c:v>49</c:v>
                </c:pt>
                <c:pt idx="1">
                  <c:v>36</c:v>
                </c:pt>
              </c:numCache>
            </c:numRef>
          </c:val>
          <c:extLst>
            <c:ext xmlns:c16="http://schemas.microsoft.com/office/drawing/2014/chart" uri="{C3380CC4-5D6E-409C-BE32-E72D297353CC}">
              <c16:uniqueId val="{00000004-22FA-4960-9793-3AE391A510B2}"/>
            </c:ext>
          </c:extLst>
        </c:ser>
        <c:dLbls>
          <c:showLegendKey val="0"/>
          <c:showVal val="0"/>
          <c:showCatName val="0"/>
          <c:showSerName val="0"/>
          <c:showPercent val="0"/>
          <c:showBubbleSize val="0"/>
        </c:dLbls>
        <c:gapWidth val="100"/>
        <c:axId val="270419968"/>
        <c:axId val="270421928"/>
      </c:barChart>
      <c:catAx>
        <c:axId val="2704199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270421928"/>
        <c:crosses val="autoZero"/>
        <c:auto val="1"/>
        <c:lblAlgn val="ctr"/>
        <c:lblOffset val="100"/>
        <c:noMultiLvlLbl val="0"/>
      </c:catAx>
      <c:valAx>
        <c:axId val="270421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2704199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'[Online survey.xlsx]Лист1'!$A$20</c:f>
              <c:strCache>
                <c:ptCount val="1"/>
                <c:pt idx="0">
                  <c:v>7. Would you support the idea of a smart intersection? (Where the intersection would take control of your car and chooses when it stops and goes to prevent accidents)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39A-4E63-ACC5-B5964685892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39A-4E63-ACC5-B5964685892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'[Online survey.xlsx]Лист1'!$B$19:$C$19</c:f>
              <c:strCache>
                <c:ptCount val="2"/>
                <c:pt idx="0">
                  <c:v>Yes</c:v>
                </c:pt>
                <c:pt idx="1">
                  <c:v>No</c:v>
                </c:pt>
              </c:strCache>
            </c:strRef>
          </c:cat>
          <c:val>
            <c:numRef>
              <c:f>'[Online survey.xlsx]Лист1'!$B$20:$C$20</c:f>
              <c:numCache>
                <c:formatCode>General</c:formatCode>
                <c:ptCount val="2"/>
                <c:pt idx="0">
                  <c:v>71</c:v>
                </c:pt>
                <c:pt idx="1">
                  <c:v>14</c:v>
                </c:pt>
              </c:numCache>
            </c:numRef>
          </c:val>
          <c:extLst>
            <c:ext xmlns:c16="http://schemas.microsoft.com/office/drawing/2014/chart" uri="{C3380CC4-5D6E-409C-BE32-E72D297353CC}">
              <c16:uniqueId val="{00000004-739A-4E63-ACC5-B5964685892F}"/>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46216735136368825"/>
          <c:y val="0.888228632204623"/>
          <c:w val="7.5665297272623527E-2"/>
          <c:h val="5.631716037687718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'[Online survey.xlsx]Лист1'!$A$23</c:f>
              <c:strCache>
                <c:ptCount val="1"/>
                <c:pt idx="0">
                  <c:v>8. Would you support the idea of changing each light on the traffic light's shape in order to help those who are colorblind?</c:v>
                </c:pt>
              </c:strCache>
            </c:strRef>
          </c:tx>
          <c:spPr>
            <a:solidFill>
              <a:schemeClr val="accent1"/>
            </a:solidFill>
            <a:ln w="19050">
              <a:solidFill>
                <a:schemeClr val="lt1"/>
              </a:solidFill>
            </a:ln>
            <a:effectLst/>
          </c:spPr>
          <c:invertIfNegative val="0"/>
          <c:dPt>
            <c:idx val="0"/>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1-08D1-4DB1-BB91-C875F2778854}"/>
              </c:ext>
            </c:extLst>
          </c:dPt>
          <c:dPt>
            <c:idx val="1"/>
            <c:invertIfNegative val="0"/>
            <c:bubble3D val="0"/>
            <c:spPr>
              <a:solidFill>
                <a:schemeClr val="accent2">
                  <a:lumMod val="75000"/>
                </a:schemeClr>
              </a:solidFill>
              <a:ln w="19050">
                <a:solidFill>
                  <a:schemeClr val="lt1"/>
                </a:solidFill>
              </a:ln>
              <a:effectLst/>
            </c:spPr>
            <c:extLst>
              <c:ext xmlns:c16="http://schemas.microsoft.com/office/drawing/2014/chart" uri="{C3380CC4-5D6E-409C-BE32-E72D297353CC}">
                <c16:uniqueId val="{00000003-08D1-4DB1-BB91-C875F277885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'[Online survey.xlsx]Лист1'!$B$22:$C$22</c:f>
              <c:strCache>
                <c:ptCount val="2"/>
                <c:pt idx="0">
                  <c:v>Yes</c:v>
                </c:pt>
                <c:pt idx="1">
                  <c:v>No</c:v>
                </c:pt>
              </c:strCache>
            </c:strRef>
          </c:cat>
          <c:val>
            <c:numRef>
              <c:f>'[Online survey.xlsx]Лист1'!$B$23:$C$23</c:f>
              <c:numCache>
                <c:formatCode>General</c:formatCode>
                <c:ptCount val="2"/>
                <c:pt idx="0">
                  <c:v>37</c:v>
                </c:pt>
                <c:pt idx="1">
                  <c:v>48</c:v>
                </c:pt>
              </c:numCache>
            </c:numRef>
          </c:val>
          <c:extLst>
            <c:ext xmlns:c16="http://schemas.microsoft.com/office/drawing/2014/chart" uri="{C3380CC4-5D6E-409C-BE32-E72D297353CC}">
              <c16:uniqueId val="{00000004-08D1-4DB1-BB91-C875F2778854}"/>
            </c:ext>
          </c:extLst>
        </c:ser>
        <c:dLbls>
          <c:showLegendKey val="0"/>
          <c:showVal val="0"/>
          <c:showCatName val="0"/>
          <c:showSerName val="0"/>
          <c:showPercent val="0"/>
          <c:showBubbleSize val="0"/>
        </c:dLbls>
        <c:gapWidth val="100"/>
        <c:axId val="270423336"/>
        <c:axId val="270424512"/>
      </c:barChart>
      <c:valAx>
        <c:axId val="270424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270423336"/>
        <c:crosses val="autoZero"/>
        <c:crossBetween val="between"/>
      </c:valAx>
      <c:catAx>
        <c:axId val="270423336"/>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27042451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020762"/>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5472113"/>
            <a:ext cx="9182100" cy="88423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fld id="{88080E73-3F7E-4B31-98BD-747B9EF3491C}" type="datetimeFigureOut">
              <a:rPr lang="ru-RU" smtClean="0"/>
              <a:t>10.03.2022</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3FD02D42-6B80-47D6-BDB1-1DB27F682E62}" type="slidenum">
              <a:rPr lang="ru-RU" smtClean="0"/>
              <a:t>‹#›</a:t>
            </a:fld>
            <a:endParaRPr lang="ru-RU"/>
          </a:p>
        </p:txBody>
      </p:sp>
    </p:spTree>
    <p:extLst>
      <p:ext uri="{BB962C8B-B14F-4D97-AF65-F5344CB8AC3E}">
        <p14:creationId xmlns:p14="http://schemas.microsoft.com/office/powerpoint/2010/main" val="1789790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fld id="{88080E73-3F7E-4B31-98BD-747B9EF3491C}" type="datetimeFigureOut">
              <a:rPr lang="ru-RU" smtClean="0"/>
              <a:t>10.03.2022</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3FD02D42-6B80-47D6-BDB1-1DB27F682E62}" type="slidenum">
              <a:rPr lang="ru-RU" smtClean="0"/>
              <a:t>‹#›</a:t>
            </a:fld>
            <a:endParaRPr lang="ru-RU"/>
          </a:p>
        </p:txBody>
      </p:sp>
    </p:spTree>
    <p:extLst>
      <p:ext uri="{BB962C8B-B14F-4D97-AF65-F5344CB8AC3E}">
        <p14:creationId xmlns:p14="http://schemas.microsoft.com/office/powerpoint/2010/main" val="512704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 загол.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fld id="{88080E73-3F7E-4B31-98BD-747B9EF3491C}" type="datetimeFigureOut">
              <a:rPr lang="ru-RU" smtClean="0"/>
              <a:t>10.03.2022</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3FD02D42-6B80-47D6-BDB1-1DB27F682E62}" type="slidenum">
              <a:rPr lang="ru-RU" smtClean="0"/>
              <a:t>‹#›</a:t>
            </a:fld>
            <a:endParaRPr lang="ru-RU"/>
          </a:p>
        </p:txBody>
      </p:sp>
    </p:spTree>
    <p:extLst>
      <p:ext uri="{BB962C8B-B14F-4D97-AF65-F5344CB8AC3E}">
        <p14:creationId xmlns:p14="http://schemas.microsoft.com/office/powerpoint/2010/main" val="3262572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fld id="{88080E73-3F7E-4B31-98BD-747B9EF3491C}" type="datetimeFigureOut">
              <a:rPr lang="ru-RU" smtClean="0"/>
              <a:t>10.03.2022</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3FD02D42-6B80-47D6-BDB1-1DB27F682E62}" type="slidenum">
              <a:rPr lang="ru-RU" smtClean="0"/>
              <a:t>‹#›</a:t>
            </a:fld>
            <a:endParaRPr lang="ru-RU"/>
          </a:p>
        </p:txBody>
      </p:sp>
    </p:spTree>
    <p:extLst>
      <p:ext uri="{BB962C8B-B14F-4D97-AF65-F5344CB8AC3E}">
        <p14:creationId xmlns:p14="http://schemas.microsoft.com/office/powerpoint/2010/main" val="94635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fld id="{88080E73-3F7E-4B31-98BD-747B9EF3491C}" type="datetimeFigureOut">
              <a:rPr lang="ru-RU" smtClean="0"/>
              <a:t>10.03.2022</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3FD02D42-6B80-47D6-BDB1-1DB27F682E62}" type="slidenum">
              <a:rPr lang="ru-RU" smtClean="0"/>
              <a:t>‹#›</a:t>
            </a:fld>
            <a:endParaRPr lang="ru-RU"/>
          </a:p>
        </p:txBody>
      </p:sp>
    </p:spTree>
    <p:extLst>
      <p:ext uri="{BB962C8B-B14F-4D97-AF65-F5344CB8AC3E}">
        <p14:creationId xmlns:p14="http://schemas.microsoft.com/office/powerpoint/2010/main" val="76404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fld id="{88080E73-3F7E-4B31-98BD-747B9EF3491C}" type="datetimeFigureOut">
              <a:rPr lang="ru-RU" smtClean="0"/>
              <a:t>10.03.2022</a:t>
            </a:fld>
            <a:endParaRPr lang="ru-RU"/>
          </a:p>
        </p:txBody>
      </p:sp>
      <p:sp>
        <p:nvSpPr>
          <p:cNvPr id="6" name="Нижний колонтитул 4"/>
          <p:cNvSpPr>
            <a:spLocks noGrp="1"/>
          </p:cNvSpPr>
          <p:nvPr>
            <p:ph type="ftr" sz="quarter" idx="11"/>
          </p:nvPr>
        </p:nvSpPr>
        <p:spPr/>
        <p:txBody>
          <a:bodyPr/>
          <a:lstStyle>
            <a:lvl1pPr>
              <a:defRPr/>
            </a:lvl1pPr>
          </a:lstStyle>
          <a:p>
            <a:endParaRPr lang="ru-RU"/>
          </a:p>
        </p:txBody>
      </p:sp>
      <p:sp>
        <p:nvSpPr>
          <p:cNvPr id="7" name="Номер слайда 5"/>
          <p:cNvSpPr>
            <a:spLocks noGrp="1"/>
          </p:cNvSpPr>
          <p:nvPr>
            <p:ph type="sldNum" sz="quarter" idx="12"/>
          </p:nvPr>
        </p:nvSpPr>
        <p:spPr/>
        <p:txBody>
          <a:bodyPr/>
          <a:lstStyle>
            <a:lvl1pPr>
              <a:defRPr/>
            </a:lvl1pPr>
          </a:lstStyle>
          <a:p>
            <a:fld id="{3FD02D42-6B80-47D6-BDB1-1DB27F682E62}" type="slidenum">
              <a:rPr lang="ru-RU" smtClean="0"/>
              <a:t>‹#›</a:t>
            </a:fld>
            <a:endParaRPr lang="ru-RU"/>
          </a:p>
        </p:txBody>
      </p:sp>
    </p:spTree>
    <p:extLst>
      <p:ext uri="{BB962C8B-B14F-4D97-AF65-F5344CB8AC3E}">
        <p14:creationId xmlns:p14="http://schemas.microsoft.com/office/powerpoint/2010/main" val="414704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fld id="{88080E73-3F7E-4B31-98BD-747B9EF3491C}" type="datetimeFigureOut">
              <a:rPr lang="ru-RU" smtClean="0"/>
              <a:t>10.03.2022</a:t>
            </a:fld>
            <a:endParaRPr lang="ru-RU"/>
          </a:p>
        </p:txBody>
      </p:sp>
      <p:sp>
        <p:nvSpPr>
          <p:cNvPr id="8" name="Нижний колонтитул 4"/>
          <p:cNvSpPr>
            <a:spLocks noGrp="1"/>
          </p:cNvSpPr>
          <p:nvPr>
            <p:ph type="ftr" sz="quarter" idx="11"/>
          </p:nvPr>
        </p:nvSpPr>
        <p:spPr/>
        <p:txBody>
          <a:bodyPr/>
          <a:lstStyle>
            <a:lvl1pPr>
              <a:defRPr/>
            </a:lvl1pPr>
          </a:lstStyle>
          <a:p>
            <a:endParaRPr lang="ru-RU"/>
          </a:p>
        </p:txBody>
      </p:sp>
      <p:sp>
        <p:nvSpPr>
          <p:cNvPr id="9" name="Номер слайда 5"/>
          <p:cNvSpPr>
            <a:spLocks noGrp="1"/>
          </p:cNvSpPr>
          <p:nvPr>
            <p:ph type="sldNum" sz="quarter" idx="12"/>
          </p:nvPr>
        </p:nvSpPr>
        <p:spPr/>
        <p:txBody>
          <a:bodyPr/>
          <a:lstStyle>
            <a:lvl1pPr>
              <a:defRPr/>
            </a:lvl1pPr>
          </a:lstStyle>
          <a:p>
            <a:fld id="{3FD02D42-6B80-47D6-BDB1-1DB27F682E62}" type="slidenum">
              <a:rPr lang="ru-RU" smtClean="0"/>
              <a:t>‹#›</a:t>
            </a:fld>
            <a:endParaRPr lang="ru-RU"/>
          </a:p>
        </p:txBody>
      </p:sp>
    </p:spTree>
    <p:extLst>
      <p:ext uri="{BB962C8B-B14F-4D97-AF65-F5344CB8AC3E}">
        <p14:creationId xmlns:p14="http://schemas.microsoft.com/office/powerpoint/2010/main" val="2421116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a:lvl1pPr>
          </a:lstStyle>
          <a:p>
            <a:fld id="{88080E73-3F7E-4B31-98BD-747B9EF3491C}" type="datetimeFigureOut">
              <a:rPr lang="ru-RU" smtClean="0"/>
              <a:t>10.03.2022</a:t>
            </a:fld>
            <a:endParaRPr lang="ru-RU"/>
          </a:p>
        </p:txBody>
      </p:sp>
      <p:sp>
        <p:nvSpPr>
          <p:cNvPr id="4" name="Нижний колонтитул 4"/>
          <p:cNvSpPr>
            <a:spLocks noGrp="1"/>
          </p:cNvSpPr>
          <p:nvPr>
            <p:ph type="ftr" sz="quarter" idx="11"/>
          </p:nvPr>
        </p:nvSpPr>
        <p:spPr/>
        <p:txBody>
          <a:bodyPr/>
          <a:lstStyle>
            <a:lvl1pPr>
              <a:defRPr/>
            </a:lvl1pPr>
          </a:lstStyle>
          <a:p>
            <a:endParaRPr lang="ru-RU"/>
          </a:p>
        </p:txBody>
      </p:sp>
      <p:sp>
        <p:nvSpPr>
          <p:cNvPr id="5" name="Номер слайда 5"/>
          <p:cNvSpPr>
            <a:spLocks noGrp="1"/>
          </p:cNvSpPr>
          <p:nvPr>
            <p:ph type="sldNum" sz="quarter" idx="12"/>
          </p:nvPr>
        </p:nvSpPr>
        <p:spPr/>
        <p:txBody>
          <a:bodyPr/>
          <a:lstStyle>
            <a:lvl1pPr>
              <a:defRPr/>
            </a:lvl1pPr>
          </a:lstStyle>
          <a:p>
            <a:fld id="{3FD02D42-6B80-47D6-BDB1-1DB27F682E62}" type="slidenum">
              <a:rPr lang="ru-RU" smtClean="0"/>
              <a:t>‹#›</a:t>
            </a:fld>
            <a:endParaRPr lang="ru-RU"/>
          </a:p>
        </p:txBody>
      </p:sp>
    </p:spTree>
    <p:extLst>
      <p:ext uri="{BB962C8B-B14F-4D97-AF65-F5344CB8AC3E}">
        <p14:creationId xmlns:p14="http://schemas.microsoft.com/office/powerpoint/2010/main" val="3335396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fld id="{88080E73-3F7E-4B31-98BD-747B9EF3491C}" type="datetimeFigureOut">
              <a:rPr lang="ru-RU" smtClean="0"/>
              <a:t>10.03.2022</a:t>
            </a:fld>
            <a:endParaRPr lang="ru-RU"/>
          </a:p>
        </p:txBody>
      </p:sp>
      <p:sp>
        <p:nvSpPr>
          <p:cNvPr id="3" name="Нижний колонтитул 4"/>
          <p:cNvSpPr>
            <a:spLocks noGrp="1"/>
          </p:cNvSpPr>
          <p:nvPr>
            <p:ph type="ftr" sz="quarter" idx="11"/>
          </p:nvPr>
        </p:nvSpPr>
        <p:spPr/>
        <p:txBody>
          <a:bodyPr/>
          <a:lstStyle>
            <a:lvl1pPr>
              <a:defRPr/>
            </a:lvl1pPr>
          </a:lstStyle>
          <a:p>
            <a:endParaRPr lang="ru-RU"/>
          </a:p>
        </p:txBody>
      </p:sp>
      <p:sp>
        <p:nvSpPr>
          <p:cNvPr id="4" name="Номер слайда 5"/>
          <p:cNvSpPr>
            <a:spLocks noGrp="1"/>
          </p:cNvSpPr>
          <p:nvPr>
            <p:ph type="sldNum" sz="quarter" idx="12"/>
          </p:nvPr>
        </p:nvSpPr>
        <p:spPr/>
        <p:txBody>
          <a:bodyPr/>
          <a:lstStyle>
            <a:lvl1pPr>
              <a:defRPr/>
            </a:lvl1pPr>
          </a:lstStyle>
          <a:p>
            <a:fld id="{3FD02D42-6B80-47D6-BDB1-1DB27F682E62}" type="slidenum">
              <a:rPr lang="ru-RU" smtClean="0"/>
              <a:t>‹#›</a:t>
            </a:fld>
            <a:endParaRPr lang="ru-RU"/>
          </a:p>
        </p:txBody>
      </p:sp>
    </p:spTree>
    <p:extLst>
      <p:ext uri="{BB962C8B-B14F-4D97-AF65-F5344CB8AC3E}">
        <p14:creationId xmlns:p14="http://schemas.microsoft.com/office/powerpoint/2010/main" val="30349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fld id="{88080E73-3F7E-4B31-98BD-747B9EF3491C}" type="datetimeFigureOut">
              <a:rPr lang="ru-RU" smtClean="0"/>
              <a:t>10.03.2022</a:t>
            </a:fld>
            <a:endParaRPr lang="ru-RU"/>
          </a:p>
        </p:txBody>
      </p:sp>
      <p:sp>
        <p:nvSpPr>
          <p:cNvPr id="6" name="Нижний колонтитул 4"/>
          <p:cNvSpPr>
            <a:spLocks noGrp="1"/>
          </p:cNvSpPr>
          <p:nvPr>
            <p:ph type="ftr" sz="quarter" idx="11"/>
          </p:nvPr>
        </p:nvSpPr>
        <p:spPr/>
        <p:txBody>
          <a:bodyPr/>
          <a:lstStyle>
            <a:lvl1pPr>
              <a:defRPr/>
            </a:lvl1pPr>
          </a:lstStyle>
          <a:p>
            <a:endParaRPr lang="ru-RU"/>
          </a:p>
        </p:txBody>
      </p:sp>
      <p:sp>
        <p:nvSpPr>
          <p:cNvPr id="7" name="Номер слайда 5"/>
          <p:cNvSpPr>
            <a:spLocks noGrp="1"/>
          </p:cNvSpPr>
          <p:nvPr>
            <p:ph type="sldNum" sz="quarter" idx="12"/>
          </p:nvPr>
        </p:nvSpPr>
        <p:spPr/>
        <p:txBody>
          <a:bodyPr/>
          <a:lstStyle>
            <a:lvl1pPr>
              <a:defRPr/>
            </a:lvl1pPr>
          </a:lstStyle>
          <a:p>
            <a:fld id="{3FD02D42-6B80-47D6-BDB1-1DB27F682E62}" type="slidenum">
              <a:rPr lang="ru-RU" smtClean="0"/>
              <a:t>‹#›</a:t>
            </a:fld>
            <a:endParaRPr lang="ru-RU"/>
          </a:p>
        </p:txBody>
      </p:sp>
    </p:spTree>
    <p:extLst>
      <p:ext uri="{BB962C8B-B14F-4D97-AF65-F5344CB8AC3E}">
        <p14:creationId xmlns:p14="http://schemas.microsoft.com/office/powerpoint/2010/main" val="253463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a:t>Вставка рисунка</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fld id="{88080E73-3F7E-4B31-98BD-747B9EF3491C}" type="datetimeFigureOut">
              <a:rPr lang="ru-RU" smtClean="0"/>
              <a:t>10.03.2022</a:t>
            </a:fld>
            <a:endParaRPr lang="ru-RU"/>
          </a:p>
        </p:txBody>
      </p:sp>
      <p:sp>
        <p:nvSpPr>
          <p:cNvPr id="6" name="Нижний колонтитул 4"/>
          <p:cNvSpPr>
            <a:spLocks noGrp="1"/>
          </p:cNvSpPr>
          <p:nvPr>
            <p:ph type="ftr" sz="quarter" idx="11"/>
          </p:nvPr>
        </p:nvSpPr>
        <p:spPr/>
        <p:txBody>
          <a:bodyPr/>
          <a:lstStyle>
            <a:lvl1pPr>
              <a:defRPr/>
            </a:lvl1pPr>
          </a:lstStyle>
          <a:p>
            <a:endParaRPr lang="ru-RU"/>
          </a:p>
        </p:txBody>
      </p:sp>
      <p:sp>
        <p:nvSpPr>
          <p:cNvPr id="7" name="Номер слайда 5"/>
          <p:cNvSpPr>
            <a:spLocks noGrp="1"/>
          </p:cNvSpPr>
          <p:nvPr>
            <p:ph type="sldNum" sz="quarter" idx="12"/>
          </p:nvPr>
        </p:nvSpPr>
        <p:spPr/>
        <p:txBody>
          <a:bodyPr/>
          <a:lstStyle>
            <a:lvl1pPr>
              <a:defRPr/>
            </a:lvl1pPr>
          </a:lstStyle>
          <a:p>
            <a:fld id="{3FD02D42-6B80-47D6-BDB1-1DB27F682E62}" type="slidenum">
              <a:rPr lang="ru-RU" smtClean="0"/>
              <a:t>‹#›</a:t>
            </a:fld>
            <a:endParaRPr lang="ru-RU"/>
          </a:p>
        </p:txBody>
      </p:sp>
    </p:spTree>
    <p:extLst>
      <p:ext uri="{BB962C8B-B14F-4D97-AF65-F5344CB8AC3E}">
        <p14:creationId xmlns:p14="http://schemas.microsoft.com/office/powerpoint/2010/main" val="1413837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Текст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88080E73-3F7E-4B31-98BD-747B9EF3491C}" type="datetimeFigureOut">
              <a:rPr lang="ru-RU" smtClean="0"/>
              <a:t>10.03.2022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3FD02D42-6B80-47D6-BDB1-1DB27F682E62}" type="slidenum">
              <a:rPr lang="ru-RU" smtClean="0"/>
              <a:t>‹#›</a:t>
            </a:fld>
            <a:endParaRPr lang="ru-RU"/>
          </a:p>
        </p:txBody>
      </p:sp>
    </p:spTree>
    <p:extLst>
      <p:ext uri="{BB962C8B-B14F-4D97-AF65-F5344CB8AC3E}">
        <p14:creationId xmlns:p14="http://schemas.microsoft.com/office/powerpoint/2010/main" val="3011941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a:defRPr>
      </a:lvl2pPr>
      <a:lvl3pPr algn="l" rtl="0" eaLnBrk="1" fontAlgn="base" hangingPunct="1">
        <a:lnSpc>
          <a:spcPct val="90000"/>
        </a:lnSpc>
        <a:spcBef>
          <a:spcPct val="0"/>
        </a:spcBef>
        <a:spcAft>
          <a:spcPct val="0"/>
        </a:spcAft>
        <a:defRPr sz="4400">
          <a:solidFill>
            <a:schemeClr val="tx1"/>
          </a:solidFill>
          <a:latin typeface="Calibri Light"/>
        </a:defRPr>
      </a:lvl3pPr>
      <a:lvl4pPr algn="l" rtl="0" eaLnBrk="1" fontAlgn="base" hangingPunct="1">
        <a:lnSpc>
          <a:spcPct val="90000"/>
        </a:lnSpc>
        <a:spcBef>
          <a:spcPct val="0"/>
        </a:spcBef>
        <a:spcAft>
          <a:spcPct val="0"/>
        </a:spcAft>
        <a:defRPr sz="4400">
          <a:solidFill>
            <a:schemeClr val="tx1"/>
          </a:solidFill>
          <a:latin typeface="Calibri Light"/>
        </a:defRPr>
      </a:lvl4pPr>
      <a:lvl5pPr algn="l" rtl="0" eaLnBrk="1" fontAlgn="base" hangingPunct="1">
        <a:lnSpc>
          <a:spcPct val="90000"/>
        </a:lnSpc>
        <a:spcBef>
          <a:spcPct val="0"/>
        </a:spcBef>
        <a:spcAft>
          <a:spcPct val="0"/>
        </a:spcAft>
        <a:defRPr sz="4400">
          <a:solidFill>
            <a:schemeClr val="tx1"/>
          </a:solidFill>
          <a:latin typeface="Calibri Light"/>
        </a:defRPr>
      </a:lvl5pPr>
      <a:lvl6pPr marL="457200" algn="l" rtl="0" eaLnBrk="1" fontAlgn="base" hangingPunct="1">
        <a:lnSpc>
          <a:spcPct val="90000"/>
        </a:lnSpc>
        <a:spcBef>
          <a:spcPct val="0"/>
        </a:spcBef>
        <a:spcAft>
          <a:spcPct val="0"/>
        </a:spcAft>
        <a:defRPr sz="4400">
          <a:solidFill>
            <a:schemeClr val="tx1"/>
          </a:solidFill>
          <a:latin typeface="Calibri Light"/>
        </a:defRPr>
      </a:lvl6pPr>
      <a:lvl7pPr marL="914400" algn="l" rtl="0" eaLnBrk="1" fontAlgn="base" hangingPunct="1">
        <a:lnSpc>
          <a:spcPct val="90000"/>
        </a:lnSpc>
        <a:spcBef>
          <a:spcPct val="0"/>
        </a:spcBef>
        <a:spcAft>
          <a:spcPct val="0"/>
        </a:spcAft>
        <a:defRPr sz="4400">
          <a:solidFill>
            <a:schemeClr val="tx1"/>
          </a:solidFill>
          <a:latin typeface="Calibri Light"/>
        </a:defRPr>
      </a:lvl7pPr>
      <a:lvl8pPr marL="1371600" algn="l" rtl="0" eaLnBrk="1" fontAlgn="base" hangingPunct="1">
        <a:lnSpc>
          <a:spcPct val="90000"/>
        </a:lnSpc>
        <a:spcBef>
          <a:spcPct val="0"/>
        </a:spcBef>
        <a:spcAft>
          <a:spcPct val="0"/>
        </a:spcAft>
        <a:defRPr sz="4400">
          <a:solidFill>
            <a:schemeClr val="tx1"/>
          </a:solidFill>
          <a:latin typeface="Calibri Light"/>
        </a:defRPr>
      </a:lvl8pPr>
      <a:lvl9pPr marL="1828800" algn="l" rtl="0" eaLnBrk="1" fontAlgn="base" hangingPunct="1">
        <a:lnSpc>
          <a:spcPct val="90000"/>
        </a:lnSpc>
        <a:spcBef>
          <a:spcPct val="0"/>
        </a:spcBef>
        <a:spcAft>
          <a:spcPct val="0"/>
        </a:spcAft>
        <a:defRPr sz="4400">
          <a:solidFill>
            <a:schemeClr val="tx1"/>
          </a:solidFill>
          <a:latin typeface="Calibri Light"/>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google.com/forms/d/1Y_1SBi4yJJz4-FwnKNQUPrj2xgafhYORvuA--1bqp-4/edit?usp=shar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559800" y="375557"/>
            <a:ext cx="7237343" cy="1038846"/>
          </a:xfrm>
        </p:spPr>
        <p:txBody>
          <a:bodyPr/>
          <a:lstStyle/>
          <a:p>
            <a:r>
              <a:rPr lang="en" sz="5400" b="1" dirty="0">
                <a:solidFill>
                  <a:schemeClr val="bg1"/>
                </a:solidFill>
                <a:effectLst>
                  <a:outerShdw blurRad="38100" dist="38100" dir="2700000" algn="tl">
                    <a:srgbClr val="000000">
                      <a:alpha val="43137"/>
                    </a:srgbClr>
                  </a:outerShdw>
                </a:effectLst>
              </a:rPr>
              <a:t>Smart traffic lights</a:t>
            </a:r>
            <a:endParaRPr lang="ru-RU" sz="5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a:xfrm>
            <a:off x="631371" y="5640456"/>
            <a:ext cx="5018315" cy="539750"/>
          </a:xfrm>
        </p:spPr>
        <p:txBody>
          <a:bodyPr/>
          <a:lstStyle/>
          <a:p>
            <a:endParaRPr lang="ru-RU" dirty="0">
              <a:solidFill>
                <a:schemeClr val="bg1"/>
              </a:solidFill>
            </a:endParaRPr>
          </a:p>
        </p:txBody>
      </p:sp>
      <p:sp>
        <p:nvSpPr>
          <p:cNvPr id="5" name="Прямоугольник 4"/>
          <p:cNvSpPr/>
          <p:nvPr/>
        </p:nvSpPr>
        <p:spPr>
          <a:xfrm>
            <a:off x="8343901" y="5402499"/>
            <a:ext cx="3608614" cy="400110"/>
          </a:xfrm>
          <a:prstGeom prst="rect">
            <a:avLst/>
          </a:prstGeom>
        </p:spPr>
        <p:txBody>
          <a:bodyPr wrap="square">
            <a:spAutoFit/>
          </a:bodyPr>
          <a:lstStyle/>
          <a:p>
            <a:pPr algn="r">
              <a:buNone/>
            </a:pPr>
            <a:r>
              <a:rPr lang="en-US" sz="2000" dirty="0">
                <a:solidFill>
                  <a:schemeClr val="bg1"/>
                </a:solidFill>
                <a:latin typeface="Times New Roman" pitchFamily="18" charset="0"/>
                <a:cs typeface="Times New Roman" pitchFamily="18" charset="0"/>
              </a:rPr>
              <a:t>Done </a:t>
            </a:r>
            <a:r>
              <a:rPr lang="en-US" sz="2000">
                <a:solidFill>
                  <a:schemeClr val="bg1"/>
                </a:solidFill>
                <a:latin typeface="Times New Roman" pitchFamily="18" charset="0"/>
                <a:cs typeface="Times New Roman" pitchFamily="18" charset="0"/>
              </a:rPr>
              <a:t>by</a:t>
            </a:r>
            <a:r>
              <a:rPr lang="en-US" sz="2000" smtClean="0">
                <a:solidFill>
                  <a:schemeClr val="bg1"/>
                </a:solidFill>
                <a:latin typeface="Times New Roman" pitchFamily="18" charset="0"/>
                <a:cs typeface="Times New Roman" pitchFamily="18" charset="0"/>
              </a:rPr>
              <a:t>:</a:t>
            </a:r>
            <a:endParaRPr lang="ru-RU" sz="20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885501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6507"/>
            <a:ext cx="10515600" cy="1325563"/>
          </a:xfrm>
        </p:spPr>
        <p:txBody>
          <a:bodyPr/>
          <a:lstStyle/>
          <a:p>
            <a:pPr algn="ctr"/>
            <a:r>
              <a:rPr lang="en-US" sz="3600" dirty="0">
                <a:latin typeface="Times New Roman" panose="02020603050405020304" pitchFamily="18" charset="0"/>
                <a:cs typeface="Times New Roman" panose="02020603050405020304" pitchFamily="18" charset="0"/>
              </a:rPr>
              <a:t>8. Would you support the idea of changing each light on the traffic light's shape in order to help those who are colorblind?</a:t>
            </a:r>
            <a:endParaRPr lang="ru-RU" sz="3600"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2089533755"/>
              </p:ext>
            </p:extLst>
          </p:nvPr>
        </p:nvGraphicFramePr>
        <p:xfrm>
          <a:off x="838199" y="1330037"/>
          <a:ext cx="10707255" cy="41563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04442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C2E19F-8BA7-4D15-B85F-B2D342332BE0}"/>
              </a:ext>
            </a:extLst>
          </p:cNvPr>
          <p:cNvSpPr>
            <a:spLocks noGrp="1"/>
          </p:cNvSpPr>
          <p:nvPr>
            <p:ph type="title"/>
          </p:nvPr>
        </p:nvSpPr>
        <p:spPr>
          <a:xfrm>
            <a:off x="838200" y="-222105"/>
            <a:ext cx="10515600" cy="1325563"/>
          </a:xfrm>
        </p:spPr>
        <p:txBody>
          <a:bodyPr/>
          <a:lstStyle/>
          <a:p>
            <a:pPr algn="ctr"/>
            <a:r>
              <a:rPr lang="en-US" sz="3600" b="1" dirty="0">
                <a:latin typeface="Times New Roman" panose="02020603050405020304" pitchFamily="18" charset="0"/>
                <a:cs typeface="Times New Roman" panose="02020603050405020304" pitchFamily="18" charset="0"/>
              </a:rPr>
              <a:t>Intelligent control system</a:t>
            </a:r>
            <a:endParaRPr lang="ru-RU"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45F0AF3-4CC4-48A0-AFE2-7A3838162BF5}"/>
              </a:ext>
            </a:extLst>
          </p:cNvPr>
          <p:cNvSpPr txBox="1"/>
          <p:nvPr/>
        </p:nvSpPr>
        <p:spPr>
          <a:xfrm>
            <a:off x="755010" y="939567"/>
            <a:ext cx="10598790"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"Smart traffic light" is a system of dynamic control of traffic signals, thanks to which the traffic capacity of the street and road network is improved. First of all, road safety is improved. In other words, this is a traffic light that does not operate in the usual, strictly defined mode, regardless of why, but a traffic light that switches signals based on the number of vehicles in each of the directions.</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238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a16="http://schemas.microsoft.com/office/drawing/2014/main" id="{0012C46A-ABE3-47A7-9F2C-320FA8E683E6}"/>
              </a:ext>
            </a:extLst>
          </p:cNvPr>
          <p:cNvPicPr>
            <a:picLocks noGrp="1" noChangeAspect="1"/>
          </p:cNvPicPr>
          <p:nvPr>
            <p:ph idx="1"/>
          </p:nvPr>
        </p:nvPicPr>
        <p:blipFill>
          <a:blip r:embed="rId2"/>
          <a:stretch>
            <a:fillRect/>
          </a:stretch>
        </p:blipFill>
        <p:spPr>
          <a:xfrm>
            <a:off x="1943100" y="1624238"/>
            <a:ext cx="8305800" cy="3848100"/>
          </a:xfrm>
          <a:prstGeom prst="rect">
            <a:avLst/>
          </a:prstGeom>
        </p:spPr>
      </p:pic>
      <p:sp>
        <p:nvSpPr>
          <p:cNvPr id="2" name="Заголовок 1">
            <a:extLst>
              <a:ext uri="{FF2B5EF4-FFF2-40B4-BE49-F238E27FC236}">
                <a16:creationId xmlns:a16="http://schemas.microsoft.com/office/drawing/2014/main" id="{90C2E19F-8BA7-4D15-B85F-B2D342332BE0}"/>
              </a:ext>
            </a:extLst>
          </p:cNvPr>
          <p:cNvSpPr>
            <a:spLocks noGrp="1"/>
          </p:cNvSpPr>
          <p:nvPr>
            <p:ph type="title"/>
          </p:nvPr>
        </p:nvSpPr>
        <p:spPr>
          <a:xfrm>
            <a:off x="838200" y="-222105"/>
            <a:ext cx="10515600" cy="1325563"/>
          </a:xfrm>
        </p:spPr>
        <p:txBody>
          <a:bodyPr/>
          <a:lstStyle/>
          <a:p>
            <a:pPr algn="ctr"/>
            <a:r>
              <a:rPr lang="en-US" sz="3600" b="1" dirty="0">
                <a:latin typeface="Times New Roman" panose="02020603050405020304" pitchFamily="18" charset="0"/>
                <a:cs typeface="Times New Roman" panose="02020603050405020304" pitchFamily="18" charset="0"/>
              </a:rPr>
              <a:t>Intelligent control system</a:t>
            </a:r>
            <a:endParaRPr lang="ru-RU"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45F0AF3-4CC4-48A0-AFE2-7A3838162BF5}"/>
              </a:ext>
            </a:extLst>
          </p:cNvPr>
          <p:cNvSpPr txBox="1"/>
          <p:nvPr/>
        </p:nvSpPr>
        <p:spPr>
          <a:xfrm>
            <a:off x="755010" y="939567"/>
            <a:ext cx="10598790"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devices will work in tandem with special software and sensors to independently adapt to the traffic situation. Priority will be given to public transport and special vehicles.</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117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C2E19F-8BA7-4D15-B85F-B2D342332BE0}"/>
              </a:ext>
            </a:extLst>
          </p:cNvPr>
          <p:cNvSpPr>
            <a:spLocks noGrp="1"/>
          </p:cNvSpPr>
          <p:nvPr>
            <p:ph type="title"/>
          </p:nvPr>
        </p:nvSpPr>
        <p:spPr>
          <a:xfrm>
            <a:off x="838200" y="-222105"/>
            <a:ext cx="10515600" cy="1325563"/>
          </a:xfrm>
        </p:spPr>
        <p:txBody>
          <a:bodyPr/>
          <a:lstStyle/>
          <a:p>
            <a:pPr algn="ctr"/>
            <a:r>
              <a:rPr lang="en-US" sz="3600" b="1" dirty="0">
                <a:latin typeface="Times New Roman" panose="02020603050405020304" pitchFamily="18" charset="0"/>
                <a:cs typeface="Times New Roman" panose="02020603050405020304" pitchFamily="18" charset="0"/>
              </a:rPr>
              <a:t>Intelligent control system</a:t>
            </a:r>
            <a:endParaRPr lang="ru-RU"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45F0AF3-4CC4-48A0-AFE2-7A3838162BF5}"/>
              </a:ext>
            </a:extLst>
          </p:cNvPr>
          <p:cNvSpPr txBox="1"/>
          <p:nvPr/>
        </p:nvSpPr>
        <p:spPr>
          <a:xfrm>
            <a:off x="755010" y="939567"/>
            <a:ext cx="10598790" cy="181588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With the help of special sensors, new devices are able to see the flow and determine its direction, as well as speed. Based on this information, they will independently regulate traffic, which should help in unloading the roads.</a:t>
            </a:r>
            <a:endParaRPr lang="ru-RU" sz="2800" dirty="0">
              <a:latin typeface="Times New Roman" panose="02020603050405020304" pitchFamily="18" charset="0"/>
              <a:cs typeface="Times New Roman" panose="02020603050405020304" pitchFamily="18" charset="0"/>
            </a:endParaRPr>
          </a:p>
        </p:txBody>
      </p:sp>
      <p:pic>
        <p:nvPicPr>
          <p:cNvPr id="8" name="Рисунок 7">
            <a:extLst>
              <a:ext uri="{FF2B5EF4-FFF2-40B4-BE49-F238E27FC236}">
                <a16:creationId xmlns:a16="http://schemas.microsoft.com/office/drawing/2014/main" id="{9CA4798A-41D6-41F4-9D58-525CE9B8260C}"/>
              </a:ext>
            </a:extLst>
          </p:cNvPr>
          <p:cNvPicPr>
            <a:picLocks noChangeAspect="1"/>
          </p:cNvPicPr>
          <p:nvPr/>
        </p:nvPicPr>
        <p:blipFill>
          <a:blip r:embed="rId2"/>
          <a:stretch>
            <a:fillRect/>
          </a:stretch>
        </p:blipFill>
        <p:spPr>
          <a:xfrm>
            <a:off x="3433893" y="2401489"/>
            <a:ext cx="5324214" cy="2994590"/>
          </a:xfrm>
          <a:prstGeom prst="rect">
            <a:avLst/>
          </a:prstGeom>
        </p:spPr>
      </p:pic>
    </p:spTree>
    <p:extLst>
      <p:ext uri="{BB962C8B-B14F-4D97-AF65-F5344CB8AC3E}">
        <p14:creationId xmlns:p14="http://schemas.microsoft.com/office/powerpoint/2010/main" val="920156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C2E19F-8BA7-4D15-B85F-B2D342332BE0}"/>
              </a:ext>
            </a:extLst>
          </p:cNvPr>
          <p:cNvSpPr>
            <a:spLocks noGrp="1"/>
          </p:cNvSpPr>
          <p:nvPr>
            <p:ph type="title"/>
          </p:nvPr>
        </p:nvSpPr>
        <p:spPr>
          <a:xfrm>
            <a:off x="838200" y="-222105"/>
            <a:ext cx="10515600" cy="1325563"/>
          </a:xfrm>
        </p:spPr>
        <p:txBody>
          <a:bodyPr/>
          <a:lstStyle/>
          <a:p>
            <a:pPr algn="ctr"/>
            <a:r>
              <a:rPr lang="en-US" sz="3600" b="1" dirty="0">
                <a:latin typeface="Times New Roman" panose="02020603050405020304" pitchFamily="18" charset="0"/>
                <a:cs typeface="Times New Roman" panose="02020603050405020304" pitchFamily="18" charset="0"/>
              </a:rPr>
              <a:t>Intelligent control system</a:t>
            </a:r>
            <a:endParaRPr lang="ru-RU"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45F0AF3-4CC4-48A0-AFE2-7A3838162BF5}"/>
              </a:ext>
            </a:extLst>
          </p:cNvPr>
          <p:cNvSpPr txBox="1"/>
          <p:nvPr/>
        </p:nvSpPr>
        <p:spPr>
          <a:xfrm>
            <a:off x="755010" y="654341"/>
            <a:ext cx="10598790" cy="535531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Firstly, it is traffic information for statistical processing:</a:t>
            </a:r>
          </a:p>
          <a:p>
            <a:r>
              <a:rPr lang="en-US" dirty="0">
                <a:latin typeface="Times New Roman" panose="02020603050405020304" pitchFamily="18" charset="0"/>
                <a:cs typeface="Times New Roman" panose="02020603050405020304" pitchFamily="18" charset="0"/>
              </a:rPr>
              <a:t>total number of detected vehicles;</a:t>
            </a:r>
          </a:p>
          <a:p>
            <a:r>
              <a:rPr lang="en-US" dirty="0">
                <a:latin typeface="Times New Roman" panose="02020603050405020304" pitchFamily="18" charset="0"/>
                <a:cs typeface="Times New Roman" panose="02020603050405020304" pitchFamily="18" charset="0"/>
              </a:rPr>
              <a:t>speed;</a:t>
            </a:r>
          </a:p>
          <a:p>
            <a:r>
              <a:rPr lang="en-US" dirty="0">
                <a:latin typeface="Times New Roman" panose="02020603050405020304" pitchFamily="18" charset="0"/>
                <a:cs typeface="Times New Roman" panose="02020603050405020304" pitchFamily="18" charset="0"/>
              </a:rPr>
              <a:t>acceleration of traffic flow;</a:t>
            </a:r>
          </a:p>
          <a:p>
            <a:r>
              <a:rPr lang="en-US" dirty="0">
                <a:latin typeface="Times New Roman" panose="02020603050405020304" pitchFamily="18" charset="0"/>
                <a:cs typeface="Times New Roman" panose="02020603050405020304" pitchFamily="18" charset="0"/>
              </a:rPr>
              <a:t>flow density;</a:t>
            </a:r>
          </a:p>
          <a:p>
            <a:r>
              <a:rPr lang="en-US" dirty="0">
                <a:latin typeface="Times New Roman" panose="02020603050405020304" pitchFamily="18" charset="0"/>
                <a:cs typeface="Times New Roman" panose="02020603050405020304" pitchFamily="18" charset="0"/>
              </a:rPr>
              <a:t>traffic lane congestion;</a:t>
            </a:r>
          </a:p>
          <a:p>
            <a:r>
              <a:rPr lang="en-US" dirty="0">
                <a:latin typeface="Times New Roman" panose="02020603050405020304" pitchFamily="18" charset="0"/>
                <a:cs typeface="Times New Roman" panose="02020603050405020304" pitchFamily="18" charset="0"/>
              </a:rPr>
              <a:t>classification of cars.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Secondly, information about accidents on the road:</a:t>
            </a:r>
          </a:p>
          <a:p>
            <a:r>
              <a:rPr lang="en-US" dirty="0">
                <a:latin typeface="Times New Roman" panose="02020603050405020304" pitchFamily="18" charset="0"/>
                <a:cs typeface="Times New Roman" panose="02020603050405020304" pitchFamily="18" charset="0"/>
              </a:rPr>
              <a:t>high speed, flow density or busy lanes;</a:t>
            </a:r>
          </a:p>
          <a:p>
            <a:r>
              <a:rPr lang="en-US" dirty="0">
                <a:latin typeface="Times New Roman" panose="02020603050405020304" pitchFamily="18" charset="0"/>
                <a:cs typeface="Times New Roman" panose="02020603050405020304" pitchFamily="18" charset="0"/>
              </a:rPr>
              <a:t>the presence of congestion or traffic in the oncoming lane;</a:t>
            </a:r>
          </a:p>
          <a:p>
            <a:r>
              <a:rPr lang="en-US" dirty="0">
                <a:latin typeface="Times New Roman" panose="02020603050405020304" pitchFamily="18" charset="0"/>
                <a:cs typeface="Times New Roman" panose="02020603050405020304" pitchFamily="18" charset="0"/>
              </a:rPr>
              <a:t>stopped or slow moving cars;</a:t>
            </a:r>
          </a:p>
          <a:p>
            <a:r>
              <a:rPr lang="en-US" dirty="0">
                <a:latin typeface="Times New Roman" panose="02020603050405020304" pitchFamily="18" charset="0"/>
                <a:cs typeface="Times New Roman" panose="02020603050405020304" pitchFamily="18" charset="0"/>
              </a:rPr>
              <a:t>the presence of suspicious objects on the road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Third, information about the presence/absence of cars:</a:t>
            </a:r>
          </a:p>
          <a:p>
            <a:r>
              <a:rPr lang="en-US" dirty="0">
                <a:latin typeface="Times New Roman" panose="02020603050405020304" pitchFamily="18" charset="0"/>
                <a:cs typeface="Times New Roman" panose="02020603050405020304" pitchFamily="18" charset="0"/>
              </a:rPr>
              <a:t>the presence of approaching cars;</a:t>
            </a:r>
          </a:p>
          <a:p>
            <a:r>
              <a:rPr lang="en-US" dirty="0">
                <a:latin typeface="Times New Roman" panose="02020603050405020304" pitchFamily="18" charset="0"/>
                <a:cs typeface="Times New Roman" panose="02020603050405020304" pitchFamily="18" charset="0"/>
              </a:rPr>
              <a:t>the presence of cars stopped at the intersection;</a:t>
            </a:r>
          </a:p>
          <a:p>
            <a:r>
              <a:rPr lang="en-US" dirty="0">
                <a:latin typeface="Times New Roman" panose="02020603050405020304" pitchFamily="18" charset="0"/>
                <a:cs typeface="Times New Roman" panose="02020603050405020304" pitchFamily="18" charset="0"/>
              </a:rPr>
              <a:t>number of vehicles passing through detection zones;</a:t>
            </a:r>
          </a:p>
          <a:p>
            <a:r>
              <a:rPr lang="en-US" dirty="0">
                <a:latin typeface="Times New Roman" panose="02020603050405020304" pitchFamily="18" charset="0"/>
                <a:cs typeface="Times New Roman" panose="02020603050405020304" pitchFamily="18" charset="0"/>
              </a:rPr>
              <a:t>measuring the queue length.</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900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AU" sz="3600" b="1" dirty="0">
                <a:latin typeface="Times New Roman" panose="02020603050405020304" pitchFamily="18" charset="0"/>
                <a:cs typeface="Times New Roman" panose="02020603050405020304" pitchFamily="18" charset="0"/>
              </a:rPr>
              <a:t>RESULTS</a:t>
            </a:r>
            <a:endParaRPr lang="ru-RU" sz="36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Based on the survey, it is possible to identify that the road system has much to develop. Although not all people are ready for change, most still understand that this will positively affect the condition of the roads and protect them.</a:t>
            </a:r>
            <a:endParaRPr lang="ru-RU"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756329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sz="3600" b="1" dirty="0">
                <a:latin typeface="Times New Roman" panose="02020603050405020304" pitchFamily="18" charset="0"/>
                <a:cs typeface="Times New Roman" panose="02020603050405020304" pitchFamily="18" charset="0"/>
              </a:rPr>
              <a:t>CONCLUSION</a:t>
            </a:r>
            <a:endParaRPr lang="ru-RU" sz="36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endParaRPr lang="ru-RU" dirty="0"/>
          </a:p>
        </p:txBody>
      </p:sp>
    </p:spTree>
    <p:extLst>
      <p:ext uri="{BB962C8B-B14F-4D97-AF65-F5344CB8AC3E}">
        <p14:creationId xmlns:p14="http://schemas.microsoft.com/office/powerpoint/2010/main" val="41997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41136"/>
            <a:ext cx="10515600" cy="1325563"/>
          </a:xfrm>
        </p:spPr>
        <p:txBody>
          <a:bodyPr/>
          <a:lstStyle/>
          <a:p>
            <a:pPr algn="ctr"/>
            <a:r>
              <a:rPr lang="en-US" sz="3600" b="1" dirty="0">
                <a:latin typeface="Times New Roman" panose="02020603050405020304" pitchFamily="18" charset="0"/>
                <a:cs typeface="Times New Roman" panose="02020603050405020304" pitchFamily="18" charset="0"/>
              </a:rPr>
              <a:t>REFERENCES</a:t>
            </a:r>
            <a:r>
              <a:rPr lang="ru-RU" dirty="0">
                <a:solidFill>
                  <a:schemeClr val="tx2">
                    <a:lumMod val="60000"/>
                    <a:lumOff val="40000"/>
                  </a:schemeClr>
                </a:solidFill>
                <a:effectLst>
                  <a:outerShdw blurRad="38100" dist="38100" dir="2700000" algn="tl">
                    <a:srgbClr val="000000">
                      <a:alpha val="43137"/>
                    </a:srgbClr>
                  </a:outerShdw>
                </a:effectLst>
              </a:rPr>
              <a:t/>
            </a:r>
            <a:br>
              <a:rPr lang="ru-RU" dirty="0">
                <a:solidFill>
                  <a:schemeClr val="tx2">
                    <a:lumMod val="60000"/>
                    <a:lumOff val="40000"/>
                  </a:schemeClr>
                </a:solidFill>
                <a:effectLst>
                  <a:outerShdw blurRad="38100" dist="38100" dir="2700000" algn="tl">
                    <a:srgbClr val="000000">
                      <a:alpha val="43137"/>
                    </a:srgbClr>
                  </a:outerShdw>
                </a:effectLst>
              </a:rPr>
            </a:br>
            <a:endParaRPr lang="ru-RU" dirty="0"/>
          </a:p>
        </p:txBody>
      </p:sp>
      <p:sp>
        <p:nvSpPr>
          <p:cNvPr id="3" name="Объект 2"/>
          <p:cNvSpPr>
            <a:spLocks noGrp="1"/>
          </p:cNvSpPr>
          <p:nvPr>
            <p:ph idx="1"/>
          </p:nvPr>
        </p:nvSpPr>
        <p:spPr>
          <a:xfrm>
            <a:off x="838200" y="1123991"/>
            <a:ext cx="10515600" cy="4199618"/>
          </a:xfrm>
        </p:spPr>
        <p:txBody>
          <a:bodyPr/>
          <a:lstStyle/>
          <a:p>
            <a:pPr lvl="0"/>
            <a:r>
              <a:rPr lang="en-AU" sz="1400" dirty="0">
                <a:latin typeface="Times New Roman" panose="02020603050405020304" pitchFamily="18" charset="0"/>
                <a:cs typeface="Times New Roman" panose="02020603050405020304" pitchFamily="18" charset="0"/>
              </a:rPr>
              <a:t>Chandrasekhar M., </a:t>
            </a:r>
            <a:r>
              <a:rPr lang="en-AU" sz="1400" dirty="0" err="1">
                <a:latin typeface="Times New Roman" panose="02020603050405020304" pitchFamily="18" charset="0"/>
                <a:cs typeface="Times New Roman" panose="02020603050405020304" pitchFamily="18" charset="0"/>
              </a:rPr>
              <a:t>Saikrishna</a:t>
            </a:r>
            <a:r>
              <a:rPr lang="en-AU" sz="1400" dirty="0">
                <a:latin typeface="Times New Roman" panose="02020603050405020304" pitchFamily="18" charset="0"/>
                <a:cs typeface="Times New Roman" panose="02020603050405020304" pitchFamily="18" charset="0"/>
              </a:rPr>
              <a:t> C. &amp; </a:t>
            </a:r>
            <a:r>
              <a:rPr lang="en-AU" sz="1400" dirty="0" err="1">
                <a:latin typeface="Times New Roman" panose="02020603050405020304" pitchFamily="18" charset="0"/>
                <a:cs typeface="Times New Roman" panose="02020603050405020304" pitchFamily="18" charset="0"/>
              </a:rPr>
              <a:t>Chakradhar</a:t>
            </a:r>
            <a:r>
              <a:rPr lang="en-AU" sz="1400" dirty="0">
                <a:latin typeface="Times New Roman" panose="02020603050405020304" pitchFamily="18" charset="0"/>
                <a:cs typeface="Times New Roman" panose="02020603050405020304" pitchFamily="18" charset="0"/>
              </a:rPr>
              <a:t> B. (2013) «Traffic Control Using Digital Image Processing» , International Journal of Advanced Electrical and Electronics Engineering ISSN 2278-8948.</a:t>
            </a:r>
            <a:endParaRPr lang="ru-RU" sz="1400" dirty="0">
              <a:latin typeface="Times New Roman" panose="02020603050405020304" pitchFamily="18" charset="0"/>
              <a:cs typeface="Times New Roman" panose="02020603050405020304" pitchFamily="18" charset="0"/>
            </a:endParaRPr>
          </a:p>
          <a:p>
            <a:pPr lvl="0"/>
            <a:r>
              <a:rPr lang="en-AU" sz="1400" dirty="0" err="1">
                <a:latin typeface="Times New Roman" panose="02020603050405020304" pitchFamily="18" charset="0"/>
                <a:cs typeface="Times New Roman" panose="02020603050405020304" pitchFamily="18" charset="0"/>
              </a:rPr>
              <a:t>Ekinhan</a:t>
            </a:r>
            <a:r>
              <a:rPr lang="en-AU" sz="1400" dirty="0">
                <a:latin typeface="Times New Roman" panose="02020603050405020304" pitchFamily="18" charset="0"/>
                <a:cs typeface="Times New Roman" panose="02020603050405020304" pitchFamily="18" charset="0"/>
              </a:rPr>
              <a:t>  E. (2017).  Optimization  of  Traffic Signal  Timing  at  Oversaturated Intersections Using Elimination Pairing System, 295 – 300.</a:t>
            </a:r>
            <a:endParaRPr lang="ru-RU" sz="1400" dirty="0">
              <a:latin typeface="Times New Roman" panose="02020603050405020304" pitchFamily="18" charset="0"/>
              <a:cs typeface="Times New Roman" panose="02020603050405020304" pitchFamily="18" charset="0"/>
            </a:endParaRPr>
          </a:p>
          <a:p>
            <a:pPr lvl="0"/>
            <a:r>
              <a:rPr lang="en-AU" sz="1400" dirty="0">
                <a:latin typeface="Times New Roman" panose="02020603050405020304" pitchFamily="18" charset="0"/>
                <a:cs typeface="Times New Roman" panose="02020603050405020304" pitchFamily="18" charset="0"/>
              </a:rPr>
              <a:t>Gustav  N. &amp; Giacomo  C. (2017). «On Generalized  Proportional  Allocation Policies  for  Traffic Signal  Control»,  International  Federation of Automatic Control, 50-1, 9643–9648.</a:t>
            </a:r>
            <a:endParaRPr lang="ru-RU" sz="1400" dirty="0">
              <a:latin typeface="Times New Roman" panose="02020603050405020304" pitchFamily="18" charset="0"/>
              <a:cs typeface="Times New Roman" panose="02020603050405020304" pitchFamily="18" charset="0"/>
            </a:endParaRPr>
          </a:p>
          <a:p>
            <a:pPr lvl="0"/>
            <a:r>
              <a:rPr lang="en-AU" sz="1400" dirty="0">
                <a:latin typeface="Times New Roman" panose="02020603050405020304" pitchFamily="18" charset="0"/>
                <a:cs typeface="Times New Roman" panose="02020603050405020304" pitchFamily="18" charset="0"/>
              </a:rPr>
              <a:t>Nasser R. </a:t>
            </a:r>
            <a:r>
              <a:rPr lang="en-AU" sz="1400" dirty="0" err="1">
                <a:latin typeface="Times New Roman" panose="02020603050405020304" pitchFamily="18" charset="0"/>
                <a:cs typeface="Times New Roman" panose="02020603050405020304" pitchFamily="18" charset="0"/>
              </a:rPr>
              <a:t>Sabar</a:t>
            </a:r>
            <a:r>
              <a:rPr lang="en-AU" sz="1400" dirty="0">
                <a:latin typeface="Times New Roman" panose="02020603050405020304" pitchFamily="18" charset="0"/>
                <a:cs typeface="Times New Roman" panose="02020603050405020304" pitchFamily="18" charset="0"/>
              </a:rPr>
              <a:t> , Le Minh </a:t>
            </a:r>
            <a:r>
              <a:rPr lang="en-AU" sz="1400" dirty="0" err="1">
                <a:latin typeface="Times New Roman" panose="02020603050405020304" pitchFamily="18" charset="0"/>
                <a:cs typeface="Times New Roman" panose="02020603050405020304" pitchFamily="18" charset="0"/>
              </a:rPr>
              <a:t>Kieu</a:t>
            </a:r>
            <a:r>
              <a:rPr lang="en-AU" sz="1400" dirty="0">
                <a:latin typeface="Times New Roman" panose="02020603050405020304" pitchFamily="18" charset="0"/>
                <a:cs typeface="Times New Roman" panose="02020603050405020304" pitchFamily="18" charset="0"/>
              </a:rPr>
              <a:t> , Edward Chung , Takahiro </a:t>
            </a:r>
            <a:r>
              <a:rPr lang="en-AU" sz="1400" dirty="0" err="1">
                <a:latin typeface="Times New Roman" panose="02020603050405020304" pitchFamily="18" charset="0"/>
                <a:cs typeface="Times New Roman" panose="02020603050405020304" pitchFamily="18" charset="0"/>
              </a:rPr>
              <a:t>Tsubota</a:t>
            </a:r>
            <a:r>
              <a:rPr lang="en-AU" sz="1400" dirty="0">
                <a:latin typeface="Times New Roman" panose="02020603050405020304" pitchFamily="18" charset="0"/>
                <a:cs typeface="Times New Roman" panose="02020603050405020304" pitchFamily="18" charset="0"/>
              </a:rPr>
              <a:t> , Paulo Eduardo </a:t>
            </a:r>
            <a:r>
              <a:rPr lang="en-AU" sz="1400" dirty="0" err="1">
                <a:latin typeface="Times New Roman" panose="02020603050405020304" pitchFamily="18" charset="0"/>
                <a:cs typeface="Times New Roman" panose="02020603050405020304" pitchFamily="18" charset="0"/>
              </a:rPr>
              <a:t>Maciel</a:t>
            </a:r>
            <a:r>
              <a:rPr lang="en-AU" sz="1400" dirty="0">
                <a:latin typeface="Times New Roman" panose="02020603050405020304" pitchFamily="18" charset="0"/>
                <a:cs typeface="Times New Roman" panose="02020603050405020304" pitchFamily="18" charset="0"/>
              </a:rPr>
              <a:t> de Almeida. (2017). A memetic algorithm for real world multi-intersection traffic signal optimisation problems, 45-53. </a:t>
            </a:r>
            <a:endParaRPr lang="ru-RU" sz="1400" dirty="0">
              <a:latin typeface="Times New Roman" panose="02020603050405020304" pitchFamily="18" charset="0"/>
              <a:cs typeface="Times New Roman" panose="02020603050405020304" pitchFamily="18" charset="0"/>
            </a:endParaRPr>
          </a:p>
          <a:p>
            <a:pPr lvl="0"/>
            <a:r>
              <a:rPr lang="en-AU" sz="1400" dirty="0" err="1">
                <a:latin typeface="Times New Roman" panose="02020603050405020304" pitchFamily="18" charset="0"/>
                <a:cs typeface="Times New Roman" panose="02020603050405020304" pitchFamily="18" charset="0"/>
              </a:rPr>
              <a:t>Rongrong</a:t>
            </a:r>
            <a:r>
              <a:rPr lang="en-AU" sz="1400" dirty="0">
                <a:latin typeface="Times New Roman" panose="02020603050405020304" pitchFamily="18" charset="0"/>
                <a:cs typeface="Times New Roman" panose="02020603050405020304" pitchFamily="18" charset="0"/>
              </a:rPr>
              <a:t> T. &amp;  Xu </a:t>
            </a:r>
            <a:r>
              <a:rPr lang="en-AU" sz="1400" dirty="0" err="1">
                <a:latin typeface="Times New Roman" panose="02020603050405020304" pitchFamily="18" charset="0"/>
                <a:cs typeface="Times New Roman" panose="02020603050405020304" pitchFamily="18" charset="0"/>
              </a:rPr>
              <a:t>Zh</a:t>
            </a:r>
            <a:r>
              <a:rPr lang="en-AU" sz="1400" dirty="0">
                <a:latin typeface="Times New Roman" panose="02020603050405020304" pitchFamily="18" charset="0"/>
                <a:cs typeface="Times New Roman" panose="02020603050405020304" pitchFamily="18" charset="0"/>
              </a:rPr>
              <a:t>. (2016). Design and Evaluation of an Adaptive Traffic Signal Control System – A Case Study in Hefei.</a:t>
            </a:r>
            <a:endParaRPr lang="ru-RU" sz="1400" dirty="0">
              <a:latin typeface="Times New Roman" panose="02020603050405020304" pitchFamily="18" charset="0"/>
              <a:cs typeface="Times New Roman" panose="02020603050405020304" pitchFamily="18" charset="0"/>
            </a:endParaRPr>
          </a:p>
          <a:p>
            <a:pPr lvl="0"/>
            <a:r>
              <a:rPr lang="en-AU" sz="1400" dirty="0">
                <a:latin typeface="Times New Roman" panose="02020603050405020304" pitchFamily="18" charset="0"/>
                <a:cs typeface="Times New Roman" panose="02020603050405020304" pitchFamily="18" charset="0"/>
              </a:rPr>
              <a:t>Recently  Used  Worldwide  ”  International Journal of Futuristic Trends in  Engineering and  Technology ISSN: 2348-5264  (Print), </a:t>
            </a:r>
            <a:endParaRPr lang="ru-RU" sz="1400" dirty="0">
              <a:latin typeface="Times New Roman" panose="02020603050405020304" pitchFamily="18" charset="0"/>
              <a:cs typeface="Times New Roman" panose="02020603050405020304" pitchFamily="18" charset="0"/>
            </a:endParaRPr>
          </a:p>
          <a:p>
            <a:pPr lvl="0"/>
            <a:r>
              <a:rPr lang="en-AU" sz="1400" dirty="0">
                <a:latin typeface="Times New Roman" panose="02020603050405020304" pitchFamily="18" charset="0"/>
                <a:cs typeface="Times New Roman" panose="02020603050405020304" pitchFamily="18" charset="0"/>
              </a:rPr>
              <a:t>S.W. </a:t>
            </a:r>
            <a:r>
              <a:rPr lang="en-AU" sz="1400" dirty="0" err="1">
                <a:latin typeface="Times New Roman" panose="02020603050405020304" pitchFamily="18" charset="0"/>
                <a:cs typeface="Times New Roman" panose="02020603050405020304" pitchFamily="18" charset="0"/>
              </a:rPr>
              <a:t>Chiou</a:t>
            </a:r>
            <a:r>
              <a:rPr lang="en-AU" sz="1400" dirty="0">
                <a:latin typeface="Times New Roman" panose="02020603050405020304" pitchFamily="18" charset="0"/>
                <a:cs typeface="Times New Roman" panose="02020603050405020304" pitchFamily="18" charset="0"/>
              </a:rPr>
              <a:t>. (2003). TRANSYT  derivatives for  area traffic  control optimisation with network  equilibrium  flows, Trans.  Res. B.  37 (3) 263–290.</a:t>
            </a:r>
            <a:endParaRPr lang="ru-RU" sz="1400" dirty="0">
              <a:latin typeface="Times New Roman" panose="02020603050405020304" pitchFamily="18" charset="0"/>
              <a:cs typeface="Times New Roman" panose="02020603050405020304" pitchFamily="18" charset="0"/>
            </a:endParaRPr>
          </a:p>
          <a:p>
            <a:pPr lvl="0"/>
            <a:r>
              <a:rPr lang="en-AU" sz="1400" dirty="0" err="1">
                <a:latin typeface="Times New Roman" panose="02020603050405020304" pitchFamily="18" charset="0"/>
                <a:cs typeface="Times New Roman" panose="02020603050405020304" pitchFamily="18" charset="0"/>
              </a:rPr>
              <a:t>Shailendra</a:t>
            </a:r>
            <a:r>
              <a:rPr lang="en-AU" sz="1400" dirty="0">
                <a:latin typeface="Times New Roman" panose="02020603050405020304" pitchFamily="18" charset="0"/>
                <a:cs typeface="Times New Roman" panose="02020603050405020304" pitchFamily="18" charset="0"/>
              </a:rPr>
              <a:t>  T. (2012). «A New Genetic  Algorithm Based  Lane-By-Pass  Approach  for Smooth Traffic Flow on Road Network», International Journal of Advanced Research in Artificial Intelligence.</a:t>
            </a:r>
            <a:endParaRPr lang="ru-RU" sz="1400" dirty="0">
              <a:latin typeface="Times New Roman" panose="02020603050405020304" pitchFamily="18" charset="0"/>
              <a:cs typeface="Times New Roman" panose="02020603050405020304" pitchFamily="18" charset="0"/>
            </a:endParaRPr>
          </a:p>
          <a:p>
            <a:pPr lvl="0"/>
            <a:r>
              <a:rPr lang="en-AU" sz="1400" dirty="0" err="1">
                <a:latin typeface="Times New Roman" panose="02020603050405020304" pitchFamily="18" charset="0"/>
                <a:cs typeface="Times New Roman" panose="02020603050405020304" pitchFamily="18" charset="0"/>
              </a:rPr>
              <a:t>Prof.</a:t>
            </a:r>
            <a:r>
              <a:rPr lang="en-AU" sz="1400" dirty="0">
                <a:latin typeface="Times New Roman" panose="02020603050405020304" pitchFamily="18" charset="0"/>
                <a:cs typeface="Times New Roman" panose="02020603050405020304" pitchFamily="18" charset="0"/>
              </a:rPr>
              <a:t> </a:t>
            </a:r>
            <a:r>
              <a:rPr lang="en-AU" sz="1400" dirty="0" err="1">
                <a:latin typeface="Times New Roman" panose="02020603050405020304" pitchFamily="18" charset="0"/>
                <a:cs typeface="Times New Roman" panose="02020603050405020304" pitchFamily="18" charset="0"/>
              </a:rPr>
              <a:t>Jayesh</a:t>
            </a:r>
            <a:r>
              <a:rPr lang="en-AU" sz="1400" dirty="0">
                <a:latin typeface="Times New Roman" panose="02020603050405020304" pitchFamily="18" charset="0"/>
                <a:cs typeface="Times New Roman" panose="02020603050405020304" pitchFamily="18" charset="0"/>
              </a:rPr>
              <a:t>  </a:t>
            </a:r>
            <a:r>
              <a:rPr lang="en-AU" sz="1400" dirty="0" err="1">
                <a:latin typeface="Times New Roman" panose="02020603050405020304" pitchFamily="18" charset="0"/>
                <a:cs typeface="Times New Roman" panose="02020603050405020304" pitchFamily="18" charset="0"/>
              </a:rPr>
              <a:t>Juremalani</a:t>
            </a:r>
            <a:r>
              <a:rPr lang="en-AU" sz="1400" dirty="0">
                <a:latin typeface="Times New Roman" panose="02020603050405020304" pitchFamily="18" charset="0"/>
                <a:cs typeface="Times New Roman" panose="02020603050405020304" pitchFamily="18" charset="0"/>
              </a:rPr>
              <a:t> and  </a:t>
            </a:r>
            <a:r>
              <a:rPr lang="en-AU" sz="1400" dirty="0" err="1">
                <a:latin typeface="Times New Roman" panose="02020603050405020304" pitchFamily="18" charset="0"/>
                <a:cs typeface="Times New Roman" panose="02020603050405020304" pitchFamily="18" charset="0"/>
              </a:rPr>
              <a:t>Dr.</a:t>
            </a:r>
            <a:r>
              <a:rPr lang="en-AU" sz="1400" dirty="0">
                <a:latin typeface="Times New Roman" panose="02020603050405020304" pitchFamily="18" charset="0"/>
                <a:cs typeface="Times New Roman" panose="02020603050405020304" pitchFamily="18" charset="0"/>
              </a:rPr>
              <a:t> </a:t>
            </a:r>
            <a:r>
              <a:rPr lang="en-AU" sz="1400" dirty="0" err="1">
                <a:latin typeface="Times New Roman" panose="02020603050405020304" pitchFamily="18" charset="0"/>
                <a:cs typeface="Times New Roman" panose="02020603050405020304" pitchFamily="18" charset="0"/>
              </a:rPr>
              <a:t>Krupesh</a:t>
            </a:r>
            <a:r>
              <a:rPr lang="en-AU" sz="1400" dirty="0">
                <a:latin typeface="Times New Roman" panose="02020603050405020304" pitchFamily="18" charset="0"/>
                <a:cs typeface="Times New Roman" panose="02020603050405020304" pitchFamily="18" charset="0"/>
              </a:rPr>
              <a:t>  A. (2014). A  Critical Appraisal  on  Traffic  Signal  Timing Optimization  Techniques, ISSN: 2348-4071 (Online)Vol. 1 (06)</a:t>
            </a:r>
            <a:endParaRPr lang="ru-RU" sz="1400" dirty="0">
              <a:latin typeface="Times New Roman" panose="02020603050405020304" pitchFamily="18" charset="0"/>
              <a:cs typeface="Times New Roman" panose="02020603050405020304" pitchFamily="18" charset="0"/>
            </a:endParaRPr>
          </a:p>
          <a:p>
            <a:pPr lvl="0"/>
            <a:r>
              <a:rPr lang="en-AU" sz="1400" u="sng" dirty="0">
                <a:latin typeface="Times New Roman" panose="02020603050405020304" pitchFamily="18" charset="0"/>
                <a:cs typeface="Times New Roman" panose="02020603050405020304" pitchFamily="18" charset="0"/>
                <a:hlinkClick r:id="rId2"/>
              </a:rPr>
              <a:t>https://docs.google.com/forms/d/1Y_1SBi4yJJz4-FwnKNQUPrj2xgafhYORvuA--1bqp-4/edit?usp=sharing</a:t>
            </a:r>
            <a:endParaRPr lang="ru-RU" sz="1400" dirty="0">
              <a:latin typeface="Times New Roman" panose="02020603050405020304" pitchFamily="18" charset="0"/>
              <a:cs typeface="Times New Roman" panose="02020603050405020304" pitchFamily="18" charset="0"/>
            </a:endParaRPr>
          </a:p>
          <a:p>
            <a:pPr marL="0" indent="0" algn="just">
              <a:buNone/>
            </a:pPr>
            <a:endParaRPr lang="ru-RU" dirty="0"/>
          </a:p>
        </p:txBody>
      </p:sp>
    </p:spTree>
    <p:extLst>
      <p:ext uri="{BB962C8B-B14F-4D97-AF65-F5344CB8AC3E}">
        <p14:creationId xmlns:p14="http://schemas.microsoft.com/office/powerpoint/2010/main" val="2678187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56657" y="1812471"/>
            <a:ext cx="9791702" cy="2703061"/>
          </a:xfrm>
        </p:spPr>
        <p:txBody>
          <a:bodyPr/>
          <a:lstStyle/>
          <a:p>
            <a:r>
              <a:rPr lang="en-US" sz="7200" dirty="0">
                <a:latin typeface="Times New Roman" pitchFamily="18" charset="0"/>
                <a:cs typeface="Times New Roman" pitchFamily="18" charset="0"/>
              </a:rPr>
              <a:t>Thank you for attention</a:t>
            </a:r>
            <a:r>
              <a:rPr lang="ru-RU" sz="7200" dirty="0">
                <a:latin typeface="Times New Roman" pitchFamily="18" charset="0"/>
                <a:cs typeface="Times New Roman" pitchFamily="18" charset="0"/>
              </a:rPr>
              <a:t/>
            </a:r>
            <a:br>
              <a:rPr lang="ru-RU" sz="7200" dirty="0">
                <a:latin typeface="Times New Roman" pitchFamily="18" charset="0"/>
                <a:cs typeface="Times New Roman" pitchFamily="18" charset="0"/>
              </a:rPr>
            </a:br>
            <a:endParaRPr lang="ru-RU" sz="7200" dirty="0"/>
          </a:p>
        </p:txBody>
      </p:sp>
    </p:spTree>
    <p:extLst>
      <p:ext uri="{BB962C8B-B14F-4D97-AF65-F5344CB8AC3E}">
        <p14:creationId xmlns:p14="http://schemas.microsoft.com/office/powerpoint/2010/main" val="146753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AU" dirty="0">
                <a:latin typeface="Times New Roman" panose="02020603050405020304" pitchFamily="18" charset="0"/>
                <a:cs typeface="Times New Roman" panose="02020603050405020304" pitchFamily="18" charset="0"/>
              </a:rPr>
              <a:t>Methods</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3786588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97270"/>
            <a:ext cx="10515600" cy="1325563"/>
          </a:xfrm>
        </p:spPr>
        <p:txBody>
          <a:bodyPr/>
          <a:lstStyle/>
          <a:p>
            <a:pPr algn="ctr"/>
            <a:r>
              <a:rPr lang="en-AU" sz="3600" dirty="0">
                <a:latin typeface="Times New Roman" panose="02020603050405020304" pitchFamily="18" charset="0"/>
                <a:cs typeface="Times New Roman" panose="02020603050405020304" pitchFamily="18" charset="0"/>
              </a:rPr>
              <a:t>1. How long have you been driving?</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052486029"/>
              </p:ext>
            </p:extLst>
          </p:nvPr>
        </p:nvGraphicFramePr>
        <p:xfrm>
          <a:off x="563418" y="870887"/>
          <a:ext cx="11065163" cy="45693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9420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pPr algn="ctr"/>
            <a:r>
              <a:rPr lang="en-US" sz="3600" dirty="0">
                <a:latin typeface="Times New Roman" panose="02020603050405020304" pitchFamily="18" charset="0"/>
                <a:cs typeface="Times New Roman" panose="02020603050405020304" pitchFamily="18" charset="0"/>
              </a:rPr>
              <a:t>2. What is the biggest problem that causes accidents on the road?</a:t>
            </a:r>
            <a:endParaRPr lang="ru-RU" sz="3600"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3790909300"/>
              </p:ext>
            </p:extLst>
          </p:nvPr>
        </p:nvGraphicFramePr>
        <p:xfrm>
          <a:off x="838200" y="1095952"/>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1624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pPr algn="ctr"/>
            <a:r>
              <a:rPr lang="en-US" sz="3600" dirty="0">
                <a:latin typeface="Times New Roman" panose="02020603050405020304" pitchFamily="18" charset="0"/>
                <a:cs typeface="Times New Roman" panose="02020603050405020304" pitchFamily="18" charset="0"/>
              </a:rPr>
              <a:t>3. On a scale from 1 to 5, how safe do you feel on the roads? (5 being the most safe)</a:t>
            </a:r>
            <a:endParaRPr lang="ru-RU" sz="3600"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1279268969"/>
              </p:ext>
            </p:extLst>
          </p:nvPr>
        </p:nvGraphicFramePr>
        <p:xfrm>
          <a:off x="838200" y="1151370"/>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82141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95219" y="124980"/>
            <a:ext cx="10515600" cy="1112693"/>
          </a:xfrm>
        </p:spPr>
        <p:txBody>
          <a:bodyPr/>
          <a:lstStyle/>
          <a:p>
            <a:pPr algn="ctr"/>
            <a:r>
              <a:rPr lang="en-US" sz="3600" dirty="0">
                <a:latin typeface="Times New Roman" panose="02020603050405020304" pitchFamily="18" charset="0"/>
                <a:cs typeface="Times New Roman" panose="02020603050405020304" pitchFamily="18" charset="0"/>
              </a:rPr>
              <a:t>4. Do you think the current stoplight system should be improved?</a:t>
            </a:r>
            <a:endParaRPr lang="ru-RU" sz="3600"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788441191"/>
              </p:ext>
            </p:extLst>
          </p:nvPr>
        </p:nvGraphicFramePr>
        <p:xfrm>
          <a:off x="690419" y="1339273"/>
          <a:ext cx="10755745" cy="40917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0806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78798"/>
            <a:ext cx="10515600" cy="1325563"/>
          </a:xfrm>
        </p:spPr>
        <p:txBody>
          <a:bodyPr/>
          <a:lstStyle/>
          <a:p>
            <a:pPr algn="ctr"/>
            <a:r>
              <a:rPr lang="en-US" sz="3200" dirty="0">
                <a:latin typeface="Times New Roman" panose="02020603050405020304" pitchFamily="18" charset="0"/>
                <a:cs typeface="Times New Roman" panose="02020603050405020304" pitchFamily="18" charset="0"/>
              </a:rPr>
              <a:t>5. On a scale of 1 to 5, 5 being you completely agree with the idea, how much would you like the idea of another light being added to make the stoplight 4 lights instead of 3?</a:t>
            </a:r>
            <a:endParaRPr lang="ru-RU" sz="3200"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4194424993"/>
              </p:ext>
            </p:extLst>
          </p:nvPr>
        </p:nvGraphicFramePr>
        <p:xfrm>
          <a:off x="755073" y="1059007"/>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1945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pPr algn="ctr"/>
            <a:r>
              <a:rPr lang="en-US" sz="3600" dirty="0"/>
              <a:t>6. Do you think there is room for improvement when it comes to arrows on traffic lights?</a:t>
            </a:r>
            <a:endParaRPr lang="ru-RU" sz="3600"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3179382886"/>
              </p:ext>
            </p:extLst>
          </p:nvPr>
        </p:nvGraphicFramePr>
        <p:xfrm>
          <a:off x="838200" y="1145310"/>
          <a:ext cx="10515600" cy="4368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4152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pPr algn="ctr"/>
            <a:r>
              <a:rPr lang="en-US" sz="3200" dirty="0">
                <a:latin typeface="Times New Roman" panose="02020603050405020304" pitchFamily="18" charset="0"/>
                <a:cs typeface="Times New Roman" panose="02020603050405020304" pitchFamily="18" charset="0"/>
              </a:rPr>
              <a:t>7. Would you support the idea of a smart intersection? (Where the intersection would take control of your car and chooses when it stops and goes to prevent accidents)</a:t>
            </a:r>
            <a:endParaRPr lang="ru-RU" sz="3200"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1565768416"/>
              </p:ext>
            </p:extLst>
          </p:nvPr>
        </p:nvGraphicFramePr>
        <p:xfrm>
          <a:off x="774700" y="985114"/>
          <a:ext cx="10642600" cy="46583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0377832"/>
      </p:ext>
    </p:extLst>
  </p:cSld>
  <p:clrMapOvr>
    <a:masterClrMapping/>
  </p:clrMapOvr>
</p:sld>
</file>

<file path=ppt/theme/theme1.xml><?xml version="1.0" encoding="utf-8"?>
<a:theme xmlns:a="http://schemas.openxmlformats.org/drawingml/2006/main" name="UIB_Them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B_Theme" id="{0D071911-8835-4AB6-803D-257FEAC4D55A}" vid="{1497FCC7-E187-4EC0-BCD5-0837770780D4}"/>
    </a:ext>
  </a:extLst>
</a:theme>
</file>

<file path=docProps/app.xml><?xml version="1.0" encoding="utf-8"?>
<Properties xmlns="http://schemas.openxmlformats.org/officeDocument/2006/extended-properties" xmlns:vt="http://schemas.openxmlformats.org/officeDocument/2006/docPropsVTypes">
  <Template>UIB_Theme</Template>
  <TotalTime>430</TotalTime>
  <Words>806</Words>
  <Application>Microsoft Office PowerPoint</Application>
  <PresentationFormat>Широкоэкранный</PresentationFormat>
  <Paragraphs>53</Paragraphs>
  <Slides>18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18</vt:i4>
      </vt:variant>
    </vt:vector>
  </HeadingPairs>
  <TitlesOfParts>
    <vt:vector size="23" baseType="lpstr">
      <vt:lpstr>Arial</vt:lpstr>
      <vt:lpstr>Calibri</vt:lpstr>
      <vt:lpstr>Calibri Light</vt:lpstr>
      <vt:lpstr>Times New Roman</vt:lpstr>
      <vt:lpstr>UIB_Theme</vt:lpstr>
      <vt:lpstr>Smart traffic lights</vt:lpstr>
      <vt:lpstr>Methods</vt:lpstr>
      <vt:lpstr>1. How long have you been driving?</vt:lpstr>
      <vt:lpstr>2. What is the biggest problem that causes accidents on the road?</vt:lpstr>
      <vt:lpstr>3. On a scale from 1 to 5, how safe do you feel on the roads? (5 being the most safe)</vt:lpstr>
      <vt:lpstr>4. Do you think the current stoplight system should be improved?</vt:lpstr>
      <vt:lpstr>5. On a scale of 1 to 5, 5 being you completely agree with the idea, how much would you like the idea of another light being added to make the stoplight 4 lights instead of 3?</vt:lpstr>
      <vt:lpstr>6. Do you think there is room for improvement when it comes to arrows on traffic lights?</vt:lpstr>
      <vt:lpstr>7. Would you support the idea of a smart intersection? (Where the intersection would take control of your car and chooses when it stops and goes to prevent accidents)</vt:lpstr>
      <vt:lpstr>8. Would you support the idea of changing each light on the traffic light's shape in order to help those who are colorblind?</vt:lpstr>
      <vt:lpstr>Intelligent control system</vt:lpstr>
      <vt:lpstr>Intelligent control system</vt:lpstr>
      <vt:lpstr>Intelligent control system</vt:lpstr>
      <vt:lpstr>Intelligent control system</vt:lpstr>
      <vt:lpstr>RESULTS</vt:lpstr>
      <vt:lpstr>CONCLUSION</vt:lpstr>
      <vt:lpstr>REFERENCES </vt:lpstr>
      <vt:lpstr>Thank you for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Дисциплина: “Клиентоориентированность в цифровой экономике” Тема: Исследование процесса обслуживания компании «Chocofood»</dc:title>
  <dc:creator>AzazelSon</dc:creator>
  <cp:lastModifiedBy>Юрий Ким</cp:lastModifiedBy>
  <cp:revision>33</cp:revision>
  <dcterms:created xsi:type="dcterms:W3CDTF">2020-03-25T10:56:41Z</dcterms:created>
  <dcterms:modified xsi:type="dcterms:W3CDTF">2022-03-10T06:38:46Z</dcterms:modified>
</cp:coreProperties>
</file>