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jpe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4.jpeg" ContentType="image/jpeg"/>
  <Override PartName="/ppt/notesSlides/notesSlide22.xml" ContentType="application/vnd.openxmlformats-officedocument.presentationml.notesSlide+xml"/>
  <Override PartName="/ppt/media/image5.jpeg" ContentType="image/jpeg"/>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www.census.gov/geo/reference/codes/cou.html" TargetMode="External"/><Relationship Id="rId4" Type="http://schemas.openxmlformats.org/officeDocument/2006/relationships/hyperlink" Target="https://www.itis.gov"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 Objectives</a:t>
            </a:r>
          </a:p>
          <a:p>
            <a:pPr/>
            <a:r>
              <a:t>- Identify data sources. </a:t>
            </a:r>
          </a:p>
          <a:p>
            <a:pPr/>
            <a:r>
              <a:t>- Compare tabular data arrangements in spreadsheets.</a:t>
            </a:r>
          </a:p>
          <a:p>
            <a:pPr/>
            <a:r>
              <a:t>- Recognize differences in plain text, spreadsheet, and database formats.</a:t>
            </a:r>
          </a:p>
          <a:p>
            <a:pPr/>
            <a:r>
              <a:t>- Bonus: Understand data validation.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 Good practices with spreadsheets</a:t>
            </a:r>
          </a:p>
          <a:p>
            <a:pPr/>
            <a:r>
              <a:t>Some types of research data and data files are fairly ubiquitous and can be found across disciplines. </a:t>
            </a:r>
          </a:p>
          <a:p>
            <a:pPr/>
          </a:p>
          <a:p>
            <a:pPr/>
            <a:r>
              <a:t>Images, Mapping/GIS and video are data are widely used by researchers.</a:t>
            </a:r>
          </a:p>
          <a:p>
            <a:pPr/>
          </a:p>
          <a:p>
            <a:pPr/>
            <a:r>
              <a:t>Similarly, researchers in many disciplines use spreadsheets to store, manipulate, and later visualize data. Spreadsheets are a form of tabular data. </a:t>
            </a:r>
          </a:p>
          <a:p>
            <a:pPr/>
          </a:p>
          <a:p>
            <a:pPr/>
            <a:r>
              <a:t>The term *tabular data* refers to data arranged into tables with columns and rows. Where:</a:t>
            </a:r>
          </a:p>
          <a:p>
            <a:pPr/>
          </a:p>
          <a:p>
            <a:pPr/>
            <a:r>
              <a:t>- Rows represent observations or records.</a:t>
            </a:r>
          </a:p>
          <a:p>
            <a:pPr/>
            <a:r>
              <a:t>- Columns represent variables.</a:t>
            </a:r>
          </a:p>
          <a:p>
            <a:pPr marL="180473" indent="-180473">
              <a:buSzPct val="100000"/>
              <a:buChar char="-"/>
            </a:pPr>
            <a:r>
              <a:t>Cells contain data (values) for each variable in a given observation.</a:t>
            </a:r>
          </a:p>
          <a:p>
            <a:pPr/>
          </a:p>
          <a:p>
            <a:pPr/>
            <a:r>
              <a:t>Can you think of an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Tabular data arrangement is a popular way of entering digital data because it is useful for quality control and data analysis. </a:t>
            </a:r>
          </a:p>
          <a:p>
            <a:pPr/>
          </a:p>
          <a:p>
            <a:pPr/>
            <a:r>
              <a:t>Many software tools and programming languages are excellent at working with tabular data, and these tools will later allow you to easily clean, rearrange, analyze, and graph your data when you're ready. </a:t>
            </a:r>
          </a:p>
          <a:p>
            <a:pPr/>
          </a:p>
          <a:p>
            <a:pPr/>
            <a:r>
              <a:t>Have any of you used these tools? Are there other tools you use?</a:t>
            </a:r>
          </a:p>
          <a:p>
            <a:pPr/>
          </a:p>
          <a:p>
            <a:pPr/>
            <a:r>
              <a:t>To use them effectively, you’ll need to start with valid tabular data.</a:t>
            </a:r>
          </a:p>
          <a:p>
            <a:pPr/>
          </a:p>
          <a:p>
            <a:pPr/>
            <a:r>
              <a:t>We'll focus on good practices for arranging digital data in a tabular structure during your data entry, and then discuss specific digital file formats and software for working with tabular data during data entry.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*Show tabular arrangement with errors using Excel spreadsheet software*</a:t>
            </a:r>
          </a:p>
          <a:p>
            <a:pPr/>
            <a:r>
              <a:t>Let’s start with how not to arrange your data.</a:t>
            </a:r>
          </a:p>
          <a:p>
            <a:pPr/>
          </a:p>
          <a:p>
            <a:pPr/>
            <a:r>
              <a:t>These data are from a study of different animal species, their gender and weight were gathered at 4 different locations over 3 years.</a:t>
            </a:r>
          </a:p>
          <a:p>
            <a:pPr/>
          </a:p>
          <a:p>
            <a:pPr/>
            <a:r>
              <a:t>The spreadsheet illustrates some common errors. Some are probably more obvious than others. So take a few minute to pair up to identify and discuss errors in this spreadsheet. </a:t>
            </a:r>
          </a:p>
          <a:p>
            <a:pPr/>
          </a:p>
          <a:p>
            <a:pPr/>
            <a:r>
              <a:t>See how many different problems you can identify and note with this spreadsheet. Importantly, why are they problematic, and what changes should be made?</a:t>
            </a:r>
          </a:p>
          <a:p>
            <a:pPr/>
          </a:p>
          <a:p>
            <a:pPr/>
            <a:r>
              <a:t>Let's identify the problems with this dataset and try to correct them.</a:t>
            </a:r>
          </a:p>
          <a:p>
            <a:pPr/>
          </a:p>
          <a:p>
            <a:pPr/>
          </a:p>
          <a:p>
            <a:pPr/>
            <a:r>
              <a:t>*Live walk through making proposed changes and discussing problems*</a:t>
            </a:r>
          </a:p>
          <a:p>
            <a:pPr/>
          </a:p>
          <a:p>
            <a:pPr/>
            <a:r>
              <a:t>- Multiple tables are arranged on a single sheet,</a:t>
            </a:r>
          </a:p>
          <a:p>
            <a:pPr/>
            <a:r>
              <a:t>	- requires manual intervention to read, reorganize, and analyze.</a:t>
            </a:r>
          </a:p>
          <a:p>
            <a:pPr/>
            <a:r>
              <a:t>- One dataset is divided into multiple tables,</a:t>
            </a:r>
          </a:p>
          <a:p>
            <a:pPr/>
            <a:r>
              <a:t>	- splits data that will later need to be merged,</a:t>
            </a:r>
          </a:p>
          <a:p>
            <a:pPr/>
            <a:r>
              <a:t>	- difficult to assure quality and often causes inconsistencies.</a:t>
            </a:r>
          </a:p>
          <a:p>
            <a:pPr/>
            <a:r>
              <a:t>- Multiple datasets are in a single table,</a:t>
            </a:r>
          </a:p>
          <a:p>
            <a:pPr/>
            <a:r>
              <a:t>	- can be unnecessarily repetitive,</a:t>
            </a:r>
          </a:p>
          <a:p>
            <a:pPr/>
            <a:r>
              <a:t>	- may cause inconsistencies.</a:t>
            </a:r>
          </a:p>
          <a:p>
            <a:pPr/>
            <a:r>
              <a:t>- Variables are stored as both rows and columns,</a:t>
            </a:r>
          </a:p>
          <a:p>
            <a:pPr/>
            <a:r>
              <a:t>	- confusion ensues.</a:t>
            </a:r>
          </a:p>
          <a:p>
            <a:pPr/>
            <a:r>
              <a:t>- Column names include special characters,</a:t>
            </a:r>
          </a:p>
          <a:p>
            <a:pPr/>
            <a:r>
              <a:t>	- some software may interpret special characters as operators.</a:t>
            </a:r>
          </a:p>
          <a:p>
            <a:pPr/>
            <a:r>
              <a:t>- Values are used as column names,</a:t>
            </a:r>
          </a:p>
          <a:p>
            <a:pPr/>
            <a:r>
              <a:t>	- for analysis, values are more useful within the table.</a:t>
            </a:r>
          </a:p>
          <a:p>
            <a:pPr/>
            <a:r>
              <a:t>- Multiple values are in a single cell,</a:t>
            </a:r>
          </a:p>
          <a:p>
            <a:pPr/>
            <a:r>
              <a:t>	- difficult to parse (separate) values and perform operations on the column.</a:t>
            </a:r>
          </a:p>
          <a:p>
            <a:pPr/>
            <a:r>
              <a:t>- Values have inconsistent and have problematic formatting,</a:t>
            </a:r>
          </a:p>
          <a:p>
            <a:pPr/>
            <a:r>
              <a:t>	- this frequently involves special characters, dates, spellings, capitalization, using spaces;</a:t>
            </a:r>
          </a:p>
          <a:p>
            <a:pPr/>
            <a:r>
              <a:t>	- difficult to perform operations on the column such as filtering and sorting.</a:t>
            </a:r>
          </a:p>
          <a:p>
            <a:pPr/>
            <a:r>
              <a:t>- Values include comments and units,</a:t>
            </a:r>
          </a:p>
          <a:p>
            <a:pPr/>
            <a:r>
              <a:t>	- the values in a column should be of the same unit, or another column with the unit should be added. </a:t>
            </a:r>
          </a:p>
          <a:p>
            <a:pPr/>
            <a:r>
              <a:t>	- mixing types (e.g. text and numbers) makes it difficult to perform operations on the column.</a:t>
            </a:r>
          </a:p>
          <a:p>
            <a:pPr/>
            <a:r>
              <a:t>- Multiple "Null" values are problematic</a:t>
            </a:r>
          </a:p>
          <a:p>
            <a:pPr/>
            <a:r>
              <a:t>	- Preferably leave the cell empty and use a separate column to qualify missing value.</a:t>
            </a:r>
          </a:p>
          <a:p>
            <a:pPr/>
            <a:r>
              <a:t>- Using formatting to convey information, or make the sheet look pretty,</a:t>
            </a:r>
          </a:p>
          <a:p>
            <a:pPr/>
            <a:r>
              <a:t>	- raw data should be organized for ease of quality assurance and analysis,</a:t>
            </a:r>
          </a:p>
          <a:p>
            <a:pPr/>
            <a:r>
              <a:t>	- expressive reformatting may be useful for later presentation. </a:t>
            </a:r>
          </a:p>
          <a:p>
            <a:pPr/>
            <a:r>
              <a:t>- Metadata (descriptions) are included in the data,</a:t>
            </a:r>
          </a:p>
          <a:p>
            <a:pPr/>
            <a:r>
              <a:t>	- descriptions of the data or dataset(s) belong outside of the data structure.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 Tips to avoid problems</a:t>
            </a:r>
          </a:p>
          <a:p>
            <a:pPr/>
            <a:r>
              <a:t>The goal is to create quality data sets that are valid, and organized to support ease of use and reuse in later stages of the data lifecycle. Following good practices for tabular data arrangement will help you avoid most problems that commonly arise when working with data.</a:t>
            </a:r>
          </a:p>
          <a:p>
            <a:pPr/>
          </a:p>
          <a:p>
            <a:pPr/>
            <a:r>
              <a:t>1. Add column names in the first row(s), or "header". </a:t>
            </a:r>
          </a:p>
          <a:p>
            <a:pPr/>
            <a:r>
              <a:t>	- Column names may also be called "field names", "fields", "variable names", "variables". </a:t>
            </a:r>
          </a:p>
          <a:p>
            <a:pPr/>
            <a:r>
              <a:t>2. Use descriptive column names without spaces or special characters.</a:t>
            </a:r>
          </a:p>
          <a:p>
            <a:pPr/>
            <a:r>
              <a:t>	- Often, these can be the names of variables, such as "age", "frequency", "date".</a:t>
            </a:r>
          </a:p>
          <a:p>
            <a:pPr/>
            <a:r>
              <a:t>3. Include one observation per row, and one variable per column.</a:t>
            </a:r>
          </a:p>
          <a:p>
            <a:pPr/>
            <a:r>
              <a:t>4. Ensure that data in each column are of a single type, e.g. date, text, number.</a:t>
            </a:r>
          </a:p>
          <a:p>
            <a:pPr/>
            <a:r>
              <a:t>5. Use a standard format for values in each column, e.g. standard species name, unique identifier, codes, dates as YYYY-MM-DD.</a:t>
            </a:r>
          </a:p>
          <a:p>
            <a:pPr/>
            <a:r>
              <a:t>6. Once gathered, leave the raw data raw. Use a copy for cleaning and analysis.</a:t>
            </a:r>
          </a:p>
          <a:p>
            <a:pPr/>
          </a:p>
          <a:p>
            <a:pPr/>
            <a:r>
              <a:t>Although we only mention a few good practices, many errors like the ones in the spreadsheet we looked at before arise due to ignoring them.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 Using codes</a:t>
            </a:r>
          </a:p>
          <a:p>
            <a:pPr/>
            <a:r>
              <a:t>### Dealing with missing data</a:t>
            </a:r>
          </a:p>
          <a:p>
            <a:pPr/>
            <a:r>
              <a:t>You may want to leave the cell empty and use a separate column to qualify missing value. Optionally,</a:t>
            </a:r>
          </a:p>
          <a:p>
            <a:pPr/>
          </a:p>
          <a:p>
            <a:pPr/>
            <a:r>
              <a:t>- in numeric fields, use a distinct value such as 9999, -999 or -9999 to indicate a missing value;</a:t>
            </a:r>
          </a:p>
          <a:p>
            <a:pPr/>
            <a:r>
              <a:t>- in text fields, use NA (“Not Applicable” or “Not Available”). </a:t>
            </a:r>
          </a:p>
          <a:p>
            <a:pPr/>
            <a:r>
              <a:t>- Avoid using special characters, such as commas, semicolons, or tabs, in the data itself if the data file is in (or will be exported to) a delimited format.</a:t>
            </a:r>
          </a:p>
          <a:p>
            <a:pPr/>
          </a:p>
          <a:p>
            <a:pPr/>
            <a:r>
              <a:t>### Dummy codes</a:t>
            </a:r>
          </a:p>
          <a:p>
            <a:pPr/>
            <a:r>
              <a:t>Numeric codes are also often used for categorical variables. Like in a study of tobacco use: 0 for non-smoker, 1 for smoker, 2 for chewer. And 9 for not available.</a:t>
            </a:r>
          </a:p>
          <a:p>
            <a:pPr/>
          </a:p>
          <a:p>
            <a:pPr/>
            <a:r>
              <a:t>These may be called "dummy codes" because they have no arithmetic meaning, doesn't make sense to add or subtract them.</a:t>
            </a:r>
          </a:p>
          <a:p>
            <a:pPr/>
          </a:p>
          <a:p>
            <a:pPr/>
            <a:r>
              <a:t>### Standard codes</a:t>
            </a:r>
          </a:p>
          <a:p>
            <a:pPr/>
            <a:r>
              <a:t>When possible, you should use standard codes for your discipline. Examples include using Federal Information Processing (FIPS) codes for geographic entities and the Integrated Taxonomic Information System (ITIS) for authoritative species names.</a:t>
            </a:r>
          </a:p>
          <a:p>
            <a:pPr/>
          </a:p>
          <a:p>
            <a:pPr/>
            <a:r>
              <a:rPr u="sng">
                <a:solidFill>
                  <a:schemeClr val="accent5"/>
                </a:solidFill>
                <a:uFill>
                  <a:solidFill>
                    <a:schemeClr val="accent5"/>
                  </a:solidFill>
                </a:uFill>
                <a:hlinkClick r:id="rId3" invalidUrl="" action="" tgtFrame="" tooltip="" history="1" highlightClick="0" endSnd="0"/>
              </a:rPr>
              <a:t>https://www.census.gov/geo/reference/codes/cou.html</a:t>
            </a:r>
            <a:r>
              <a:t> </a:t>
            </a:r>
          </a:p>
          <a:p>
            <a:pPr/>
            <a:r>
              <a:rPr u="sng">
                <a:solidFill>
                  <a:schemeClr val="accent5"/>
                </a:solidFill>
                <a:uFill>
                  <a:solidFill>
                    <a:schemeClr val="accent5"/>
                  </a:solidFill>
                </a:uFill>
                <a:hlinkClick r:id="rId4" invalidUrl="" action="" tgtFrame="" tooltip="" history="1" highlightClick="0" endSnd="0"/>
              </a:rPr>
              <a:t>https://www.itis.gov</a:t>
            </a:r>
            <a:r>
              <a:t> </a:t>
            </a:r>
          </a:p>
          <a:p>
            <a:pPr/>
          </a:p>
          <a:p>
            <a:pPr/>
            <a:r>
              <a:t>The meaning of codes should be documented separately from your data table, in a *Codebook* or data dictionary. We'll discuss these in a little bit when we talk about data documentation.</a:t>
            </a:r>
          </a:p>
          <a:p>
            <a:pPr/>
          </a:p>
          <a:p>
            <a:pPr/>
            <a:r>
              <a:t>When using non-standard codes, you may still define the codes in the documentation or create a supplemental table with code definitions.</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 Formats and tools</a:t>
            </a:r>
          </a:p>
          <a:p>
            <a:pPr/>
            <a:r>
              <a:t>We just looked at good practices for tabular data arrangement using a spreadsheet in Microsoft Excel.</a:t>
            </a:r>
          </a:p>
          <a:p>
            <a:pPr/>
            <a:r>
              <a:t>We did this because spreadsheets are easy to look at and manipulate, and Microsoft Excel is a popular tool for working with data. </a:t>
            </a:r>
          </a:p>
          <a:p>
            <a:pPr/>
          </a:p>
          <a:p>
            <a:pPr/>
            <a:r>
              <a:t>But, I keep using the phrase “tabular data” because you can use several different digital formats to arrange your data tabularly. </a:t>
            </a:r>
          </a:p>
          <a:p>
            <a:pPr/>
          </a:p>
          <a:p>
            <a:pPr/>
            <a:r>
              <a:t>After a break, we’ll look more closely at using various plain text, spreadsheet, and relational database formats to create and work with tabular data structures. Each of these formats has strengths and limitations. </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a:p>
            <a:pPr/>
            <a:r>
              <a:t>- Software-agnostic file format:</a:t>
            </a:r>
          </a:p>
          <a:p>
            <a:pPr/>
            <a:r>
              <a:t>	- Accessible to text editing software, spreadsheet software, and statistical programming environments.</a:t>
            </a:r>
          </a:p>
          <a:p>
            <a:pPr/>
          </a:p>
          <a:p>
            <a:pPr/>
            <a:r>
              <a:t>*Live walk through of data entry into TextMate text editing software and saving to a CSV file format*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a:p>
            <a:pPr/>
            <a:r>
              <a:t>- Software-agnostic file format:</a:t>
            </a:r>
          </a:p>
          <a:p>
            <a:pPr/>
            <a:r>
              <a:t>	- Accessible to text editing software, spreadsheet software, and statistical programming environments.</a:t>
            </a:r>
          </a:p>
          <a:p>
            <a:pPr/>
          </a:p>
          <a:p>
            <a:pPr/>
            <a:r>
              <a:t>*Live walk through of data entry into TextMate text editing software and saving to a CSV file format*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marL="180473" indent="-180473">
              <a:buSzPct val="100000"/>
              <a:buChar char="•"/>
            </a:pPr>
            <a:r>
              <a:t>After covering the data lifecycle and getting an overview of legal and ethical issues last week </a:t>
            </a:r>
          </a:p>
          <a:p>
            <a:pPr marL="180473" indent="-180473">
              <a:buSzPct val="100000"/>
              <a:buChar char="•"/>
            </a:pPr>
            <a:r>
              <a:t>Today’s workshop will cover topics in data collection and documentation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 Database formats</a:t>
            </a:r>
          </a:p>
          <a:p>
            <a:pPr marL="180473" indent="-180473">
              <a:buSzPct val="100000"/>
              <a:buChar char="-"/>
            </a:pPr>
            <a:r>
              <a:t>Work best for linking large and complex datasets. </a:t>
            </a:r>
          </a:p>
          <a:p>
            <a:pPr lvl="1" marL="561473" indent="-180473">
              <a:buSzPct val="100000"/>
              <a:buChar char="-"/>
            </a:pPr>
            <a:r>
              <a:t>They're often used for storing data like financial records, medical records, manufacturing and logistical data.</a:t>
            </a:r>
          </a:p>
          <a:p>
            <a:pPr/>
            <a:r>
              <a:t>- Easy to query datasets, select portions and combine.</a:t>
            </a:r>
          </a:p>
          <a:p>
            <a:pPr/>
            <a:r>
              <a:t>- Steep learning curve and rigid in use.</a:t>
            </a:r>
          </a:p>
          <a:p>
            <a:pPr/>
            <a:r>
              <a:t>- Control errors by:</a:t>
            </a:r>
          </a:p>
          <a:p>
            <a:pPr/>
            <a:r>
              <a:t>	- Forced typing, meaning only integers are allowed in a column of type 'integer'</a:t>
            </a:r>
          </a:p>
          <a:p>
            <a:pPr/>
            <a:r>
              <a:t>	- Maintaining record integrity, meaning columns cannot be sorted independently of each other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 Database formats</a:t>
            </a:r>
          </a:p>
          <a:p>
            <a:pPr/>
            <a:r>
              <a:t>A database consists of </a:t>
            </a:r>
          </a:p>
          <a:p>
            <a:pPr/>
          </a:p>
          <a:p>
            <a:pPr/>
            <a:r>
              <a:t>1. a set of tables, </a:t>
            </a:r>
          </a:p>
          <a:p>
            <a:pPr/>
            <a:r>
              <a:t>2. defined relationships between tables, </a:t>
            </a:r>
          </a:p>
          <a:p>
            <a:pPr/>
            <a:r>
              <a:t>3. a command language that facilitates data manipulation.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p>
          <a:p>
            <a:pPr/>
            <a:r>
              <a:t>- Multiple file formats and models, based on software:</a:t>
            </a:r>
          </a:p>
          <a:p>
            <a:pPr/>
            <a:r>
              <a:t>	- MySQL</a:t>
            </a:r>
          </a:p>
          <a:p>
            <a:pPr/>
            <a:r>
              <a:t>	- Postgre SQL</a:t>
            </a:r>
          </a:p>
          <a:p>
            <a:pPr/>
            <a:r>
              <a:t>	- Microsoft SQL Server</a:t>
            </a:r>
          </a:p>
          <a:p>
            <a:pPr/>
            <a:r>
              <a:t>	- Microsoft Access</a:t>
            </a:r>
          </a:p>
          <a:p>
            <a:pPr/>
          </a:p>
          <a:p>
            <a:pPr/>
            <a:r>
              <a:t>*Show image of tabular data structures in a database model*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 Adding validation</a:t>
            </a:r>
          </a:p>
          <a:p>
            <a:pPr/>
            <a:r>
              <a:t>Databases, use forced typing helps to prevent errors. Meaning that you would define the type of variable that goes into a column as textual, numeric, or a date in advance.</a:t>
            </a:r>
          </a:p>
          <a:p>
            <a:pPr/>
          </a:p>
          <a:p>
            <a:pPr/>
            <a:r>
              <a:t>As I mentioned briefly when talking about tips to assure quality, you may want to incorporate a layer of automatic validation during data entry to assure the quality of your</a:t>
            </a:r>
          </a:p>
          <a:p>
            <a:pPr/>
          </a:p>
          <a:p>
            <a:pPr/>
            <a:r>
              <a:t>This is especially if you manually enter data.</a:t>
            </a:r>
          </a:p>
          <a:p>
            <a:pPr/>
          </a:p>
          <a:p>
            <a:pPr/>
            <a:r>
              <a:t>You can also do a few different things using software tools like Excel or Google forms and Google sheets to add an automatic validation step.</a:t>
            </a:r>
          </a:p>
          <a:p>
            <a:pPr/>
          </a:p>
          <a:p>
            <a:pPr/>
            <a:r>
              <a:t>*Live walk through of Excel validation functionality with earlier sheet*</a:t>
            </a:r>
          </a:p>
          <a:p>
            <a:pPr/>
          </a:p>
          <a:p>
            <a:pPr/>
            <a:r>
              <a:t>You may also prefer to use a form for data entry into a spreadsheet. This can also add a validation layer. Google forms are a simple tool for this.</a:t>
            </a:r>
          </a:p>
          <a:p>
            <a:pPr/>
          </a:p>
          <a:p>
            <a:pPr/>
            <a:r>
              <a:t>*Live walk through of Google forms pushing to CSV or a Google Sheet*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Introduction</a:t>
            </a:r>
          </a:p>
          <a:p>
            <a:pPr/>
            <a:r>
              <a:t>In the first section today, we’ll focus on data gathering and entry, and how to arrange data to your advantage. </a:t>
            </a:r>
          </a:p>
          <a:p>
            <a:pPr/>
          </a:p>
          <a:p>
            <a:pPr/>
            <a:r>
              <a:t>The goal is to create quality data sets that are valid, and organized to support ease of use and reuse in later stages of the data lifecycle. </a:t>
            </a:r>
          </a:p>
          <a:p>
            <a:pPr/>
          </a:p>
          <a:p>
            <a:pPr/>
            <a:r>
              <a:t>We'll start broadly and then get more concrete and specific.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 Ways to gather data</a:t>
            </a:r>
          </a:p>
          <a:p>
            <a:pPr/>
            <a:r>
              <a:t>What you intend to study will inform how you gather data and the types of data you gather. In order to conduct your research.</a:t>
            </a:r>
          </a:p>
          <a:p>
            <a:pPr/>
          </a:p>
          <a:p>
            <a:pPr/>
            <a:r>
              <a:t>You may use and combine data from different sources. </a:t>
            </a:r>
          </a:p>
          <a:p>
            <a:pPr/>
          </a:p>
          <a:p>
            <a:pPr/>
            <a:r>
              <a:t>Data sources can be grouped into five main categories.</a:t>
            </a:r>
          </a:p>
          <a:p>
            <a:pPr/>
          </a:p>
          <a:p>
            <a:pPr marL="180473" indent="-180473">
              <a:buSzPct val="100000"/>
              <a:buChar char="-"/>
            </a:pPr>
            <a:r>
              <a:t>**Observational data** are captured in situ, usually outside of the lab. </a:t>
            </a:r>
          </a:p>
          <a:p>
            <a:pPr lvl="1" marL="561473" indent="-180473">
              <a:buSzPct val="100000"/>
              <a:buChar char="-"/>
            </a:pPr>
            <a:r>
              <a:t>Common types: Survey results, sensor readings, images.</a:t>
            </a:r>
          </a:p>
          <a:p>
            <a:pPr marL="180473" indent="-180473">
              <a:buSzPct val="100000"/>
              <a:buChar char="-"/>
            </a:pPr>
            <a:r>
              <a:t>**Experimental data** are collected under controlled conditions, typically in lab. </a:t>
            </a:r>
          </a:p>
          <a:p>
            <a:pPr lvl="1" marL="561473" indent="-180473">
              <a:buSzPct val="100000"/>
              <a:buChar char="-"/>
            </a:pPr>
            <a:r>
              <a:t>Common types: gene sequences, spectroscopy, cell counts. </a:t>
            </a:r>
          </a:p>
          <a:p>
            <a:pPr marL="180473" indent="-180473">
              <a:buSzPct val="100000"/>
              <a:buChar char="-"/>
            </a:pPr>
            <a:r>
              <a:t>**Simulation data** are machine generated results of using a model to study a system. </a:t>
            </a:r>
          </a:p>
          <a:p>
            <a:pPr lvl="1" marL="561473" indent="-180473">
              <a:buSzPct val="100000"/>
              <a:buChar char="-"/>
            </a:pPr>
            <a:r>
              <a:t>Common types: climate models, economic models.</a:t>
            </a:r>
          </a:p>
          <a:p>
            <a:pPr marL="180473" indent="-180473">
              <a:buSzPct val="100000"/>
              <a:buChar char="-"/>
            </a:pPr>
            <a:r>
              <a:t>**Derived and Compiled data** are created from existing sources, may be integrated from multiple sources and can be of many types. </a:t>
            </a:r>
          </a:p>
          <a:p>
            <a:pPr lvl="1" marL="561473" indent="-180473">
              <a:buSzPct val="100000"/>
              <a:buChar char="-"/>
            </a:pPr>
            <a:r>
              <a:t>Common types: compiled databases, text mining, 3D models, geospatial data. </a:t>
            </a:r>
          </a:p>
          <a:p>
            <a:pPr marL="180473" indent="-180473">
              <a:buSzPct val="100000"/>
              <a:buChar char="-"/>
            </a:pPr>
            <a:r>
              <a:t>**Reference data** are published (possibly peer-reviewed) or curated datasets informing research. </a:t>
            </a:r>
          </a:p>
          <a:p>
            <a:pPr lvl="1" marL="561473" indent="-180473">
              <a:buSzPct val="100000"/>
              <a:buChar char="-"/>
            </a:pPr>
            <a:r>
              <a:t>Common types: gene sequence databanks, chemical structures, census data, spatial data portals. </a:t>
            </a:r>
          </a:p>
          <a:p>
            <a:pPr/>
          </a:p>
          <a:p>
            <a:pPr/>
            <a:r>
              <a:t>A simple example could be that in order to study changes in bird populations at Big Thicket National Preserve over time, I might combine my own observational data with reference data from previous research projects.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 Exercise</a:t>
            </a:r>
          </a:p>
          <a:p>
            <a:pPr/>
            <a:r>
              <a:t>- Poll Everywhere question: Which source(s) of data do you have experience using, or expect to use, in your graduate research?</a:t>
            </a:r>
          </a:p>
          <a:p>
            <a:pPr/>
          </a:p>
          <a:p>
            <a:pPr/>
            <a:r>
              <a:t>- Follow up question: If these data are lost, what are potential problems or limitations with recreating data from the source(s) you listed?</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 Reproducibility</a:t>
            </a:r>
          </a:p>
          <a:p>
            <a:pPr/>
          </a:p>
          <a:p>
            <a:pPr/>
            <a:r>
              <a:t>Some data may be more easily reproduced than others.</a:t>
            </a:r>
          </a:p>
          <a:p>
            <a:pPr/>
          </a:p>
          <a:p>
            <a:pPr/>
            <a:r>
              <a:t>Observational: Usually irreplaceable and important to safeguard.</a:t>
            </a:r>
          </a:p>
          <a:p>
            <a:pPr/>
            <a:r>
              <a:t>Experimental: Often reproducible, can be expensive or time-consuming.</a:t>
            </a:r>
          </a:p>
          <a:p>
            <a:pPr/>
            <a:r>
              <a:t>Simulation: Likely to be reproducible, if the model and inputs are preserved.</a:t>
            </a:r>
          </a:p>
          <a:p>
            <a:pPr/>
            <a:r>
              <a:t>Derived and compiled data: Reproducible, but can be very expensive and time-consuming.</a:t>
            </a:r>
          </a:p>
          <a:p>
            <a:pPr/>
          </a:p>
          <a:p>
            <a:pPr/>
            <a:r>
              <a:t>In all cases good practices can save you from the time, effort, and embarrassment of data loss when mistakes are made and things go wrong. </a:t>
            </a:r>
          </a:p>
          <a:p>
            <a:pPr/>
          </a:p>
          <a:p>
            <a:pPr/>
            <a:r>
              <a:t>## How to control quality</a:t>
            </a:r>
          </a:p>
          <a:p>
            <a:pPr/>
            <a:r>
              <a:t>It is likely that you will use established data gathering and data entry procedures, which include processes for ensuring data quality. Step one is to enforce a consistent procedure and the use of standards when gathering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2 minute video</a:t>
            </a:r>
          </a:p>
          <a:p>
            <a:pPr/>
          </a:p>
          <a:p>
            <a:pPr/>
            <a:r>
              <a:t>In the video, Professor Herbert described a situation where he lost data due to a simple error while processing physical samples (documentation was lost). </a:t>
            </a:r>
          </a:p>
          <a:p>
            <a:pPr/>
          </a:p>
          <a:p>
            <a:pPr/>
            <a:r>
              <a:t>He was unable to recover the data, and couldn’t gather the samples again due to the time and effort needed. </a:t>
            </a:r>
          </a:p>
          <a:p>
            <a:pPr/>
          </a:p>
          <a:p>
            <a:pPr/>
            <a:r>
              <a:t>Limitations on data reproducibility are why good quality assurance practices are important throughout the process of working with data. Starting with data gathering and entry.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 Data form</a:t>
            </a:r>
          </a:p>
          <a:p>
            <a:pPr/>
            <a:r>
              <a:t>Regardless of the source, the type of data you gather, enter, and work with can take many forms.</a:t>
            </a:r>
          </a:p>
          <a:p>
            <a:pPr/>
          </a:p>
          <a:p>
            <a:pPr/>
            <a:r>
              <a:t>Observational, Experimental, and Simulation data might include numeric outputs, textual data, images, sound recordings, or video saved as digital files from </a:t>
            </a:r>
          </a:p>
          <a:p>
            <a:pPr/>
          </a:p>
          <a:p>
            <a:pPr marL="180473" indent="-180473">
              <a:buSzPct val="100000"/>
              <a:buChar char="-"/>
            </a:pPr>
            <a:r>
              <a:t>survey responses, </a:t>
            </a:r>
          </a:p>
          <a:p>
            <a:pPr marL="180473" indent="-180473">
              <a:buSzPct val="100000"/>
              <a:buChar char="-"/>
            </a:pPr>
            <a:r>
              <a:t>lab instrument measurements and sensor readings (for physical samples and laboratory specimens), </a:t>
            </a:r>
          </a:p>
          <a:p>
            <a:pPr marL="180473" indent="-180473">
              <a:buSzPct val="100000"/>
              <a:buChar char="-"/>
            </a:pPr>
            <a:r>
              <a:t>computer simulations and model results.</a:t>
            </a:r>
          </a:p>
          <a:p>
            <a:pPr/>
          </a:p>
          <a:p>
            <a:pPr/>
            <a:r>
              <a:t>In some cases you might prefer to gather handwritten data. Handwritten (analog) data entry is easier in certain situations. For example, </a:t>
            </a:r>
          </a:p>
          <a:p>
            <a:pPr marL="180473" indent="-180473">
              <a:buSzPct val="100000"/>
              <a:buChar char="-"/>
            </a:pPr>
            <a:r>
              <a:t>When working in the field to gather Observational data or </a:t>
            </a:r>
          </a:p>
          <a:p>
            <a:pPr marL="180473" indent="-180473">
              <a:buSzPct val="100000"/>
              <a:buChar char="-"/>
            </a:pPr>
            <a:r>
              <a:t>While running Experiments in a messy lab.</a:t>
            </a:r>
          </a:p>
          <a:p>
            <a:pPr/>
          </a:p>
          <a:p>
            <a:pPr/>
            <a:r>
              <a:t>At some point, you will want to enter–-or transfer--data into a digital format for easier manipulation.</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How to control quality</a:t>
            </a:r>
          </a:p>
          <a:p>
            <a:pPr/>
            <a:r>
              <a:t>A few personal practices during data collection and entry can help ensure quality.</a:t>
            </a:r>
          </a:p>
          <a:p>
            <a:pPr/>
          </a:p>
          <a:p>
            <a:pPr/>
            <a:r>
              <a:t>## During data collection and entry</a:t>
            </a:r>
          </a:p>
          <a:p>
            <a:pPr/>
            <a:r>
              <a:t>Tips:</a:t>
            </a:r>
          </a:p>
          <a:p>
            <a:pPr/>
          </a:p>
          <a:p>
            <a:pPr/>
            <a:r>
              <a:t>- Think about how data collection may go wrong and enforce consistent procedure and use of standards.</a:t>
            </a:r>
          </a:p>
          <a:p>
            <a:pPr/>
            <a:r>
              <a:t>- Minimize number of times data must be entered and transferred. Especially if data entry this is manual.</a:t>
            </a:r>
          </a:p>
          <a:p>
            <a:pPr/>
          </a:p>
          <a:p>
            <a:pPr/>
            <a:r>
              <a:t>For manual entry:</a:t>
            </a:r>
          </a:p>
          <a:p>
            <a:pPr/>
          </a:p>
          <a:p>
            <a:pPr/>
            <a:r>
              <a:t>- Consider adding an automatic validation layer.</a:t>
            </a:r>
          </a:p>
          <a:p>
            <a:pPr/>
            <a:r>
              <a:t>- Double check for errors.</a:t>
            </a:r>
          </a:p>
          <a:p>
            <a:pPr/>
            <a:r>
              <a:t>	- Preferably using a second person.</a:t>
            </a:r>
          </a:p>
          <a:p>
            <a:pPr/>
          </a:p>
          <a:p>
            <a:pPr/>
            <a:r>
              <a:t>## Example: Data transcription</a:t>
            </a:r>
          </a:p>
          <a:p>
            <a:pPr/>
            <a:r>
              <a:t>Manually entered data can suffer from a high error rate. Double data entry and/or double checking of data can dramatically improve data quality.</a:t>
            </a:r>
          </a:p>
          <a:p>
            <a:pPr/>
          </a:p>
          <a:p>
            <a:pPr/>
            <a:r>
              <a:t>One procedure you might be familiar with is using multiple people to transcribe data:</a:t>
            </a:r>
          </a:p>
          <a:p>
            <a:pPr/>
          </a:p>
          <a:p>
            <a:pPr/>
            <a:r>
              <a:t>When transcribing data from paper records to digital representation, it’s recommended to have at least two or more people transcribe the same data. Then to compare resulting digital files. </a:t>
            </a:r>
          </a:p>
          <a:p>
            <a:pPr/>
          </a:p>
          <a:p>
            <a:pPr/>
            <a:r>
              <a:t>At a minimum someone other than the person who originally entered the data should compare the paper records to the digital file. Disagreements can then be flagged and resolved.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downloader.figshare.com/files/2252083"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eg"/><Relationship Id="rId4" Type="http://schemas.openxmlformats.org/officeDocument/2006/relationships/image" Target="../media/image4.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datacarpentry.org/spreadsheet-ecology-lesson/" TargetMode="External"/><Relationship Id="rId3" Type="http://schemas.openxmlformats.org/officeDocument/2006/relationships/hyperlink" Target="https://data.research.cornell.edu/content/tabular-data" TargetMode="External"/><Relationship Id="rId4" Type="http://schemas.openxmlformats.org/officeDocument/2006/relationships/hyperlink" Target="https://www.dataone.org/education-modules" TargetMode="External"/><Relationship Id="rId5" Type="http://schemas.openxmlformats.org/officeDocument/2006/relationships/hyperlink" Target="https://dmptool.org/dm_guidance" TargetMode="External"/><Relationship Id="rId6" Type="http://schemas.openxmlformats.org/officeDocument/2006/relationships/hyperlink" Target="https://doi.org/10.18637/jss.v059.i10"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ollev.com/annadabrowsk274"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xy7b_6MIB4k"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Data collection</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55" name="tabular-data-image.jpg"/>
          <p:cNvPicPr>
            <a:picLocks noChangeAspect="1"/>
          </p:cNvPicPr>
          <p:nvPr/>
        </p:nvPicPr>
        <p:blipFill>
          <a:blip r:embed="rId3">
            <a:extLst/>
          </a:blip>
          <a:stretch>
            <a:fillRect/>
          </a:stretch>
        </p:blipFill>
        <p:spPr>
          <a:xfrm>
            <a:off x="1014710" y="1927270"/>
            <a:ext cx="7114580" cy="157021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60" name="open-refine-logo.png"/>
          <p:cNvPicPr>
            <a:picLocks noChangeAspect="1"/>
          </p:cNvPicPr>
          <p:nvPr/>
        </p:nvPicPr>
        <p:blipFill>
          <a:blip r:embed="rId3">
            <a:extLst/>
          </a:blip>
          <a:stretch>
            <a:fillRect/>
          </a:stretch>
        </p:blipFill>
        <p:spPr>
          <a:xfrm>
            <a:off x="1286310" y="2083020"/>
            <a:ext cx="977461" cy="977460"/>
          </a:xfrm>
          <a:prstGeom prst="rect">
            <a:avLst/>
          </a:prstGeom>
          <a:ln w="12700">
            <a:miter lim="400000"/>
          </a:ln>
        </p:spPr>
      </p:pic>
      <p:pic>
        <p:nvPicPr>
          <p:cNvPr id="161" name="python-logo.png"/>
          <p:cNvPicPr>
            <a:picLocks noChangeAspect="1"/>
          </p:cNvPicPr>
          <p:nvPr/>
        </p:nvPicPr>
        <p:blipFill>
          <a:blip r:embed="rId4">
            <a:extLst/>
          </a:blip>
          <a:stretch>
            <a:fillRect/>
          </a:stretch>
        </p:blipFill>
        <p:spPr>
          <a:xfrm>
            <a:off x="3636741" y="2164539"/>
            <a:ext cx="814422" cy="814422"/>
          </a:xfrm>
          <a:prstGeom prst="rect">
            <a:avLst/>
          </a:prstGeom>
          <a:ln w="12700">
            <a:miter lim="400000"/>
          </a:ln>
        </p:spPr>
      </p:pic>
      <p:pic>
        <p:nvPicPr>
          <p:cNvPr id="162" name="R-logo.png"/>
          <p:cNvPicPr>
            <a:picLocks noChangeAspect="1"/>
          </p:cNvPicPr>
          <p:nvPr/>
        </p:nvPicPr>
        <p:blipFill>
          <a:blip r:embed="rId5">
            <a:extLst/>
          </a:blip>
          <a:stretch>
            <a:fillRect/>
          </a:stretch>
        </p:blipFill>
        <p:spPr>
          <a:xfrm>
            <a:off x="2571822" y="2240620"/>
            <a:ext cx="756867" cy="662259"/>
          </a:xfrm>
          <a:prstGeom prst="rect">
            <a:avLst/>
          </a:prstGeom>
          <a:ln w="12700">
            <a:miter lim="400000"/>
          </a:ln>
        </p:spPr>
      </p:pic>
      <p:pic>
        <p:nvPicPr>
          <p:cNvPr id="163" name="sas-logo.png"/>
          <p:cNvPicPr>
            <a:picLocks noChangeAspect="1"/>
          </p:cNvPicPr>
          <p:nvPr/>
        </p:nvPicPr>
        <p:blipFill>
          <a:blip r:embed="rId6">
            <a:extLst/>
          </a:blip>
          <a:stretch>
            <a:fillRect/>
          </a:stretch>
        </p:blipFill>
        <p:spPr>
          <a:xfrm>
            <a:off x="6011477" y="2243414"/>
            <a:ext cx="743079" cy="743079"/>
          </a:xfrm>
          <a:prstGeom prst="rect">
            <a:avLst/>
          </a:prstGeom>
          <a:ln w="12700">
            <a:miter lim="400000"/>
          </a:ln>
        </p:spPr>
      </p:pic>
      <p:pic>
        <p:nvPicPr>
          <p:cNvPr id="164" name="spss-logo.png"/>
          <p:cNvPicPr>
            <a:picLocks noChangeAspect="1"/>
          </p:cNvPicPr>
          <p:nvPr/>
        </p:nvPicPr>
        <p:blipFill>
          <a:blip r:embed="rId7">
            <a:extLst/>
          </a:blip>
          <a:stretch>
            <a:fillRect/>
          </a:stretch>
        </p:blipFill>
        <p:spPr>
          <a:xfrm>
            <a:off x="4904213" y="2244643"/>
            <a:ext cx="654214" cy="654214"/>
          </a:xfrm>
          <a:prstGeom prst="rect">
            <a:avLst/>
          </a:prstGeom>
          <a:ln w="12700">
            <a:miter lim="400000"/>
          </a:ln>
        </p:spPr>
      </p:pic>
      <p:sp>
        <p:nvSpPr>
          <p:cNvPr id="165" name="Shape 165"/>
          <p:cNvSpPr/>
          <p:nvPr/>
        </p:nvSpPr>
        <p:spPr>
          <a:xfrm>
            <a:off x="7207606" y="2553992"/>
            <a:ext cx="485141" cy="510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311699" y="445025"/>
            <a:ext cx="8520602" cy="572701"/>
          </a:xfrm>
          <a:prstGeom prst="rect">
            <a:avLst/>
          </a:prstGeom>
        </p:spPr>
        <p:txBody>
          <a:bodyPr/>
          <a:lstStyle>
            <a:lvl1pPr defTabSz="877823">
              <a:defRPr sz="2688"/>
            </a:lvl1pPr>
          </a:lstStyle>
          <a:p>
            <a:pPr/>
            <a:r>
              <a:t>Exercise: Common errors in spreadsheets</a:t>
            </a:r>
          </a:p>
        </p:txBody>
      </p:sp>
      <p:sp>
        <p:nvSpPr>
          <p:cNvPr id="170" name="Shape 170"/>
          <p:cNvSpPr/>
          <p:nvPr>
            <p:ph type="body" idx="1"/>
          </p:nvPr>
        </p:nvSpPr>
        <p:spPr>
          <a:xfrm>
            <a:off x="311699" y="1152475"/>
            <a:ext cx="8520602" cy="3416400"/>
          </a:xfrm>
          <a:prstGeom prst="rect">
            <a:avLst/>
          </a:prstGeom>
        </p:spPr>
        <p:txBody>
          <a:bodyPr/>
          <a:lstStyle/>
          <a:p>
            <a:pPr>
              <a:buSzTx/>
              <a:buNone/>
            </a:pPr>
            <a:r>
              <a:t>How many different errors can you identify?</a:t>
            </a:r>
          </a:p>
          <a:p>
            <a:pPr>
              <a:buSzTx/>
              <a:buNone/>
            </a:pPr>
            <a:r>
              <a:t>Why are they problematic, and what changes should be made?</a:t>
            </a:r>
          </a:p>
          <a:p>
            <a:pPr>
              <a:buSzTx/>
              <a:buNone/>
            </a:pPr>
          </a:p>
          <a:p>
            <a:pPr>
              <a:buSzTx/>
              <a:buNone/>
            </a:pPr>
            <a:r>
              <a:t>Data file: </a:t>
            </a:r>
            <a:r>
              <a:rPr u="sng">
                <a:solidFill>
                  <a:schemeClr val="accent5"/>
                </a:solidFill>
                <a:uFill>
                  <a:solidFill>
                    <a:schemeClr val="accent5"/>
                  </a:solidFill>
                </a:uFill>
                <a:hlinkClick r:id="rId3" invalidUrl="" action="" tgtFrame="" tooltip="" history="1" highlightClick="0" endSnd="0"/>
              </a:rPr>
              <a:t>https://ndownloader.figshare.com/files/2252083</a:t>
            </a:r>
            <a:r>
              <a:t>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311699" y="445025"/>
            <a:ext cx="8520602" cy="572701"/>
          </a:xfrm>
          <a:prstGeom prst="rect">
            <a:avLst/>
          </a:prstGeom>
        </p:spPr>
        <p:txBody>
          <a:bodyPr/>
          <a:lstStyle>
            <a:lvl1pPr defTabSz="877823">
              <a:defRPr sz="2688"/>
            </a:lvl1pPr>
          </a:lstStyle>
          <a:p>
            <a:pPr/>
            <a:r>
              <a:t>6 tips to avoid problems</a:t>
            </a:r>
          </a:p>
        </p:txBody>
      </p:sp>
      <p:sp>
        <p:nvSpPr>
          <p:cNvPr id="175" name="Shape 175"/>
          <p:cNvSpPr/>
          <p:nvPr>
            <p:ph type="body" idx="1"/>
          </p:nvPr>
        </p:nvSpPr>
        <p:spPr>
          <a:xfrm>
            <a:off x="311699" y="1152475"/>
            <a:ext cx="8520602" cy="3416400"/>
          </a:xfrm>
          <a:prstGeom prst="rect">
            <a:avLst/>
          </a:prstGeom>
        </p:spPr>
        <p:txBody>
          <a:bodyPr/>
          <a:lstStyle/>
          <a:p>
            <a:pPr>
              <a:buSzTx/>
              <a:buNone/>
            </a:pPr>
            <a:r>
              <a:t>1. Add column names in the first row(s), or "header". </a:t>
            </a:r>
          </a:p>
          <a:p>
            <a:pPr>
              <a:buSzTx/>
              <a:buNone/>
            </a:pPr>
            <a:r>
              <a:t>2. Use descriptive column names without spaces or special characters.</a:t>
            </a:r>
          </a:p>
          <a:p>
            <a:pPr>
              <a:buSzTx/>
              <a:buNone/>
            </a:pPr>
            <a:r>
              <a:t>3. Include one observation per row, and one variable per column.</a:t>
            </a:r>
          </a:p>
          <a:p>
            <a:pPr>
              <a:buSzTx/>
              <a:buNone/>
            </a:pPr>
            <a:r>
              <a:t>4. Ensure that data in each column are of a single type.</a:t>
            </a:r>
          </a:p>
          <a:p>
            <a:pPr>
              <a:buSzTx/>
              <a:buNone/>
            </a:pPr>
            <a:r>
              <a:t>5. Use a standard format and code(s) for values in each column.</a:t>
            </a:r>
          </a:p>
          <a:p>
            <a:pPr>
              <a:buSzTx/>
              <a:buNone/>
            </a:pPr>
            <a:r>
              <a:t>6. Once data are captured, leave the raw data raw.</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11699" y="445025"/>
            <a:ext cx="8520602" cy="572701"/>
          </a:xfrm>
          <a:prstGeom prst="rect">
            <a:avLst/>
          </a:prstGeom>
        </p:spPr>
        <p:txBody>
          <a:bodyPr/>
          <a:lstStyle>
            <a:lvl1pPr defTabSz="877823">
              <a:defRPr sz="2688"/>
            </a:lvl1pPr>
          </a:lstStyle>
          <a:p>
            <a:pPr/>
            <a:r>
              <a:t>Using codes</a:t>
            </a:r>
          </a:p>
        </p:txBody>
      </p:sp>
      <p:sp>
        <p:nvSpPr>
          <p:cNvPr id="180" name="Shape 180"/>
          <p:cNvSpPr/>
          <p:nvPr>
            <p:ph type="body" idx="1"/>
          </p:nvPr>
        </p:nvSpPr>
        <p:spPr>
          <a:xfrm>
            <a:off x="311699" y="1152475"/>
            <a:ext cx="8520602" cy="3416400"/>
          </a:xfrm>
          <a:prstGeom prst="rect">
            <a:avLst/>
          </a:prstGeom>
        </p:spPr>
        <p:txBody>
          <a:bodyPr/>
          <a:lstStyle/>
          <a:p>
            <a:pPr marL="180473" indent="-180473">
              <a:buClrTx/>
              <a:buChar char="•"/>
            </a:pPr>
            <a:r>
              <a:t>Identify missing data</a:t>
            </a:r>
          </a:p>
          <a:p>
            <a:pPr marL="180473" indent="-180473">
              <a:buClrTx/>
              <a:buChar char="•"/>
            </a:pPr>
            <a:r>
              <a:t>“Dummy codes” for surveys</a:t>
            </a:r>
          </a:p>
          <a:p>
            <a:pPr marL="180473" indent="-180473">
              <a:buClrTx/>
              <a:buChar char="•"/>
            </a:pPr>
            <a:r>
              <a:t>Standard codes for discipline-specific values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11699" y="445025"/>
            <a:ext cx="8520602" cy="572701"/>
          </a:xfrm>
          <a:prstGeom prst="rect">
            <a:avLst/>
          </a:prstGeom>
        </p:spPr>
        <p:txBody>
          <a:bodyPr/>
          <a:lstStyle>
            <a:lvl1pPr defTabSz="877823">
              <a:defRPr sz="2688"/>
            </a:lvl1pPr>
          </a:lstStyle>
          <a:p>
            <a:pPr/>
            <a:r>
              <a:t>Formats and tools</a:t>
            </a:r>
          </a:p>
        </p:txBody>
      </p:sp>
      <p:pic>
        <p:nvPicPr>
          <p:cNvPr id="185" name="csv-file-image.png"/>
          <p:cNvPicPr>
            <a:picLocks noChangeAspect="1"/>
          </p:cNvPicPr>
          <p:nvPr/>
        </p:nvPicPr>
        <p:blipFill>
          <a:blip r:embed="rId3">
            <a:extLst/>
          </a:blip>
          <a:stretch>
            <a:fillRect/>
          </a:stretch>
        </p:blipFill>
        <p:spPr>
          <a:xfrm>
            <a:off x="984625" y="1989579"/>
            <a:ext cx="1027707" cy="1317527"/>
          </a:xfrm>
          <a:prstGeom prst="rect">
            <a:avLst/>
          </a:prstGeom>
          <a:ln w="12700">
            <a:miter lim="400000"/>
          </a:ln>
        </p:spPr>
      </p:pic>
      <p:pic>
        <p:nvPicPr>
          <p:cNvPr id="186" name="spreadsheet-file-image.png"/>
          <p:cNvPicPr>
            <a:picLocks noChangeAspect="1"/>
          </p:cNvPicPr>
          <p:nvPr/>
        </p:nvPicPr>
        <p:blipFill>
          <a:blip r:embed="rId4">
            <a:extLst/>
          </a:blip>
          <a:stretch>
            <a:fillRect/>
          </a:stretch>
        </p:blipFill>
        <p:spPr>
          <a:xfrm>
            <a:off x="3780191" y="1989579"/>
            <a:ext cx="968439" cy="1317527"/>
          </a:xfrm>
          <a:prstGeom prst="rect">
            <a:avLst/>
          </a:prstGeom>
          <a:ln w="12700">
            <a:miter lim="400000"/>
          </a:ln>
        </p:spPr>
      </p:pic>
      <p:pic>
        <p:nvPicPr>
          <p:cNvPr id="187" name="database-image.jpeg"/>
          <p:cNvPicPr>
            <a:picLocks noChangeAspect="1"/>
          </p:cNvPicPr>
          <p:nvPr/>
        </p:nvPicPr>
        <p:blipFill>
          <a:blip r:embed="rId5">
            <a:extLst/>
          </a:blip>
          <a:stretch>
            <a:fillRect/>
          </a:stretch>
        </p:blipFill>
        <p:spPr>
          <a:xfrm>
            <a:off x="6516489" y="2112366"/>
            <a:ext cx="1179450" cy="114815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Break</a:t>
            </a:r>
          </a:p>
        </p:txBody>
      </p:sp>
      <p:pic>
        <p:nvPicPr>
          <p:cNvPr id="192" name="pasted-image.tiff"/>
          <p:cNvPicPr>
            <a:picLocks noChangeAspect="1"/>
          </p:cNvPicPr>
          <p:nvPr/>
        </p:nvPicPr>
        <p:blipFill>
          <a:blip r:embed="rId2">
            <a:extLst/>
          </a:blip>
          <a:stretch>
            <a:fillRect/>
          </a:stretch>
        </p:blipFill>
        <p:spPr>
          <a:xfrm>
            <a:off x="3050160" y="2755539"/>
            <a:ext cx="1134112" cy="1062965"/>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195" name="Shape 195"/>
          <p:cNvSpPr/>
          <p:nvPr>
            <p:ph type="body" idx="1"/>
          </p:nvPr>
        </p:nvSpPr>
        <p:spPr>
          <a:xfrm>
            <a:off x="311699" y="1152475"/>
            <a:ext cx="8520602" cy="3416400"/>
          </a:xfrm>
          <a:prstGeom prst="rect">
            <a:avLst/>
          </a:prstGeom>
        </p:spPr>
        <p:txBody>
          <a:bodyPr/>
          <a:lstStyle/>
          <a:p>
            <a:pPr>
              <a:buSzTx/>
              <a:buNone/>
            </a:pPr>
            <a:r>
              <a:t>Best for a single tabular dataset, especially when it is simple and large.</a:t>
            </a:r>
          </a:p>
          <a:p>
            <a:pPr>
              <a:buSzTx/>
              <a:buNone/>
            </a:pPr>
            <a:r>
              <a:t>Easy automatic data entry and programmatic manipulation.</a:t>
            </a:r>
          </a:p>
        </p:txBody>
      </p:sp>
      <p:pic>
        <p:nvPicPr>
          <p:cNvPr id="196"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pic>
        <p:nvPicPr>
          <p:cNvPr id="197" name="Screen Shot 2017-10-02 at 13.42.52.png"/>
          <p:cNvPicPr>
            <a:picLocks noChangeAspect="1"/>
          </p:cNvPicPr>
          <p:nvPr/>
        </p:nvPicPr>
        <p:blipFill>
          <a:blip r:embed="rId4">
            <a:extLst/>
          </a:blip>
          <a:stretch>
            <a:fillRect/>
          </a:stretch>
        </p:blipFill>
        <p:spPr>
          <a:xfrm>
            <a:off x="1322591" y="3099891"/>
            <a:ext cx="6498818" cy="2043574"/>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202" name="Shape 202"/>
          <p:cNvSpPr/>
          <p:nvPr>
            <p:ph type="body" idx="1"/>
          </p:nvPr>
        </p:nvSpPr>
        <p:spPr>
          <a:xfrm>
            <a:off x="311699" y="1152475"/>
            <a:ext cx="8520602" cy="3416400"/>
          </a:xfrm>
          <a:prstGeom prst="rect">
            <a:avLst/>
          </a:prstGeom>
        </p:spPr>
        <p:txBody>
          <a:bodyPr/>
          <a:lstStyle/>
          <a:p>
            <a:pPr>
              <a:buSzTx/>
              <a:buNone/>
            </a:pPr>
            <a:r>
              <a:t>Saved as comma-separated value (CSV) files or tab-separated values files (TSV).</a:t>
            </a:r>
          </a:p>
          <a:p>
            <a:pPr>
              <a:buSzTx/>
              <a:buNone/>
            </a:pPr>
            <a:r>
              <a:t>Software-agnostic file format accessible to: </a:t>
            </a:r>
          </a:p>
          <a:p>
            <a:pPr marL="180473" indent="-180473">
              <a:buClrTx/>
              <a:buChar char="•"/>
            </a:pPr>
            <a:r>
              <a:t>text editing software</a:t>
            </a:r>
          </a:p>
          <a:p>
            <a:pPr marL="180473" indent="-180473">
              <a:buClrTx/>
              <a:buChar char="•"/>
            </a:pPr>
            <a:r>
              <a:t>spreadsheet software</a:t>
            </a:r>
          </a:p>
          <a:p>
            <a:pPr marL="180473" indent="-180473">
              <a:buClrTx/>
              <a:buChar char="•"/>
            </a:pPr>
            <a:r>
              <a:t>database software</a:t>
            </a:r>
          </a:p>
          <a:p>
            <a:pPr marL="180473" indent="-180473">
              <a:buClrTx/>
              <a:buChar char="•"/>
            </a:pPr>
            <a:r>
              <a:t>statistical programming environments</a:t>
            </a:r>
          </a:p>
        </p:txBody>
      </p:sp>
      <p:pic>
        <p:nvPicPr>
          <p:cNvPr id="203"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08" name="Shape 208"/>
          <p:cNvSpPr/>
          <p:nvPr>
            <p:ph type="body" idx="1"/>
          </p:nvPr>
        </p:nvSpPr>
        <p:spPr>
          <a:xfrm>
            <a:off x="311699" y="1152475"/>
            <a:ext cx="8520602" cy="3416400"/>
          </a:xfrm>
          <a:prstGeom prst="rect">
            <a:avLst/>
          </a:prstGeom>
        </p:spPr>
        <p:txBody>
          <a:bodyPr/>
          <a:lstStyle/>
          <a:p>
            <a:pPr>
              <a:buSzTx/>
              <a:buNone/>
            </a:pPr>
            <a:r>
              <a:t>Best for single or multiple tabular datasets.</a:t>
            </a:r>
          </a:p>
          <a:p>
            <a:pPr>
              <a:buSzTx/>
              <a:buNone/>
            </a:pPr>
            <a:r>
              <a:t>Interface to enter and manipulate data manually.</a:t>
            </a:r>
          </a:p>
          <a:p>
            <a:pPr>
              <a:buSzTx/>
              <a:buNone/>
            </a:pPr>
            <a:r>
              <a:t>Additional functionality for cleaning, analyzing, and presenting data.</a:t>
            </a:r>
          </a:p>
        </p:txBody>
      </p:sp>
      <p:pic>
        <p:nvPicPr>
          <p:cNvPr id="209" name="spreadsheet-file-image.png"/>
          <p:cNvPicPr>
            <a:picLocks noChangeAspect="1"/>
          </p:cNvPicPr>
          <p:nvPr/>
        </p:nvPicPr>
        <p:blipFill>
          <a:blip r:embed="rId3">
            <a:extLst/>
          </a:blip>
          <a:stretch>
            <a:fillRect/>
          </a:stretch>
        </p:blipFill>
        <p:spPr>
          <a:xfrm>
            <a:off x="8475318" y="4309511"/>
            <a:ext cx="572094" cy="778313"/>
          </a:xfrm>
          <a:prstGeom prst="rect">
            <a:avLst/>
          </a:prstGeom>
          <a:ln w="12700">
            <a:miter lim="400000"/>
          </a:ln>
        </p:spPr>
      </p:pic>
      <p:pic>
        <p:nvPicPr>
          <p:cNvPr id="210" name="Screen Shot 2017-10-02 at 13.44.12.png"/>
          <p:cNvPicPr>
            <a:picLocks noChangeAspect="1"/>
          </p:cNvPicPr>
          <p:nvPr/>
        </p:nvPicPr>
        <p:blipFill>
          <a:blip r:embed="rId4">
            <a:extLst/>
          </a:blip>
          <a:stretch>
            <a:fillRect/>
          </a:stretch>
        </p:blipFill>
        <p:spPr>
          <a:xfrm>
            <a:off x="1390351" y="2922593"/>
            <a:ext cx="6363298" cy="2236867"/>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311699" y="445025"/>
            <a:ext cx="8520602" cy="572701"/>
          </a:xfrm>
          <a:prstGeom prst="rect">
            <a:avLst/>
          </a:prstGeom>
        </p:spPr>
        <p:txBody>
          <a:bodyPr/>
          <a:lstStyle>
            <a:lvl1pPr defTabSz="877823">
              <a:defRPr sz="2688"/>
            </a:lvl1pPr>
          </a:lstStyle>
          <a:p>
            <a:pPr/>
            <a:r>
              <a:t>Workshops</a:t>
            </a:r>
          </a:p>
        </p:txBody>
      </p:sp>
      <p:sp>
        <p:nvSpPr>
          <p:cNvPr id="116" name="Shape 116"/>
          <p:cNvSpPr/>
          <p:nvPr>
            <p:ph type="body" idx="1"/>
          </p:nvPr>
        </p:nvSpPr>
        <p:spPr>
          <a:xfrm>
            <a:off x="311699" y="1152475"/>
            <a:ext cx="8520602" cy="3416400"/>
          </a:xfrm>
          <a:prstGeom prst="rect">
            <a:avLst/>
          </a:prstGeom>
        </p:spPr>
        <p:txBody>
          <a:bodyPr/>
          <a:lstStyle/>
          <a:p>
            <a:pPr>
              <a:buSzTx/>
              <a:buNone/>
              <a:defRPr>
                <a:solidFill>
                  <a:srgbClr val="666666"/>
                </a:solidFill>
              </a:defRPr>
            </a:pPr>
            <a:r>
              <a:t>1. Build an overview</a:t>
            </a:r>
          </a:p>
          <a:p>
            <a:pPr>
              <a:buSzTx/>
              <a:buNone/>
              <a:defRPr b="1"/>
            </a:pPr>
            <a:r>
              <a:t>2. Collect and document data</a:t>
            </a:r>
          </a:p>
          <a:p>
            <a:pPr>
              <a:buSzTx/>
              <a:buNone/>
            </a:pPr>
            <a:r>
              <a:t>3. Store digital data</a:t>
            </a:r>
          </a:p>
          <a:p>
            <a:pPr>
              <a:buSzTx/>
              <a:buNone/>
            </a:pPr>
            <a:r>
              <a:t>4. Work with data</a:t>
            </a:r>
          </a:p>
          <a:p>
            <a:pPr>
              <a:buSzTx/>
              <a:buNone/>
            </a:pPr>
            <a:r>
              <a:t>5. Share and preserve data</a:t>
            </a:r>
          </a:p>
          <a:p>
            <a:pPr>
              <a:buSzTx/>
              <a:buNone/>
            </a:pPr>
            <a:r>
              <a:t>6. Plan ahead</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15" name="Shape 215"/>
          <p:cNvSpPr/>
          <p:nvPr>
            <p:ph type="body" idx="1"/>
          </p:nvPr>
        </p:nvSpPr>
        <p:spPr>
          <a:xfrm>
            <a:off x="311699" y="1152475"/>
            <a:ext cx="8520602" cy="3416400"/>
          </a:xfrm>
          <a:prstGeom prst="rect">
            <a:avLst/>
          </a:prstGeom>
        </p:spPr>
        <p:txBody>
          <a:bodyPr/>
          <a:lstStyle>
            <a:lvl1pPr>
              <a:buSzTx/>
              <a:buNone/>
            </a:lvl1pPr>
          </a:lstStyle>
          <a:p>
            <a:pPr/>
            <a:r>
              <a:t>Multiple file formats, based on software.</a:t>
            </a:r>
          </a:p>
        </p:txBody>
      </p:sp>
      <p:pic>
        <p:nvPicPr>
          <p:cNvPr id="216" name="google-sheets-logo.png"/>
          <p:cNvPicPr>
            <a:picLocks noChangeAspect="1"/>
          </p:cNvPicPr>
          <p:nvPr/>
        </p:nvPicPr>
        <p:blipFill>
          <a:blip r:embed="rId3">
            <a:extLst/>
          </a:blip>
          <a:stretch>
            <a:fillRect/>
          </a:stretch>
        </p:blipFill>
        <p:spPr>
          <a:xfrm>
            <a:off x="3523506" y="2415148"/>
            <a:ext cx="975046" cy="891054"/>
          </a:xfrm>
          <a:prstGeom prst="rect">
            <a:avLst/>
          </a:prstGeom>
          <a:ln w="12700">
            <a:miter lim="400000"/>
          </a:ln>
        </p:spPr>
      </p:pic>
      <p:pic>
        <p:nvPicPr>
          <p:cNvPr id="217" name="ms-excel-logo.png"/>
          <p:cNvPicPr>
            <a:picLocks noChangeAspect="1"/>
          </p:cNvPicPr>
          <p:nvPr/>
        </p:nvPicPr>
        <p:blipFill>
          <a:blip r:embed="rId4">
            <a:extLst/>
          </a:blip>
          <a:stretch>
            <a:fillRect/>
          </a:stretch>
        </p:blipFill>
        <p:spPr>
          <a:xfrm>
            <a:off x="2439917" y="2426463"/>
            <a:ext cx="814422" cy="814423"/>
          </a:xfrm>
          <a:prstGeom prst="rect">
            <a:avLst/>
          </a:prstGeom>
          <a:ln w="12700">
            <a:miter lim="400000"/>
          </a:ln>
        </p:spPr>
      </p:pic>
      <p:pic>
        <p:nvPicPr>
          <p:cNvPr id="218" name="numbers-logo.png"/>
          <p:cNvPicPr>
            <a:picLocks noChangeAspect="1"/>
          </p:cNvPicPr>
          <p:nvPr/>
        </p:nvPicPr>
        <p:blipFill>
          <a:blip r:embed="rId5">
            <a:extLst/>
          </a:blip>
          <a:stretch>
            <a:fillRect/>
          </a:stretch>
        </p:blipFill>
        <p:spPr>
          <a:xfrm>
            <a:off x="4813045" y="2426463"/>
            <a:ext cx="814423" cy="814423"/>
          </a:xfrm>
          <a:prstGeom prst="rect">
            <a:avLst/>
          </a:prstGeom>
          <a:ln w="12700">
            <a:miter lim="400000"/>
          </a:ln>
        </p:spPr>
      </p:pic>
      <p:pic>
        <p:nvPicPr>
          <p:cNvPr id="219" name="open-office-calc-logo.png"/>
          <p:cNvPicPr>
            <a:picLocks noChangeAspect="1"/>
          </p:cNvPicPr>
          <p:nvPr/>
        </p:nvPicPr>
        <p:blipFill>
          <a:blip r:embed="rId6">
            <a:extLst/>
          </a:blip>
          <a:stretch>
            <a:fillRect/>
          </a:stretch>
        </p:blipFill>
        <p:spPr>
          <a:xfrm>
            <a:off x="6068433" y="2517450"/>
            <a:ext cx="635650" cy="635650"/>
          </a:xfrm>
          <a:prstGeom prst="rect">
            <a:avLst/>
          </a:prstGeom>
          <a:ln w="12700">
            <a:miter lim="400000"/>
          </a:ln>
        </p:spPr>
      </p:pic>
      <p:pic>
        <p:nvPicPr>
          <p:cNvPr id="220" name="spreadsheet-file-image.png"/>
          <p:cNvPicPr>
            <a:picLocks noChangeAspect="1"/>
          </p:cNvPicPr>
          <p:nvPr/>
        </p:nvPicPr>
        <p:blipFill>
          <a:blip r:embed="rId7">
            <a:extLst/>
          </a:blip>
          <a:stretch>
            <a:fillRect/>
          </a:stretch>
        </p:blipFill>
        <p:spPr>
          <a:xfrm>
            <a:off x="8475318" y="4309511"/>
            <a:ext cx="572094" cy="77831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25" name="Shape 225"/>
          <p:cNvSpPr/>
          <p:nvPr>
            <p:ph type="body" idx="1"/>
          </p:nvPr>
        </p:nvSpPr>
        <p:spPr>
          <a:xfrm>
            <a:off x="311699" y="1152475"/>
            <a:ext cx="8520602" cy="3416400"/>
          </a:xfrm>
          <a:prstGeom prst="rect">
            <a:avLst/>
          </a:prstGeom>
        </p:spPr>
        <p:txBody>
          <a:bodyPr/>
          <a:lstStyle/>
          <a:p>
            <a:pPr>
              <a:buSzTx/>
              <a:buNone/>
            </a:pPr>
            <a:r>
              <a:t>Work best for linking large and complex datasets. </a:t>
            </a:r>
          </a:p>
          <a:p>
            <a:pPr>
              <a:buSzTx/>
              <a:buNone/>
            </a:pPr>
            <a:r>
              <a:t>Easy to query datasets, select portions and combine.</a:t>
            </a:r>
          </a:p>
          <a:p>
            <a:pPr>
              <a:buSzTx/>
              <a:buNone/>
            </a:pPr>
            <a:r>
              <a:t>Steep learning curve and rigid in use.</a:t>
            </a:r>
          </a:p>
          <a:p>
            <a:pPr>
              <a:buSzTx/>
              <a:buNone/>
            </a:pPr>
            <a:r>
              <a:t>Control errors by forced typing and maintaining record integrity.</a:t>
            </a:r>
          </a:p>
        </p:txBody>
      </p:sp>
      <p:pic>
        <p:nvPicPr>
          <p:cNvPr id="226"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1" name="Shape 231"/>
          <p:cNvSpPr/>
          <p:nvPr>
            <p:ph type="body" idx="1"/>
          </p:nvPr>
        </p:nvSpPr>
        <p:spPr>
          <a:xfrm>
            <a:off x="311699" y="1152475"/>
            <a:ext cx="8520602" cy="3416400"/>
          </a:xfrm>
          <a:prstGeom prst="rect">
            <a:avLst/>
          </a:prstGeom>
        </p:spPr>
        <p:txBody>
          <a:bodyPr/>
          <a:lstStyle/>
          <a:p>
            <a:pPr>
              <a:buSzTx/>
              <a:buNone/>
            </a:pPr>
            <a:r>
              <a:t>A database consists of </a:t>
            </a:r>
          </a:p>
          <a:p>
            <a:pPr>
              <a:buSzTx/>
              <a:buNone/>
            </a:pPr>
            <a:r>
              <a:t>1. a set of tables, </a:t>
            </a:r>
          </a:p>
          <a:p>
            <a:pPr>
              <a:buSzTx/>
              <a:buNone/>
            </a:pPr>
            <a:r>
              <a:t>2. defined relationships between tables, </a:t>
            </a:r>
          </a:p>
          <a:p>
            <a:pPr>
              <a:buSzTx/>
              <a:buNone/>
            </a:pPr>
            <a:r>
              <a:t>3. a command language that facilitates data manipulation. </a:t>
            </a:r>
          </a:p>
        </p:txBody>
      </p:sp>
      <p:pic>
        <p:nvPicPr>
          <p:cNvPr id="232"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pic>
        <p:nvPicPr>
          <p:cNvPr id="233" name="database-image.jpg"/>
          <p:cNvPicPr>
            <a:picLocks noChangeAspect="1"/>
          </p:cNvPicPr>
          <p:nvPr/>
        </p:nvPicPr>
        <p:blipFill>
          <a:blip r:embed="rId4">
            <a:extLst/>
          </a:blip>
          <a:stretch>
            <a:fillRect/>
          </a:stretch>
        </p:blipFill>
        <p:spPr>
          <a:xfrm>
            <a:off x="460035" y="3379480"/>
            <a:ext cx="7881217" cy="1525832"/>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8" name="Shape 238"/>
          <p:cNvSpPr/>
          <p:nvPr>
            <p:ph type="body" idx="1"/>
          </p:nvPr>
        </p:nvSpPr>
        <p:spPr>
          <a:xfrm>
            <a:off x="311699" y="1152475"/>
            <a:ext cx="8520602" cy="3416400"/>
          </a:xfrm>
          <a:prstGeom prst="rect">
            <a:avLst/>
          </a:prstGeom>
        </p:spPr>
        <p:txBody>
          <a:bodyPr/>
          <a:lstStyle>
            <a:lvl1pPr>
              <a:buSzTx/>
              <a:buNone/>
            </a:lvl1pPr>
          </a:lstStyle>
          <a:p>
            <a:pPr/>
            <a:r>
              <a:t>Multiple file formats and models, based on software.</a:t>
            </a:r>
          </a:p>
        </p:txBody>
      </p:sp>
      <p:pic>
        <p:nvPicPr>
          <p:cNvPr id="239" name="ms-access-logo.png"/>
          <p:cNvPicPr>
            <a:picLocks noChangeAspect="1"/>
          </p:cNvPicPr>
          <p:nvPr/>
        </p:nvPicPr>
        <p:blipFill>
          <a:blip r:embed="rId3">
            <a:extLst/>
          </a:blip>
          <a:stretch>
            <a:fillRect/>
          </a:stretch>
        </p:blipFill>
        <p:spPr>
          <a:xfrm>
            <a:off x="3697288" y="2375950"/>
            <a:ext cx="732661" cy="719314"/>
          </a:xfrm>
          <a:prstGeom prst="rect">
            <a:avLst/>
          </a:prstGeom>
          <a:ln w="12700">
            <a:miter lim="400000"/>
          </a:ln>
        </p:spPr>
      </p:pic>
      <p:pic>
        <p:nvPicPr>
          <p:cNvPr id="240" name="ms-sql-server-logo.jpg"/>
          <p:cNvPicPr>
            <a:picLocks noChangeAspect="1"/>
          </p:cNvPicPr>
          <p:nvPr/>
        </p:nvPicPr>
        <p:blipFill>
          <a:blip r:embed="rId4">
            <a:extLst/>
          </a:blip>
          <a:stretch>
            <a:fillRect/>
          </a:stretch>
        </p:blipFill>
        <p:spPr>
          <a:xfrm>
            <a:off x="2461956" y="2278198"/>
            <a:ext cx="891053" cy="891053"/>
          </a:xfrm>
          <a:prstGeom prst="rect">
            <a:avLst/>
          </a:prstGeom>
          <a:ln w="12700">
            <a:miter lim="400000"/>
          </a:ln>
        </p:spPr>
      </p:pic>
      <p:pic>
        <p:nvPicPr>
          <p:cNvPr id="241" name="mysql-logo.png"/>
          <p:cNvPicPr>
            <a:picLocks noChangeAspect="1"/>
          </p:cNvPicPr>
          <p:nvPr/>
        </p:nvPicPr>
        <p:blipFill>
          <a:blip r:embed="rId5">
            <a:extLst/>
          </a:blip>
          <a:stretch>
            <a:fillRect/>
          </a:stretch>
        </p:blipFill>
        <p:spPr>
          <a:xfrm>
            <a:off x="4647898" y="2150818"/>
            <a:ext cx="1045401" cy="1045400"/>
          </a:xfrm>
          <a:prstGeom prst="rect">
            <a:avLst/>
          </a:prstGeom>
          <a:ln w="12700">
            <a:miter lim="400000"/>
          </a:ln>
        </p:spPr>
      </p:pic>
      <p:pic>
        <p:nvPicPr>
          <p:cNvPr id="242" name="postgresql-logo.png"/>
          <p:cNvPicPr>
            <a:picLocks noChangeAspect="1"/>
          </p:cNvPicPr>
          <p:nvPr/>
        </p:nvPicPr>
        <p:blipFill>
          <a:blip r:embed="rId6">
            <a:extLst/>
          </a:blip>
          <a:stretch>
            <a:fillRect/>
          </a:stretch>
        </p:blipFill>
        <p:spPr>
          <a:xfrm>
            <a:off x="5852313" y="2316513"/>
            <a:ext cx="891054" cy="814423"/>
          </a:xfrm>
          <a:prstGeom prst="rect">
            <a:avLst/>
          </a:prstGeom>
          <a:ln w="12700">
            <a:miter lim="400000"/>
          </a:ln>
        </p:spPr>
      </p:pic>
      <p:pic>
        <p:nvPicPr>
          <p:cNvPr id="243" name="database-image.JPG"/>
          <p:cNvPicPr>
            <a:picLocks noChangeAspect="1"/>
          </p:cNvPicPr>
          <p:nvPr/>
        </p:nvPicPr>
        <p:blipFill>
          <a:blip r:embed="rId7">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311699" y="445025"/>
            <a:ext cx="8520602" cy="572701"/>
          </a:xfrm>
          <a:prstGeom prst="rect">
            <a:avLst/>
          </a:prstGeom>
        </p:spPr>
        <p:txBody>
          <a:bodyPr/>
          <a:lstStyle>
            <a:lvl1pPr defTabSz="877823">
              <a:defRPr sz="2688"/>
            </a:lvl1pPr>
          </a:lstStyle>
          <a:p>
            <a:pPr/>
            <a:r>
              <a:t>Using automatic validation</a:t>
            </a:r>
          </a:p>
        </p:txBody>
      </p:sp>
      <p:pic>
        <p:nvPicPr>
          <p:cNvPr id="248" name="google-sheets-logo.png"/>
          <p:cNvPicPr>
            <a:picLocks noChangeAspect="1"/>
          </p:cNvPicPr>
          <p:nvPr/>
        </p:nvPicPr>
        <p:blipFill>
          <a:blip r:embed="rId3">
            <a:extLst/>
          </a:blip>
          <a:stretch>
            <a:fillRect/>
          </a:stretch>
        </p:blipFill>
        <p:spPr>
          <a:xfrm>
            <a:off x="6468508" y="2002144"/>
            <a:ext cx="1285101" cy="1174400"/>
          </a:xfrm>
          <a:prstGeom prst="rect">
            <a:avLst/>
          </a:prstGeom>
          <a:ln w="12700">
            <a:miter lim="400000"/>
          </a:ln>
        </p:spPr>
      </p:pic>
      <p:pic>
        <p:nvPicPr>
          <p:cNvPr id="249" name="ms-excel-logo.png"/>
          <p:cNvPicPr>
            <a:picLocks noChangeAspect="1"/>
          </p:cNvPicPr>
          <p:nvPr/>
        </p:nvPicPr>
        <p:blipFill>
          <a:blip r:embed="rId4">
            <a:extLst/>
          </a:blip>
          <a:stretch>
            <a:fillRect/>
          </a:stretch>
        </p:blipFill>
        <p:spPr>
          <a:xfrm>
            <a:off x="1444281" y="2164539"/>
            <a:ext cx="814422" cy="814422"/>
          </a:xfrm>
          <a:prstGeom prst="rect">
            <a:avLst/>
          </a:prstGeom>
          <a:ln w="12700">
            <a:miter lim="400000"/>
          </a:ln>
        </p:spPr>
      </p:pic>
      <p:pic>
        <p:nvPicPr>
          <p:cNvPr id="250" name="google-forms-logo.png"/>
          <p:cNvPicPr>
            <a:picLocks noChangeAspect="1"/>
          </p:cNvPicPr>
          <p:nvPr/>
        </p:nvPicPr>
        <p:blipFill>
          <a:blip r:embed="rId5">
            <a:extLst/>
          </a:blip>
          <a:stretch>
            <a:fillRect/>
          </a:stretch>
        </p:blipFill>
        <p:spPr>
          <a:xfrm>
            <a:off x="5249125" y="1984550"/>
            <a:ext cx="1246597" cy="1174400"/>
          </a:xfrm>
          <a:prstGeom prst="rect">
            <a:avLst/>
          </a:prstGeom>
          <a:ln w="12700">
            <a:miter lim="400000"/>
          </a:ln>
        </p:spPr>
      </p:pic>
      <p:sp>
        <p:nvSpPr>
          <p:cNvPr id="251" name="Shape 251"/>
          <p:cNvSpPr/>
          <p:nvPr/>
        </p:nvSpPr>
        <p:spPr>
          <a:xfrm>
            <a:off x="6363960" y="2384134"/>
            <a:ext cx="252473" cy="3752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lvl1pPr defTabSz="877823">
              <a:defRPr sz="2688"/>
            </a:lvl1pPr>
          </a:lstStyle>
          <a:p>
            <a:pPr/>
            <a:r>
              <a:t>Conclusion</a:t>
            </a:r>
          </a:p>
        </p:txBody>
      </p:sp>
      <p:sp>
        <p:nvSpPr>
          <p:cNvPr id="256" name="Shape 256"/>
          <p:cNvSpPr/>
          <p:nvPr>
            <p:ph type="body" idx="1"/>
          </p:nvPr>
        </p:nvSpPr>
        <p:spPr>
          <a:prstGeom prst="rect">
            <a:avLst/>
          </a:prstGeom>
        </p:spPr>
        <p:txBody>
          <a:bodyPr/>
          <a:lstStyle/>
          <a:p>
            <a:pPr/>
            <a:r>
              <a:t> Discussed data sources and reproducibility. </a:t>
            </a:r>
          </a:p>
          <a:p>
            <a:pPr/>
            <a:r>
              <a:t> Compared tabular data arrangements in spreadsheets.</a:t>
            </a:r>
          </a:p>
          <a:p>
            <a:pPr/>
            <a:r>
              <a:t> Reviewed differences in plain text, spreadsheet, and database formats.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
        <p:nvSpPr>
          <p:cNvPr id="259" name="Shape 259"/>
          <p:cNvSpPr/>
          <p:nvPr>
            <p:ph type="body" idx="1"/>
          </p:nvPr>
        </p:nvSpPr>
        <p:spPr>
          <a:xfrm>
            <a:off x="311699" y="1152475"/>
            <a:ext cx="8520602" cy="3416400"/>
          </a:xfrm>
          <a:prstGeom prst="rect">
            <a:avLst/>
          </a:prstGeom>
        </p:spPr>
        <p:txBody>
          <a:bodyPr/>
          <a:lstStyle/>
          <a:p>
            <a:pPr marL="457200" indent="-317500">
              <a:defRPr sz="1400"/>
            </a:pPr>
            <a:r>
              <a:t>Data Carpentry. "Data Organization in Spreadsheets" [Website](</a:t>
            </a:r>
            <a:r>
              <a:rPr u="sng">
                <a:solidFill>
                  <a:schemeClr val="accent5"/>
                </a:solidFill>
                <a:uFill>
                  <a:solidFill>
                    <a:schemeClr val="accent5"/>
                  </a:solidFill>
                </a:uFill>
                <a:hlinkClick r:id="rId2" invalidUrl="" action="" tgtFrame="" tooltip="" history="1" highlightClick="0" endSnd="0"/>
              </a:rPr>
              <a:t>http://www.datacarpentry.org/spreadsheet-ecology-lesson/</a:t>
            </a:r>
            <a:r>
              <a:t>)</a:t>
            </a:r>
          </a:p>
          <a:p>
            <a:pPr marL="457200" indent="-317500">
              <a:defRPr sz="1400"/>
            </a:pPr>
            <a:r>
              <a:t>Cornell University. “Preparing tabular data for description and archiving” [Website](</a:t>
            </a:r>
            <a:r>
              <a:rPr u="sng">
                <a:solidFill>
                  <a:schemeClr val="accent5"/>
                </a:solidFill>
                <a:uFill>
                  <a:solidFill>
                    <a:schemeClr val="accent5"/>
                  </a:solidFill>
                </a:uFill>
                <a:hlinkClick r:id="rId3" invalidUrl="" action="" tgtFrame="" tooltip="" history="1" highlightClick="0" endSnd="0"/>
              </a:rPr>
              <a:t>https://data.research.cornell.edu/content/tabular-data</a:t>
            </a:r>
            <a:r>
              <a:t>) </a:t>
            </a:r>
          </a:p>
          <a:p>
            <a:pPr marL="457200" indent="-317500">
              <a:defRPr sz="1400"/>
            </a:pPr>
            <a:r>
              <a:t>DataONE. "Data entry and manipulation" [Website](</a:t>
            </a:r>
            <a:r>
              <a:rPr u="sng">
                <a:solidFill>
                  <a:schemeClr val="accent5"/>
                </a:solidFill>
                <a:uFill>
                  <a:solidFill>
                    <a:schemeClr val="accent5"/>
                  </a:solidFill>
                </a:uFill>
                <a:hlinkClick r:id="rId4" invalidUrl="" action="" tgtFrame="" tooltip="" history="1" highlightClick="0" endSnd="0"/>
              </a:rPr>
              <a:t>https://www.dataone.org/education-modules</a:t>
            </a:r>
            <a:r>
              <a:t>)</a:t>
            </a:r>
          </a:p>
          <a:p>
            <a:pPr marL="457200" indent="-317500">
              <a:defRPr sz="1400"/>
            </a:pPr>
            <a:r>
              <a:t>DMPTool. "Data Management General Guidance" [Website](</a:t>
            </a:r>
            <a:r>
              <a:rPr u="sng">
                <a:solidFill>
                  <a:schemeClr val="accent5"/>
                </a:solidFill>
                <a:uFill>
                  <a:solidFill>
                    <a:schemeClr val="accent5"/>
                  </a:solidFill>
                </a:uFill>
                <a:hlinkClick r:id="rId5" invalidUrl="" action="" tgtFrame="" tooltip="" history="1" highlightClick="0" endSnd="0"/>
              </a:rPr>
              <a:t>https://dmptool.org/dm_guidance</a:t>
            </a:r>
            <a:r>
              <a:t>)</a:t>
            </a:r>
          </a:p>
          <a:p>
            <a:pPr marL="457200" indent="-317500">
              <a:defRPr sz="1400"/>
            </a:pPr>
            <a:r>
              <a:t>Wickham, Hadley. 2014. Tidy Data. Journal of Statistical Software, 59:10 [Article](</a:t>
            </a:r>
            <a:r>
              <a:rPr u="sng">
                <a:solidFill>
                  <a:schemeClr val="accent5"/>
                </a:solidFill>
                <a:uFill>
                  <a:solidFill>
                    <a:schemeClr val="accent5"/>
                  </a:solidFill>
                </a:uFill>
                <a:hlinkClick r:id="rId6" invalidUrl="" action="" tgtFrame="" tooltip="" history="1" highlightClick="0" endSnd="0"/>
              </a:rPr>
              <a:t>https://doi.org/</a:t>
            </a:r>
            <a:r>
              <a:rPr u="sng">
                <a:solidFill>
                  <a:schemeClr val="accent5"/>
                </a:solidFill>
                <a:uFill>
                  <a:solidFill>
                    <a:schemeClr val="accent5"/>
                  </a:solidFill>
                </a:uFill>
                <a:hlinkClick r:id="rId6" invalidUrl="" action="" tgtFrame="" tooltip="" history="1" highlightClick="0" endSnd="0"/>
              </a:rPr>
              <a:t>10.18637/jss.v059.i10</a:t>
            </a: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Introduction </a:t>
            </a:r>
          </a:p>
        </p:txBody>
      </p:sp>
      <p:sp>
        <p:nvSpPr>
          <p:cNvPr id="121" name="Shape 121"/>
          <p:cNvSpPr/>
          <p:nvPr>
            <p:ph type="body" idx="1"/>
          </p:nvPr>
        </p:nvSpPr>
        <p:spPr>
          <a:xfrm>
            <a:off x="311699" y="1192200"/>
            <a:ext cx="8520602" cy="3416400"/>
          </a:xfrm>
          <a:prstGeom prst="rect">
            <a:avLst/>
          </a:prstGeom>
        </p:spPr>
        <p:txBody>
          <a:bodyPr/>
          <a:lstStyle/>
          <a:p>
            <a:pPr>
              <a:buSzTx/>
              <a:buNone/>
            </a:pPr>
            <a:r>
              <a:t>Focus on</a:t>
            </a:r>
          </a:p>
          <a:p>
            <a:pPr marL="180473" indent="-180473">
              <a:buClrTx/>
              <a:buChar char="•"/>
            </a:pPr>
            <a:r>
              <a:t>gathering data,</a:t>
            </a:r>
          </a:p>
          <a:p>
            <a:pPr marL="180473" indent="-180473">
              <a:buClrTx/>
              <a:buChar char="•"/>
            </a:pPr>
            <a:r>
              <a:t>data entry, </a:t>
            </a:r>
          </a:p>
          <a:p>
            <a:pPr marL="180473" indent="-180473">
              <a:buClrTx/>
              <a:buChar char="•"/>
            </a:pPr>
            <a:r>
              <a:t>and arranging data to your advantage.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311699" y="445025"/>
            <a:ext cx="8520602" cy="572701"/>
          </a:xfrm>
          <a:prstGeom prst="rect">
            <a:avLst/>
          </a:prstGeom>
        </p:spPr>
        <p:txBody>
          <a:bodyPr/>
          <a:lstStyle>
            <a:lvl1pPr defTabSz="877823">
              <a:defRPr sz="2688"/>
            </a:lvl1pPr>
          </a:lstStyle>
          <a:p>
            <a:pPr/>
            <a:r>
              <a:t>Ways to gather data</a:t>
            </a:r>
          </a:p>
        </p:txBody>
      </p:sp>
      <p:sp>
        <p:nvSpPr>
          <p:cNvPr id="126" name="Shape 126"/>
          <p:cNvSpPr/>
          <p:nvPr>
            <p:ph type="body" idx="1"/>
          </p:nvPr>
        </p:nvSpPr>
        <p:spPr>
          <a:xfrm>
            <a:off x="311699" y="1152475"/>
            <a:ext cx="8520602" cy="3416400"/>
          </a:xfrm>
          <a:prstGeom prst="rect">
            <a:avLst/>
          </a:prstGeom>
        </p:spPr>
        <p:txBody>
          <a:bodyPr/>
          <a:lstStyle/>
          <a:p>
            <a:pPr marL="457200" indent="-228600"/>
            <a:r>
              <a:t>Observational data</a:t>
            </a:r>
          </a:p>
          <a:p>
            <a:pPr marL="457200" indent="-228600"/>
            <a:r>
              <a:t>Experimental data</a:t>
            </a:r>
          </a:p>
          <a:p>
            <a:pPr marL="457200" indent="-228600"/>
            <a:r>
              <a:t>Simulation data</a:t>
            </a:r>
          </a:p>
          <a:p>
            <a:pPr marL="457200" indent="-228600"/>
            <a:r>
              <a:t>Derived and Compiled data</a:t>
            </a:r>
          </a:p>
          <a:p>
            <a:pPr marL="457200" indent="-228600"/>
            <a:r>
              <a:t>Reference data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31" name="Shape 131"/>
          <p:cNvSpPr/>
          <p:nvPr>
            <p:ph type="body" idx="1"/>
          </p:nvPr>
        </p:nvSpPr>
        <p:spPr>
          <a:xfrm>
            <a:off x="311699" y="1152475"/>
            <a:ext cx="8520602" cy="3416400"/>
          </a:xfrm>
          <a:prstGeom prst="rect">
            <a:avLst/>
          </a:prstGeom>
        </p:spPr>
        <p:txBody>
          <a:bodyPr/>
          <a:lstStyle/>
          <a:p>
            <a:pPr>
              <a:buSzTx/>
              <a:buNone/>
            </a:pPr>
            <a:r>
              <a:rPr u="sng">
                <a:solidFill>
                  <a:schemeClr val="accent5"/>
                </a:solidFill>
                <a:uFill>
                  <a:solidFill>
                    <a:schemeClr val="accent5"/>
                  </a:solidFill>
                </a:uFill>
                <a:hlinkClick r:id="rId3" invalidUrl="" action="" tgtFrame="" tooltip="" history="1" highlightClick="0" endSnd="0"/>
              </a:rPr>
              <a:t>PollEv.com/annadabrowsk274</a:t>
            </a: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311699" y="445025"/>
            <a:ext cx="8520602" cy="572701"/>
          </a:xfrm>
          <a:prstGeom prst="rect">
            <a:avLst/>
          </a:prstGeom>
        </p:spPr>
        <p:txBody>
          <a:bodyPr/>
          <a:lstStyle>
            <a:lvl1pPr defTabSz="877823">
              <a:defRPr sz="2688"/>
            </a:lvl1pPr>
          </a:lstStyle>
          <a:p>
            <a:pPr/>
            <a:r>
              <a:t>Reproducibility</a:t>
            </a:r>
          </a:p>
        </p:txBody>
      </p:sp>
      <p:sp>
        <p:nvSpPr>
          <p:cNvPr id="136" name="Shape 136"/>
          <p:cNvSpPr/>
          <p:nvPr>
            <p:ph type="body" idx="1"/>
          </p:nvPr>
        </p:nvSpPr>
        <p:spPr>
          <a:xfrm>
            <a:off x="311699" y="1152475"/>
            <a:ext cx="8520602" cy="3416400"/>
          </a:xfrm>
          <a:prstGeom prst="rect">
            <a:avLst/>
          </a:prstGeom>
        </p:spPr>
        <p:txBody>
          <a:bodyPr/>
          <a:lstStyle/>
          <a:p>
            <a:pPr>
              <a:buSzTx/>
              <a:buNone/>
            </a:pPr>
            <a:r>
              <a:rPr b="1"/>
              <a:t>Observational</a:t>
            </a:r>
            <a:r>
              <a:t>: Usually irreplaceable and important to safeguard.</a:t>
            </a:r>
          </a:p>
          <a:p>
            <a:pPr>
              <a:buSzTx/>
              <a:buNone/>
            </a:pPr>
            <a:r>
              <a:rPr b="1"/>
              <a:t>Experimental</a:t>
            </a:r>
            <a:r>
              <a:t>: Often reproducible, can be expensive or time-consuming.</a:t>
            </a:r>
          </a:p>
          <a:p>
            <a:pPr>
              <a:buSzTx/>
              <a:buNone/>
            </a:pPr>
            <a:r>
              <a:rPr b="1"/>
              <a:t>Simulation</a:t>
            </a:r>
            <a:r>
              <a:t>: Likely to be reproducible, if the model and inputs are preserved.</a:t>
            </a:r>
          </a:p>
          <a:p>
            <a:pPr>
              <a:buSzTx/>
              <a:buNone/>
            </a:pPr>
            <a:r>
              <a:rPr b="1"/>
              <a:t>Derived and compiled data</a:t>
            </a:r>
            <a:r>
              <a:t>: Reproducible, but can be very expensive and time-consuming.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311699" y="445025"/>
            <a:ext cx="8520602" cy="572701"/>
          </a:xfrm>
          <a:prstGeom prst="rect">
            <a:avLst/>
          </a:prstGeom>
        </p:spPr>
        <p:txBody>
          <a:bodyPr/>
          <a:lstStyle>
            <a:lvl1pPr defTabSz="877823">
              <a:defRPr sz="2688"/>
            </a:lvl1pPr>
          </a:lstStyle>
          <a:p>
            <a:pPr/>
            <a:r>
              <a:t>Video: Data loss</a:t>
            </a:r>
          </a:p>
        </p:txBody>
      </p:sp>
      <p:sp>
        <p:nvSpPr>
          <p:cNvPr id="141" name="Shape 141"/>
          <p:cNvSpPr/>
          <p:nvPr>
            <p:ph type="body" idx="1"/>
          </p:nvPr>
        </p:nvSpPr>
        <p:spPr>
          <a:xfrm>
            <a:off x="311699" y="1152475"/>
            <a:ext cx="8520602" cy="3416400"/>
          </a:xfrm>
          <a:prstGeom prst="rect">
            <a:avLst/>
          </a:prstGeom>
        </p:spPr>
        <p:txBody>
          <a:bodyPr/>
          <a:lstStyle/>
          <a:p>
            <a:pPr>
              <a:buSzTx/>
              <a:buNone/>
            </a:pPr>
            <a:r>
              <a:t>Bruce Herbert, Professor of Geology at Texas A&amp;M University.</a:t>
            </a:r>
          </a:p>
          <a:p>
            <a:pPr>
              <a:buSzTx/>
              <a:buNone/>
            </a:pPr>
            <a:r>
              <a:rPr u="sng">
                <a:solidFill>
                  <a:schemeClr val="accent5"/>
                </a:solidFill>
                <a:uFill>
                  <a:solidFill>
                    <a:schemeClr val="accent5"/>
                  </a:solidFill>
                </a:uFill>
                <a:hlinkClick r:id="rId3" invalidUrl="" action="" tgtFrame="" tooltip="" history="1" highlightClick="0" endSnd="0"/>
              </a:rPr>
              <a:t>https://youtu.be/xy7b_6MIB4k</a:t>
            </a:r>
            <a:r>
              <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data_entry-image.jpg"/>
          <p:cNvPicPr>
            <a:picLocks noChangeAspect="1"/>
          </p:cNvPicPr>
          <p:nvPr/>
        </p:nvPicPr>
        <p:blipFill>
          <a:blip r:embed="rId3">
            <a:extLst/>
          </a:blip>
          <a:stretch>
            <a:fillRect/>
          </a:stretch>
        </p:blipFill>
        <p:spPr>
          <a:xfrm>
            <a:off x="1589155" y="301226"/>
            <a:ext cx="5965690" cy="454104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311699" y="445025"/>
            <a:ext cx="8520602" cy="572701"/>
          </a:xfrm>
          <a:prstGeom prst="rect">
            <a:avLst/>
          </a:prstGeom>
        </p:spPr>
        <p:txBody>
          <a:bodyPr/>
          <a:lstStyle>
            <a:lvl1pPr defTabSz="877823">
              <a:defRPr sz="2688"/>
            </a:lvl1pPr>
          </a:lstStyle>
          <a:p>
            <a:pPr/>
            <a:r>
              <a:t>Tips to assure quality</a:t>
            </a:r>
          </a:p>
        </p:txBody>
      </p:sp>
      <p:sp>
        <p:nvSpPr>
          <p:cNvPr id="150" name="Shape 150"/>
          <p:cNvSpPr/>
          <p:nvPr>
            <p:ph type="body" idx="1"/>
          </p:nvPr>
        </p:nvSpPr>
        <p:spPr>
          <a:xfrm>
            <a:off x="311699" y="1152475"/>
            <a:ext cx="8520602" cy="3416400"/>
          </a:xfrm>
          <a:prstGeom prst="rect">
            <a:avLst/>
          </a:prstGeom>
        </p:spPr>
        <p:txBody>
          <a:bodyPr/>
          <a:lstStyle/>
          <a:p>
            <a:pPr marL="457200" indent="-228600"/>
            <a:r>
              <a:t>Enforce consistent procedure and use of standards.</a:t>
            </a:r>
          </a:p>
          <a:p>
            <a:pPr marL="457200" indent="-228600"/>
            <a:r>
              <a:t>Minimize number of times data must be entered.</a:t>
            </a:r>
          </a:p>
          <a:p>
            <a:pPr marL="457200" indent="-228600"/>
            <a:r>
              <a:t>Consider adding an automatic validation layer.</a:t>
            </a:r>
          </a:p>
          <a:p>
            <a:pPr marL="457200" indent="-228600"/>
            <a:r>
              <a:t>Double check for errors. Preferably using a second person.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