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 Id="rId3" Type="http://schemas.openxmlformats.org/officeDocument/2006/relationships/hyperlink" Target="http://healthcare.partners.org/phsirb/deidinfo.htm" TargetMode="External"/><Relationship Id="rId4" Type="http://schemas.openxmlformats.org/officeDocument/2006/relationships/hyperlink" Target="http://privacyruleandresearch.nih.gov/pr_02.asp" TargetMode="Externa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 Objectives</a:t>
            </a:r>
          </a:p>
          <a:p>
            <a:pPr/>
            <a:r>
              <a:t>- Understand that legal and ethical considerations impact how data are managed.</a:t>
            </a:r>
          </a:p>
          <a:p>
            <a:pPr/>
            <a:r>
              <a:t>- Identify potential legal or ethical concerns with your research project(s).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This means the research institution owns the data and then allows the principal investigator (PI) on the grant to be the steward of the data.</a:t>
            </a:r>
          </a:p>
          <a:p>
            <a:pPr/>
          </a:p>
          <a:p>
            <a:pPr/>
            <a:r>
              <a:t>The PI takes responsibility for the collection, recording, storage, retention and disposal of data. They can claim control over the data.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p>
          <a:p>
            <a:pPr/>
            <a:r>
              <a:t>Meanwhile the graduate students, postdocs, or faculty involved in performing research on a particular grant cannot assume that they own the data that they are collecting and managing. The people in a laboratory or on a research project are essentially working for the academic institution, which assigns the rights of the data to the PI.</a:t>
            </a:r>
          </a:p>
          <a:p>
            <a:pPr/>
          </a:p>
          <a:p>
            <a:pPr/>
            <a:r>
              <a:t>Importantly, students should not take the data with them when they leave the institution unless they have made appropriate arrangements with the project PI. Retaining copies is allowed with permission.</a:t>
            </a:r>
          </a:p>
          <a:p>
            <a:pPr/>
          </a:p>
          <a:p>
            <a:pPr/>
            <a:r>
              <a:t>This is only one example of how data ownership may look. Your situation may be different, and you should be aware that with industry-funded research, data can belong to the sponsor.</a:t>
            </a:r>
          </a:p>
          <a:p>
            <a:pPr/>
          </a:p>
          <a:p>
            <a:pPr/>
            <a:r>
              <a:t>http://ori.dhhs.gov/education/products/columbia_wbt/rcr_data/case/index.html#2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 Intellectual Property</a:t>
            </a:r>
          </a:p>
          <a:p>
            <a:pPr/>
            <a:r>
              <a:t>Intellectual property is the reason ownership becomes a big deal.</a:t>
            </a:r>
          </a:p>
          <a:p>
            <a:pPr/>
          </a:p>
          <a:p>
            <a:pPr/>
            <a:r>
              <a:t>As we mentioned a little while ago, data are seen as assets and therefore research stakeholders want to protect their legal rights to the data. The legal rights I was referring to are **intellectual property rights**.</a:t>
            </a:r>
          </a:p>
          <a:p>
            <a:pPr/>
          </a:p>
          <a:p>
            <a:pPr/>
            <a:r>
              <a:t>Intellectual property rights are legal rights that apply to “creations of the mind.”</a:t>
            </a:r>
          </a:p>
          <a:p>
            <a:pPr/>
          </a:p>
          <a:p>
            <a:pPr/>
            <a:r>
              <a:t>Generally Intellectual Property (IP) law covers:</a:t>
            </a:r>
          </a:p>
          <a:p>
            <a:pPr/>
          </a:p>
          <a:p>
            <a:pPr/>
            <a:r>
              <a:t>- Copyright</a:t>
            </a:r>
          </a:p>
          <a:p>
            <a:pPr/>
            <a:r>
              <a:t>- Patents</a:t>
            </a:r>
          </a:p>
          <a:p>
            <a:pPr/>
            <a:r>
              <a:t>- Trademarks</a:t>
            </a:r>
          </a:p>
          <a:p>
            <a:pPr/>
            <a:r>
              <a:t>- Industrial Designs</a:t>
            </a:r>
          </a:p>
          <a:p>
            <a:pPr/>
          </a:p>
          <a:p>
            <a:pPr/>
            <a:r>
              <a:t>Intellectual property generated in an academic setting usually involves copyrights, patents and trade secrets. </a:t>
            </a:r>
          </a:p>
          <a:p>
            <a:pPr/>
          </a:p>
          <a:p>
            <a:pPr/>
            <a:r>
              <a:t>These may can affect who is allowed to access and use data, and how.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 Copyright</a:t>
            </a:r>
          </a:p>
          <a:p>
            <a:pPr/>
            <a:r>
              <a:t>Copyright is the most commonly discussed Intellectual Property right, and the one you’re most likely to hear about.</a:t>
            </a:r>
          </a:p>
          <a:p>
            <a:pPr/>
          </a:p>
          <a:p>
            <a:pPr/>
            <a:r>
              <a:t>It is a legal protection for "original works of authorship.”</a:t>
            </a:r>
          </a:p>
          <a:p>
            <a:pPr/>
          </a:p>
          <a:p>
            <a:pPr/>
            <a:r>
              <a:t>And gives the owner exclusive legal right to:</a:t>
            </a:r>
          </a:p>
          <a:p>
            <a:pPr/>
            <a:r>
              <a:t>- Reproduce</a:t>
            </a:r>
          </a:p>
          <a:p>
            <a:pPr/>
            <a:r>
              <a:t>- Prepare derivative works </a:t>
            </a:r>
          </a:p>
          <a:p>
            <a:pPr/>
            <a:r>
              <a:t>- Distribute copies</a:t>
            </a:r>
          </a:p>
          <a:p>
            <a:pPr/>
            <a:r>
              <a:t>- Perform or display publicly</a:t>
            </a:r>
          </a:p>
          <a:p>
            <a:pPr/>
            <a:r>
              <a:t>- Grant licenses or transfer copyrights to others</a:t>
            </a:r>
          </a:p>
          <a:p>
            <a:pPr/>
          </a:p>
          <a:p>
            <a:pPr/>
            <a:r>
              <a:t>Copyright may belong to the authors/creators of “original works of authorship” or their employers.</a:t>
            </a:r>
          </a:p>
          <a:p>
            <a:pPr/>
          </a:p>
          <a:p>
            <a:pPr/>
            <a:r>
              <a:t>Copyright protection is available for most literary, musical, dramatic, photographic and other creative works. This includes research articles, research monographs, textbooks, theses and dissertations, still images, computer software, teaching materials, proposals, and research reports.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Since this is a legal protection, this means that "It is illegal for anyone to violate any of the rights provided by the copyright law to the owner of copyright. These rights, however, are not unlimited in scope.”</a:t>
            </a:r>
          </a:p>
          <a:p>
            <a:pPr/>
          </a:p>
          <a:p>
            <a:pPr/>
            <a:r>
              <a:t>This is from the US copyright office, and you can learn more about copyright basics at the link I’ve included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 The problem with data</a:t>
            </a:r>
          </a:p>
          <a:p>
            <a:pPr/>
            <a:r>
              <a:t>Copyright applies to work that includes a level of "creative expression."</a:t>
            </a:r>
          </a:p>
          <a:p>
            <a:pPr/>
          </a:p>
          <a:p>
            <a:pPr/>
            <a:r>
              <a:t>Copyright does not apply to:</a:t>
            </a:r>
          </a:p>
          <a:p>
            <a:pPr/>
            <a:r>
              <a:t>- Facts</a:t>
            </a:r>
          </a:p>
          <a:p>
            <a:pPr/>
            <a:r>
              <a:t>- The labor of research</a:t>
            </a:r>
          </a:p>
          <a:p>
            <a:pPr/>
          </a:p>
          <a:p>
            <a:pPr/>
            <a:r>
              <a:t>Copyright does not apply to facts, so if you measure the temperature in this room, and you right down 68°F, this fact is not protected by copyright.</a:t>
            </a:r>
          </a:p>
          <a:p>
            <a:pPr/>
          </a:p>
          <a:p>
            <a:pPr/>
            <a:r>
              <a:t>Even if you put in a lot of effort into gathering the data, it does not mean these data will be protected by copyright.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The distinction between pure fact and "creative expression" is determined primarily by current case law. This means, that we only have past legal cases to rely on, in order to try to determine whether particular data are considered facts, or whether they contain elements of creative expression.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Another important point to consider is that in the United States, while data and facts cannot be copyrighted, creative expressions of data, such as a chart or a table within a publication ARE copyrightable.  </a:t>
            </a:r>
          </a:p>
          <a:p>
            <a:pPr/>
          </a:p>
          <a:p>
            <a:pPr/>
            <a:r>
              <a:t>Databases are generally protected by copyright law and are referred to as “compilations”.  The U.S. Copyright Act defines a compilation as a “collection and assembling of preexisting materials or of data that are selected in such a way that the resulting work as a whole constitutes an original work of authorship.” </a:t>
            </a:r>
          </a:p>
          <a:p>
            <a:pPr/>
          </a:p>
          <a:p>
            <a:pPr/>
            <a:r>
              <a:t>The individual facts or data contained within the database may or may not be protected by copyright; however, the selection and/or arrangement of the facts or data as a whole will be protected by copyright if it contains </a:t>
            </a:r>
            <a:r>
              <a:rPr b="1"/>
              <a:t>enough</a:t>
            </a:r>
            <a:r>
              <a:t> creative, original expression.</a:t>
            </a:r>
          </a:p>
          <a:p>
            <a:pPr/>
          </a:p>
          <a:p>
            <a:pPr/>
            <a:r>
              <a:t>In some foreign jurisdictions such as the European Union, database compilations, including the factual data, ARE protected by law.</a:t>
            </a:r>
          </a:p>
          <a:p>
            <a:pPr/>
          </a:p>
          <a:p>
            <a:pPr/>
            <a:r>
              <a:t>Facts in a dataset are not copyrightable, but compiled databases might be copyrightable, and graphs derived from data are copyrightable due to creative expression. So, the choices you make in arranging, choosing colors, and designing the graph.</a:t>
            </a:r>
          </a:p>
          <a:p>
            <a:pPr/>
          </a:p>
          <a:p>
            <a:pPr/>
            <a:r>
              <a:t>Since, definitions of data and types of data vary, the the definition of “creative expression” is vague, it's best to play it safe.</a:t>
            </a: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Copyright issues mainly will come into play, if you are reusing someone else’s data, or choosing to share data you’ve collected.</a:t>
            </a:r>
          </a:p>
          <a:p>
            <a:pPr/>
          </a:p>
          <a:p>
            <a:pPr/>
            <a:r>
              <a:t>Generally speaking.</a:t>
            </a:r>
          </a:p>
          <a:p>
            <a:pPr/>
            <a:r>
              <a:t>When reusing data that someone else shares:</a:t>
            </a:r>
          </a:p>
          <a:p>
            <a:pPr/>
            <a:r>
              <a:t>Follow the instructions of the data creators </a:t>
            </a:r>
          </a:p>
          <a:p>
            <a:pPr/>
            <a:r>
              <a:t>Follow community norms and cite the original creators.</a:t>
            </a:r>
          </a:p>
          <a:p>
            <a:pPr/>
          </a:p>
          <a:p>
            <a:pPr/>
            <a:r>
              <a:t>Licenses and contracts usually take precedence over copyright law.</a:t>
            </a:r>
          </a:p>
          <a:p>
            <a:pPr/>
          </a:p>
          <a:p>
            <a:pPr/>
            <a:r>
              <a:t>With only limited protection through copyright law, database developers generally protect their databases by using a legal contract, such as a license, so that users must comply with wishes of the copyright owner as to how that data may be accessed and used.</a:t>
            </a:r>
          </a:p>
          <a:p>
            <a:pPr/>
          </a:p>
          <a:p>
            <a:pPr/>
            <a:r>
              <a:t>Licenses are something we will review more when we discuss reusing and sharing data.</a:t>
            </a:r>
          </a:p>
          <a:p>
            <a:pPr/>
          </a:p>
          <a:p>
            <a:pPr/>
            <a:r>
              <a:t>When sharing data:</a:t>
            </a:r>
          </a:p>
          <a:p>
            <a:pPr/>
            <a:r>
              <a:t>Make it clear how others can use your data and how to cite you.</a:t>
            </a:r>
          </a:p>
          <a:p>
            <a:pPr/>
          </a:p>
          <a:p>
            <a:pPr/>
            <a:r>
              <a:t>You may need to work with your advisor in order to determine how others can use the data, since they may be considered the stewards of the data. </a:t>
            </a:r>
          </a:p>
          <a:p>
            <a:pPr/>
          </a:p>
          <a:p>
            <a:pPr/>
            <a:r>
              <a:t>If you are trying to understand how you can use data someone else has created and shared publicly, you can turn to your advisor or contact your subject librarian.</a:t>
            </a:r>
          </a:p>
          <a:p>
            <a:pPr/>
          </a:p>
          <a:p>
            <a:pP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7 minute video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a:r>
              <a:t>## Introduction</a:t>
            </a:r>
          </a:p>
          <a:p>
            <a:pPr/>
            <a:r>
              <a:t>In this section, we'll  do a bit of heavy lifting and discuss legal and ethical issues to be aware of when working with data. </a:t>
            </a:r>
          </a:p>
          <a:p>
            <a:pPr/>
            <a:r>
              <a:t>The goal is to help you identify and understand potential obligations before you pursue a research project.</a:t>
            </a:r>
          </a:p>
          <a:p>
            <a:pPr/>
          </a:p>
          <a:p>
            <a:pPr/>
            <a:r>
              <a:t>This part will be the most like a lecture. But, you’re welcome to ask questions at any point and I’ll do my best to answer.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In the video, Nancy mentioned HIPAA and FERPA as laws that can also limit how you are able to use and share data. </a:t>
            </a:r>
          </a:p>
          <a:p>
            <a:pPr/>
          </a:p>
          <a:p>
            <a:pPr/>
            <a:r>
              <a:t>Some data have additional restrictions because they contain private information, or information that poses a risk if it isn’t kept secure. This means that the way you interact with these data, where they are stored and how you access them, may also be limited. </a:t>
            </a:r>
          </a:p>
          <a:p>
            <a:pPr/>
          </a:p>
          <a:p>
            <a:pPr/>
            <a:r>
              <a:t>## Discussion</a:t>
            </a:r>
          </a:p>
          <a:p>
            <a:pPr/>
            <a:r>
              <a:t>Can you think of some data that may be sensitive and need to be kept secure?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For the first two, National security and classified information, and Controlled unclassified information. The principal investigator is responsible for setting up secure storage with the help of IT and SRS. </a:t>
            </a:r>
          </a:p>
          <a:p>
            <a:pPr/>
          </a:p>
          <a:p>
            <a:pPr/>
            <a:r>
              <a:t>These will be outlined in grants and contracts. It is worth looking at funder policies for handling this kind of information.</a:t>
            </a:r>
          </a:p>
          <a:p>
            <a:pPr/>
          </a:p>
          <a:p>
            <a:pPr/>
            <a:r>
              <a:t>To protect confidentiality in these instances, researchers should not collect the data at all, or if it is crucial, should substitute the actual data with codes known only to the primary researcher.  The HIPAA Privacy Rules outline 18 data elements that need to be coded or removed (</a:t>
            </a:r>
            <a:r>
              <a:rPr u="sng">
                <a:solidFill>
                  <a:schemeClr val="accent5"/>
                </a:solidFill>
                <a:uFill>
                  <a:solidFill>
                    <a:schemeClr val="accent5"/>
                  </a:solidFill>
                </a:uFill>
                <a:hlinkClick r:id="rId3" invalidUrl="" action="" tgtFrame="" tooltip="" history="1" highlightClick="0" endSnd="0"/>
              </a:rPr>
              <a:t>http://healthcare.partners.org/phsirb/deidinfo.htm</a:t>
            </a:r>
            <a:r>
              <a:t>).</a:t>
            </a:r>
          </a:p>
          <a:p>
            <a:pPr/>
          </a:p>
          <a:p>
            <a:pPr/>
            <a:r>
              <a:t>National Institutes of Health. Protecting Personal Health Information in Research: Understanding the HIPAA Privacy Rule. </a:t>
            </a:r>
            <a:r>
              <a:rPr u="sng">
                <a:solidFill>
                  <a:schemeClr val="accent5"/>
                </a:solidFill>
                <a:uFill>
                  <a:solidFill>
                    <a:schemeClr val="accent5"/>
                  </a:solidFill>
                </a:uFill>
                <a:hlinkClick r:id="rId4" invalidUrl="" action="" tgtFrame="" tooltip="" history="1" highlightClick="0" endSnd="0"/>
              </a:rPr>
              <a:t>http://privacyruleandresearch.nih.gov/pr_02.asp</a:t>
            </a:r>
            <a:r>
              <a:t> </a:t>
            </a: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 Privacy and confidentiality</a:t>
            </a:r>
          </a:p>
          <a:p>
            <a:pPr/>
            <a:r>
              <a:t>Privacy relates to the rights of an individual or subject. </a:t>
            </a:r>
          </a:p>
          <a:p>
            <a:pPr/>
          </a:p>
          <a:p>
            <a:pPr/>
            <a:r>
              <a:t>Confidentiality relates to the actions of the researcher.</a:t>
            </a:r>
          </a:p>
          <a:p>
            <a:pPr/>
          </a:p>
          <a:p>
            <a:pPr/>
            <a:r>
              <a:t>"Confidentiality refers to the researcher’s agreement with the participant about how the participant’s identifiable private information will be handled, managed, and disseminated. The research proposal should outline strategies to maintain confidentiality of identifiable data, including controls on storage, handling, and sharing of personal data.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 Ethics</a:t>
            </a:r>
          </a:p>
          <a:p>
            <a:pPr/>
            <a:r>
              <a:t>You can minimize the risk of disclosing confidential information when designing your research by considering the following factors and approaches:</a:t>
            </a:r>
          </a:p>
          <a:p>
            <a:pPr/>
          </a:p>
          <a:p>
            <a:pPr/>
            <a:r>
              <a:t>If possible, collect the necessary data without using personally identifying information.</a:t>
            </a:r>
          </a:p>
          <a:p>
            <a:pPr/>
          </a:p>
          <a:p>
            <a:pPr/>
            <a:r>
              <a:t>If personally identifying information is required, de-identify your data upon collection or as soon as possible thereafter.</a:t>
            </a:r>
          </a:p>
          <a:p>
            <a:pPr/>
          </a:p>
          <a:p>
            <a:pPr/>
            <a:r>
              <a:t>Avoid transmitting unencrypted personal data electronically.</a:t>
            </a:r>
          </a:p>
          <a:p>
            <a:pPr/>
          </a:p>
          <a:p>
            <a:pPr/>
            <a:r>
              <a:t>Other considerations include retention of original collection instruments, such as paper questionnaires or interview recordings. Once these are transferred into an analysis package or a transcript and quality assured or validated, there may no longer be a reason to retain them. </a:t>
            </a:r>
          </a:p>
          <a:p>
            <a:pPr/>
          </a:p>
          <a:p>
            <a:pPr/>
            <a:r>
              <a:t>Questions of which data to keep and for how long need to be considered in the context of your ability to maintain the confidentiality of your subjects’ information, and should be planned in advance.</a:t>
            </a:r>
          </a:p>
          <a:p>
            <a:pPr/>
          </a:p>
          <a:p>
            <a:pPr/>
            <a:r>
              <a:t>From: MANTRA Research Data Management Training [website](http://datalib.edina.ac.uk/mantra/)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I would recommend talking to your advisor about any ownership issues, or data type issues that may impact how you work with and whether you will share your data or parts of your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Discussion</a:t>
            </a:r>
          </a:p>
          <a:p>
            <a:pPr/>
            <a:r>
              <a:t>Do you know who owns the data you collect and work with?</a:t>
            </a:r>
          </a:p>
          <a:p>
            <a:pPr/>
            <a:r>
              <a:t>Is there a difference between data you create and existing data you use from another source?</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 Who owns the data?</a:t>
            </a:r>
          </a:p>
          <a:p>
            <a:pPr/>
            <a:r>
              <a:t>This question is important to ask, because the owner will be the individual or entity that has certain legal rights to the data, and is the party that can retain the data after the completion of the project.</a:t>
            </a:r>
          </a:p>
          <a:p>
            <a:pPr/>
          </a:p>
          <a:p>
            <a:pPr/>
            <a:r>
              <a:t>Data ownership can be very complex, and is specific to a project and situation.</a:t>
            </a:r>
          </a:p>
          <a:p>
            <a:pPr/>
          </a:p>
          <a:p>
            <a:pPr/>
            <a:r>
              <a:t>Before starting a project you should have an idea of the ownership issues related to research products resulting from your particular project, including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 Stakeholders</a:t>
            </a:r>
          </a:p>
          <a:p>
            <a:pPr/>
            <a:r>
              <a:t>Data are seen as assets and therefore research stakeholders want to protect their legal rights to data. </a:t>
            </a:r>
          </a:p>
          <a:p>
            <a:pPr/>
            <a:r>
              <a:t>People or groups may be stakeholders claiming ownership or some level of control over research data, including:</a:t>
            </a:r>
          </a:p>
          <a:p>
            <a:pPr/>
          </a:p>
          <a:p>
            <a:pPr/>
            <a:r>
              <a:t>- Funders: the groups that provide money to conduct research through grants or contracts, sometimes these will be government bodies, sometimes private or philanthropic organizations.</a:t>
            </a:r>
          </a:p>
          <a:p>
            <a:pPr/>
            <a:r>
              <a:t>- Institutions (Texas A&amp;M University) This will be where the researcher works, and who pays their salary.</a:t>
            </a:r>
          </a:p>
          <a:p>
            <a:pPr/>
            <a:r>
              <a:t>- Research faculty (Your advisor, a Principle Investigator) The person leading the research project, and often the one writing the grant proposal.</a:t>
            </a:r>
          </a:p>
          <a:p>
            <a:pPr/>
            <a:r>
              <a:t>- Data collectors (You) The person working with the principle investigator on a research project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 Determining ownership</a:t>
            </a:r>
          </a:p>
          <a:p>
            <a:pPr/>
            <a:r>
              <a:t>Ownership can be determined by:</a:t>
            </a:r>
          </a:p>
          <a:p>
            <a:pPr/>
          </a:p>
          <a:p>
            <a:pPr marL="110289" indent="-110289">
              <a:buSzPct val="100000"/>
              <a:buChar char="-"/>
            </a:pPr>
            <a:r>
              <a:t>Institutional Intellectual Property policies</a:t>
            </a:r>
          </a:p>
          <a:p>
            <a:pPr lvl="1" marL="491289" indent="-110289">
              <a:buSzPct val="100000"/>
              <a:buChar char="-"/>
            </a:pPr>
            <a:r>
              <a:t>These can be university policies that indicate who owns data collected by University employees, or on projects that use University resources.</a:t>
            </a:r>
          </a:p>
          <a:p>
            <a:pPr/>
            <a:r>
              <a:t>- Funder agreements (grants or contracts): These agreements can specify who owns data collected with the use of a funder’s resources.</a:t>
            </a:r>
          </a:p>
          <a:p>
            <a:pPr marL="110289" indent="-110289">
              <a:buSzPct val="100000"/>
              <a:buChar char="-"/>
            </a:pPr>
            <a:r>
              <a:t>A data use agreement</a:t>
            </a:r>
          </a:p>
          <a:p>
            <a:pPr lvl="1" marL="491289" indent="-110289">
              <a:buSzPct val="100000"/>
              <a:buChar char="-"/>
            </a:pPr>
            <a:r>
              <a:t>This and licenses apply more to the reuse of existing data. A Data use agreement is a contract. So, if you are using data that someone else collected and is sharing, these agreements can state who owns the data and what you can do with it.</a:t>
            </a:r>
          </a:p>
          <a:p>
            <a:pPr marL="110289" indent="-110289">
              <a:buSzPct val="100000"/>
              <a:buChar char="-"/>
            </a:pPr>
            <a:r>
              <a:t>A license attached to the data</a:t>
            </a:r>
          </a:p>
          <a:p>
            <a:pPr lvl="1" marL="491289" indent="-110289">
              <a:buSzPct val="100000"/>
              <a:buChar char="-"/>
            </a:pPr>
            <a:r>
              <a:t> This is more generic than a data use agreement, but it also applies to existing data, and will indicate how data can be re-used.</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 Texas A&amp;M University</a:t>
            </a:r>
          </a:p>
          <a:p>
            <a:pPr/>
            <a:r>
              <a:t>At Texas A&amp;M University our Standard Administrative Procedures include a statement about research data ownership:</a:t>
            </a:r>
          </a:p>
          <a:p>
            <a:pPr/>
          </a:p>
          <a:p>
            <a:pPr/>
            <a:r>
              <a:t>"Unless precluded by a Texas A&amp;M University contract agreeing to specific other terms, research data conducted on a Texas A&amp;M University project belongs to Texas A&amp;M University."</a:t>
            </a:r>
          </a:p>
          <a:p>
            <a:pPr/>
          </a:p>
          <a:p>
            <a:pPr/>
            <a:r>
              <a:t>Standard Administrative Procedure 15.99.03.M1.03 "The Responsible Stewardship of Research Data" [PDF](http://rules-saps.tamu.edu/PDFs/15.99.03.M1.03.pdf)</a:t>
            </a:r>
          </a:p>
          <a:p>
            <a:pPr/>
          </a:p>
          <a:p>
            <a:pPr/>
            <a:r>
              <a:t>Looking at policies, and questions to your advisor, can help you determine who owns data produced on a project and under what circumstances someone may:</a:t>
            </a:r>
          </a:p>
          <a:p>
            <a:pPr/>
          </a:p>
          <a:p>
            <a:pPr/>
            <a:r>
              <a:t>- Access data</a:t>
            </a:r>
          </a:p>
          <a:p>
            <a:pPr/>
            <a:r>
              <a:t>- Take data</a:t>
            </a:r>
          </a:p>
          <a:p>
            <a:pPr/>
            <a:r>
              <a:t>- Share data</a:t>
            </a:r>
          </a:p>
          <a:p>
            <a:pPr/>
            <a:r>
              <a:t>- Publish data</a:t>
            </a:r>
          </a:p>
          <a:p>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Although you may not be able to claim ownership over data, you may still have some control.</a:t>
            </a:r>
          </a:p>
          <a:p>
            <a:pPr/>
          </a:p>
          <a:p>
            <a:pPr/>
            <a:r>
              <a:t>I’ll try to give you the analogy. Let me know if this makes sense.</a:t>
            </a:r>
          </a:p>
          <a:p>
            <a:pPr/>
          </a:p>
          <a:p>
            <a:pPr/>
            <a:r>
              <a:t>*draw on whiteboard*</a:t>
            </a:r>
          </a:p>
          <a:p>
            <a:pPr/>
            <a:r>
              <a:t>Think of this a little like the realm of music. Let’s say you use a music streaming service like Spotify to listen to music. Spotify has contracts that allow them to distribute music, and they give you access to listen to that music when you want. But, you don’t own that music, and you don’t have copies of the music that you can access outside of the Spotify software platform. </a:t>
            </a:r>
          </a:p>
          <a:p>
            <a:pPr/>
          </a:p>
          <a:p>
            <a:pPr/>
            <a:r>
              <a:t>Another situation could also be that you purchase a song or album. Then you may be able to say that you control the file or CD, but you still don’t actually legally own the music in that file or CD. Meaning you don’t have legal rights to make copies and give them away or resell them. Whether you do these things anyway, isn’t something that I’m going to comment on.</a:t>
            </a:r>
          </a:p>
          <a:p>
            <a:pPr/>
          </a:p>
          <a:p>
            <a:pPr/>
            <a:r>
              <a:t>With data it also gets complicated and depends on the situation, I’ll give you a common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 Example: Federally funded research grant</a:t>
            </a:r>
          </a:p>
          <a:p>
            <a:pPr/>
            <a:r>
              <a:t>In most cases for federally funded research, the government gives the research institution the right to use data collected with public funds as an incentive to put research to use for the common good. </a:t>
            </a: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opyright.gov/circs/circ01.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youtu.be/ZuUGlGOMGjU"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i.org/10.1371/journal.pbio.1002235" TargetMode="External"/><Relationship Id="rId3" Type="http://schemas.openxmlformats.org/officeDocument/2006/relationships/hyperlink" Target="https://data.research.cornell.edu/content/intellectual-property" TargetMode="External"/><Relationship Id="rId4" Type="http://schemas.openxmlformats.org/officeDocument/2006/relationships/hyperlink" Target="https://www.dataone.org/education-modules" TargetMode="External"/><Relationship Id="rId5" Type="http://schemas.openxmlformats.org/officeDocument/2006/relationships/hyperlink" Target="http://library.umassmed.edu/necdmc/modules" TargetMode="External"/><Relationship Id="rId6" Type="http://schemas.openxmlformats.org/officeDocument/2006/relationships/hyperlink" Target="https://www.youtube.com/watch?v=ZuUGlGOMGjU" TargetMode="External"/><Relationship Id="rId7" Type="http://schemas.openxmlformats.org/officeDocument/2006/relationships/hyperlink" Target="http://rules-saps.tamu.edu/PDFs/15.99.03.M1.03.pdf" TargetMode="External"/><Relationship Id="rId8" Type="http://schemas.openxmlformats.org/officeDocument/2006/relationships/hyperlink" Target="https://www.copyright.gov/circs/"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rules-saps.tamu.edu/PDFs/15.99.03.M1.03.pdf"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tif"/><Relationship Id="rId4"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Legal and ethical considerations</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311699" y="445025"/>
            <a:ext cx="8520602" cy="572701"/>
          </a:xfrm>
          <a:prstGeom prst="rect">
            <a:avLst/>
          </a:prstGeom>
        </p:spPr>
        <p:txBody>
          <a:bodyPr/>
          <a:lstStyle>
            <a:lvl1pPr defTabSz="877823">
              <a:defRPr sz="2688"/>
            </a:lvl1pPr>
          </a:lstStyle>
          <a:p>
            <a:pPr/>
            <a:r>
              <a:t>Example: Federally funded research grant</a:t>
            </a:r>
          </a:p>
        </p:txBody>
      </p:sp>
      <p:sp>
        <p:nvSpPr>
          <p:cNvPr id="159" name="Shape 159"/>
          <p:cNvSpPr/>
          <p:nvPr>
            <p:ph type="body" idx="1"/>
          </p:nvPr>
        </p:nvSpPr>
        <p:spPr>
          <a:xfrm>
            <a:off x="311699" y="1152475"/>
            <a:ext cx="8520602" cy="3416400"/>
          </a:xfrm>
          <a:prstGeom prst="rect">
            <a:avLst/>
          </a:prstGeom>
        </p:spPr>
        <p:txBody>
          <a:bodyPr/>
          <a:lstStyle/>
          <a:p>
            <a:pPr>
              <a:buSzTx/>
              <a:buNone/>
            </a:pPr>
            <a:r>
              <a:t>The </a:t>
            </a:r>
            <a:r>
              <a:rPr b="1"/>
              <a:t>research</a:t>
            </a:r>
            <a:r>
              <a:t> </a:t>
            </a:r>
            <a:r>
              <a:rPr b="1"/>
              <a:t>institution owns </a:t>
            </a:r>
            <a:r>
              <a:t>the data but allows the </a:t>
            </a:r>
            <a:r>
              <a:rPr b="1"/>
              <a:t>principal investigator</a:t>
            </a:r>
            <a:r>
              <a:t> (PI) on the grant to be the </a:t>
            </a:r>
            <a:r>
              <a:rPr b="1"/>
              <a:t>steward </a:t>
            </a:r>
            <a:r>
              <a:t>of the data.</a:t>
            </a:r>
          </a:p>
          <a:p>
            <a:pPr>
              <a:buSzTx/>
              <a:buNone/>
            </a:pPr>
          </a:p>
        </p:txBody>
      </p:sp>
      <p:pic>
        <p:nvPicPr>
          <p:cNvPr id="160" name="pasted-image.tiff"/>
          <p:cNvPicPr>
            <a:picLocks noChangeAspect="1"/>
          </p:cNvPicPr>
          <p:nvPr/>
        </p:nvPicPr>
        <p:blipFill>
          <a:blip r:embed="rId3">
            <a:extLst/>
          </a:blip>
          <a:stretch>
            <a:fillRect/>
          </a:stretch>
        </p:blipFill>
        <p:spPr>
          <a:xfrm>
            <a:off x="1802793" y="2267578"/>
            <a:ext cx="1088312" cy="1295019"/>
          </a:xfrm>
          <a:prstGeom prst="rect">
            <a:avLst/>
          </a:prstGeom>
          <a:ln w="12700">
            <a:miter lim="400000"/>
          </a:ln>
        </p:spPr>
      </p:pic>
      <p:pic>
        <p:nvPicPr>
          <p:cNvPr id="161" name="pasted-image.tiff"/>
          <p:cNvPicPr>
            <a:picLocks noChangeAspect="1"/>
          </p:cNvPicPr>
          <p:nvPr/>
        </p:nvPicPr>
        <p:blipFill>
          <a:blip r:embed="rId4">
            <a:extLst/>
          </a:blip>
          <a:stretch>
            <a:fillRect/>
          </a:stretch>
        </p:blipFill>
        <p:spPr>
          <a:xfrm>
            <a:off x="4027844" y="2460211"/>
            <a:ext cx="1088312" cy="1069130"/>
          </a:xfrm>
          <a:prstGeom prst="rect">
            <a:avLst/>
          </a:prstGeom>
          <a:ln w="12700">
            <a:miter lim="400000"/>
          </a:ln>
        </p:spPr>
      </p:pic>
      <p:pic>
        <p:nvPicPr>
          <p:cNvPr id="162" name="pasted-image.tiff"/>
          <p:cNvPicPr>
            <a:picLocks noChangeAspect="1"/>
          </p:cNvPicPr>
          <p:nvPr/>
        </p:nvPicPr>
        <p:blipFill>
          <a:blip r:embed="rId5">
            <a:extLst/>
          </a:blip>
          <a:stretch>
            <a:fillRect/>
          </a:stretch>
        </p:blipFill>
        <p:spPr>
          <a:xfrm>
            <a:off x="6252895" y="2541065"/>
            <a:ext cx="725578" cy="907423"/>
          </a:xfrm>
          <a:prstGeom prst="rect">
            <a:avLst/>
          </a:prstGeom>
          <a:ln w="12700">
            <a:miter lim="400000"/>
          </a:ln>
        </p:spPr>
      </p:pic>
      <p:sp>
        <p:nvSpPr>
          <p:cNvPr id="163" name="Shape 163"/>
          <p:cNvSpPr/>
          <p:nvPr/>
        </p:nvSpPr>
        <p:spPr>
          <a:xfrm>
            <a:off x="3355488" y="2850364"/>
            <a:ext cx="282139"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&gt;</a:t>
            </a:r>
          </a:p>
        </p:txBody>
      </p:sp>
      <p:sp>
        <p:nvSpPr>
          <p:cNvPr id="164" name="Shape 164"/>
          <p:cNvSpPr/>
          <p:nvPr/>
        </p:nvSpPr>
        <p:spPr>
          <a:xfrm>
            <a:off x="5558289" y="2850364"/>
            <a:ext cx="282139"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&gt;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311699" y="445025"/>
            <a:ext cx="8520602" cy="572701"/>
          </a:xfrm>
          <a:prstGeom prst="rect">
            <a:avLst/>
          </a:prstGeom>
        </p:spPr>
        <p:txBody>
          <a:bodyPr/>
          <a:lstStyle>
            <a:lvl1pPr defTabSz="877823">
              <a:defRPr sz="2688"/>
            </a:lvl1pPr>
          </a:lstStyle>
          <a:p>
            <a:pPr/>
            <a:r>
              <a:t>Example: Federally funded research grant</a:t>
            </a:r>
          </a:p>
        </p:txBody>
      </p:sp>
      <p:sp>
        <p:nvSpPr>
          <p:cNvPr id="169" name="Shape 169"/>
          <p:cNvSpPr/>
          <p:nvPr>
            <p:ph type="body" idx="1"/>
          </p:nvPr>
        </p:nvSpPr>
        <p:spPr>
          <a:xfrm>
            <a:off x="311699" y="1152475"/>
            <a:ext cx="8520602" cy="3416400"/>
          </a:xfrm>
          <a:prstGeom prst="rect">
            <a:avLst/>
          </a:prstGeom>
        </p:spPr>
        <p:txBody>
          <a:bodyPr/>
          <a:lstStyle>
            <a:lvl1pPr>
              <a:buSzTx/>
              <a:buNone/>
            </a:lvl1pPr>
          </a:lstStyle>
          <a:p>
            <a:pPr/>
            <a:r>
              <a:t>Graduate students involved in performing research on a particular grant cannot assume that they own the data they are collecting and managing.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311699" y="445025"/>
            <a:ext cx="8520602" cy="572701"/>
          </a:xfrm>
          <a:prstGeom prst="rect">
            <a:avLst/>
          </a:prstGeom>
        </p:spPr>
        <p:txBody>
          <a:bodyPr/>
          <a:lstStyle>
            <a:lvl1pPr defTabSz="877823">
              <a:defRPr sz="2688"/>
            </a:lvl1pPr>
          </a:lstStyle>
          <a:p>
            <a:pPr/>
            <a:r>
              <a:t>Intellectual Property</a:t>
            </a:r>
          </a:p>
        </p:txBody>
      </p:sp>
      <p:sp>
        <p:nvSpPr>
          <p:cNvPr id="174" name="Shape 174"/>
          <p:cNvSpPr/>
          <p:nvPr>
            <p:ph type="body" idx="1"/>
          </p:nvPr>
        </p:nvSpPr>
        <p:spPr>
          <a:xfrm>
            <a:off x="311699" y="1152475"/>
            <a:ext cx="8520602" cy="3416400"/>
          </a:xfrm>
          <a:prstGeom prst="rect">
            <a:avLst/>
          </a:prstGeom>
        </p:spPr>
        <p:txBody>
          <a:bodyPr/>
          <a:lstStyle/>
          <a:p>
            <a:pPr marL="457200" indent="-228600"/>
            <a:r>
              <a:t>Copyright</a:t>
            </a:r>
          </a:p>
          <a:p>
            <a:pPr marL="457200" indent="-228600"/>
            <a:r>
              <a:t>Patents</a:t>
            </a:r>
          </a:p>
          <a:p>
            <a:pPr marL="457200" indent="-228600"/>
            <a:r>
              <a:t>Trademarks</a:t>
            </a:r>
          </a:p>
          <a:p>
            <a:pPr marL="457200" indent="-228600"/>
            <a:r>
              <a:t>Industrial Designs</a:t>
            </a:r>
          </a:p>
          <a:p>
            <a:pPr marL="457200" indent="-228600"/>
            <a:r>
              <a:t>Trade Secrets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311699" y="445025"/>
            <a:ext cx="8520602" cy="572701"/>
          </a:xfrm>
          <a:prstGeom prst="rect">
            <a:avLst/>
          </a:prstGeom>
        </p:spPr>
        <p:txBody>
          <a:bodyPr/>
          <a:lstStyle>
            <a:lvl1pPr defTabSz="877823">
              <a:defRPr sz="2688"/>
            </a:lvl1pPr>
          </a:lstStyle>
          <a:p>
            <a:pPr/>
            <a:r>
              <a:t>Copyright</a:t>
            </a:r>
          </a:p>
        </p:txBody>
      </p:sp>
      <p:sp>
        <p:nvSpPr>
          <p:cNvPr id="179" name="Shape 179"/>
          <p:cNvSpPr/>
          <p:nvPr>
            <p:ph type="body" idx="1"/>
          </p:nvPr>
        </p:nvSpPr>
        <p:spPr>
          <a:xfrm>
            <a:off x="311699" y="1152475"/>
            <a:ext cx="8520602" cy="3416400"/>
          </a:xfrm>
          <a:prstGeom prst="rect">
            <a:avLst/>
          </a:prstGeom>
        </p:spPr>
        <p:txBody>
          <a:bodyPr/>
          <a:lstStyle/>
          <a:p>
            <a:pPr defTabSz="868680">
              <a:spcBef>
                <a:spcPts val="1500"/>
              </a:spcBef>
              <a:buSzTx/>
              <a:buNone/>
              <a:defRPr sz="1710"/>
            </a:pPr>
            <a:r>
              <a:t>A legal protection for "original works of authorship."</a:t>
            </a:r>
          </a:p>
          <a:p>
            <a:pPr defTabSz="868680">
              <a:spcBef>
                <a:spcPts val="1500"/>
              </a:spcBef>
              <a:buSzTx/>
              <a:buNone/>
              <a:defRPr sz="1710"/>
            </a:pPr>
            <a:r>
              <a:t>Exclusive legal right to:</a:t>
            </a:r>
          </a:p>
          <a:p>
            <a:pPr marL="434340" indent="-217170" defTabSz="868680">
              <a:spcBef>
                <a:spcPts val="1500"/>
              </a:spcBef>
              <a:defRPr sz="1710"/>
            </a:pPr>
            <a:r>
              <a:t>Reproduce</a:t>
            </a:r>
          </a:p>
          <a:p>
            <a:pPr marL="434340" indent="-217170" defTabSz="868680">
              <a:spcBef>
                <a:spcPts val="1500"/>
              </a:spcBef>
              <a:defRPr sz="1710"/>
            </a:pPr>
            <a:r>
              <a:t>Prepare derivative works </a:t>
            </a:r>
          </a:p>
          <a:p>
            <a:pPr marL="434340" indent="-217170" defTabSz="868680">
              <a:spcBef>
                <a:spcPts val="1500"/>
              </a:spcBef>
              <a:defRPr sz="1710"/>
            </a:pPr>
            <a:r>
              <a:t>Distribute copies</a:t>
            </a:r>
          </a:p>
          <a:p>
            <a:pPr marL="434340" indent="-217170" defTabSz="868680">
              <a:spcBef>
                <a:spcPts val="1500"/>
              </a:spcBef>
              <a:defRPr sz="1710"/>
            </a:pPr>
            <a:r>
              <a:t>Perform or display publicly</a:t>
            </a:r>
          </a:p>
          <a:p>
            <a:pPr marL="434340" indent="-217170" defTabSz="868680">
              <a:spcBef>
                <a:spcPts val="1500"/>
              </a:spcBef>
              <a:defRPr sz="1710"/>
            </a:pPr>
            <a:r>
              <a:t>Grant licenses or transfer copyrights to others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311699" y="445025"/>
            <a:ext cx="8520602" cy="572701"/>
          </a:xfrm>
          <a:prstGeom prst="rect">
            <a:avLst/>
          </a:prstGeom>
        </p:spPr>
        <p:txBody>
          <a:bodyPr/>
          <a:lstStyle>
            <a:lvl1pPr defTabSz="877823">
              <a:defRPr sz="2688"/>
            </a:lvl1pPr>
          </a:lstStyle>
          <a:p>
            <a:pPr/>
            <a:r>
              <a:t>Legal protection</a:t>
            </a:r>
          </a:p>
        </p:txBody>
      </p:sp>
      <p:sp>
        <p:nvSpPr>
          <p:cNvPr id="184" name="Shape 184"/>
          <p:cNvSpPr/>
          <p:nvPr>
            <p:ph type="body" idx="1"/>
          </p:nvPr>
        </p:nvSpPr>
        <p:spPr>
          <a:xfrm>
            <a:off x="311699" y="1152475"/>
            <a:ext cx="8520602" cy="3416400"/>
          </a:xfrm>
          <a:prstGeom prst="rect">
            <a:avLst/>
          </a:prstGeom>
        </p:spPr>
        <p:txBody>
          <a:bodyPr/>
          <a:lstStyle/>
          <a:p>
            <a:pPr defTabSz="859536">
              <a:spcBef>
                <a:spcPts val="1500"/>
              </a:spcBef>
              <a:buSzTx/>
              <a:buNone/>
              <a:defRPr sz="1692"/>
            </a:pPr>
            <a:endParaRPr sz="2256"/>
          </a:p>
          <a:p>
            <a:pPr defTabSz="859536">
              <a:spcBef>
                <a:spcPts val="1500"/>
              </a:spcBef>
              <a:buSzTx/>
              <a:buNone/>
              <a:defRPr sz="2256"/>
            </a:pPr>
            <a:r>
              <a:t>"It is </a:t>
            </a:r>
            <a:r>
              <a:rPr b="1"/>
              <a:t>illegal</a:t>
            </a:r>
            <a:r>
              <a:t> for anyone to violate any of the rights provided by the copyright law to the owner of copyright. These rights, however, are not unlimited in scope."</a:t>
            </a:r>
          </a:p>
          <a:p>
            <a:pPr defTabSz="859536">
              <a:spcBef>
                <a:spcPts val="1500"/>
              </a:spcBef>
              <a:buSzTx/>
              <a:buNone/>
              <a:defRPr sz="1692"/>
            </a:pPr>
            <a:endParaRPr sz="2256"/>
          </a:p>
          <a:p>
            <a:pPr defTabSz="859536">
              <a:spcBef>
                <a:spcPts val="1500"/>
              </a:spcBef>
              <a:buSzTx/>
              <a:buNone/>
              <a:defRPr sz="1692"/>
            </a:pPr>
            <a:endParaRPr sz="2256"/>
          </a:p>
          <a:p>
            <a:pPr defTabSz="859536">
              <a:spcBef>
                <a:spcPts val="1500"/>
              </a:spcBef>
              <a:buSzTx/>
              <a:buNone/>
              <a:defRPr sz="1316"/>
            </a:pPr>
            <a:r>
              <a:t>U.S. Copyright Office. "Copyright Basics" [PDF](</a:t>
            </a:r>
            <a:r>
              <a:rPr u="sng">
                <a:solidFill>
                  <a:schemeClr val="accent5"/>
                </a:solidFill>
                <a:uFill>
                  <a:solidFill>
                    <a:schemeClr val="accent5"/>
                  </a:solidFill>
                </a:uFill>
                <a:hlinkClick r:id="rId3" invalidUrl="" action="" tgtFrame="" tooltip="" history="1" highlightClick="0" endSnd="0"/>
              </a:rPr>
              <a:t>https://www.copyright.gov/circs/circ01.pdf</a:t>
            </a:r>
            <a:r>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311699" y="445025"/>
            <a:ext cx="8520602" cy="572701"/>
          </a:xfrm>
          <a:prstGeom prst="rect">
            <a:avLst/>
          </a:prstGeom>
        </p:spPr>
        <p:txBody>
          <a:bodyPr/>
          <a:lstStyle>
            <a:lvl1pPr defTabSz="877823">
              <a:defRPr sz="2688"/>
            </a:lvl1pPr>
          </a:lstStyle>
          <a:p>
            <a:pPr/>
            <a:r>
              <a:t>The problem with data</a:t>
            </a:r>
          </a:p>
        </p:txBody>
      </p:sp>
      <p:sp>
        <p:nvSpPr>
          <p:cNvPr id="189" name="Shape 189"/>
          <p:cNvSpPr/>
          <p:nvPr>
            <p:ph type="body" idx="1"/>
          </p:nvPr>
        </p:nvSpPr>
        <p:spPr>
          <a:xfrm>
            <a:off x="311699" y="1152475"/>
            <a:ext cx="8520602" cy="3416400"/>
          </a:xfrm>
          <a:prstGeom prst="rect">
            <a:avLst/>
          </a:prstGeom>
        </p:spPr>
        <p:txBody>
          <a:bodyPr/>
          <a:lstStyle/>
          <a:p>
            <a:pPr>
              <a:buSzTx/>
              <a:buNone/>
            </a:pPr>
            <a:r>
              <a:t>Copyright applies to work that includes a level of "creative expression."</a:t>
            </a:r>
          </a:p>
          <a:p>
            <a:pPr>
              <a:buSzTx/>
              <a:buNone/>
            </a:pPr>
            <a:r>
              <a:t>Copyright does </a:t>
            </a:r>
            <a:r>
              <a:rPr b="1"/>
              <a:t>not</a:t>
            </a:r>
            <a:r>
              <a:t> apply to:</a:t>
            </a:r>
          </a:p>
          <a:p>
            <a:pPr marL="457200" indent="-228600"/>
            <a:r>
              <a:t>Facts</a:t>
            </a:r>
          </a:p>
          <a:p>
            <a:pPr marL="457200" indent="-228600"/>
            <a:r>
              <a:t>The labor of research</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311699" y="445025"/>
            <a:ext cx="8520602" cy="572701"/>
          </a:xfrm>
          <a:prstGeom prst="rect">
            <a:avLst/>
          </a:prstGeom>
        </p:spPr>
        <p:txBody>
          <a:bodyPr/>
          <a:lstStyle>
            <a:lvl1pPr defTabSz="877823">
              <a:defRPr sz="2688"/>
            </a:lvl1pPr>
          </a:lstStyle>
          <a:p>
            <a:pPr/>
            <a:r>
              <a:t>The problem with data</a:t>
            </a:r>
          </a:p>
        </p:txBody>
      </p:sp>
      <p:sp>
        <p:nvSpPr>
          <p:cNvPr id="194" name="Shape 194"/>
          <p:cNvSpPr/>
          <p:nvPr>
            <p:ph type="body" idx="1"/>
          </p:nvPr>
        </p:nvSpPr>
        <p:spPr>
          <a:xfrm>
            <a:off x="311699" y="1152475"/>
            <a:ext cx="8520602" cy="3416400"/>
          </a:xfrm>
          <a:prstGeom prst="rect">
            <a:avLst/>
          </a:prstGeom>
        </p:spPr>
        <p:txBody>
          <a:bodyPr/>
          <a:lstStyle/>
          <a:p>
            <a:pPr>
              <a:buSzTx/>
              <a:buNone/>
            </a:pPr>
            <a:r>
              <a:t>Copyright can be difficult to determine for data.</a:t>
            </a:r>
          </a:p>
          <a:p>
            <a:pPr>
              <a:buSzTx/>
              <a:buNone/>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311699" y="445025"/>
            <a:ext cx="8520602" cy="572701"/>
          </a:xfrm>
          <a:prstGeom prst="rect">
            <a:avLst/>
          </a:prstGeom>
        </p:spPr>
        <p:txBody>
          <a:bodyPr/>
          <a:lstStyle>
            <a:lvl1pPr defTabSz="877823">
              <a:defRPr sz="2688"/>
            </a:lvl1pPr>
          </a:lstStyle>
          <a:p>
            <a:pPr/>
            <a:r>
              <a:t>The problem with data</a:t>
            </a:r>
          </a:p>
        </p:txBody>
      </p:sp>
      <p:sp>
        <p:nvSpPr>
          <p:cNvPr id="199" name="Shape 199"/>
          <p:cNvSpPr/>
          <p:nvPr>
            <p:ph type="body" idx="1"/>
          </p:nvPr>
        </p:nvSpPr>
        <p:spPr>
          <a:xfrm>
            <a:off x="311699" y="1152475"/>
            <a:ext cx="8520602" cy="3416400"/>
          </a:xfrm>
          <a:prstGeom prst="rect">
            <a:avLst/>
          </a:prstGeom>
        </p:spPr>
        <p:txBody>
          <a:bodyPr/>
          <a:lstStyle>
            <a:lvl1pPr>
              <a:buSzTx/>
              <a:buNone/>
            </a:lvl1pPr>
          </a:lstStyle>
          <a:p>
            <a:pPr/>
            <a:r>
              <a:t>Copyright can be difficult to determine for data.</a:t>
            </a:r>
          </a:p>
        </p:txBody>
      </p:sp>
      <p:pic>
        <p:nvPicPr>
          <p:cNvPr id="200" name="pasted-image.tiff"/>
          <p:cNvPicPr>
            <a:picLocks noChangeAspect="1"/>
          </p:cNvPicPr>
          <p:nvPr/>
        </p:nvPicPr>
        <p:blipFill>
          <a:blip r:embed="rId3">
            <a:extLst/>
          </a:blip>
          <a:stretch>
            <a:fillRect/>
          </a:stretch>
        </p:blipFill>
        <p:spPr>
          <a:xfrm>
            <a:off x="701562" y="2534046"/>
            <a:ext cx="1410902" cy="805511"/>
          </a:xfrm>
          <a:prstGeom prst="rect">
            <a:avLst/>
          </a:prstGeom>
          <a:ln w="12700">
            <a:miter lim="400000"/>
          </a:ln>
        </p:spPr>
      </p:pic>
      <p:pic>
        <p:nvPicPr>
          <p:cNvPr id="201" name="pasted-image.tiff"/>
          <p:cNvPicPr>
            <a:picLocks noChangeAspect="1"/>
          </p:cNvPicPr>
          <p:nvPr/>
        </p:nvPicPr>
        <p:blipFill>
          <a:blip r:embed="rId4">
            <a:extLst/>
          </a:blip>
          <a:stretch>
            <a:fillRect/>
          </a:stretch>
        </p:blipFill>
        <p:spPr>
          <a:xfrm>
            <a:off x="3014502" y="1861740"/>
            <a:ext cx="1878097" cy="2150270"/>
          </a:xfrm>
          <a:prstGeom prst="rect">
            <a:avLst/>
          </a:prstGeom>
          <a:ln w="12700">
            <a:miter lim="400000"/>
          </a:ln>
        </p:spPr>
      </p:pic>
      <p:pic>
        <p:nvPicPr>
          <p:cNvPr id="202" name="pasted-image.tiff"/>
          <p:cNvPicPr>
            <a:picLocks noChangeAspect="1"/>
          </p:cNvPicPr>
          <p:nvPr/>
        </p:nvPicPr>
        <p:blipFill>
          <a:blip r:embed="rId5">
            <a:extLst/>
          </a:blip>
          <a:stretch>
            <a:fillRect/>
          </a:stretch>
        </p:blipFill>
        <p:spPr>
          <a:xfrm>
            <a:off x="5693072" y="1861740"/>
            <a:ext cx="2788720" cy="215027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311699" y="445025"/>
            <a:ext cx="8520602" cy="572701"/>
          </a:xfrm>
          <a:prstGeom prst="rect">
            <a:avLst/>
          </a:prstGeom>
        </p:spPr>
        <p:txBody>
          <a:bodyPr/>
          <a:lstStyle>
            <a:lvl1pPr defTabSz="877823">
              <a:defRPr sz="2688"/>
            </a:lvl1pPr>
          </a:lstStyle>
          <a:p>
            <a:pPr/>
            <a:r>
              <a:t>Play it safe</a:t>
            </a:r>
          </a:p>
        </p:txBody>
      </p:sp>
      <p:sp>
        <p:nvSpPr>
          <p:cNvPr id="207" name="Shape 207"/>
          <p:cNvSpPr/>
          <p:nvPr>
            <p:ph type="body" idx="1"/>
          </p:nvPr>
        </p:nvSpPr>
        <p:spPr>
          <a:xfrm>
            <a:off x="311699" y="1152475"/>
            <a:ext cx="8520602" cy="3416400"/>
          </a:xfrm>
          <a:prstGeom prst="rect">
            <a:avLst/>
          </a:prstGeom>
        </p:spPr>
        <p:txBody>
          <a:bodyPr/>
          <a:lstStyle/>
          <a:p>
            <a:pPr>
              <a:buSzTx/>
              <a:buNone/>
            </a:pPr>
            <a:r>
              <a:t>When reusing data that someone else shares:</a:t>
            </a:r>
          </a:p>
          <a:p>
            <a:pPr marL="457200" indent="-228600"/>
            <a:r>
              <a:t>Follow the instructions of the data creators (licenses).</a:t>
            </a:r>
          </a:p>
          <a:p>
            <a:pPr marL="457200" indent="-228600"/>
            <a:r>
              <a:t>Follow community norms and cite the original creators.</a:t>
            </a:r>
          </a:p>
          <a:p>
            <a:pPr>
              <a:buSzTx/>
              <a:buNone/>
            </a:pPr>
            <a:r>
              <a:t>When sharing data:</a:t>
            </a:r>
          </a:p>
          <a:p>
            <a:pPr marL="457200" indent="-228600"/>
            <a:r>
              <a:t>Make it clear how others can use your data and how to cite you.</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311699" y="445025"/>
            <a:ext cx="8520602" cy="572701"/>
          </a:xfrm>
          <a:prstGeom prst="rect">
            <a:avLst/>
          </a:prstGeom>
        </p:spPr>
        <p:txBody>
          <a:bodyPr/>
          <a:lstStyle>
            <a:lvl1pPr defTabSz="877823">
              <a:defRPr sz="2688"/>
            </a:lvl1pPr>
          </a:lstStyle>
          <a:p>
            <a:pPr/>
            <a:r>
              <a:t>Video: Advice from a copyright specialist</a:t>
            </a:r>
          </a:p>
        </p:txBody>
      </p:sp>
      <p:sp>
        <p:nvSpPr>
          <p:cNvPr id="212" name="Shape 212"/>
          <p:cNvSpPr/>
          <p:nvPr>
            <p:ph type="body" idx="1"/>
          </p:nvPr>
        </p:nvSpPr>
        <p:spPr>
          <a:xfrm>
            <a:off x="311699" y="1152475"/>
            <a:ext cx="8520602" cy="3416400"/>
          </a:xfrm>
          <a:prstGeom prst="rect">
            <a:avLst/>
          </a:prstGeom>
        </p:spPr>
        <p:txBody>
          <a:bodyPr/>
          <a:lstStyle/>
          <a:p>
            <a:pPr>
              <a:buSzTx/>
              <a:buNone/>
            </a:pPr>
            <a:r>
              <a:t>Nancy Simms, Copyright Specialist at University of Minnesota Libraries.</a:t>
            </a:r>
          </a:p>
          <a:p>
            <a:pPr>
              <a:buSzTx/>
              <a:buNone/>
            </a:pPr>
            <a:r>
              <a:rPr u="sng">
                <a:solidFill>
                  <a:schemeClr val="accent5"/>
                </a:solidFill>
                <a:uFill>
                  <a:solidFill>
                    <a:schemeClr val="accent5"/>
                  </a:solidFill>
                </a:uFill>
                <a:hlinkClick r:id="rId3" invalidUrl="" action="" tgtFrame="" tooltip="" history="1" highlightClick="0" endSnd="0"/>
              </a:rPr>
              <a:t>https://youtu.be/ZuUGlGOMGjU</a:t>
            </a:r>
            <a:r>
              <a:t>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311699" y="445025"/>
            <a:ext cx="8520602" cy="572701"/>
          </a:xfrm>
          <a:prstGeom prst="rect">
            <a:avLst/>
          </a:prstGeom>
        </p:spPr>
        <p:txBody>
          <a:bodyPr/>
          <a:lstStyle>
            <a:lvl1pPr defTabSz="877823">
              <a:defRPr sz="2688"/>
            </a:lvl1pPr>
          </a:lstStyle>
          <a:p>
            <a:pPr/>
            <a:r>
              <a:t>Introduction </a:t>
            </a:r>
          </a:p>
        </p:txBody>
      </p:sp>
      <p:sp>
        <p:nvSpPr>
          <p:cNvPr id="116" name="Shape 116"/>
          <p:cNvSpPr/>
          <p:nvPr>
            <p:ph type="body" idx="1"/>
          </p:nvPr>
        </p:nvSpPr>
        <p:spPr>
          <a:xfrm>
            <a:off x="311699" y="1192200"/>
            <a:ext cx="8520602" cy="3416400"/>
          </a:xfrm>
          <a:prstGeom prst="rect">
            <a:avLst/>
          </a:prstGeom>
        </p:spPr>
        <p:txBody>
          <a:bodyPr/>
          <a:lstStyle>
            <a:lvl1pPr>
              <a:buSzTx/>
              <a:buNone/>
            </a:lvl1pPr>
          </a:lstStyle>
          <a:p>
            <a:pPr/>
            <a:r>
              <a:t>Legal and ethical issues to be aware of when working with data. </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311699" y="445025"/>
            <a:ext cx="8520602" cy="572701"/>
          </a:xfrm>
          <a:prstGeom prst="rect">
            <a:avLst/>
          </a:prstGeom>
        </p:spPr>
        <p:txBody>
          <a:bodyPr/>
          <a:lstStyle>
            <a:lvl1pPr defTabSz="877823">
              <a:defRPr sz="2688"/>
            </a:lvl1pPr>
          </a:lstStyle>
          <a:p>
            <a:pPr/>
            <a:r>
              <a:t>Sensitive data</a:t>
            </a:r>
          </a:p>
        </p:txBody>
      </p:sp>
      <p:sp>
        <p:nvSpPr>
          <p:cNvPr id="217" name="Shape 217"/>
          <p:cNvSpPr/>
          <p:nvPr>
            <p:ph type="body" idx="1"/>
          </p:nvPr>
        </p:nvSpPr>
        <p:spPr>
          <a:xfrm>
            <a:off x="311699" y="1152475"/>
            <a:ext cx="8520602" cy="3416400"/>
          </a:xfrm>
          <a:prstGeom prst="rect">
            <a:avLst/>
          </a:prstGeom>
        </p:spPr>
        <p:txBody>
          <a:bodyPr/>
          <a:lstStyle>
            <a:lvl1pPr>
              <a:buSzTx/>
              <a:buNone/>
            </a:lvl1pPr>
          </a:lstStyle>
          <a:p>
            <a:pPr/>
            <a:r>
              <a:t>Some data may contain information that needs to be kept secure.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311699" y="445025"/>
            <a:ext cx="8520602" cy="572701"/>
          </a:xfrm>
          <a:prstGeom prst="rect">
            <a:avLst/>
          </a:prstGeom>
        </p:spPr>
        <p:txBody>
          <a:bodyPr/>
          <a:lstStyle>
            <a:lvl1pPr defTabSz="877823">
              <a:defRPr sz="2688"/>
            </a:lvl1pPr>
          </a:lstStyle>
          <a:p>
            <a:pPr/>
            <a:r>
              <a:t>Sensitive data</a:t>
            </a:r>
          </a:p>
        </p:txBody>
      </p:sp>
      <p:sp>
        <p:nvSpPr>
          <p:cNvPr id="222" name="Shape 222"/>
          <p:cNvSpPr/>
          <p:nvPr>
            <p:ph type="body" idx="1"/>
          </p:nvPr>
        </p:nvSpPr>
        <p:spPr>
          <a:xfrm>
            <a:off x="311699" y="1152475"/>
            <a:ext cx="8520602" cy="3416400"/>
          </a:xfrm>
          <a:prstGeom prst="rect">
            <a:avLst/>
          </a:prstGeom>
        </p:spPr>
        <p:txBody>
          <a:bodyPr/>
          <a:lstStyle/>
          <a:p>
            <a:pPr marL="384047" indent="-192023" defTabSz="768095">
              <a:spcBef>
                <a:spcPts val="1300"/>
              </a:spcBef>
              <a:defRPr sz="1512"/>
            </a:pPr>
            <a:r>
              <a:t>National security and classified information.</a:t>
            </a:r>
          </a:p>
          <a:p>
            <a:pPr marL="384047" indent="-192023" defTabSz="768095">
              <a:spcBef>
                <a:spcPts val="1300"/>
              </a:spcBef>
              <a:defRPr sz="1512"/>
            </a:pPr>
            <a:r>
              <a:t>Controlled unclassified information.</a:t>
            </a:r>
          </a:p>
          <a:p>
            <a:pPr marL="384047" indent="-192023" defTabSz="768095">
              <a:spcBef>
                <a:spcPts val="1300"/>
              </a:spcBef>
              <a:defRPr sz="1512"/>
            </a:pPr>
            <a:r>
              <a:t>Threatened and endangered species information.</a:t>
            </a:r>
          </a:p>
          <a:p>
            <a:pPr marL="384047" indent="-192023" defTabSz="768095">
              <a:spcBef>
                <a:spcPts val="1300"/>
              </a:spcBef>
              <a:defRPr sz="1512"/>
            </a:pPr>
            <a:r>
              <a:t>Indigenous peoples and lands information.</a:t>
            </a:r>
          </a:p>
          <a:p>
            <a:pPr marL="384047" indent="-192023" defTabSz="768095">
              <a:spcBef>
                <a:spcPts val="1300"/>
              </a:spcBef>
              <a:defRPr sz="1512"/>
            </a:pPr>
            <a:r>
              <a:t>Human subjects research (IRB).</a:t>
            </a:r>
          </a:p>
          <a:p>
            <a:pPr marL="384047" indent="-192023" defTabSz="768095">
              <a:spcBef>
                <a:spcPts val="1300"/>
              </a:spcBef>
              <a:defRPr sz="1512"/>
            </a:pPr>
            <a:r>
              <a:t>Personal health information (HIPAA).</a:t>
            </a:r>
          </a:p>
          <a:p>
            <a:pPr marL="384047" indent="-192023" defTabSz="768095">
              <a:spcBef>
                <a:spcPts val="1300"/>
              </a:spcBef>
              <a:defRPr sz="1512"/>
            </a:pPr>
            <a:r>
              <a:t>Student education records (FERPA).</a:t>
            </a:r>
          </a:p>
          <a:p>
            <a:pPr marL="384047" indent="-192023" defTabSz="768095">
              <a:spcBef>
                <a:spcPts val="1300"/>
              </a:spcBef>
              <a:defRPr sz="1512"/>
            </a:pPr>
            <a:r>
              <a:t>Financial data (FSMA).</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311699" y="445025"/>
            <a:ext cx="8520602" cy="572701"/>
          </a:xfrm>
          <a:prstGeom prst="rect">
            <a:avLst/>
          </a:prstGeom>
        </p:spPr>
        <p:txBody>
          <a:bodyPr/>
          <a:lstStyle>
            <a:lvl1pPr defTabSz="877823">
              <a:defRPr sz="2688"/>
            </a:lvl1pPr>
          </a:lstStyle>
          <a:p>
            <a:pPr/>
            <a:r>
              <a:t>Privacy and confidentiality</a:t>
            </a:r>
          </a:p>
        </p:txBody>
      </p:sp>
      <p:sp>
        <p:nvSpPr>
          <p:cNvPr id="227" name="Shape 227"/>
          <p:cNvSpPr/>
          <p:nvPr>
            <p:ph type="body" idx="1"/>
          </p:nvPr>
        </p:nvSpPr>
        <p:spPr>
          <a:xfrm>
            <a:off x="311699" y="1152475"/>
            <a:ext cx="8520602" cy="3416400"/>
          </a:xfrm>
          <a:prstGeom prst="rect">
            <a:avLst/>
          </a:prstGeom>
        </p:spPr>
        <p:txBody>
          <a:bodyPr/>
          <a:lstStyle/>
          <a:p>
            <a:pPr>
              <a:buSzTx/>
              <a:buNone/>
            </a:pPr>
            <a:r>
              <a:t>Privacy relates to the rights of an individual or subject. </a:t>
            </a:r>
          </a:p>
          <a:p>
            <a:pPr>
              <a:buSzTx/>
              <a:buNone/>
            </a:pPr>
            <a:r>
              <a:t>Confidentiality relates to the actions of the researcher.</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311699" y="445025"/>
            <a:ext cx="8520602" cy="572701"/>
          </a:xfrm>
          <a:prstGeom prst="rect">
            <a:avLst/>
          </a:prstGeom>
        </p:spPr>
        <p:txBody>
          <a:bodyPr/>
          <a:lstStyle>
            <a:lvl1pPr defTabSz="877823">
              <a:defRPr sz="2688"/>
            </a:lvl1pPr>
          </a:lstStyle>
          <a:p>
            <a:pPr/>
            <a:r>
              <a:t>Tips to protect privacy</a:t>
            </a:r>
          </a:p>
        </p:txBody>
      </p:sp>
      <p:sp>
        <p:nvSpPr>
          <p:cNvPr id="232" name="Shape 232"/>
          <p:cNvSpPr/>
          <p:nvPr>
            <p:ph type="body" idx="1"/>
          </p:nvPr>
        </p:nvSpPr>
        <p:spPr>
          <a:xfrm>
            <a:off x="311699" y="1152475"/>
            <a:ext cx="8520602" cy="3416400"/>
          </a:xfrm>
          <a:prstGeom prst="rect">
            <a:avLst/>
          </a:prstGeom>
        </p:spPr>
        <p:txBody>
          <a:bodyPr/>
          <a:lstStyle/>
          <a:p>
            <a:pPr marL="180473" indent="-180473">
              <a:buClrTx/>
              <a:buChar char="•"/>
            </a:pPr>
            <a:r>
              <a:t>Follow Responsible Conduct of Research training and the research review processes.</a:t>
            </a:r>
          </a:p>
          <a:p>
            <a:pPr marL="180473" indent="-180473">
              <a:buClrTx/>
              <a:buChar char="•"/>
            </a:pPr>
            <a:r>
              <a:t>If possible, collect data without using personally identifying information.</a:t>
            </a:r>
          </a:p>
          <a:p>
            <a:pPr marL="180473" indent="-180473">
              <a:buClrTx/>
              <a:buChar char="•"/>
            </a:pPr>
            <a:r>
              <a:t>Otherwise, de-identify your data upon collection or as soon as possible.</a:t>
            </a:r>
          </a:p>
          <a:p>
            <a:pPr marL="180473" indent="-180473">
              <a:buClrTx/>
              <a:buChar char="•"/>
            </a:pPr>
            <a:r>
              <a:t>Avoid transmitting unencrypted personal data electronically.</a:t>
            </a:r>
          </a:p>
          <a:p>
            <a:pPr marL="180473" indent="-180473">
              <a:buClrTx/>
              <a:buChar char="•"/>
            </a:pPr>
            <a:r>
              <a:t>Plan which data to keep and for how long in the context of your ability to maintain the confidentiality. </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xfrm>
            <a:off x="311699" y="445025"/>
            <a:ext cx="8520602" cy="572701"/>
          </a:xfrm>
          <a:prstGeom prst="rect">
            <a:avLst/>
          </a:prstGeom>
        </p:spPr>
        <p:txBody>
          <a:bodyPr/>
          <a:lstStyle>
            <a:lvl1pPr defTabSz="877823">
              <a:defRPr sz="2688"/>
            </a:lvl1pPr>
          </a:lstStyle>
          <a:p>
            <a:pPr/>
            <a:r>
              <a:t>Questions to consider</a:t>
            </a:r>
          </a:p>
        </p:txBody>
      </p:sp>
      <p:sp>
        <p:nvSpPr>
          <p:cNvPr id="237" name="Shape 237"/>
          <p:cNvSpPr/>
          <p:nvPr>
            <p:ph type="body" idx="1"/>
          </p:nvPr>
        </p:nvSpPr>
        <p:spPr>
          <a:xfrm>
            <a:off x="311699" y="1152475"/>
            <a:ext cx="8520602" cy="3416400"/>
          </a:xfrm>
          <a:prstGeom prst="rect">
            <a:avLst/>
          </a:prstGeom>
        </p:spPr>
        <p:txBody>
          <a:bodyPr/>
          <a:lstStyle/>
          <a:p>
            <a:pPr>
              <a:buSzTx/>
              <a:buNone/>
            </a:pPr>
            <a:r>
              <a:t>Who owns the data?</a:t>
            </a:r>
          </a:p>
          <a:p>
            <a:pPr>
              <a:buSzTx/>
              <a:buNone/>
            </a:pPr>
            <a:r>
              <a:t>Do you expect to work with sensitive or restricted data?</a:t>
            </a:r>
          </a:p>
          <a:p>
            <a:pPr>
              <a:buSzTx/>
              <a:buNone/>
            </a:pPr>
            <a:r>
              <a:t>What limitations can these impose on how you store, access, share your data?</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body" idx="1"/>
          </p:nvPr>
        </p:nvSpPr>
        <p:spPr>
          <a:xfrm>
            <a:off x="311699" y="1152475"/>
            <a:ext cx="8520602" cy="3416400"/>
          </a:xfrm>
          <a:prstGeom prst="rect">
            <a:avLst/>
          </a:prstGeom>
        </p:spPr>
        <p:txBody>
          <a:bodyPr/>
          <a:lstStyle/>
          <a:p>
            <a:pPr marL="333756" indent="-241045" defTabSz="667512">
              <a:spcBef>
                <a:spcPts val="1100"/>
              </a:spcBef>
              <a:defRPr sz="1168"/>
            </a:pPr>
            <a:r>
              <a:t>Carroll, Michael W. “Sharing Research Data and Intellectual Property Law: A Primer” [Article](</a:t>
            </a:r>
            <a:r>
              <a:rPr u="sng">
                <a:solidFill>
                  <a:schemeClr val="accent5"/>
                </a:solidFill>
                <a:uFill>
                  <a:solidFill>
                    <a:schemeClr val="accent5"/>
                  </a:solidFill>
                </a:uFill>
                <a:hlinkClick r:id="rId2" invalidUrl="" action="" tgtFrame="" tooltip="" history="1" highlightClick="0" endSnd="0"/>
              </a:rPr>
              <a:t>https://doi.org/10.1371/journal.pbio.1002235</a:t>
            </a:r>
            <a:r>
              <a:t>)</a:t>
            </a:r>
          </a:p>
          <a:p>
            <a:pPr marL="333756" indent="-241045" defTabSz="667512">
              <a:spcBef>
                <a:spcPts val="1100"/>
              </a:spcBef>
              <a:defRPr sz="1168"/>
            </a:pPr>
            <a:r>
              <a:t>Cornell University. “Introduction to intellectual property rights in data management” [Website](</a:t>
            </a:r>
            <a:r>
              <a:rPr u="sng">
                <a:solidFill>
                  <a:schemeClr val="accent5"/>
                </a:solidFill>
                <a:uFill>
                  <a:solidFill>
                    <a:schemeClr val="accent5"/>
                  </a:solidFill>
                </a:uFill>
                <a:hlinkClick r:id="rId3" invalidUrl="" action="" tgtFrame="" tooltip="" history="1" highlightClick="0" endSnd="0"/>
              </a:rPr>
              <a:t>https://data.research.cornell.edu/content/intellectual-property</a:t>
            </a:r>
            <a:r>
              <a:t>) </a:t>
            </a:r>
          </a:p>
          <a:p>
            <a:pPr marL="333756" indent="-241045" defTabSz="667512">
              <a:spcBef>
                <a:spcPts val="1100"/>
              </a:spcBef>
              <a:defRPr sz="1168"/>
            </a:pPr>
            <a:r>
              <a:t>DataOne. "Legal and Policy Issues" [Website](</a:t>
            </a:r>
            <a:r>
              <a:rPr u="sng">
                <a:solidFill>
                  <a:schemeClr val="accent5"/>
                </a:solidFill>
                <a:uFill>
                  <a:solidFill>
                    <a:schemeClr val="accent5"/>
                  </a:solidFill>
                </a:uFill>
                <a:hlinkClick r:id="rId4" invalidUrl="" action="" tgtFrame="" tooltip="" history="1" highlightClick="0" endSnd="0"/>
              </a:rPr>
              <a:t>https://www.dataone.org/education-modules</a:t>
            </a:r>
            <a:r>
              <a:t>)</a:t>
            </a:r>
          </a:p>
          <a:p>
            <a:pPr marL="333756" indent="-241045" defTabSz="667512">
              <a:spcBef>
                <a:spcPts val="1100"/>
              </a:spcBef>
              <a:defRPr sz="1168"/>
            </a:pPr>
            <a:r>
              <a:t>New England Collaborative Data Management Curriculum. "Module 5: Legal and Ethical Considerations for Research Data" [Website](</a:t>
            </a:r>
            <a:r>
              <a:rPr u="sng">
                <a:solidFill>
                  <a:schemeClr val="accent5"/>
                </a:solidFill>
                <a:uFill>
                  <a:solidFill>
                    <a:schemeClr val="accent5"/>
                  </a:solidFill>
                </a:uFill>
                <a:hlinkClick r:id="rId5" invalidUrl="" action="" tgtFrame="" tooltip="" history="1" highlightClick="0" endSnd="0"/>
              </a:rPr>
              <a:t>http://library.umassmed.edu/necdmc/modules</a:t>
            </a:r>
            <a:r>
              <a:t>)</a:t>
            </a:r>
          </a:p>
          <a:p>
            <a:pPr marL="333756" indent="-241045" defTabSz="667512">
              <a:spcBef>
                <a:spcPts val="1100"/>
              </a:spcBef>
              <a:defRPr sz="1168"/>
            </a:pPr>
            <a:r>
              <a:t>Simms, Nancy. “Making Decisions About Your Research Data” [Video](</a:t>
            </a:r>
            <a:r>
              <a:rPr u="sng">
                <a:solidFill>
                  <a:schemeClr val="accent5"/>
                </a:solidFill>
                <a:uFill>
                  <a:solidFill>
                    <a:schemeClr val="accent5"/>
                  </a:solidFill>
                </a:uFill>
                <a:hlinkClick r:id="rId6" invalidUrl="" action="" tgtFrame="" tooltip="" history="1" highlightClick="0" endSnd="0"/>
              </a:rPr>
              <a:t>https://www.youtube.com/watch?v=ZuUGlGOMGjU</a:t>
            </a:r>
            <a:r>
              <a:t>) </a:t>
            </a:r>
          </a:p>
          <a:p>
            <a:pPr marL="333756" indent="-241045" defTabSz="667512">
              <a:spcBef>
                <a:spcPts val="1100"/>
              </a:spcBef>
              <a:defRPr sz="1168"/>
            </a:pPr>
            <a:r>
              <a:t>TAMU. “SAP15.99.03.M1.03: The Responsible Stewardship of Research Data" [PDF](</a:t>
            </a:r>
            <a:r>
              <a:rPr u="sng">
                <a:solidFill>
                  <a:schemeClr val="accent5"/>
                </a:solidFill>
                <a:uFill>
                  <a:solidFill>
                    <a:schemeClr val="accent5"/>
                  </a:solidFill>
                </a:uFill>
                <a:hlinkClick r:id="rId7" invalidUrl="" action="" tgtFrame="" tooltip="" history="1" highlightClick="0" endSnd="0"/>
              </a:rPr>
              <a:t>http://rules-saps.tamu.edu/PDFs/15.99.03.M1.03.pdf</a:t>
            </a:r>
            <a:r>
              <a:t>)</a:t>
            </a:r>
          </a:p>
          <a:p>
            <a:pPr marL="333756" indent="-241045" defTabSz="667512">
              <a:spcBef>
                <a:spcPts val="1100"/>
              </a:spcBef>
              <a:defRPr sz="1168"/>
            </a:pPr>
            <a:r>
              <a:t>U.S. Copyright Office. "Copyright Basics" [Website](</a:t>
            </a:r>
            <a:r>
              <a:rPr u="sng">
                <a:solidFill>
                  <a:schemeClr val="accent5"/>
                </a:solidFill>
                <a:uFill>
                  <a:solidFill>
                    <a:schemeClr val="accent5"/>
                  </a:solidFill>
                </a:uFill>
                <a:hlinkClick r:id="rId8" invalidUrl="" action="" tgtFrame="" tooltip="" history="1" highlightClick="0" endSnd="0"/>
              </a:rPr>
              <a:t>https://www.copyright.gov/circs/</a:t>
            </a:r>
            <a:r>
              <a:t>)</a:t>
            </a:r>
          </a:p>
        </p:txBody>
      </p:sp>
      <p:sp>
        <p:nvSpPr>
          <p:cNvPr id="242" name="Shape 242"/>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311699" y="445025"/>
            <a:ext cx="8520602" cy="572701"/>
          </a:xfrm>
          <a:prstGeom prst="rect">
            <a:avLst/>
          </a:prstGeom>
        </p:spPr>
        <p:txBody>
          <a:bodyPr/>
          <a:lstStyle>
            <a:lvl1pPr defTabSz="877823">
              <a:defRPr sz="2688"/>
            </a:lvl1pPr>
          </a:lstStyle>
          <a:p>
            <a:pPr/>
            <a:r>
              <a:t>Workshops</a:t>
            </a:r>
          </a:p>
        </p:txBody>
      </p:sp>
      <p:sp>
        <p:nvSpPr>
          <p:cNvPr id="245" name="Shape 245"/>
          <p:cNvSpPr/>
          <p:nvPr>
            <p:ph type="body" idx="1"/>
          </p:nvPr>
        </p:nvSpPr>
        <p:spPr>
          <a:xfrm>
            <a:off x="311699" y="1152475"/>
            <a:ext cx="8520602" cy="3416400"/>
          </a:xfrm>
          <a:prstGeom prst="rect">
            <a:avLst/>
          </a:prstGeom>
        </p:spPr>
        <p:txBody>
          <a:bodyPr/>
          <a:lstStyle/>
          <a:p>
            <a:pPr>
              <a:buSzTx/>
              <a:buNone/>
              <a:defRPr>
                <a:solidFill>
                  <a:srgbClr val="666666"/>
                </a:solidFill>
              </a:defRPr>
            </a:pPr>
            <a:r>
              <a:t>1. Build an overview</a:t>
            </a:r>
          </a:p>
          <a:p>
            <a:pPr>
              <a:buSzTx/>
              <a:buNone/>
            </a:pPr>
            <a:r>
              <a:t>2. Collect and document data</a:t>
            </a:r>
          </a:p>
          <a:p>
            <a:pPr>
              <a:buSzTx/>
              <a:buNone/>
            </a:pPr>
            <a:r>
              <a:t>3. Store digital data</a:t>
            </a:r>
          </a:p>
          <a:p>
            <a:pPr>
              <a:buSzTx/>
              <a:buNone/>
            </a:pPr>
            <a:r>
              <a:t>4. Work with data</a:t>
            </a:r>
          </a:p>
          <a:p>
            <a:pPr>
              <a:buSzTx/>
              <a:buNone/>
            </a:pPr>
            <a:r>
              <a:t>5. Share and preserve data</a:t>
            </a:r>
          </a:p>
          <a:p>
            <a:pPr>
              <a:buSzTx/>
              <a:buNone/>
            </a:pPr>
            <a:r>
              <a:t>6. Plan ahead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21" name="Shape 121"/>
          <p:cNvSpPr/>
          <p:nvPr>
            <p:ph type="body" idx="1"/>
          </p:nvPr>
        </p:nvSpPr>
        <p:spPr>
          <a:xfrm>
            <a:off x="311699" y="1152475"/>
            <a:ext cx="8520602" cy="3416400"/>
          </a:xfrm>
          <a:prstGeom prst="rect">
            <a:avLst/>
          </a:prstGeom>
        </p:spPr>
        <p:txBody>
          <a:bodyPr/>
          <a:lstStyle/>
          <a:p>
            <a:pPr>
              <a:buSzTx/>
              <a:buNone/>
            </a:pPr>
            <a:r>
              <a:t>Do you know who owns the data you collect and work with?</a:t>
            </a:r>
          </a:p>
          <a:p>
            <a:pPr>
              <a:buSzTx/>
              <a:buNone/>
            </a:pPr>
            <a:r>
              <a:t>Is there a difference between data you create and existing data you use from another source?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311699" y="445025"/>
            <a:ext cx="8520602" cy="572701"/>
          </a:xfrm>
          <a:prstGeom prst="rect">
            <a:avLst/>
          </a:prstGeom>
        </p:spPr>
        <p:txBody>
          <a:bodyPr/>
          <a:lstStyle>
            <a:lvl1pPr defTabSz="877823">
              <a:defRPr sz="2688"/>
            </a:lvl1pPr>
          </a:lstStyle>
          <a:p>
            <a:pPr/>
            <a:r>
              <a:t>Who owns the data?</a:t>
            </a:r>
          </a:p>
        </p:txBody>
      </p:sp>
      <p:sp>
        <p:nvSpPr>
          <p:cNvPr id="126" name="Shape 126"/>
          <p:cNvSpPr/>
          <p:nvPr>
            <p:ph type="body" idx="1"/>
          </p:nvPr>
        </p:nvSpPr>
        <p:spPr>
          <a:xfrm>
            <a:off x="311699" y="1152475"/>
            <a:ext cx="8520602" cy="3416400"/>
          </a:xfrm>
          <a:prstGeom prst="rect">
            <a:avLst/>
          </a:prstGeom>
        </p:spPr>
        <p:txBody>
          <a:bodyPr/>
          <a:lstStyle>
            <a:lvl1pPr>
              <a:buSzTx/>
              <a:buNone/>
            </a:lvl1pPr>
          </a:lstStyle>
          <a:p>
            <a:pPr/>
            <a:r>
              <a:t>The individual or entity that has the legal rights to the data, and can retain the data after the completion of the project.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311699" y="445025"/>
            <a:ext cx="8520602" cy="572701"/>
          </a:xfrm>
          <a:prstGeom prst="rect">
            <a:avLst/>
          </a:prstGeom>
        </p:spPr>
        <p:txBody>
          <a:bodyPr/>
          <a:lstStyle>
            <a:lvl1pPr defTabSz="877823">
              <a:defRPr sz="2688"/>
            </a:lvl1pPr>
          </a:lstStyle>
          <a:p>
            <a:pPr/>
            <a:r>
              <a:t>Stakeholders</a:t>
            </a:r>
          </a:p>
        </p:txBody>
      </p:sp>
      <p:sp>
        <p:nvSpPr>
          <p:cNvPr id="131" name="Shape 131"/>
          <p:cNvSpPr/>
          <p:nvPr>
            <p:ph type="body" idx="1"/>
          </p:nvPr>
        </p:nvSpPr>
        <p:spPr>
          <a:xfrm>
            <a:off x="311699" y="1152475"/>
            <a:ext cx="8520602" cy="3416400"/>
          </a:xfrm>
          <a:prstGeom prst="rect">
            <a:avLst/>
          </a:prstGeom>
        </p:spPr>
        <p:txBody>
          <a:bodyPr/>
          <a:lstStyle/>
          <a:p>
            <a:pPr marL="457200" indent="-228600"/>
            <a:r>
              <a:t>Funders</a:t>
            </a:r>
          </a:p>
          <a:p>
            <a:pPr marL="457200" indent="-228600"/>
            <a:r>
              <a:t>Institutions (Texas A&amp;M University)</a:t>
            </a:r>
          </a:p>
          <a:p>
            <a:pPr marL="457200" indent="-228600"/>
            <a:r>
              <a:t>Research faculty (principal investigator)</a:t>
            </a:r>
          </a:p>
          <a:p>
            <a:pPr marL="457200" indent="-228600"/>
            <a:r>
              <a:t>Data collectors (you)</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311699" y="445025"/>
            <a:ext cx="8520602" cy="572701"/>
          </a:xfrm>
          <a:prstGeom prst="rect">
            <a:avLst/>
          </a:prstGeom>
        </p:spPr>
        <p:txBody>
          <a:bodyPr/>
          <a:lstStyle>
            <a:lvl1pPr defTabSz="877823">
              <a:defRPr sz="2688"/>
            </a:lvl1pPr>
          </a:lstStyle>
          <a:p>
            <a:pPr/>
            <a:r>
              <a:t>Determining ownership</a:t>
            </a:r>
          </a:p>
        </p:txBody>
      </p:sp>
      <p:sp>
        <p:nvSpPr>
          <p:cNvPr id="136" name="Shape 136"/>
          <p:cNvSpPr/>
          <p:nvPr>
            <p:ph type="body" idx="1"/>
          </p:nvPr>
        </p:nvSpPr>
        <p:spPr>
          <a:xfrm>
            <a:off x="311699" y="1152475"/>
            <a:ext cx="8520602" cy="3416400"/>
          </a:xfrm>
          <a:prstGeom prst="rect">
            <a:avLst/>
          </a:prstGeom>
        </p:spPr>
        <p:txBody>
          <a:bodyPr/>
          <a:lstStyle/>
          <a:p>
            <a:pPr marL="457200" indent="-228600"/>
            <a:r>
              <a:t>Institutional policies</a:t>
            </a:r>
          </a:p>
          <a:p>
            <a:pPr marL="457200" indent="-228600"/>
            <a:r>
              <a:t>Funder agreements (grants or contracts)</a:t>
            </a:r>
          </a:p>
          <a:p>
            <a:pPr marL="457200" indent="-228600"/>
            <a:r>
              <a:t>Data use agreements</a:t>
            </a:r>
          </a:p>
          <a:p>
            <a:pPr marL="457200" indent="-228600"/>
            <a:r>
              <a:t>Licenses attached to the data</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311699" y="445025"/>
            <a:ext cx="8520602" cy="572701"/>
          </a:xfrm>
          <a:prstGeom prst="rect">
            <a:avLst/>
          </a:prstGeom>
        </p:spPr>
        <p:txBody>
          <a:bodyPr/>
          <a:lstStyle>
            <a:lvl1pPr defTabSz="877823">
              <a:defRPr sz="2688"/>
            </a:lvl1pPr>
          </a:lstStyle>
          <a:p>
            <a:pPr/>
            <a:r>
              <a:t>Texas A&amp;M University</a:t>
            </a:r>
          </a:p>
        </p:txBody>
      </p:sp>
      <p:sp>
        <p:nvSpPr>
          <p:cNvPr id="141" name="Shape 141"/>
          <p:cNvSpPr/>
          <p:nvPr>
            <p:ph type="body" idx="1"/>
          </p:nvPr>
        </p:nvSpPr>
        <p:spPr>
          <a:xfrm>
            <a:off x="311699" y="1152475"/>
            <a:ext cx="8520602" cy="3416400"/>
          </a:xfrm>
          <a:prstGeom prst="rect">
            <a:avLst/>
          </a:prstGeom>
        </p:spPr>
        <p:txBody>
          <a:bodyPr/>
          <a:lstStyle/>
          <a:p>
            <a:pPr defTabSz="886968">
              <a:spcBef>
                <a:spcPts val="1500"/>
              </a:spcBef>
              <a:buSzTx/>
              <a:buNone/>
              <a:defRPr sz="1746"/>
            </a:pPr>
            <a:endParaRPr sz="2328"/>
          </a:p>
          <a:p>
            <a:pPr defTabSz="886968">
              <a:spcBef>
                <a:spcPts val="1500"/>
              </a:spcBef>
              <a:buSzTx/>
              <a:buNone/>
              <a:defRPr sz="2328"/>
            </a:pPr>
            <a:r>
              <a:t>"Unless precluded by a Texas A&amp;M University contract agreeing to specific other terms, research data conducted on a Texas A&amp;M University project belongs to Texas A&amp;M University."</a:t>
            </a:r>
          </a:p>
          <a:p>
            <a:pPr defTabSz="886968">
              <a:spcBef>
                <a:spcPts val="1500"/>
              </a:spcBef>
              <a:buSzTx/>
              <a:buNone/>
              <a:defRPr sz="1746"/>
            </a:pPr>
            <a:endParaRPr sz="2328"/>
          </a:p>
          <a:p>
            <a:pPr defTabSz="886968">
              <a:spcBef>
                <a:spcPts val="1500"/>
              </a:spcBef>
              <a:buSzTx/>
              <a:buNone/>
              <a:defRPr sz="1358"/>
            </a:pPr>
            <a:r>
              <a:t>TAMU. “SAP15.99.03.M1.03: The Responsible Stewardship of Research Data" [PDF](</a:t>
            </a:r>
            <a:r>
              <a:rPr u="sng">
                <a:solidFill>
                  <a:schemeClr val="accent5"/>
                </a:solidFill>
                <a:uFill>
                  <a:solidFill>
                    <a:schemeClr val="accent5"/>
                  </a:solidFill>
                </a:uFill>
                <a:hlinkClick r:id="rId3" invalidUrl="" action="" tgtFrame="" tooltip="" history="1" highlightClick="0" endSnd="0"/>
              </a:rPr>
              <a:t>http://rules-saps.tamu.edu/PDFs/15.99.03.M1.03.pdf</a:t>
            </a:r>
            <a:r>
              <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311699" y="445025"/>
            <a:ext cx="8520602" cy="572701"/>
          </a:xfrm>
          <a:prstGeom prst="rect">
            <a:avLst/>
          </a:prstGeom>
        </p:spPr>
        <p:txBody>
          <a:bodyPr/>
          <a:lstStyle>
            <a:lvl1pPr defTabSz="877823">
              <a:defRPr sz="2688"/>
            </a:lvl1pPr>
          </a:lstStyle>
          <a:p>
            <a:pPr/>
            <a:r>
              <a:t>Ownership and control</a:t>
            </a:r>
          </a:p>
        </p:txBody>
      </p:sp>
      <p:sp>
        <p:nvSpPr>
          <p:cNvPr id="146" name="Shape 146"/>
          <p:cNvSpPr/>
          <p:nvPr>
            <p:ph type="body" idx="1"/>
          </p:nvPr>
        </p:nvSpPr>
        <p:spPr>
          <a:xfrm>
            <a:off x="311699" y="1152475"/>
            <a:ext cx="8520602" cy="3416400"/>
          </a:xfrm>
          <a:prstGeom prst="rect">
            <a:avLst/>
          </a:prstGeom>
        </p:spPr>
        <p:txBody>
          <a:bodyPr/>
          <a:lstStyle>
            <a:lvl1pPr>
              <a:buSzTx/>
              <a:buNone/>
            </a:lvl1pPr>
          </a:lstStyle>
          <a:p>
            <a:pPr/>
            <a:r>
              <a:t>Rights of control, and access to data, can be given without legally changing ownership of the data.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311699" y="445025"/>
            <a:ext cx="8520602" cy="572701"/>
          </a:xfrm>
          <a:prstGeom prst="rect">
            <a:avLst/>
          </a:prstGeom>
        </p:spPr>
        <p:txBody>
          <a:bodyPr/>
          <a:lstStyle>
            <a:lvl1pPr defTabSz="877823">
              <a:defRPr sz="2688"/>
            </a:lvl1pPr>
          </a:lstStyle>
          <a:p>
            <a:pPr/>
            <a:r>
              <a:t>Example: Federally funded research grant</a:t>
            </a:r>
          </a:p>
        </p:txBody>
      </p:sp>
      <p:sp>
        <p:nvSpPr>
          <p:cNvPr id="151" name="Shape 151"/>
          <p:cNvSpPr/>
          <p:nvPr>
            <p:ph type="body" idx="1"/>
          </p:nvPr>
        </p:nvSpPr>
        <p:spPr>
          <a:xfrm>
            <a:off x="311699" y="1152475"/>
            <a:ext cx="8520602" cy="3416400"/>
          </a:xfrm>
          <a:prstGeom prst="rect">
            <a:avLst/>
          </a:prstGeom>
        </p:spPr>
        <p:txBody>
          <a:bodyPr/>
          <a:lstStyle>
            <a:lvl1pPr>
              <a:buSzTx/>
              <a:buNone/>
            </a:lvl1pPr>
          </a:lstStyle>
          <a:p>
            <a:pPr/>
            <a:r>
              <a:t>The government gives the research institution the right to use data collected with public funds. </a:t>
            </a:r>
          </a:p>
        </p:txBody>
      </p:sp>
      <p:pic>
        <p:nvPicPr>
          <p:cNvPr id="152" name="pasted-image.tiff"/>
          <p:cNvPicPr>
            <a:picLocks noChangeAspect="1"/>
          </p:cNvPicPr>
          <p:nvPr/>
        </p:nvPicPr>
        <p:blipFill>
          <a:blip r:embed="rId3">
            <a:extLst/>
          </a:blip>
          <a:stretch>
            <a:fillRect/>
          </a:stretch>
        </p:blipFill>
        <p:spPr>
          <a:xfrm>
            <a:off x="1802793" y="2267578"/>
            <a:ext cx="1088312" cy="1295019"/>
          </a:xfrm>
          <a:prstGeom prst="rect">
            <a:avLst/>
          </a:prstGeom>
          <a:ln w="12700">
            <a:miter lim="400000"/>
          </a:ln>
        </p:spPr>
      </p:pic>
      <p:pic>
        <p:nvPicPr>
          <p:cNvPr id="153" name="pasted-image.tiff"/>
          <p:cNvPicPr>
            <a:picLocks noChangeAspect="1"/>
          </p:cNvPicPr>
          <p:nvPr/>
        </p:nvPicPr>
        <p:blipFill>
          <a:blip r:embed="rId4">
            <a:extLst/>
          </a:blip>
          <a:stretch>
            <a:fillRect/>
          </a:stretch>
        </p:blipFill>
        <p:spPr>
          <a:xfrm>
            <a:off x="4027844" y="2460211"/>
            <a:ext cx="1088312" cy="1069130"/>
          </a:xfrm>
          <a:prstGeom prst="rect">
            <a:avLst/>
          </a:prstGeom>
          <a:ln w="12700">
            <a:miter lim="400000"/>
          </a:ln>
        </p:spPr>
      </p:pic>
      <p:sp>
        <p:nvSpPr>
          <p:cNvPr id="154" name="Shape 154"/>
          <p:cNvSpPr/>
          <p:nvPr/>
        </p:nvSpPr>
        <p:spPr>
          <a:xfrm>
            <a:off x="3355488" y="2850364"/>
            <a:ext cx="282139"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&gt;</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Neue"/>
        <a:ea typeface="Helvetica Neue"/>
        <a:cs typeface="Helvetica Neue"/>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