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eg" ContentType="image/jpeg"/>
  <Override PartName="/ppt/media/image3.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Please sign in and grab a snack</a:t>
            </a:r>
          </a:p>
          <a:p>
            <a:pPr/>
          </a:p>
          <a:p>
            <a:pPr/>
            <a:r>
              <a:t>## Objectives</a:t>
            </a:r>
          </a:p>
          <a:p>
            <a:pPr/>
            <a:r>
              <a:t>- Understand the purpose of Research Data Management training.</a:t>
            </a:r>
          </a:p>
          <a:p>
            <a:pPr/>
            <a:r>
              <a:t>- Understand the the scope of the workshop series.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lnSpc>
                <a:spcPct val="115000"/>
              </a:lnSpc>
              <a:spcBef>
                <a:spcPts val="1200"/>
              </a:spcBef>
              <a:defRPr>
                <a:solidFill>
                  <a:srgbClr val="333333"/>
                </a:solidFill>
              </a:defRPr>
            </a:pPr>
            <a:r>
              <a:t>## Defining data</a:t>
            </a:r>
          </a:p>
          <a:p>
            <a:pPr>
              <a:lnSpc>
                <a:spcPct val="115000"/>
              </a:lnSpc>
              <a:spcBef>
                <a:spcPts val="1200"/>
              </a:spcBef>
              <a:defRPr>
                <a:solidFill>
                  <a:srgbClr val="333333"/>
                </a:solidFill>
              </a:defRPr>
            </a:pPr>
            <a:r>
              <a:t>There are many definitions for data. </a:t>
            </a:r>
          </a:p>
          <a:p>
            <a:pPr>
              <a:lnSpc>
                <a:spcPct val="115000"/>
              </a:lnSpc>
              <a:spcBef>
                <a:spcPts val="1200"/>
              </a:spcBef>
              <a:defRPr>
                <a:solidFill>
                  <a:srgbClr val="333333"/>
                </a:solidFill>
              </a:defRPr>
            </a:pPr>
          </a:p>
          <a:p>
            <a:pPr>
              <a:lnSpc>
                <a:spcPct val="115000"/>
              </a:lnSpc>
              <a:spcBef>
                <a:spcPts val="1200"/>
              </a:spcBef>
              <a:defRPr>
                <a:solidFill>
                  <a:srgbClr val="333333"/>
                </a:solidFill>
              </a:defRPr>
            </a:pPr>
          </a:p>
          <a:p>
            <a:pPr>
              <a:lnSpc>
                <a:spcPct val="115000"/>
              </a:lnSpc>
              <a:spcBef>
                <a:spcPts val="1200"/>
              </a:spcBef>
              <a:defRPr>
                <a:solidFill>
                  <a:srgbClr val="333333"/>
                </a:solidFill>
              </a:defRPr>
            </a:pPr>
          </a:p>
          <a:p>
            <a:pPr>
              <a:lnSpc>
                <a:spcPct val="115000"/>
              </a:lnSpc>
              <a:spcBef>
                <a:spcPts val="1200"/>
              </a:spcBef>
              <a:defRPr>
                <a:solidFill>
                  <a:srgbClr val="333333"/>
                </a:solidFill>
              </a:defRPr>
            </a:pPr>
            <a:r>
              <a:t>This is the definition of data we will work with in this workshop series: Research data are information artifacts that scholars draw upon for evidence in supporting research claims, and producing new knowledge.</a:t>
            </a:r>
          </a:p>
          <a:p>
            <a:pPr>
              <a:lnSpc>
                <a:spcPct val="115000"/>
              </a:lnSpc>
              <a:spcBef>
                <a:spcPts val="1200"/>
              </a:spcBef>
              <a:defRPr>
                <a:solidFill>
                  <a:srgbClr val="333333"/>
                </a:solidFill>
              </a:defRPr>
            </a:pPr>
            <a:r>
              <a:t>What data are to you, will largely depend on your discipline, the sorts of things you study and the manner in which you study them.</a:t>
            </a:r>
          </a:p>
          <a:p>
            <a:pPr>
              <a:lnSpc>
                <a:spcPct val="115000"/>
              </a:lnSpc>
              <a:spcBef>
                <a:spcPts val="1200"/>
              </a:spcBef>
              <a:defRPr>
                <a:solidFill>
                  <a:srgbClr val="333333"/>
                </a:solidFill>
              </a:defRPr>
            </a:pPr>
            <a:r>
              <a:t>We can think about data very broadly within this definition. Research data could include physical artifacts, such as a biological specimen, an architectural blue print, or a paper map. Our focus will be primarily on managing digital data.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p>
          <a:p>
            <a:pPr/>
            <a:r>
              <a:t>With that definition in mind, this workshop series will cover topics in Research Data Management.</a:t>
            </a:r>
          </a:p>
          <a:p>
            <a:pPr/>
          </a:p>
          <a:p>
            <a:pPr/>
            <a:r>
              <a:t>Research Data Management (RDM) refers to the practices of organizing, documenting, storing, sharing, and preserving data collected during a research project. </a:t>
            </a:r>
          </a:p>
          <a:p>
            <a:pPr/>
            <a:r>
              <a:t>The aim of research data management is to ensure that data are usable over time.</a:t>
            </a:r>
          </a:p>
          <a:p>
            <a:pPr/>
          </a:p>
          <a:p>
            <a:pPr/>
            <a:r>
              <a:t>The idea of usability over time, and across platforms, will keep coming up in this workshop series and drives a lot of the recommended practices we will discuss.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 Discussion</a:t>
            </a:r>
          </a:p>
          <a:p>
            <a:pPr/>
            <a:r>
              <a:t>based on this definition.</a:t>
            </a:r>
          </a:p>
          <a:p>
            <a:pPr/>
          </a:p>
          <a:p>
            <a:pPr/>
            <a:r>
              <a:t>I’d like to hear from you why you think research "data management" is a thing? Why do we think it’s important? </a:t>
            </a:r>
          </a:p>
          <a:p>
            <a:pPr/>
          </a:p>
          <a:p>
            <a:pPr/>
            <a:r>
              <a:t>What could be the benefits of organizing, documenting, storing, sharing, and preserving data?</a:t>
            </a:r>
          </a:p>
          <a:p>
            <a:pPr/>
          </a:p>
          <a:p>
            <a:pPr/>
            <a:r>
              <a:t>(It’s okay to say “my advisor seemed to think it’s important”)</a:t>
            </a: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p>
          <a:p>
            <a:pPr/>
            <a:r>
              <a:t>- Personal efficiency</a:t>
            </a:r>
          </a:p>
          <a:p>
            <a:pPr/>
            <a:r>
              <a:t>	- If you aren't already, you'll soon be busy. Or you'll just want to spend *some* of your time not working.</a:t>
            </a:r>
          </a:p>
          <a:p>
            <a:pPr/>
            <a:r>
              <a:t>	- Thinking about data management strategies early will help you be more effective throughout your PhD and reduce the amount of work at the end.</a:t>
            </a: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 Happy advisors</a:t>
            </a:r>
          </a:p>
          <a:p>
            <a:pPr/>
            <a:r>
              <a:t>	- Understanding these concepts will make your advisors happy, they'll be able to easily see what you're doing and spend less time teaching you.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 The future</a:t>
            </a:r>
          </a:p>
          <a:p>
            <a:pPr/>
            <a:r>
              <a:t>	- The time will come when you've entirely forgotten what you did that one week in the 2nd or 3rd year of your PhD and don't want someone to emailing you to ask about it 5 years later.</a:t>
            </a:r>
          </a:p>
          <a:p>
            <a:pPr/>
            <a:r>
              <a:t>	- Good practices will benefit you and the community. </a:t>
            </a:r>
          </a:p>
          <a:p>
            <a:pPr/>
            <a:r>
              <a:t>	- Depending on how you share your data it will be reusable, by you, your advisor, your lab, and/or the research community in the future. </a:t>
            </a:r>
          </a:p>
          <a:p>
            <a:pPr/>
            <a:r>
              <a:t>	- And! You will get credit for your 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The Research Data Management topics we’ll cover include…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buSzPct val="100000"/>
              <a:buChar char="●"/>
            </a:pPr>
            <a:r>
              <a:t> [Monday] Manage data on multiple projects (The practices and recommendations we discuss should help you with this, and in our last workshop we will discuss collaboration as a topic), Meet HIPAA requirements for data security, Document and store large datasets (These are both very project specific and we will cover this topics and should provide you with some resources).</a:t>
            </a:r>
          </a:p>
          <a:p>
            <a:pPr/>
          </a:p>
          <a:p>
            <a:pPr>
              <a:buSzPct val="100000"/>
              <a:buChar char="●"/>
            </a:pPr>
            <a:r>
              <a:t> [Thursday] Data management planning (We’ll package everything up into data management planning in our last workshop), Data visualization for reporting and analysis (We will briefly talk about data visualization, but this topic is a little tangential to RDM, and we actually have another workshop series, more oriented to data literacy that covers data visualization more in depth)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a:r>
              <a:t>## Introduction</a:t>
            </a:r>
          </a:p>
          <a:p>
            <a:pPr/>
            <a:r>
              <a:t>My name is Anna Dabrowski. I'm the Data Management Librarian at the Texas A&amp;M University Libraries. </a:t>
            </a:r>
          </a:p>
          <a:p>
            <a:pPr/>
          </a:p>
          <a:p>
            <a:pPr/>
            <a:r>
              <a:t>This is a new position, which means I'm working on expanding our data services here at the Libraries and this workshop series is one way for us to do that.</a:t>
            </a:r>
          </a:p>
          <a:p>
            <a:pPr/>
            <a:r>
              <a:t>This is the first time I’m teaching this series and you are my guinea pigs. So, I’d appreciate your feedback.</a:t>
            </a:r>
          </a:p>
          <a:p>
            <a:pPr/>
          </a:p>
          <a:p>
            <a:pPr/>
            <a:r>
              <a:t> Your subject librarians are also an excellent resource for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Introductions</a:t>
            </a:r>
          </a:p>
          <a:p>
            <a:pPr/>
          </a:p>
          <a:p>
            <a:pPr/>
            <a:r>
              <a:t>Go around and introduce yourselves, your name and a bit about yourself and your experience so far.</a:t>
            </a:r>
          </a:p>
          <a:p>
            <a:pPr/>
          </a:p>
          <a:p>
            <a:pPr/>
            <a:r>
              <a:t>1. Your name</a:t>
            </a:r>
          </a:p>
          <a:p>
            <a:pPr/>
            <a:r>
              <a:t>2. What do you study or intend to study in your research?</a:t>
            </a:r>
          </a:p>
          <a:p>
            <a:pPr/>
            <a:r>
              <a:t>3. Do already have, or work with, data?</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 About the workshop series</a:t>
            </a:r>
          </a:p>
          <a:p>
            <a:pPr/>
            <a:r>
              <a:t>This workshop series is a 6-part introduction to Research Data Management. We will spend 2.5 hours in each workshop, with two 10-minute breaks. </a:t>
            </a:r>
          </a:p>
          <a:p>
            <a:pPr/>
          </a:p>
          <a:p>
            <a:pPr/>
            <a:r>
              <a:t>Each week we will cover different topics, with the goal of helping you identify data management practices and tools that will improve your research and your graduate experience.</a:t>
            </a:r>
          </a:p>
          <a:p>
            <a:pPr/>
          </a:p>
          <a:p>
            <a:pPr/>
            <a:r>
              <a:t>[Thursday]</a:t>
            </a:r>
          </a:p>
          <a:p>
            <a:pPr/>
            <a:r>
              <a:t>[September 28 – November 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 Bring a laptop if you have one. If not, you may borrow one from the library. Or use the computer at your seat</a:t>
            </a:r>
          </a:p>
          <a:p>
            <a:pPr/>
            <a:r>
              <a:t>- Since it's late in the evening, we'll have snacks during our breaks.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 Our agreement </a:t>
            </a:r>
          </a:p>
          <a:p>
            <a:pPr/>
            <a:r>
              <a:t>By participating in this workshop series, we have an agreement. </a:t>
            </a:r>
          </a:p>
          <a:p>
            <a:pPr/>
          </a:p>
          <a:p>
            <a:pPr/>
            <a:r>
              <a:t>Please be aware that we are a group of people with diverse experiences and who are dealing with different subject matter. This is a general introduction, with no prerequisites. The series is broad rather than deep. Some topics are likely to be more familiar to you than others, and (fair warning) we may even cover topics that aren't directly applicable to your specific research area. </a:t>
            </a:r>
          </a:p>
          <a:p>
            <a:pPr/>
          </a:p>
          <a:p>
            <a:pPr/>
            <a:r>
              <a:t>This said, I'm eager to get your feedback and direct the material based on your interest. I would like you all to feel welcome to share your experience, and to express your thoughts, comments, and questions.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Along these lines, there is one rule:</a:t>
            </a:r>
          </a:p>
          <a:p>
            <a:pPr/>
          </a:p>
          <a:p>
            <a:pPr/>
            <a:r>
              <a:t>**Individuals who behave in a manner that shows indent to exclude, intimidate, or cause discomfort to others will be asked to leave.**</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Since there is no grade, this is a chance for you to gain familiarity, practice, ask questions, and be silly (if you want). You should be aware that exercises and hands-on activities are key elements of the workshops, and active participation is expected.</a:t>
            </a:r>
          </a:p>
          <a:p>
            <a:pPr/>
          </a:p>
          <a:p>
            <a:pPr/>
            <a:r>
              <a:t>We have a long wait list for this workshop series. If you prefer not to participate, I ask that you please give up your seat to someone on the wait list. There are many great RDM resources available online.. I'm happy to send you all the resources for this series so that you can learn on your own without needing to participate. </a:t>
            </a:r>
          </a:p>
          <a:p>
            <a:pPr/>
          </a:p>
          <a:p>
            <a:pPr/>
            <a:r>
              <a:t>If you're choosing to be here, then you're choosing to join in a group conversation. </a:t>
            </a:r>
          </a:p>
          <a:p>
            <a:pPr/>
          </a:p>
          <a:p>
            <a:pPr/>
            <a:r>
              <a:t>If you have a question, or I'm unclear, please ask. I may not have an answer for you right away, but I will do my best to find one for you. </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lnSpc>
                <a:spcPct val="115000"/>
              </a:lnSpc>
              <a:spcBef>
                <a:spcPts val="1200"/>
              </a:spcBef>
              <a:defRPr>
                <a:solidFill>
                  <a:srgbClr val="333333"/>
                </a:solidFill>
              </a:defRPr>
            </a:pPr>
            <a:r>
              <a:t>## Defining data</a:t>
            </a:r>
          </a:p>
          <a:p>
            <a:pPr>
              <a:lnSpc>
                <a:spcPct val="115000"/>
              </a:lnSpc>
              <a:spcBef>
                <a:spcPts val="1200"/>
              </a:spcBef>
              <a:defRPr>
                <a:solidFill>
                  <a:srgbClr val="333333"/>
                </a:solidFill>
              </a:defRPr>
            </a:pPr>
            <a:r>
              <a:t>There are many definitions for data. </a:t>
            </a:r>
          </a:p>
          <a:p>
            <a:pPr>
              <a:lnSpc>
                <a:spcPct val="115000"/>
              </a:lnSpc>
              <a:spcBef>
                <a:spcPts val="1200"/>
              </a:spcBef>
              <a:defRPr>
                <a:solidFill>
                  <a:srgbClr val="333333"/>
                </a:solidFill>
              </a:defRPr>
            </a:pPr>
            <a:r>
              <a:t>The National Institutes of Health define research data as “Recorded factual material commonly accepted in the scientific community as necessary to document and support research findings” (National Institutes of Health).</a:t>
            </a:r>
          </a:p>
          <a:p>
            <a:pPr>
              <a:lnSpc>
                <a:spcPct val="115000"/>
              </a:lnSpc>
              <a:spcBef>
                <a:spcPts val="1200"/>
              </a:spcBef>
              <a:defRPr>
                <a:solidFill>
                  <a:srgbClr val="333333"/>
                </a:solidFill>
              </a:defRPr>
            </a:pPr>
            <a:r>
              <a:t>The National Science Foundation’s definition describes data as something “determined by the community of interest through the process of peer review and program management” (National Science Foundation). Examples of data provided by NSF include data, publications, samples, physical collections, software, and models.</a:t>
            </a:r>
          </a:p>
          <a:p>
            <a:pPr>
              <a:lnSpc>
                <a:spcPct val="115000"/>
              </a:lnSpc>
              <a:spcBef>
                <a:spcPts val="1200"/>
              </a:spcBef>
              <a:defRPr>
                <a:solidFill>
                  <a:srgbClr val="333333"/>
                </a:solidFill>
              </a:defRPr>
            </a:pPr>
            <a:r>
              <a:t>The National Endowment for the Humanities defines data as “materials generated or collected during the course of conducting research” and provides a wider variety of examples of data than NIH or NSF (National Endowment for the Humanities).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escholarship.org/uc/item/7tf5q7n3"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eg"/><Relationship Id="rId4"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Welcome</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311699" y="445025"/>
            <a:ext cx="8520602" cy="572701"/>
          </a:xfrm>
          <a:prstGeom prst="rect">
            <a:avLst/>
          </a:prstGeom>
        </p:spPr>
        <p:txBody>
          <a:bodyPr/>
          <a:lstStyle>
            <a:lvl1pPr defTabSz="877823">
              <a:defRPr sz="2688"/>
            </a:lvl1pPr>
          </a:lstStyle>
          <a:p>
            <a:pPr/>
            <a:r>
              <a:t>Defining data</a:t>
            </a:r>
          </a:p>
        </p:txBody>
      </p:sp>
      <p:sp>
        <p:nvSpPr>
          <p:cNvPr id="157" name="Shape 157"/>
          <p:cNvSpPr/>
          <p:nvPr>
            <p:ph type="body" idx="1"/>
          </p:nvPr>
        </p:nvSpPr>
        <p:spPr>
          <a:xfrm>
            <a:off x="311699" y="1152475"/>
            <a:ext cx="8520602" cy="3416400"/>
          </a:xfrm>
          <a:prstGeom prst="rect">
            <a:avLst/>
          </a:prstGeom>
        </p:spPr>
        <p:txBody>
          <a:bodyPr/>
          <a:lstStyle>
            <a:lvl1pPr>
              <a:buSzTx/>
              <a:buNone/>
            </a:lvl1pPr>
          </a:lstStyle>
          <a:p>
            <a:pPr/>
            <a:r>
              <a:t>Research data are information artifacts that scholars draw upon for evidence in supporting research claims, and producing new knowledge.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311699" y="445025"/>
            <a:ext cx="8520602" cy="572701"/>
          </a:xfrm>
          <a:prstGeom prst="rect">
            <a:avLst/>
          </a:prstGeom>
        </p:spPr>
        <p:txBody>
          <a:bodyPr/>
          <a:lstStyle>
            <a:lvl1pPr defTabSz="877823">
              <a:defRPr sz="2688"/>
            </a:lvl1pPr>
          </a:lstStyle>
          <a:p>
            <a:pPr/>
            <a:r>
              <a:t>Research data management</a:t>
            </a:r>
          </a:p>
        </p:txBody>
      </p:sp>
      <p:sp>
        <p:nvSpPr>
          <p:cNvPr id="162" name="Shape 162"/>
          <p:cNvSpPr/>
          <p:nvPr>
            <p:ph type="body" idx="1"/>
          </p:nvPr>
        </p:nvSpPr>
        <p:spPr>
          <a:xfrm>
            <a:off x="311699" y="1152475"/>
            <a:ext cx="8520602" cy="3416400"/>
          </a:xfrm>
          <a:prstGeom prst="rect">
            <a:avLst/>
          </a:prstGeom>
        </p:spPr>
        <p:txBody>
          <a:bodyPr/>
          <a:lstStyle/>
          <a:p>
            <a:pPr>
              <a:buSzTx/>
              <a:buNone/>
            </a:pPr>
            <a:r>
              <a:t>Research data management (RDM) refers to the practices of organizing, documenting, storing, sharing, and preserving data collected during a research project. </a:t>
            </a:r>
          </a:p>
          <a:p>
            <a:pPr>
              <a:buSzTx/>
              <a:buNone/>
            </a:pPr>
            <a:r>
              <a:t>The aim of research data management is to ensure that data are usable over time.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67" name="Shape 167"/>
          <p:cNvSpPr/>
          <p:nvPr>
            <p:ph type="body" idx="1"/>
          </p:nvPr>
        </p:nvSpPr>
        <p:spPr>
          <a:xfrm>
            <a:off x="311699" y="1152475"/>
            <a:ext cx="8520602" cy="3416400"/>
          </a:xfrm>
          <a:prstGeom prst="rect">
            <a:avLst/>
          </a:prstGeom>
        </p:spPr>
        <p:txBody>
          <a:bodyPr/>
          <a:lstStyle>
            <a:lvl1pPr>
              <a:buSzTx/>
              <a:buNone/>
            </a:lvl1pPr>
          </a:lstStyle>
          <a:p>
            <a:pPr/>
            <a:r>
              <a:t>Why is research data "management" a thing?</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72" name="Shape 172"/>
          <p:cNvSpPr/>
          <p:nvPr>
            <p:ph type="body" idx="1"/>
          </p:nvPr>
        </p:nvSpPr>
        <p:spPr>
          <a:xfrm>
            <a:off x="311699" y="1152475"/>
            <a:ext cx="8520602" cy="3416400"/>
          </a:xfrm>
          <a:prstGeom prst="rect">
            <a:avLst/>
          </a:prstGeom>
        </p:spPr>
        <p:txBody>
          <a:bodyPr/>
          <a:lstStyle/>
          <a:p>
            <a:pPr>
              <a:buSzTx/>
              <a:buNone/>
            </a:pPr>
            <a:r>
              <a:t>Why is research data "management" a thing?</a:t>
            </a:r>
          </a:p>
          <a:p>
            <a:pPr marL="457200" indent="-228600"/>
            <a:r>
              <a:t>Personal efficiency</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77" name="Shape 177"/>
          <p:cNvSpPr/>
          <p:nvPr>
            <p:ph type="body" idx="1"/>
          </p:nvPr>
        </p:nvSpPr>
        <p:spPr>
          <a:xfrm>
            <a:off x="311699" y="1152475"/>
            <a:ext cx="8520602" cy="3416400"/>
          </a:xfrm>
          <a:prstGeom prst="rect">
            <a:avLst/>
          </a:prstGeom>
        </p:spPr>
        <p:txBody>
          <a:bodyPr/>
          <a:lstStyle/>
          <a:p>
            <a:pPr>
              <a:buSzTx/>
              <a:buNone/>
            </a:pPr>
            <a:r>
              <a:t>Why is research data "management" a thing?</a:t>
            </a:r>
          </a:p>
          <a:p>
            <a:pPr marL="457200" indent="-228600"/>
            <a:r>
              <a:t>Personal efficiency</a:t>
            </a:r>
          </a:p>
          <a:p>
            <a:pPr marL="457200" indent="-228600"/>
            <a:r>
              <a:t>Happy advisors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82" name="Shape 182"/>
          <p:cNvSpPr/>
          <p:nvPr>
            <p:ph type="body" idx="1"/>
          </p:nvPr>
        </p:nvSpPr>
        <p:spPr>
          <a:xfrm>
            <a:off x="311699" y="1152475"/>
            <a:ext cx="8520602" cy="3416400"/>
          </a:xfrm>
          <a:prstGeom prst="rect">
            <a:avLst/>
          </a:prstGeom>
        </p:spPr>
        <p:txBody>
          <a:bodyPr/>
          <a:lstStyle/>
          <a:p>
            <a:pPr>
              <a:buSzTx/>
              <a:buNone/>
            </a:pPr>
            <a:r>
              <a:t>Why is research data "management" a thing?</a:t>
            </a:r>
          </a:p>
          <a:p>
            <a:pPr marL="457200" indent="-228600"/>
            <a:r>
              <a:t>Personal efficiency</a:t>
            </a:r>
          </a:p>
          <a:p>
            <a:pPr marL="457200" indent="-228600"/>
            <a:r>
              <a:t>Happy advisors</a:t>
            </a:r>
          </a:p>
          <a:p>
            <a:pPr marL="457200" indent="-228600"/>
            <a:r>
              <a:t>The future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311699" y="445025"/>
            <a:ext cx="8520602" cy="572701"/>
          </a:xfrm>
          <a:prstGeom prst="rect">
            <a:avLst/>
          </a:prstGeom>
        </p:spPr>
        <p:txBody>
          <a:bodyPr/>
          <a:lstStyle>
            <a:lvl1pPr defTabSz="877823">
              <a:defRPr sz="2688"/>
            </a:lvl1pPr>
          </a:lstStyle>
          <a:p>
            <a:pPr/>
            <a:r>
              <a:t>Topics covered</a:t>
            </a:r>
          </a:p>
        </p:txBody>
      </p:sp>
      <p:sp>
        <p:nvSpPr>
          <p:cNvPr id="187" name="Shape 187"/>
          <p:cNvSpPr/>
          <p:nvPr>
            <p:ph type="body" idx="1"/>
          </p:nvPr>
        </p:nvSpPr>
        <p:spPr>
          <a:xfrm>
            <a:off x="311699" y="1152475"/>
            <a:ext cx="8520602" cy="3416400"/>
          </a:xfrm>
          <a:prstGeom prst="rect">
            <a:avLst/>
          </a:prstGeom>
        </p:spPr>
        <p:txBody>
          <a:bodyPr/>
          <a:lstStyle/>
          <a:p>
            <a:pPr marL="384047" indent="-192023" defTabSz="768095">
              <a:spcBef>
                <a:spcPts val="1300"/>
              </a:spcBef>
              <a:defRPr b="1" sz="1512"/>
            </a:pPr>
            <a:r>
              <a:t>Collecting </a:t>
            </a:r>
            <a:r>
              <a:rPr b="0"/>
              <a:t>and </a:t>
            </a:r>
            <a:r>
              <a:t>formatting data</a:t>
            </a:r>
            <a:r>
              <a:rPr b="0"/>
              <a:t> for easy analysis.</a:t>
            </a:r>
            <a:endParaRPr b="0"/>
          </a:p>
          <a:p>
            <a:pPr marL="384047" indent="-192023" defTabSz="768095">
              <a:spcBef>
                <a:spcPts val="1300"/>
              </a:spcBef>
              <a:defRPr b="1" sz="1512"/>
            </a:pPr>
            <a:r>
              <a:t>File organization</a:t>
            </a:r>
            <a:r>
              <a:rPr b="0"/>
              <a:t> and </a:t>
            </a:r>
            <a:r>
              <a:t>naming conventions</a:t>
            </a:r>
            <a:r>
              <a:rPr b="0"/>
              <a:t> for identification.</a:t>
            </a:r>
            <a:endParaRPr b="0"/>
          </a:p>
          <a:p>
            <a:pPr marL="384047" indent="-192023" defTabSz="768095">
              <a:spcBef>
                <a:spcPts val="1300"/>
              </a:spcBef>
              <a:defRPr b="1" sz="1512"/>
            </a:pPr>
            <a:r>
              <a:t>Documentation</a:t>
            </a:r>
            <a:r>
              <a:rPr b="0"/>
              <a:t> and </a:t>
            </a:r>
            <a:r>
              <a:t>version control</a:t>
            </a:r>
            <a:r>
              <a:rPr b="0"/>
              <a:t> for tracking changes and roll-back.</a:t>
            </a:r>
            <a:endParaRPr b="0"/>
          </a:p>
          <a:p>
            <a:pPr marL="384047" indent="-192023" defTabSz="768095">
              <a:spcBef>
                <a:spcPts val="1300"/>
              </a:spcBef>
              <a:defRPr sz="1512"/>
            </a:pPr>
            <a:r>
              <a:t>Managing </a:t>
            </a:r>
            <a:r>
              <a:rPr b="1"/>
              <a:t>storage</a:t>
            </a:r>
            <a:r>
              <a:t> and </a:t>
            </a:r>
            <a:r>
              <a:rPr b="1"/>
              <a:t>access</a:t>
            </a:r>
            <a:r>
              <a:t> locations for security and collaboration.</a:t>
            </a:r>
          </a:p>
          <a:p>
            <a:pPr marL="384047" indent="-192023" defTabSz="768095">
              <a:spcBef>
                <a:spcPts val="1300"/>
              </a:spcBef>
              <a:defRPr b="1" sz="1512"/>
            </a:pPr>
            <a:r>
              <a:t>Back-up</a:t>
            </a:r>
            <a:r>
              <a:rPr b="0"/>
              <a:t> procedures for redundancy.</a:t>
            </a:r>
            <a:endParaRPr b="0"/>
          </a:p>
          <a:p>
            <a:pPr marL="384047" indent="-192023" defTabSz="768095">
              <a:spcBef>
                <a:spcPts val="1300"/>
              </a:spcBef>
              <a:defRPr b="1" sz="1512"/>
            </a:pPr>
            <a:r>
              <a:t>Quality control</a:t>
            </a:r>
            <a:r>
              <a:rPr b="0"/>
              <a:t> for integrity.</a:t>
            </a:r>
            <a:endParaRPr b="0"/>
          </a:p>
          <a:p>
            <a:pPr marL="384047" indent="-192023" defTabSz="768095">
              <a:spcBef>
                <a:spcPts val="1300"/>
              </a:spcBef>
              <a:defRPr sz="1512"/>
            </a:pPr>
            <a:r>
              <a:t>Policies for </a:t>
            </a:r>
            <a:r>
              <a:rPr b="1"/>
              <a:t>sharing</a:t>
            </a:r>
            <a:r>
              <a:t> and </a:t>
            </a:r>
            <a:r>
              <a:rPr b="1"/>
              <a:t>reuse</a:t>
            </a:r>
            <a:r>
              <a:t>.</a:t>
            </a:r>
          </a:p>
          <a:p>
            <a:pPr marL="384047" indent="-192023" defTabSz="768095">
              <a:spcBef>
                <a:spcPts val="1300"/>
              </a:spcBef>
              <a:defRPr b="1" sz="1512"/>
            </a:pPr>
            <a:r>
              <a:t>Archiving</a:t>
            </a:r>
            <a:r>
              <a:rPr b="0"/>
              <a:t> for future accessibility.</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311699" y="445025"/>
            <a:ext cx="8520602" cy="572701"/>
          </a:xfrm>
          <a:prstGeom prst="rect">
            <a:avLst/>
          </a:prstGeom>
        </p:spPr>
        <p:txBody>
          <a:bodyPr/>
          <a:lstStyle>
            <a:lvl1pPr defTabSz="877823">
              <a:defRPr sz="2688"/>
            </a:lvl1pPr>
          </a:lstStyle>
          <a:p>
            <a:pPr/>
            <a:r>
              <a:t>Question</a:t>
            </a:r>
          </a:p>
        </p:txBody>
      </p:sp>
      <p:sp>
        <p:nvSpPr>
          <p:cNvPr id="192" name="Shape 192"/>
          <p:cNvSpPr/>
          <p:nvPr>
            <p:ph type="body" idx="1"/>
          </p:nvPr>
        </p:nvSpPr>
        <p:spPr>
          <a:xfrm>
            <a:off x="311699" y="1152475"/>
            <a:ext cx="8520602" cy="3416400"/>
          </a:xfrm>
          <a:prstGeom prst="rect">
            <a:avLst/>
          </a:prstGeom>
        </p:spPr>
        <p:txBody>
          <a:bodyPr/>
          <a:lstStyle>
            <a:lvl1pPr>
              <a:buSzTx/>
              <a:buNone/>
            </a:lvl1pPr>
          </a:lstStyle>
          <a:p>
            <a:pPr/>
            <a:r>
              <a:t>What do you hope to gain from the workshop series?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
        <p:nvSpPr>
          <p:cNvPr id="197" name="Shape 197"/>
          <p:cNvSpPr/>
          <p:nvPr>
            <p:ph type="body" idx="1"/>
          </p:nvPr>
        </p:nvSpPr>
        <p:spPr>
          <a:xfrm>
            <a:off x="311699" y="1152475"/>
            <a:ext cx="8520602" cy="3416400"/>
          </a:xfrm>
          <a:prstGeom prst="rect">
            <a:avLst/>
          </a:prstGeom>
        </p:spPr>
        <p:txBody>
          <a:bodyPr/>
          <a:lstStyle/>
          <a:p>
            <a:pPr marL="180473" indent="-180473">
              <a:buClrTx/>
              <a:buChar char="•"/>
            </a:pPr>
            <a:r>
              <a:t>DataONE. "Primer on data management" [PDF](</a:t>
            </a:r>
            <a:r>
              <a:rPr u="sng">
                <a:solidFill>
                  <a:schemeClr val="accent5"/>
                </a:solidFill>
                <a:uFill>
                  <a:solidFill>
                    <a:schemeClr val="accent5"/>
                  </a:solidFill>
                </a:uFill>
                <a:hlinkClick r:id="rId2" invalidUrl="" action="" tgtFrame="" tooltip="" history="1" highlightClick="0" endSnd="0"/>
              </a:rPr>
              <a:t>http://escholarship.org/uc/item/7tf5q7n3</a:t>
            </a:r>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Break</a:t>
            </a:r>
          </a:p>
        </p:txBody>
      </p:sp>
      <p:pic>
        <p:nvPicPr>
          <p:cNvPr id="200" name="pasted-image.tiff"/>
          <p:cNvPicPr>
            <a:picLocks noChangeAspect="1"/>
          </p:cNvPicPr>
          <p:nvPr/>
        </p:nvPicPr>
        <p:blipFill>
          <a:blip r:embed="rId2">
            <a:extLst/>
          </a:blip>
          <a:stretch>
            <a:fillRect/>
          </a:stretch>
        </p:blipFill>
        <p:spPr>
          <a:xfrm>
            <a:off x="3050160" y="2755539"/>
            <a:ext cx="1134112" cy="1062965"/>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body" idx="1"/>
          </p:nvPr>
        </p:nvSpPr>
        <p:spPr>
          <a:xfrm>
            <a:off x="311699" y="1152475"/>
            <a:ext cx="8520602" cy="3416400"/>
          </a:xfrm>
          <a:prstGeom prst="rect">
            <a:avLst/>
          </a:prstGeom>
        </p:spPr>
        <p:txBody>
          <a:bodyPr/>
          <a:lstStyle/>
          <a:p>
            <a:pPr>
              <a:buSzTx/>
              <a:buNone/>
            </a:pPr>
          </a:p>
          <a:p>
            <a:pPr>
              <a:buSzTx/>
              <a:buNone/>
            </a:pPr>
          </a:p>
          <a:p>
            <a:pPr>
              <a:buSzTx/>
              <a:buNone/>
            </a:pPr>
          </a:p>
          <a:p>
            <a:pPr>
              <a:buSzTx/>
              <a:buNone/>
            </a:pPr>
          </a:p>
          <a:p>
            <a:pPr>
              <a:buSzTx/>
              <a:buNone/>
            </a:pPr>
            <a:endParaRPr sz="1400"/>
          </a:p>
          <a:p>
            <a:pPr algn="ctr">
              <a:buSzTx/>
              <a:buNone/>
              <a:defRPr b="1" sz="1400"/>
            </a:pPr>
            <a:r>
              <a:t>Anna Dabrowski</a:t>
            </a:r>
            <a:br/>
            <a:r>
              <a:rPr b="0"/>
              <a:t>Data Management Librarian</a:t>
            </a:r>
            <a:br>
              <a:rPr b="0"/>
            </a:br>
            <a:r>
              <a:rPr b="0"/>
              <a:t>Texas A&amp;M University Libraries</a:t>
            </a:r>
          </a:p>
        </p:txBody>
      </p:sp>
      <p:pic>
        <p:nvPicPr>
          <p:cNvPr id="116" name="image3.jpeg" descr="2017-07-29-Austin-Anna portrait-40-2-small.jpg"/>
          <p:cNvPicPr>
            <a:picLocks noChangeAspect="1"/>
          </p:cNvPicPr>
          <p:nvPr/>
        </p:nvPicPr>
        <p:blipFill>
          <a:blip r:embed="rId3">
            <a:extLst/>
          </a:blip>
          <a:stretch>
            <a:fillRect/>
          </a:stretch>
        </p:blipFill>
        <p:spPr>
          <a:xfrm>
            <a:off x="3681155" y="1152462"/>
            <a:ext cx="1781674" cy="2376323"/>
          </a:xfrm>
          <a:prstGeom prst="rect">
            <a:avLst/>
          </a:prstGeom>
          <a:ln w="19050">
            <a:solidFill>
              <a:schemeClr val="accent2">
                <a:lumOff val="21764"/>
              </a:schemeClr>
            </a:solidFill>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Introductions</a:t>
            </a:r>
          </a:p>
        </p:txBody>
      </p:sp>
      <p:sp>
        <p:nvSpPr>
          <p:cNvPr id="121" name="Shape 121"/>
          <p:cNvSpPr/>
          <p:nvPr>
            <p:ph type="body" idx="1"/>
          </p:nvPr>
        </p:nvSpPr>
        <p:spPr>
          <a:xfrm>
            <a:off x="311699" y="1152475"/>
            <a:ext cx="8520602" cy="3416400"/>
          </a:xfrm>
          <a:prstGeom prst="rect">
            <a:avLst/>
          </a:prstGeom>
        </p:spPr>
        <p:txBody>
          <a:bodyPr/>
          <a:lstStyle/>
          <a:p>
            <a:pPr>
              <a:buSzTx/>
              <a:buNone/>
            </a:pPr>
            <a:r>
              <a:t>1. Your name</a:t>
            </a:r>
          </a:p>
          <a:p>
            <a:pPr>
              <a:buSzTx/>
              <a:buNone/>
            </a:pPr>
            <a:r>
              <a:t>2. What do you study, or intend to study, in your research?</a:t>
            </a:r>
          </a:p>
          <a:p>
            <a:pPr>
              <a:buSzTx/>
              <a:buNone/>
            </a:pPr>
            <a:r>
              <a:t>3. Do already have, or work with, data?</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body" idx="1"/>
          </p:nvPr>
        </p:nvSpPr>
        <p:spPr>
          <a:xfrm>
            <a:off x="311699" y="1152475"/>
            <a:ext cx="8520602" cy="3416400"/>
          </a:xfrm>
          <a:prstGeom prst="rect">
            <a:avLst/>
          </a:prstGeom>
        </p:spPr>
        <p:txBody>
          <a:bodyPr/>
          <a:lstStyle/>
          <a:p>
            <a:pPr>
              <a:buSzTx/>
              <a:buNone/>
            </a:pPr>
            <a:r>
              <a:t>Six Thursday evenings</a:t>
            </a:r>
          </a:p>
          <a:p>
            <a:pPr>
              <a:buSzTx/>
              <a:buNone/>
            </a:pPr>
            <a:r>
              <a:t>September 28 – November 2</a:t>
            </a:r>
          </a:p>
          <a:p>
            <a:pPr>
              <a:buSzTx/>
              <a:buNone/>
            </a:pPr>
            <a:r>
              <a:t>4:30 pm – 7:00 pm</a:t>
            </a:r>
          </a:p>
          <a:p>
            <a:pPr>
              <a:buSzTx/>
              <a:buNone/>
            </a:pPr>
            <a:r>
              <a:t>Two 10-minute breaks </a:t>
            </a:r>
          </a:p>
        </p:txBody>
      </p:sp>
      <p:sp>
        <p:nvSpPr>
          <p:cNvPr id="126" name="Shape 126"/>
          <p:cNvSpPr/>
          <p:nvPr>
            <p:ph type="title"/>
          </p:nvPr>
        </p:nvSpPr>
        <p:spPr>
          <a:xfrm>
            <a:off x="311699" y="445025"/>
            <a:ext cx="8520602" cy="572701"/>
          </a:xfrm>
          <a:prstGeom prst="rect">
            <a:avLst/>
          </a:prstGeom>
        </p:spPr>
        <p:txBody>
          <a:bodyPr/>
          <a:lstStyle>
            <a:lvl1pPr defTabSz="877823">
              <a:defRPr sz="2688"/>
            </a:lvl1pPr>
          </a:lstStyle>
          <a:p>
            <a:pPr/>
            <a:r>
              <a:t>Our schedule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4.jpeg" descr="IMG_5252.JPG"/>
          <p:cNvPicPr>
            <a:picLocks noChangeAspect="1"/>
          </p:cNvPicPr>
          <p:nvPr/>
        </p:nvPicPr>
        <p:blipFill>
          <a:blip r:embed="rId3">
            <a:extLst/>
          </a:blip>
          <a:stretch>
            <a:fillRect/>
          </a:stretch>
        </p:blipFill>
        <p:spPr>
          <a:xfrm>
            <a:off x="1605515" y="1676150"/>
            <a:ext cx="2239002" cy="1791200"/>
          </a:xfrm>
          <a:prstGeom prst="rect">
            <a:avLst/>
          </a:prstGeom>
          <a:ln w="12700">
            <a:miter lim="400000"/>
          </a:ln>
        </p:spPr>
      </p:pic>
      <p:pic>
        <p:nvPicPr>
          <p:cNvPr id="131" name="image2.jpeg" descr="IMG_5251.JPG"/>
          <p:cNvPicPr>
            <a:picLocks noChangeAspect="1"/>
          </p:cNvPicPr>
          <p:nvPr/>
        </p:nvPicPr>
        <p:blipFill>
          <a:blip r:embed="rId4">
            <a:extLst/>
          </a:blip>
          <a:stretch>
            <a:fillRect/>
          </a:stretch>
        </p:blipFill>
        <p:spPr>
          <a:xfrm>
            <a:off x="5606848" y="1945037"/>
            <a:ext cx="1499926" cy="1405825"/>
          </a:xfrm>
          <a:prstGeom prst="rect">
            <a:avLst/>
          </a:prstGeom>
          <a:ln w="12700">
            <a:miter lim="400000"/>
          </a:ln>
        </p:spPr>
      </p:pic>
      <p:sp>
        <p:nvSpPr>
          <p:cNvPr id="132" name="Shape 132"/>
          <p:cNvSpPr/>
          <p:nvPr/>
        </p:nvSpPr>
        <p:spPr>
          <a:xfrm>
            <a:off x="4183586" y="2234550"/>
            <a:ext cx="1084201" cy="86140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4800"/>
            </a:lvl1pPr>
          </a:lstStyle>
          <a:p>
            <a:pPr/>
            <a:r>
              <a:t>&amp;</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311699" y="445025"/>
            <a:ext cx="8520602" cy="572701"/>
          </a:xfrm>
          <a:prstGeom prst="rect">
            <a:avLst/>
          </a:prstGeom>
        </p:spPr>
        <p:txBody>
          <a:bodyPr/>
          <a:lstStyle>
            <a:lvl1pPr defTabSz="877823">
              <a:defRPr sz="2688"/>
            </a:lvl1pPr>
          </a:lstStyle>
          <a:p>
            <a:pPr/>
            <a:r>
              <a:t>Our agreement</a:t>
            </a:r>
          </a:p>
        </p:txBody>
      </p:sp>
      <p:sp>
        <p:nvSpPr>
          <p:cNvPr id="137" name="Shape 137"/>
          <p:cNvSpPr/>
          <p:nvPr>
            <p:ph type="body" idx="1"/>
          </p:nvPr>
        </p:nvSpPr>
        <p:spPr>
          <a:xfrm>
            <a:off x="311699" y="1152475"/>
            <a:ext cx="8520602" cy="3416400"/>
          </a:xfrm>
          <a:prstGeom prst="rect">
            <a:avLst/>
          </a:prstGeom>
        </p:spPr>
        <p:txBody>
          <a:bodyPr/>
          <a:lstStyle/>
          <a:p>
            <a:pPr marL="457200" indent="-228600"/>
            <a:r>
              <a:t>Broad introduction.</a:t>
            </a:r>
          </a:p>
          <a:p>
            <a:pPr marL="457200" indent="-228600"/>
            <a:r>
              <a:t>No prerequisites and no grades.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311699" y="445025"/>
            <a:ext cx="8520602" cy="572701"/>
          </a:xfrm>
          <a:prstGeom prst="rect">
            <a:avLst/>
          </a:prstGeom>
        </p:spPr>
        <p:txBody>
          <a:bodyPr/>
          <a:lstStyle>
            <a:lvl1pPr defTabSz="877823">
              <a:defRPr sz="2688"/>
            </a:lvl1pPr>
          </a:lstStyle>
          <a:p>
            <a:pPr/>
            <a:r>
              <a:t>Our agreement</a:t>
            </a:r>
          </a:p>
        </p:txBody>
      </p:sp>
      <p:sp>
        <p:nvSpPr>
          <p:cNvPr id="142" name="Shape 142"/>
          <p:cNvSpPr/>
          <p:nvPr>
            <p:ph type="body" idx="1"/>
          </p:nvPr>
        </p:nvSpPr>
        <p:spPr>
          <a:xfrm>
            <a:off x="311699" y="1152475"/>
            <a:ext cx="8520602" cy="3416400"/>
          </a:xfrm>
          <a:prstGeom prst="rect">
            <a:avLst/>
          </a:prstGeom>
        </p:spPr>
        <p:txBody>
          <a:bodyPr/>
          <a:lstStyle/>
          <a:p>
            <a:pPr marL="457200" indent="-228600"/>
            <a:r>
              <a:t>Broad introduction.</a:t>
            </a:r>
          </a:p>
          <a:p>
            <a:pPr marL="457200" indent="-228600"/>
            <a:r>
              <a:t>No prerequisites and no grades.</a:t>
            </a:r>
          </a:p>
          <a:p>
            <a:pPr>
              <a:buSzTx/>
              <a:buNone/>
              <a:defRPr b="1"/>
            </a:pPr>
            <a:r>
              <a:t>One rule</a:t>
            </a:r>
            <a:br/>
            <a:r>
              <a:rPr b="0"/>
              <a:t>Individuals who behave in a manner that shows indent to exclude, intimidate, or cause discomfort to others will be asked to leave.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311699" y="445025"/>
            <a:ext cx="8520602" cy="572701"/>
          </a:xfrm>
          <a:prstGeom prst="rect">
            <a:avLst/>
          </a:prstGeom>
        </p:spPr>
        <p:txBody>
          <a:bodyPr/>
          <a:lstStyle>
            <a:lvl1pPr defTabSz="877823">
              <a:defRPr sz="2688"/>
            </a:lvl1pPr>
          </a:lstStyle>
          <a:p>
            <a:pPr/>
            <a:r>
              <a:t>Our agreement</a:t>
            </a:r>
          </a:p>
        </p:txBody>
      </p:sp>
      <p:sp>
        <p:nvSpPr>
          <p:cNvPr id="147" name="Shape 147"/>
          <p:cNvSpPr/>
          <p:nvPr>
            <p:ph type="body" idx="1"/>
          </p:nvPr>
        </p:nvSpPr>
        <p:spPr>
          <a:xfrm>
            <a:off x="311699" y="1152475"/>
            <a:ext cx="8520602" cy="3416400"/>
          </a:xfrm>
          <a:prstGeom prst="rect">
            <a:avLst/>
          </a:prstGeom>
        </p:spPr>
        <p:txBody>
          <a:bodyPr/>
          <a:lstStyle/>
          <a:p>
            <a:pPr marL="457200" indent="-228600"/>
            <a:r>
              <a:t>Broad introduction.</a:t>
            </a:r>
          </a:p>
          <a:p>
            <a:pPr marL="457200" indent="-228600"/>
            <a:r>
              <a:t>No prerequisites and no grades.</a:t>
            </a:r>
          </a:p>
          <a:p>
            <a:pPr>
              <a:buSzTx/>
              <a:buNone/>
              <a:defRPr b="1"/>
            </a:pPr>
            <a:r>
              <a:t>One rule</a:t>
            </a:r>
            <a:br/>
            <a:r>
              <a:rPr b="0"/>
              <a:t>Individuals who behave in a manner that shows indent to exclude, intimidate, or cause discomfort to others will be asked to leave.</a:t>
            </a:r>
            <a:endParaRPr b="0"/>
          </a:p>
          <a:p>
            <a:pPr>
              <a:buSzTx/>
              <a:buNone/>
              <a:defRPr b="1"/>
            </a:pPr>
            <a:r>
              <a:t>One expectation</a:t>
            </a:r>
            <a:br/>
            <a:r>
              <a:rPr b="0"/>
              <a:t>Active participation.</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311699" y="445025"/>
            <a:ext cx="8520602" cy="572701"/>
          </a:xfrm>
          <a:prstGeom prst="rect">
            <a:avLst/>
          </a:prstGeom>
        </p:spPr>
        <p:txBody>
          <a:bodyPr/>
          <a:lstStyle>
            <a:lvl1pPr defTabSz="877823">
              <a:defRPr sz="2688"/>
            </a:lvl1pPr>
          </a:lstStyle>
          <a:p>
            <a:pPr/>
            <a:r>
              <a:t>Defining data</a:t>
            </a:r>
          </a:p>
        </p:txBody>
      </p:sp>
      <p:sp>
        <p:nvSpPr>
          <p:cNvPr id="152" name="Shape 152"/>
          <p:cNvSpPr/>
          <p:nvPr>
            <p:ph type="body" idx="1"/>
          </p:nvPr>
        </p:nvSpPr>
        <p:spPr>
          <a:xfrm>
            <a:off x="311699" y="1152475"/>
            <a:ext cx="8520602" cy="3416400"/>
          </a:xfrm>
          <a:prstGeom prst="rect">
            <a:avLst/>
          </a:prstGeom>
        </p:spPr>
        <p:txBody>
          <a:bodyPr/>
          <a:lstStyle>
            <a:lvl1pPr>
              <a:buSzTx/>
              <a:buNone/>
            </a:lvl1pPr>
          </a:lstStyle>
          <a:p>
            <a:pPr/>
            <a:r>
              <a:t>How would you define research data? What is it to you?</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