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281" r:id="rId49"/>
    <p:sldId id="304"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3" d="100"/>
          <a:sy n="83" d="100"/>
        </p:scale>
        <p:origin x="466"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7F142E-B07C-4697-8FDA-605B03EEFA0A}" type="datetimeFigureOut">
              <a:rPr lang="zh-CN" altLang="en-US" smtClean="0"/>
              <a:t>2024/9/14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AADD42-33E1-46CA-8FB2-037B134A6D7F}" type="slidenum">
              <a:rPr lang="zh-CN" altLang="en-US" smtClean="0"/>
              <a:t>‹#›</a:t>
            </a:fld>
            <a:endParaRPr lang="zh-CN" altLang="en-US"/>
          </a:p>
        </p:txBody>
      </p:sp>
    </p:spTree>
    <p:extLst>
      <p:ext uri="{BB962C8B-B14F-4D97-AF65-F5344CB8AC3E}">
        <p14:creationId xmlns:p14="http://schemas.microsoft.com/office/powerpoint/2010/main" val="1140568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AAADD42-33E1-46CA-8FB2-037B134A6D7F}" type="slidenum">
              <a:rPr lang="zh-CN" altLang="en-US" smtClean="0"/>
              <a:t>32</a:t>
            </a:fld>
            <a:endParaRPr lang="zh-CN" altLang="en-US"/>
          </a:p>
        </p:txBody>
      </p:sp>
    </p:spTree>
    <p:extLst>
      <p:ext uri="{BB962C8B-B14F-4D97-AF65-F5344CB8AC3E}">
        <p14:creationId xmlns:p14="http://schemas.microsoft.com/office/powerpoint/2010/main" val="14054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BCD0FD-EF8C-4031-101D-C491F2F7989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B72417C-D24F-E22A-377A-57B94C9FDD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CA61551-CF91-EB80-42A0-29A72A998FBB}"/>
              </a:ext>
            </a:extLst>
          </p:cNvPr>
          <p:cNvSpPr>
            <a:spLocks noGrp="1"/>
          </p:cNvSpPr>
          <p:nvPr>
            <p:ph type="dt" sz="half" idx="10"/>
          </p:nvPr>
        </p:nvSpPr>
        <p:spPr/>
        <p:txBody>
          <a:bodyPr/>
          <a:lstStyle/>
          <a:p>
            <a:fld id="{EC48923A-597E-448D-8DE0-DA2DD4C9F212}" type="datetimeFigureOut">
              <a:rPr lang="zh-CN" altLang="en-US" smtClean="0"/>
              <a:t>2024/9/14</a:t>
            </a:fld>
            <a:endParaRPr lang="zh-CN" altLang="en-US"/>
          </a:p>
        </p:txBody>
      </p:sp>
      <p:sp>
        <p:nvSpPr>
          <p:cNvPr id="5" name="页脚占位符 4">
            <a:extLst>
              <a:ext uri="{FF2B5EF4-FFF2-40B4-BE49-F238E27FC236}">
                <a16:creationId xmlns:a16="http://schemas.microsoft.com/office/drawing/2014/main" id="{F61712AF-65D7-F91D-F1AE-BC61204A0B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84EFDD-EE55-5961-6399-0BA0CEFDF697}"/>
              </a:ext>
            </a:extLst>
          </p:cNvPr>
          <p:cNvSpPr>
            <a:spLocks noGrp="1"/>
          </p:cNvSpPr>
          <p:nvPr>
            <p:ph type="sldNum" sz="quarter" idx="12"/>
          </p:nvPr>
        </p:nvSpPr>
        <p:spPr/>
        <p:txBody>
          <a:bodyPr/>
          <a:lstStyle/>
          <a:p>
            <a:fld id="{DB9D49DC-2B1A-49B2-806D-D0C6B5713A42}" type="slidenum">
              <a:rPr lang="zh-CN" altLang="en-US" smtClean="0"/>
              <a:t>‹#›</a:t>
            </a:fld>
            <a:endParaRPr lang="zh-CN" altLang="en-US"/>
          </a:p>
        </p:txBody>
      </p:sp>
    </p:spTree>
    <p:extLst>
      <p:ext uri="{BB962C8B-B14F-4D97-AF65-F5344CB8AC3E}">
        <p14:creationId xmlns:p14="http://schemas.microsoft.com/office/powerpoint/2010/main" val="3112759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DBBBD8-FAB2-FC7D-29C2-D7C835D2E5F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EB4E594-12E1-A3B8-1616-69DA5034C23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E51AF2F-D974-6579-BA1D-9BB7DAE755FC}"/>
              </a:ext>
            </a:extLst>
          </p:cNvPr>
          <p:cNvSpPr>
            <a:spLocks noGrp="1"/>
          </p:cNvSpPr>
          <p:nvPr>
            <p:ph type="dt" sz="half" idx="10"/>
          </p:nvPr>
        </p:nvSpPr>
        <p:spPr/>
        <p:txBody>
          <a:bodyPr/>
          <a:lstStyle/>
          <a:p>
            <a:fld id="{EC48923A-597E-448D-8DE0-DA2DD4C9F212}" type="datetimeFigureOut">
              <a:rPr lang="zh-CN" altLang="en-US" smtClean="0"/>
              <a:t>2024/9/14</a:t>
            </a:fld>
            <a:endParaRPr lang="zh-CN" altLang="en-US"/>
          </a:p>
        </p:txBody>
      </p:sp>
      <p:sp>
        <p:nvSpPr>
          <p:cNvPr id="5" name="页脚占位符 4">
            <a:extLst>
              <a:ext uri="{FF2B5EF4-FFF2-40B4-BE49-F238E27FC236}">
                <a16:creationId xmlns:a16="http://schemas.microsoft.com/office/drawing/2014/main" id="{73515A3E-9A51-EA93-41FA-CE61F53EC4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77A7132-0B1F-952B-FAB7-E05C2944D2FA}"/>
              </a:ext>
            </a:extLst>
          </p:cNvPr>
          <p:cNvSpPr>
            <a:spLocks noGrp="1"/>
          </p:cNvSpPr>
          <p:nvPr>
            <p:ph type="sldNum" sz="quarter" idx="12"/>
          </p:nvPr>
        </p:nvSpPr>
        <p:spPr/>
        <p:txBody>
          <a:bodyPr/>
          <a:lstStyle/>
          <a:p>
            <a:fld id="{DB9D49DC-2B1A-49B2-806D-D0C6B5713A42}" type="slidenum">
              <a:rPr lang="zh-CN" altLang="en-US" smtClean="0"/>
              <a:t>‹#›</a:t>
            </a:fld>
            <a:endParaRPr lang="zh-CN" altLang="en-US"/>
          </a:p>
        </p:txBody>
      </p:sp>
    </p:spTree>
    <p:extLst>
      <p:ext uri="{BB962C8B-B14F-4D97-AF65-F5344CB8AC3E}">
        <p14:creationId xmlns:p14="http://schemas.microsoft.com/office/powerpoint/2010/main" val="2132521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AF698AE-D40E-AC95-032F-548D733638D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93410B7-301C-EB65-EE04-702B6926393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D84427-D728-B46B-6590-825F72B183E1}"/>
              </a:ext>
            </a:extLst>
          </p:cNvPr>
          <p:cNvSpPr>
            <a:spLocks noGrp="1"/>
          </p:cNvSpPr>
          <p:nvPr>
            <p:ph type="dt" sz="half" idx="10"/>
          </p:nvPr>
        </p:nvSpPr>
        <p:spPr/>
        <p:txBody>
          <a:bodyPr/>
          <a:lstStyle/>
          <a:p>
            <a:fld id="{EC48923A-597E-448D-8DE0-DA2DD4C9F212}" type="datetimeFigureOut">
              <a:rPr lang="zh-CN" altLang="en-US" smtClean="0"/>
              <a:t>2024/9/14</a:t>
            </a:fld>
            <a:endParaRPr lang="zh-CN" altLang="en-US"/>
          </a:p>
        </p:txBody>
      </p:sp>
      <p:sp>
        <p:nvSpPr>
          <p:cNvPr id="5" name="页脚占位符 4">
            <a:extLst>
              <a:ext uri="{FF2B5EF4-FFF2-40B4-BE49-F238E27FC236}">
                <a16:creationId xmlns:a16="http://schemas.microsoft.com/office/drawing/2014/main" id="{B9EB86D7-C069-BF64-5E4A-FC8A00AA0F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2A0C70B-ADAA-C9CA-0B63-E753C8FE7A56}"/>
              </a:ext>
            </a:extLst>
          </p:cNvPr>
          <p:cNvSpPr>
            <a:spLocks noGrp="1"/>
          </p:cNvSpPr>
          <p:nvPr>
            <p:ph type="sldNum" sz="quarter" idx="12"/>
          </p:nvPr>
        </p:nvSpPr>
        <p:spPr/>
        <p:txBody>
          <a:bodyPr/>
          <a:lstStyle/>
          <a:p>
            <a:fld id="{DB9D49DC-2B1A-49B2-806D-D0C6B5713A42}" type="slidenum">
              <a:rPr lang="zh-CN" altLang="en-US" smtClean="0"/>
              <a:t>‹#›</a:t>
            </a:fld>
            <a:endParaRPr lang="zh-CN" altLang="en-US"/>
          </a:p>
        </p:txBody>
      </p:sp>
    </p:spTree>
    <p:extLst>
      <p:ext uri="{BB962C8B-B14F-4D97-AF65-F5344CB8AC3E}">
        <p14:creationId xmlns:p14="http://schemas.microsoft.com/office/powerpoint/2010/main" val="2480022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8A981B-4E61-DB27-891A-EAAA899A9FD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7EF8E50-3E1D-AA75-EF36-7C55653DCDC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D2954B6-135B-D940-A154-A473627E424B}"/>
              </a:ext>
            </a:extLst>
          </p:cNvPr>
          <p:cNvSpPr>
            <a:spLocks noGrp="1"/>
          </p:cNvSpPr>
          <p:nvPr>
            <p:ph type="dt" sz="half" idx="10"/>
          </p:nvPr>
        </p:nvSpPr>
        <p:spPr/>
        <p:txBody>
          <a:bodyPr/>
          <a:lstStyle/>
          <a:p>
            <a:fld id="{EC48923A-597E-448D-8DE0-DA2DD4C9F212}" type="datetimeFigureOut">
              <a:rPr lang="zh-CN" altLang="en-US" smtClean="0"/>
              <a:t>2024/9/14</a:t>
            </a:fld>
            <a:endParaRPr lang="zh-CN" altLang="en-US"/>
          </a:p>
        </p:txBody>
      </p:sp>
      <p:sp>
        <p:nvSpPr>
          <p:cNvPr id="5" name="页脚占位符 4">
            <a:extLst>
              <a:ext uri="{FF2B5EF4-FFF2-40B4-BE49-F238E27FC236}">
                <a16:creationId xmlns:a16="http://schemas.microsoft.com/office/drawing/2014/main" id="{81D46B7F-F1A1-C393-081D-B910D7F4FFA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32F36DD-9C54-2989-1A72-8B2EE5B21E10}"/>
              </a:ext>
            </a:extLst>
          </p:cNvPr>
          <p:cNvSpPr>
            <a:spLocks noGrp="1"/>
          </p:cNvSpPr>
          <p:nvPr>
            <p:ph type="sldNum" sz="quarter" idx="12"/>
          </p:nvPr>
        </p:nvSpPr>
        <p:spPr/>
        <p:txBody>
          <a:bodyPr/>
          <a:lstStyle/>
          <a:p>
            <a:fld id="{DB9D49DC-2B1A-49B2-806D-D0C6B5713A42}" type="slidenum">
              <a:rPr lang="zh-CN" altLang="en-US" smtClean="0"/>
              <a:t>‹#›</a:t>
            </a:fld>
            <a:endParaRPr lang="zh-CN" altLang="en-US"/>
          </a:p>
        </p:txBody>
      </p:sp>
    </p:spTree>
    <p:extLst>
      <p:ext uri="{BB962C8B-B14F-4D97-AF65-F5344CB8AC3E}">
        <p14:creationId xmlns:p14="http://schemas.microsoft.com/office/powerpoint/2010/main" val="4164029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8FBFBF-364E-651D-8003-9E1B5FDC07A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3E8A1F5-8678-E5EA-4CB4-2BD6AB5463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77D1164-4468-4F3D-792A-2995A62EAC8D}"/>
              </a:ext>
            </a:extLst>
          </p:cNvPr>
          <p:cNvSpPr>
            <a:spLocks noGrp="1"/>
          </p:cNvSpPr>
          <p:nvPr>
            <p:ph type="dt" sz="half" idx="10"/>
          </p:nvPr>
        </p:nvSpPr>
        <p:spPr/>
        <p:txBody>
          <a:bodyPr/>
          <a:lstStyle/>
          <a:p>
            <a:fld id="{EC48923A-597E-448D-8DE0-DA2DD4C9F212}" type="datetimeFigureOut">
              <a:rPr lang="zh-CN" altLang="en-US" smtClean="0"/>
              <a:t>2024/9/14</a:t>
            </a:fld>
            <a:endParaRPr lang="zh-CN" altLang="en-US"/>
          </a:p>
        </p:txBody>
      </p:sp>
      <p:sp>
        <p:nvSpPr>
          <p:cNvPr id="5" name="页脚占位符 4">
            <a:extLst>
              <a:ext uri="{FF2B5EF4-FFF2-40B4-BE49-F238E27FC236}">
                <a16:creationId xmlns:a16="http://schemas.microsoft.com/office/drawing/2014/main" id="{7709632A-9C33-A072-1BC2-B35ABD1FE95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70DF14-BCE0-27FF-45BF-F48B76242242}"/>
              </a:ext>
            </a:extLst>
          </p:cNvPr>
          <p:cNvSpPr>
            <a:spLocks noGrp="1"/>
          </p:cNvSpPr>
          <p:nvPr>
            <p:ph type="sldNum" sz="quarter" idx="12"/>
          </p:nvPr>
        </p:nvSpPr>
        <p:spPr/>
        <p:txBody>
          <a:bodyPr/>
          <a:lstStyle/>
          <a:p>
            <a:fld id="{DB9D49DC-2B1A-49B2-806D-D0C6B5713A42}" type="slidenum">
              <a:rPr lang="zh-CN" altLang="en-US" smtClean="0"/>
              <a:t>‹#›</a:t>
            </a:fld>
            <a:endParaRPr lang="zh-CN" altLang="en-US"/>
          </a:p>
        </p:txBody>
      </p:sp>
    </p:spTree>
    <p:extLst>
      <p:ext uri="{BB962C8B-B14F-4D97-AF65-F5344CB8AC3E}">
        <p14:creationId xmlns:p14="http://schemas.microsoft.com/office/powerpoint/2010/main" val="784678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798361-0186-494E-1DEF-E85267D3EC2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BB7346-66B8-C9C3-CCFB-CF5BFD9568A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D1242DE-B685-16D5-A7F7-5CEC75B9610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7F5CD25-C014-8106-3A63-8A37C2A88A6E}"/>
              </a:ext>
            </a:extLst>
          </p:cNvPr>
          <p:cNvSpPr>
            <a:spLocks noGrp="1"/>
          </p:cNvSpPr>
          <p:nvPr>
            <p:ph type="dt" sz="half" idx="10"/>
          </p:nvPr>
        </p:nvSpPr>
        <p:spPr/>
        <p:txBody>
          <a:bodyPr/>
          <a:lstStyle/>
          <a:p>
            <a:fld id="{EC48923A-597E-448D-8DE0-DA2DD4C9F212}" type="datetimeFigureOut">
              <a:rPr lang="zh-CN" altLang="en-US" smtClean="0"/>
              <a:t>2024/9/14</a:t>
            </a:fld>
            <a:endParaRPr lang="zh-CN" altLang="en-US"/>
          </a:p>
        </p:txBody>
      </p:sp>
      <p:sp>
        <p:nvSpPr>
          <p:cNvPr id="6" name="页脚占位符 5">
            <a:extLst>
              <a:ext uri="{FF2B5EF4-FFF2-40B4-BE49-F238E27FC236}">
                <a16:creationId xmlns:a16="http://schemas.microsoft.com/office/drawing/2014/main" id="{E3EEBE6F-E45B-5E98-360D-93DFC5AE90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BF9C5D2-B2E7-C215-DE57-24DB3CD37AEB}"/>
              </a:ext>
            </a:extLst>
          </p:cNvPr>
          <p:cNvSpPr>
            <a:spLocks noGrp="1"/>
          </p:cNvSpPr>
          <p:nvPr>
            <p:ph type="sldNum" sz="quarter" idx="12"/>
          </p:nvPr>
        </p:nvSpPr>
        <p:spPr/>
        <p:txBody>
          <a:bodyPr/>
          <a:lstStyle/>
          <a:p>
            <a:fld id="{DB9D49DC-2B1A-49B2-806D-D0C6B5713A42}" type="slidenum">
              <a:rPr lang="zh-CN" altLang="en-US" smtClean="0"/>
              <a:t>‹#›</a:t>
            </a:fld>
            <a:endParaRPr lang="zh-CN" altLang="en-US"/>
          </a:p>
        </p:txBody>
      </p:sp>
    </p:spTree>
    <p:extLst>
      <p:ext uri="{BB962C8B-B14F-4D97-AF65-F5344CB8AC3E}">
        <p14:creationId xmlns:p14="http://schemas.microsoft.com/office/powerpoint/2010/main" val="3139064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BE92C8-F61C-DECF-165A-990369B80DA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67EA58F-AA06-398B-45E1-D1E228B505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7F74095-0123-A362-AE25-A5D8C360165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4B6BEF7-1F10-94C2-5BD1-27D30DFB05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F45770C-8278-D3E7-0F43-141DD8A744D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3A56EB8-6D2E-B0F0-1834-7937C6969C6D}"/>
              </a:ext>
            </a:extLst>
          </p:cNvPr>
          <p:cNvSpPr>
            <a:spLocks noGrp="1"/>
          </p:cNvSpPr>
          <p:nvPr>
            <p:ph type="dt" sz="half" idx="10"/>
          </p:nvPr>
        </p:nvSpPr>
        <p:spPr/>
        <p:txBody>
          <a:bodyPr/>
          <a:lstStyle/>
          <a:p>
            <a:fld id="{EC48923A-597E-448D-8DE0-DA2DD4C9F212}" type="datetimeFigureOut">
              <a:rPr lang="zh-CN" altLang="en-US" smtClean="0"/>
              <a:t>2024/9/14</a:t>
            </a:fld>
            <a:endParaRPr lang="zh-CN" altLang="en-US"/>
          </a:p>
        </p:txBody>
      </p:sp>
      <p:sp>
        <p:nvSpPr>
          <p:cNvPr id="8" name="页脚占位符 7">
            <a:extLst>
              <a:ext uri="{FF2B5EF4-FFF2-40B4-BE49-F238E27FC236}">
                <a16:creationId xmlns:a16="http://schemas.microsoft.com/office/drawing/2014/main" id="{DCB60B09-1DEC-CF67-BF75-CFEABB447E0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91D61D4-3AEE-3B14-60A2-D8A76226AE61}"/>
              </a:ext>
            </a:extLst>
          </p:cNvPr>
          <p:cNvSpPr>
            <a:spLocks noGrp="1"/>
          </p:cNvSpPr>
          <p:nvPr>
            <p:ph type="sldNum" sz="quarter" idx="12"/>
          </p:nvPr>
        </p:nvSpPr>
        <p:spPr/>
        <p:txBody>
          <a:bodyPr/>
          <a:lstStyle/>
          <a:p>
            <a:fld id="{DB9D49DC-2B1A-49B2-806D-D0C6B5713A42}" type="slidenum">
              <a:rPr lang="zh-CN" altLang="en-US" smtClean="0"/>
              <a:t>‹#›</a:t>
            </a:fld>
            <a:endParaRPr lang="zh-CN" altLang="en-US"/>
          </a:p>
        </p:txBody>
      </p:sp>
    </p:spTree>
    <p:extLst>
      <p:ext uri="{BB962C8B-B14F-4D97-AF65-F5344CB8AC3E}">
        <p14:creationId xmlns:p14="http://schemas.microsoft.com/office/powerpoint/2010/main" val="472054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EB9D81-5C86-2CE9-D1B1-9131E97872F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B832F61-3617-D90D-F515-7D02D0259C88}"/>
              </a:ext>
            </a:extLst>
          </p:cNvPr>
          <p:cNvSpPr>
            <a:spLocks noGrp="1"/>
          </p:cNvSpPr>
          <p:nvPr>
            <p:ph type="dt" sz="half" idx="10"/>
          </p:nvPr>
        </p:nvSpPr>
        <p:spPr/>
        <p:txBody>
          <a:bodyPr/>
          <a:lstStyle/>
          <a:p>
            <a:fld id="{EC48923A-597E-448D-8DE0-DA2DD4C9F212}" type="datetimeFigureOut">
              <a:rPr lang="zh-CN" altLang="en-US" smtClean="0"/>
              <a:t>2024/9/14</a:t>
            </a:fld>
            <a:endParaRPr lang="zh-CN" altLang="en-US"/>
          </a:p>
        </p:txBody>
      </p:sp>
      <p:sp>
        <p:nvSpPr>
          <p:cNvPr id="4" name="页脚占位符 3">
            <a:extLst>
              <a:ext uri="{FF2B5EF4-FFF2-40B4-BE49-F238E27FC236}">
                <a16:creationId xmlns:a16="http://schemas.microsoft.com/office/drawing/2014/main" id="{7AB27940-1F7E-E063-E233-5A2A46B1916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EE861A7-0DFF-8C72-D169-FE58CD9F54C8}"/>
              </a:ext>
            </a:extLst>
          </p:cNvPr>
          <p:cNvSpPr>
            <a:spLocks noGrp="1"/>
          </p:cNvSpPr>
          <p:nvPr>
            <p:ph type="sldNum" sz="quarter" idx="12"/>
          </p:nvPr>
        </p:nvSpPr>
        <p:spPr/>
        <p:txBody>
          <a:bodyPr/>
          <a:lstStyle/>
          <a:p>
            <a:fld id="{DB9D49DC-2B1A-49B2-806D-D0C6B5713A42}" type="slidenum">
              <a:rPr lang="zh-CN" altLang="en-US" smtClean="0"/>
              <a:t>‹#›</a:t>
            </a:fld>
            <a:endParaRPr lang="zh-CN" altLang="en-US"/>
          </a:p>
        </p:txBody>
      </p:sp>
    </p:spTree>
    <p:extLst>
      <p:ext uri="{BB962C8B-B14F-4D97-AF65-F5344CB8AC3E}">
        <p14:creationId xmlns:p14="http://schemas.microsoft.com/office/powerpoint/2010/main" val="386684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7A0D7F2-45F4-8CAF-5ABA-0C007B470FF4}"/>
              </a:ext>
            </a:extLst>
          </p:cNvPr>
          <p:cNvSpPr>
            <a:spLocks noGrp="1"/>
          </p:cNvSpPr>
          <p:nvPr>
            <p:ph type="dt" sz="half" idx="10"/>
          </p:nvPr>
        </p:nvSpPr>
        <p:spPr/>
        <p:txBody>
          <a:bodyPr/>
          <a:lstStyle/>
          <a:p>
            <a:fld id="{EC48923A-597E-448D-8DE0-DA2DD4C9F212}" type="datetimeFigureOut">
              <a:rPr lang="zh-CN" altLang="en-US" smtClean="0"/>
              <a:t>2024/9/14</a:t>
            </a:fld>
            <a:endParaRPr lang="zh-CN" altLang="en-US"/>
          </a:p>
        </p:txBody>
      </p:sp>
      <p:sp>
        <p:nvSpPr>
          <p:cNvPr id="3" name="页脚占位符 2">
            <a:extLst>
              <a:ext uri="{FF2B5EF4-FFF2-40B4-BE49-F238E27FC236}">
                <a16:creationId xmlns:a16="http://schemas.microsoft.com/office/drawing/2014/main" id="{7DF6B1BB-8884-0AFF-6EBF-5B24AB70D4A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53BC4B2-BFDF-E0E5-4BDA-50FE670F9CBA}"/>
              </a:ext>
            </a:extLst>
          </p:cNvPr>
          <p:cNvSpPr>
            <a:spLocks noGrp="1"/>
          </p:cNvSpPr>
          <p:nvPr>
            <p:ph type="sldNum" sz="quarter" idx="12"/>
          </p:nvPr>
        </p:nvSpPr>
        <p:spPr/>
        <p:txBody>
          <a:bodyPr/>
          <a:lstStyle/>
          <a:p>
            <a:fld id="{DB9D49DC-2B1A-49B2-806D-D0C6B5713A42}" type="slidenum">
              <a:rPr lang="zh-CN" altLang="en-US" smtClean="0"/>
              <a:t>‹#›</a:t>
            </a:fld>
            <a:endParaRPr lang="zh-CN" altLang="en-US"/>
          </a:p>
        </p:txBody>
      </p:sp>
    </p:spTree>
    <p:extLst>
      <p:ext uri="{BB962C8B-B14F-4D97-AF65-F5344CB8AC3E}">
        <p14:creationId xmlns:p14="http://schemas.microsoft.com/office/powerpoint/2010/main" val="345880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A31A9F-B9C8-C39B-8C44-C75DC597622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23D7270-15BF-F756-BBDB-8194384AFE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72A05BE-6A02-4B5F-D327-1DB7DDBBD8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72F21C4-E79B-87F3-A0CB-A8FC4AD1AF5C}"/>
              </a:ext>
            </a:extLst>
          </p:cNvPr>
          <p:cNvSpPr>
            <a:spLocks noGrp="1"/>
          </p:cNvSpPr>
          <p:nvPr>
            <p:ph type="dt" sz="half" idx="10"/>
          </p:nvPr>
        </p:nvSpPr>
        <p:spPr/>
        <p:txBody>
          <a:bodyPr/>
          <a:lstStyle/>
          <a:p>
            <a:fld id="{EC48923A-597E-448D-8DE0-DA2DD4C9F212}" type="datetimeFigureOut">
              <a:rPr lang="zh-CN" altLang="en-US" smtClean="0"/>
              <a:t>2024/9/14</a:t>
            </a:fld>
            <a:endParaRPr lang="zh-CN" altLang="en-US"/>
          </a:p>
        </p:txBody>
      </p:sp>
      <p:sp>
        <p:nvSpPr>
          <p:cNvPr id="6" name="页脚占位符 5">
            <a:extLst>
              <a:ext uri="{FF2B5EF4-FFF2-40B4-BE49-F238E27FC236}">
                <a16:creationId xmlns:a16="http://schemas.microsoft.com/office/drawing/2014/main" id="{F2A71C0C-C106-E19E-ACF8-6E11BB9EE5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145480A-F2E4-877E-20BF-E3DCDC655336}"/>
              </a:ext>
            </a:extLst>
          </p:cNvPr>
          <p:cNvSpPr>
            <a:spLocks noGrp="1"/>
          </p:cNvSpPr>
          <p:nvPr>
            <p:ph type="sldNum" sz="quarter" idx="12"/>
          </p:nvPr>
        </p:nvSpPr>
        <p:spPr/>
        <p:txBody>
          <a:bodyPr/>
          <a:lstStyle/>
          <a:p>
            <a:fld id="{DB9D49DC-2B1A-49B2-806D-D0C6B5713A42}" type="slidenum">
              <a:rPr lang="zh-CN" altLang="en-US" smtClean="0"/>
              <a:t>‹#›</a:t>
            </a:fld>
            <a:endParaRPr lang="zh-CN" altLang="en-US"/>
          </a:p>
        </p:txBody>
      </p:sp>
    </p:spTree>
    <p:extLst>
      <p:ext uri="{BB962C8B-B14F-4D97-AF65-F5344CB8AC3E}">
        <p14:creationId xmlns:p14="http://schemas.microsoft.com/office/powerpoint/2010/main" val="2716659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413CC9-47F1-0AD0-ABED-67DD4981D28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2A94B37-567A-500C-8013-30B369822C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2331613-9CB0-B3F9-E1AE-669F2F121F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937044B-24AA-2EC4-3FC3-A9BB6A7A0FAD}"/>
              </a:ext>
            </a:extLst>
          </p:cNvPr>
          <p:cNvSpPr>
            <a:spLocks noGrp="1"/>
          </p:cNvSpPr>
          <p:nvPr>
            <p:ph type="dt" sz="half" idx="10"/>
          </p:nvPr>
        </p:nvSpPr>
        <p:spPr/>
        <p:txBody>
          <a:bodyPr/>
          <a:lstStyle/>
          <a:p>
            <a:fld id="{EC48923A-597E-448D-8DE0-DA2DD4C9F212}" type="datetimeFigureOut">
              <a:rPr lang="zh-CN" altLang="en-US" smtClean="0"/>
              <a:t>2024/9/14</a:t>
            </a:fld>
            <a:endParaRPr lang="zh-CN" altLang="en-US"/>
          </a:p>
        </p:txBody>
      </p:sp>
      <p:sp>
        <p:nvSpPr>
          <p:cNvPr id="6" name="页脚占位符 5">
            <a:extLst>
              <a:ext uri="{FF2B5EF4-FFF2-40B4-BE49-F238E27FC236}">
                <a16:creationId xmlns:a16="http://schemas.microsoft.com/office/drawing/2014/main" id="{39242DBC-BE59-21E9-8DB1-39104949917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1D1C394-5E9A-EC63-00EF-591CD8E5E8F4}"/>
              </a:ext>
            </a:extLst>
          </p:cNvPr>
          <p:cNvSpPr>
            <a:spLocks noGrp="1"/>
          </p:cNvSpPr>
          <p:nvPr>
            <p:ph type="sldNum" sz="quarter" idx="12"/>
          </p:nvPr>
        </p:nvSpPr>
        <p:spPr/>
        <p:txBody>
          <a:bodyPr/>
          <a:lstStyle/>
          <a:p>
            <a:fld id="{DB9D49DC-2B1A-49B2-806D-D0C6B5713A42}" type="slidenum">
              <a:rPr lang="zh-CN" altLang="en-US" smtClean="0"/>
              <a:t>‹#›</a:t>
            </a:fld>
            <a:endParaRPr lang="zh-CN" altLang="en-US"/>
          </a:p>
        </p:txBody>
      </p:sp>
    </p:spTree>
    <p:extLst>
      <p:ext uri="{BB962C8B-B14F-4D97-AF65-F5344CB8AC3E}">
        <p14:creationId xmlns:p14="http://schemas.microsoft.com/office/powerpoint/2010/main" val="2602249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3709247-757F-0547-1615-122F4E14A9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454C7B9-CD8A-1150-A1B3-CE239C5E8A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6CB39DA-BF3D-489A-A212-5192156608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48923A-597E-448D-8DE0-DA2DD4C9F212}" type="datetimeFigureOut">
              <a:rPr lang="zh-CN" altLang="en-US" smtClean="0"/>
              <a:t>2024/9/14</a:t>
            </a:fld>
            <a:endParaRPr lang="zh-CN" altLang="en-US"/>
          </a:p>
        </p:txBody>
      </p:sp>
      <p:sp>
        <p:nvSpPr>
          <p:cNvPr id="5" name="页脚占位符 4">
            <a:extLst>
              <a:ext uri="{FF2B5EF4-FFF2-40B4-BE49-F238E27FC236}">
                <a16:creationId xmlns:a16="http://schemas.microsoft.com/office/drawing/2014/main" id="{E5C70695-252A-6C2E-A557-0329138296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8CC087B-14BF-5FE6-B76F-A09990CC57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9D49DC-2B1A-49B2-806D-D0C6B5713A42}" type="slidenum">
              <a:rPr lang="zh-CN" altLang="en-US" smtClean="0"/>
              <a:t>‹#›</a:t>
            </a:fld>
            <a:endParaRPr lang="zh-CN" altLang="en-US"/>
          </a:p>
        </p:txBody>
      </p:sp>
    </p:spTree>
    <p:extLst>
      <p:ext uri="{BB962C8B-B14F-4D97-AF65-F5344CB8AC3E}">
        <p14:creationId xmlns:p14="http://schemas.microsoft.com/office/powerpoint/2010/main" val="2319414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cnblogs.com/bonelee/p/14329635.html"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zhihu.com/question/295810955" TargetMode="External"/><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8D6D9DB-7063-EE43-0A17-CB99F5698448}"/>
              </a:ext>
            </a:extLst>
          </p:cNvPr>
          <p:cNvPicPr>
            <a:picLocks noChangeAspect="1"/>
          </p:cNvPicPr>
          <p:nvPr/>
        </p:nvPicPr>
        <p:blipFill>
          <a:blip r:embed="rId2"/>
          <a:stretch>
            <a:fillRect/>
          </a:stretch>
        </p:blipFill>
        <p:spPr>
          <a:xfrm>
            <a:off x="0" y="1005140"/>
            <a:ext cx="5975927" cy="3566859"/>
          </a:xfrm>
          <a:prstGeom prst="rect">
            <a:avLst/>
          </a:prstGeom>
        </p:spPr>
      </p:pic>
      <p:sp>
        <p:nvSpPr>
          <p:cNvPr id="6" name="文本框 5">
            <a:extLst>
              <a:ext uri="{FF2B5EF4-FFF2-40B4-BE49-F238E27FC236}">
                <a16:creationId xmlns:a16="http://schemas.microsoft.com/office/drawing/2014/main" id="{7DB4234A-EEC3-3F17-5145-A3BCE768AA50}"/>
              </a:ext>
            </a:extLst>
          </p:cNvPr>
          <p:cNvSpPr txBox="1"/>
          <p:nvPr/>
        </p:nvSpPr>
        <p:spPr>
          <a:xfrm>
            <a:off x="-1" y="0"/>
            <a:ext cx="11314545" cy="646331"/>
          </a:xfrm>
          <a:prstGeom prst="rect">
            <a:avLst/>
          </a:prstGeom>
          <a:noFill/>
        </p:spPr>
        <p:txBody>
          <a:bodyPr wrap="square" rtlCol="0">
            <a:spAutoFit/>
          </a:bodyPr>
          <a:lstStyle/>
          <a:p>
            <a:r>
              <a:rPr lang="zh-CN" altLang="en-US" dirty="0"/>
              <a:t>第一章顾客购买与询问行为的关系（忽然觉着可以调用监控摄像头获得顾客购买比例</a:t>
            </a:r>
            <a:r>
              <a:rPr lang="en-US" altLang="zh-CN" dirty="0"/>
              <a:t>+</a:t>
            </a:r>
            <a:r>
              <a:rPr lang="zh-CN" altLang="en-US" dirty="0"/>
              <a:t>顾客询问比例的准确数值呀，以及据此可以研究博弈论多少距离布置一个客服比较好）</a:t>
            </a:r>
          </a:p>
        </p:txBody>
      </p:sp>
      <p:sp>
        <p:nvSpPr>
          <p:cNvPr id="2" name="文本框 1">
            <a:extLst>
              <a:ext uri="{FF2B5EF4-FFF2-40B4-BE49-F238E27FC236}">
                <a16:creationId xmlns:a16="http://schemas.microsoft.com/office/drawing/2014/main" id="{07C69A6C-4889-E630-85BF-990076707E6A}"/>
              </a:ext>
            </a:extLst>
          </p:cNvPr>
          <p:cNvSpPr txBox="1"/>
          <p:nvPr/>
        </p:nvSpPr>
        <p:spPr>
          <a:xfrm>
            <a:off x="6253017" y="1163782"/>
            <a:ext cx="5569527" cy="1477328"/>
          </a:xfrm>
          <a:prstGeom prst="rect">
            <a:avLst/>
          </a:prstGeom>
          <a:noFill/>
        </p:spPr>
        <p:txBody>
          <a:bodyPr wrap="square" rtlCol="0">
            <a:spAutoFit/>
          </a:bodyPr>
          <a:lstStyle/>
          <a:p>
            <a:r>
              <a:rPr lang="zh-CN" altLang="en-US" dirty="0"/>
              <a:t>先验概率，</a:t>
            </a:r>
            <a:r>
              <a:rPr lang="en-US" altLang="zh-CN" dirty="0"/>
              <a:t>P(</a:t>
            </a:r>
            <a:r>
              <a:rPr lang="zh-CN" altLang="en-US" dirty="0"/>
              <a:t>买</a:t>
            </a:r>
            <a:r>
              <a:rPr lang="en-US" altLang="zh-CN" dirty="0"/>
              <a:t>)+P</a:t>
            </a:r>
            <a:r>
              <a:rPr lang="zh-CN" altLang="en-US" dirty="0"/>
              <a:t>（不买）</a:t>
            </a:r>
            <a:r>
              <a:rPr lang="en-US" altLang="zh-CN" dirty="0"/>
              <a:t>=1</a:t>
            </a:r>
          </a:p>
          <a:p>
            <a:r>
              <a:rPr lang="zh-CN" altLang="en-US" dirty="0"/>
              <a:t>条件概率（似然），</a:t>
            </a:r>
            <a:r>
              <a:rPr lang="en-US" altLang="zh-CN" dirty="0"/>
              <a:t>P</a:t>
            </a:r>
            <a:r>
              <a:rPr lang="zh-CN" altLang="en-US" dirty="0"/>
              <a:t>（问</a:t>
            </a:r>
            <a:r>
              <a:rPr lang="en-US" altLang="zh-CN" dirty="0"/>
              <a:t>|</a:t>
            </a:r>
            <a:r>
              <a:rPr lang="zh-CN" altLang="en-US" dirty="0"/>
              <a:t>买）</a:t>
            </a:r>
            <a:r>
              <a:rPr lang="en-US" altLang="zh-CN" dirty="0"/>
              <a:t>+ P</a:t>
            </a:r>
            <a:r>
              <a:rPr lang="zh-CN" altLang="en-US" dirty="0"/>
              <a:t>（不问</a:t>
            </a:r>
            <a:r>
              <a:rPr lang="en-US" altLang="zh-CN" dirty="0"/>
              <a:t>|</a:t>
            </a:r>
            <a:r>
              <a:rPr lang="zh-CN" altLang="en-US" dirty="0"/>
              <a:t>买）</a:t>
            </a:r>
            <a:r>
              <a:rPr lang="en-US" altLang="zh-CN" dirty="0"/>
              <a:t>=1</a:t>
            </a:r>
          </a:p>
          <a:p>
            <a:r>
              <a:rPr lang="en-US" altLang="zh-CN" dirty="0"/>
              <a:t>P</a:t>
            </a:r>
            <a:r>
              <a:rPr lang="zh-CN" altLang="en-US" dirty="0"/>
              <a:t>（问</a:t>
            </a:r>
            <a:r>
              <a:rPr lang="en-US" altLang="zh-CN" dirty="0"/>
              <a:t>|</a:t>
            </a:r>
            <a:r>
              <a:rPr lang="zh-CN" altLang="en-US" dirty="0"/>
              <a:t>不买）</a:t>
            </a:r>
            <a:r>
              <a:rPr lang="en-US" altLang="zh-CN" dirty="0"/>
              <a:t>+ P</a:t>
            </a:r>
            <a:r>
              <a:rPr lang="zh-CN" altLang="en-US" dirty="0"/>
              <a:t>（不问</a:t>
            </a:r>
            <a:r>
              <a:rPr lang="en-US" altLang="zh-CN" dirty="0"/>
              <a:t>|</a:t>
            </a:r>
            <a:r>
              <a:rPr lang="zh-CN" altLang="en-US" dirty="0"/>
              <a:t>不买）</a:t>
            </a:r>
            <a:r>
              <a:rPr lang="en-US" altLang="zh-CN" dirty="0"/>
              <a:t>=1</a:t>
            </a:r>
          </a:p>
          <a:p>
            <a:endParaRPr lang="en-US" altLang="zh-CN" dirty="0"/>
          </a:p>
          <a:p>
            <a:r>
              <a:rPr lang="zh-CN" altLang="en-US" dirty="0"/>
              <a:t>后验概率：</a:t>
            </a:r>
            <a:r>
              <a:rPr lang="en-US" altLang="zh-CN" dirty="0"/>
              <a:t>P</a:t>
            </a:r>
            <a:r>
              <a:rPr lang="zh-CN" altLang="en-US" dirty="0"/>
              <a:t>（买</a:t>
            </a:r>
            <a:r>
              <a:rPr lang="en-US" altLang="zh-CN" dirty="0"/>
              <a:t>|</a:t>
            </a:r>
            <a:r>
              <a:rPr lang="zh-CN" altLang="en-US" dirty="0"/>
              <a:t>问）</a:t>
            </a:r>
            <a:r>
              <a:rPr lang="en-US" altLang="zh-CN" dirty="0"/>
              <a:t>=P</a:t>
            </a:r>
            <a:r>
              <a:rPr lang="zh-CN" altLang="en-US" dirty="0"/>
              <a:t>（问</a:t>
            </a:r>
            <a:r>
              <a:rPr lang="en-US" altLang="zh-CN" dirty="0"/>
              <a:t>|</a:t>
            </a:r>
            <a:r>
              <a:rPr lang="zh-CN" altLang="en-US" dirty="0"/>
              <a:t>买）</a:t>
            </a:r>
            <a:r>
              <a:rPr lang="en-US" altLang="zh-CN" dirty="0"/>
              <a:t>P</a:t>
            </a:r>
            <a:r>
              <a:rPr lang="zh-CN" altLang="en-US" dirty="0"/>
              <a:t>（买）</a:t>
            </a:r>
            <a:r>
              <a:rPr lang="en-US" altLang="zh-CN" dirty="0"/>
              <a:t>/P</a:t>
            </a:r>
            <a:r>
              <a:rPr lang="zh-CN" altLang="en-US" dirty="0"/>
              <a:t>（问）</a:t>
            </a:r>
          </a:p>
        </p:txBody>
      </p:sp>
    </p:spTree>
    <p:extLst>
      <p:ext uri="{BB962C8B-B14F-4D97-AF65-F5344CB8AC3E}">
        <p14:creationId xmlns:p14="http://schemas.microsoft.com/office/powerpoint/2010/main" val="3139496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6C7CB6-5A15-475B-DAFC-25E672DEE6BF}"/>
              </a:ext>
            </a:extLst>
          </p:cNvPr>
          <p:cNvSpPr>
            <a:spLocks noGrp="1"/>
          </p:cNvSpPr>
          <p:nvPr>
            <p:ph type="title"/>
          </p:nvPr>
        </p:nvSpPr>
        <p:spPr/>
        <p:txBody>
          <a:bodyPr/>
          <a:lstStyle/>
          <a:p>
            <a:r>
              <a:rPr lang="zh-CN" altLang="en-US" dirty="0"/>
              <a:t>第五章，稍微有点水，像引言</a:t>
            </a:r>
            <a:r>
              <a:rPr lang="en-US" altLang="zh-CN" dirty="0"/>
              <a:t>——AB</a:t>
            </a:r>
            <a:r>
              <a:rPr lang="zh-CN" altLang="en-US" dirty="0"/>
              <a:t>壶黑白球问题</a:t>
            </a:r>
          </a:p>
        </p:txBody>
      </p:sp>
      <p:sp>
        <p:nvSpPr>
          <p:cNvPr id="3" name="内容占位符 2">
            <a:extLst>
              <a:ext uri="{FF2B5EF4-FFF2-40B4-BE49-F238E27FC236}">
                <a16:creationId xmlns:a16="http://schemas.microsoft.com/office/drawing/2014/main" id="{3BAB88BE-BC83-C71C-04B8-9A8F2F52288C}"/>
              </a:ext>
            </a:extLst>
          </p:cNvPr>
          <p:cNvSpPr>
            <a:spLocks noGrp="1"/>
          </p:cNvSpPr>
          <p:nvPr>
            <p:ph idx="1"/>
          </p:nvPr>
        </p:nvSpPr>
        <p:spPr>
          <a:xfrm>
            <a:off x="598054" y="5124016"/>
            <a:ext cx="10515600" cy="4351338"/>
          </a:xfrm>
        </p:spPr>
        <p:txBody>
          <a:bodyPr/>
          <a:lstStyle/>
          <a:p>
            <a:r>
              <a:rPr lang="zh-CN" altLang="en-US" dirty="0"/>
              <a:t>标准统计推理</a:t>
            </a:r>
            <a:r>
              <a:rPr lang="en-US" altLang="zh-CN" dirty="0"/>
              <a:t>/</a:t>
            </a:r>
            <a:r>
              <a:rPr lang="zh-CN" altLang="en-US" dirty="0"/>
              <a:t>费希尔</a:t>
            </a:r>
            <a:r>
              <a:rPr lang="en-US" altLang="zh-CN" dirty="0"/>
              <a:t>·</a:t>
            </a:r>
            <a:r>
              <a:rPr lang="zh-CN" altLang="en-US" dirty="0"/>
              <a:t>雷曼</a:t>
            </a:r>
            <a:r>
              <a:rPr lang="en-US" altLang="zh-CN" dirty="0"/>
              <a:t>·</a:t>
            </a:r>
            <a:r>
              <a:rPr lang="zh-CN" altLang="en-US" dirty="0"/>
              <a:t>皮尔逊统计学</a:t>
            </a:r>
            <a:r>
              <a:rPr lang="en-US" altLang="zh-CN" dirty="0"/>
              <a:t>——</a:t>
            </a:r>
            <a:r>
              <a:rPr lang="zh-CN" altLang="en-US" dirty="0"/>
              <a:t>假定是</a:t>
            </a:r>
            <a:r>
              <a:rPr lang="en-US" altLang="zh-CN" dirty="0"/>
              <a:t>A</a:t>
            </a:r>
            <a:r>
              <a:rPr lang="zh-CN" altLang="en-US" dirty="0"/>
              <a:t>，置信区间内出错概率不超过多少多少。</a:t>
            </a:r>
            <a:endParaRPr lang="en-US" altLang="zh-CN" dirty="0"/>
          </a:p>
          <a:p>
            <a:r>
              <a:rPr lang="zh-CN" altLang="en-US" dirty="0"/>
              <a:t>贝叶斯推理</a:t>
            </a:r>
            <a:r>
              <a:rPr lang="en-US" altLang="zh-CN" dirty="0"/>
              <a:t>——</a:t>
            </a:r>
            <a:r>
              <a:rPr lang="zh-CN" altLang="en-US" dirty="0"/>
              <a:t>可能是</a:t>
            </a:r>
            <a:r>
              <a:rPr lang="en-US" altLang="zh-CN" dirty="0"/>
              <a:t>A</a:t>
            </a:r>
            <a:r>
              <a:rPr lang="zh-CN" altLang="en-US" dirty="0"/>
              <a:t>，可能是</a:t>
            </a:r>
            <a:r>
              <a:rPr lang="en-US" altLang="zh-CN" dirty="0"/>
              <a:t>B</a:t>
            </a:r>
            <a:r>
              <a:rPr lang="zh-CN" altLang="en-US" dirty="0"/>
              <a:t>，只是某个的可能性大一些，大多少，具体算一算或者假定一下。</a:t>
            </a:r>
          </a:p>
        </p:txBody>
      </p:sp>
      <p:pic>
        <p:nvPicPr>
          <p:cNvPr id="5" name="图片 4">
            <a:extLst>
              <a:ext uri="{FF2B5EF4-FFF2-40B4-BE49-F238E27FC236}">
                <a16:creationId xmlns:a16="http://schemas.microsoft.com/office/drawing/2014/main" id="{4B22FC84-4473-3E39-412A-4E0C6EB98D84}"/>
              </a:ext>
            </a:extLst>
          </p:cNvPr>
          <p:cNvPicPr>
            <a:picLocks noChangeAspect="1"/>
          </p:cNvPicPr>
          <p:nvPr/>
        </p:nvPicPr>
        <p:blipFill>
          <a:blip r:embed="rId2"/>
          <a:stretch>
            <a:fillRect/>
          </a:stretch>
        </p:blipFill>
        <p:spPr>
          <a:xfrm>
            <a:off x="0" y="2011651"/>
            <a:ext cx="3968047" cy="2791402"/>
          </a:xfrm>
          <a:prstGeom prst="rect">
            <a:avLst/>
          </a:prstGeom>
        </p:spPr>
      </p:pic>
      <p:pic>
        <p:nvPicPr>
          <p:cNvPr id="7" name="图片 6">
            <a:extLst>
              <a:ext uri="{FF2B5EF4-FFF2-40B4-BE49-F238E27FC236}">
                <a16:creationId xmlns:a16="http://schemas.microsoft.com/office/drawing/2014/main" id="{DDFDB309-00B4-5856-2D03-B9D6550DDACD}"/>
              </a:ext>
            </a:extLst>
          </p:cNvPr>
          <p:cNvPicPr>
            <a:picLocks noChangeAspect="1"/>
          </p:cNvPicPr>
          <p:nvPr/>
        </p:nvPicPr>
        <p:blipFill>
          <a:blip r:embed="rId3"/>
          <a:stretch>
            <a:fillRect/>
          </a:stretch>
        </p:blipFill>
        <p:spPr>
          <a:xfrm>
            <a:off x="4098059" y="2444029"/>
            <a:ext cx="5010150" cy="1485900"/>
          </a:xfrm>
          <a:prstGeom prst="rect">
            <a:avLst/>
          </a:prstGeom>
        </p:spPr>
      </p:pic>
    </p:spTree>
    <p:extLst>
      <p:ext uri="{BB962C8B-B14F-4D97-AF65-F5344CB8AC3E}">
        <p14:creationId xmlns:p14="http://schemas.microsoft.com/office/powerpoint/2010/main" val="2730478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C2C1DA-E83C-6EA7-85CC-B5C0B5A4E16C}"/>
              </a:ext>
            </a:extLst>
          </p:cNvPr>
          <p:cNvSpPr>
            <a:spLocks noGrp="1"/>
          </p:cNvSpPr>
          <p:nvPr>
            <p:ph type="title"/>
          </p:nvPr>
        </p:nvSpPr>
        <p:spPr/>
        <p:txBody>
          <a:bodyPr/>
          <a:lstStyle/>
          <a:p>
            <a:r>
              <a:rPr lang="zh-CN" altLang="en-US" dirty="0"/>
              <a:t>习题</a:t>
            </a:r>
            <a:r>
              <a:rPr lang="en-US" altLang="zh-CN" dirty="0"/>
              <a:t>5</a:t>
            </a:r>
            <a:endParaRPr lang="zh-CN" altLang="en-US" dirty="0"/>
          </a:p>
        </p:txBody>
      </p:sp>
      <p:sp>
        <p:nvSpPr>
          <p:cNvPr id="3" name="内容占位符 2">
            <a:extLst>
              <a:ext uri="{FF2B5EF4-FFF2-40B4-BE49-F238E27FC236}">
                <a16:creationId xmlns:a16="http://schemas.microsoft.com/office/drawing/2014/main" id="{3DD36897-4E0A-6BC0-0181-3E6729A6CF62}"/>
              </a:ext>
            </a:extLst>
          </p:cNvPr>
          <p:cNvSpPr>
            <a:spLocks noGrp="1"/>
          </p:cNvSpPr>
          <p:nvPr>
            <p:ph idx="1"/>
          </p:nvPr>
        </p:nvSpPr>
        <p:spPr/>
        <p:txBody>
          <a:bodyPr/>
          <a:lstStyle/>
          <a:p>
            <a:r>
              <a:rPr lang="zh-CN" altLang="en-US" dirty="0"/>
              <a:t>马马虎虎的人</a:t>
            </a:r>
            <a:endParaRPr lang="en-US" altLang="zh-CN" dirty="0"/>
          </a:p>
          <a:p>
            <a:r>
              <a:rPr lang="zh-CN" altLang="en-US" dirty="0"/>
              <a:t>踏实认真的人，马马虎虎的人，踏实认真的人</a:t>
            </a:r>
          </a:p>
        </p:txBody>
      </p:sp>
    </p:spTree>
    <p:extLst>
      <p:ext uri="{BB962C8B-B14F-4D97-AF65-F5344CB8AC3E}">
        <p14:creationId xmlns:p14="http://schemas.microsoft.com/office/powerpoint/2010/main" val="2762660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B68FFC-DC50-E44C-BB24-7C01F1832CB2}"/>
              </a:ext>
            </a:extLst>
          </p:cNvPr>
          <p:cNvSpPr>
            <a:spLocks noGrp="1"/>
          </p:cNvSpPr>
          <p:nvPr>
            <p:ph type="title"/>
          </p:nvPr>
        </p:nvSpPr>
        <p:spPr/>
        <p:txBody>
          <a:bodyPr/>
          <a:lstStyle/>
          <a:p>
            <a:r>
              <a:rPr lang="zh-CN" altLang="en-US" dirty="0"/>
              <a:t>第六章</a:t>
            </a:r>
            <a:r>
              <a:rPr lang="en-US" altLang="zh-CN" dirty="0"/>
              <a:t>——AB</a:t>
            </a:r>
            <a:r>
              <a:rPr lang="zh-CN" altLang="en-US" dirty="0"/>
              <a:t>壶黑白球的标准统计学思路</a:t>
            </a:r>
          </a:p>
        </p:txBody>
      </p:sp>
      <p:sp>
        <p:nvSpPr>
          <p:cNvPr id="3" name="内容占位符 2">
            <a:extLst>
              <a:ext uri="{FF2B5EF4-FFF2-40B4-BE49-F238E27FC236}">
                <a16:creationId xmlns:a16="http://schemas.microsoft.com/office/drawing/2014/main" id="{82CB0BC4-7279-CC3E-F65F-878F9342AF64}"/>
              </a:ext>
            </a:extLst>
          </p:cNvPr>
          <p:cNvSpPr>
            <a:spLocks noGrp="1"/>
          </p:cNvSpPr>
          <p:nvPr>
            <p:ph idx="1"/>
          </p:nvPr>
        </p:nvSpPr>
        <p:spPr/>
        <p:txBody>
          <a:bodyPr/>
          <a:lstStyle/>
          <a:p>
            <a:r>
              <a:rPr lang="zh-CN" altLang="en-US" dirty="0"/>
              <a:t>费希尔、雷曼、皮尔逊统计学</a:t>
            </a:r>
            <a:r>
              <a:rPr lang="en-US" altLang="zh-CN" dirty="0"/>
              <a:t>——</a:t>
            </a:r>
            <a:r>
              <a:rPr lang="zh-CN" altLang="en-US" b="1" dirty="0">
                <a:highlight>
                  <a:srgbClr val="FFFF00"/>
                </a:highlight>
              </a:rPr>
              <a:t>假设检验</a:t>
            </a:r>
            <a:endParaRPr lang="en-US" altLang="zh-CN" b="1" dirty="0">
              <a:highlight>
                <a:srgbClr val="FFFF00"/>
              </a:highlight>
            </a:endParaRPr>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pic>
        <p:nvPicPr>
          <p:cNvPr id="5" name="图片 4">
            <a:extLst>
              <a:ext uri="{FF2B5EF4-FFF2-40B4-BE49-F238E27FC236}">
                <a16:creationId xmlns:a16="http://schemas.microsoft.com/office/drawing/2014/main" id="{7515E268-8FA5-AEEB-7694-CEEAA86FEFED}"/>
              </a:ext>
            </a:extLst>
          </p:cNvPr>
          <p:cNvPicPr>
            <a:picLocks noChangeAspect="1"/>
          </p:cNvPicPr>
          <p:nvPr/>
        </p:nvPicPr>
        <p:blipFill>
          <a:blip r:embed="rId2"/>
          <a:stretch>
            <a:fillRect/>
          </a:stretch>
        </p:blipFill>
        <p:spPr>
          <a:xfrm>
            <a:off x="8499907" y="1709239"/>
            <a:ext cx="3599729" cy="887979"/>
          </a:xfrm>
          <a:prstGeom prst="rect">
            <a:avLst/>
          </a:prstGeom>
        </p:spPr>
      </p:pic>
      <p:pic>
        <p:nvPicPr>
          <p:cNvPr id="7" name="图片 6">
            <a:extLst>
              <a:ext uri="{FF2B5EF4-FFF2-40B4-BE49-F238E27FC236}">
                <a16:creationId xmlns:a16="http://schemas.microsoft.com/office/drawing/2014/main" id="{019C4E8A-D330-19A3-028C-EB9790092FF2}"/>
              </a:ext>
            </a:extLst>
          </p:cNvPr>
          <p:cNvPicPr>
            <a:picLocks noChangeAspect="1"/>
          </p:cNvPicPr>
          <p:nvPr/>
        </p:nvPicPr>
        <p:blipFill>
          <a:blip r:embed="rId3"/>
          <a:stretch>
            <a:fillRect/>
          </a:stretch>
        </p:blipFill>
        <p:spPr>
          <a:xfrm>
            <a:off x="-81829" y="2422253"/>
            <a:ext cx="7159681" cy="3211929"/>
          </a:xfrm>
          <a:prstGeom prst="rect">
            <a:avLst/>
          </a:prstGeom>
        </p:spPr>
      </p:pic>
      <p:pic>
        <p:nvPicPr>
          <p:cNvPr id="9" name="图片 8">
            <a:extLst>
              <a:ext uri="{FF2B5EF4-FFF2-40B4-BE49-F238E27FC236}">
                <a16:creationId xmlns:a16="http://schemas.microsoft.com/office/drawing/2014/main" id="{07866EE2-7EF8-58A1-F02B-6759983FDF05}"/>
              </a:ext>
            </a:extLst>
          </p:cNvPr>
          <p:cNvPicPr>
            <a:picLocks noChangeAspect="1"/>
          </p:cNvPicPr>
          <p:nvPr/>
        </p:nvPicPr>
        <p:blipFill>
          <a:blip r:embed="rId4"/>
          <a:stretch>
            <a:fillRect/>
          </a:stretch>
        </p:blipFill>
        <p:spPr>
          <a:xfrm>
            <a:off x="7158181" y="2713604"/>
            <a:ext cx="4953143" cy="2320321"/>
          </a:xfrm>
          <a:prstGeom prst="rect">
            <a:avLst/>
          </a:prstGeom>
        </p:spPr>
      </p:pic>
    </p:spTree>
    <p:extLst>
      <p:ext uri="{BB962C8B-B14F-4D97-AF65-F5344CB8AC3E}">
        <p14:creationId xmlns:p14="http://schemas.microsoft.com/office/powerpoint/2010/main" val="3731493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D55E2C-7357-B4B2-20FD-DCE343F7C159}"/>
              </a:ext>
            </a:extLst>
          </p:cNvPr>
          <p:cNvSpPr>
            <a:spLocks noGrp="1"/>
          </p:cNvSpPr>
          <p:nvPr>
            <p:ph type="title"/>
          </p:nvPr>
        </p:nvSpPr>
        <p:spPr/>
        <p:txBody>
          <a:bodyPr/>
          <a:lstStyle/>
          <a:p>
            <a:r>
              <a:rPr lang="zh-CN" altLang="en-US" dirty="0">
                <a:highlight>
                  <a:srgbClr val="FFFF00"/>
                </a:highlight>
              </a:rPr>
              <a:t>习题</a:t>
            </a:r>
            <a:r>
              <a:rPr lang="en-US" altLang="zh-CN" dirty="0">
                <a:highlight>
                  <a:srgbClr val="FFFF00"/>
                </a:highlight>
              </a:rPr>
              <a:t>6</a:t>
            </a:r>
            <a:r>
              <a:rPr lang="en-US" altLang="zh-CN" dirty="0"/>
              <a:t>——</a:t>
            </a:r>
            <a:endParaRPr lang="zh-CN" altLang="en-US" dirty="0"/>
          </a:p>
        </p:txBody>
      </p:sp>
      <p:sp>
        <p:nvSpPr>
          <p:cNvPr id="3" name="内容占位符 2">
            <a:extLst>
              <a:ext uri="{FF2B5EF4-FFF2-40B4-BE49-F238E27FC236}">
                <a16:creationId xmlns:a16="http://schemas.microsoft.com/office/drawing/2014/main" id="{7EBBBB79-A9FC-1E5B-E317-18E4CBB426AC}"/>
              </a:ext>
            </a:extLst>
          </p:cNvPr>
          <p:cNvSpPr>
            <a:spLocks noGrp="1"/>
          </p:cNvSpPr>
          <p:nvPr>
            <p:ph idx="1"/>
          </p:nvPr>
        </p:nvSpPr>
        <p:spPr>
          <a:xfrm>
            <a:off x="838199" y="1825625"/>
            <a:ext cx="11122891" cy="4944630"/>
          </a:xfrm>
        </p:spPr>
        <p:txBody>
          <a:bodyPr>
            <a:normAutofit fontScale="85000" lnSpcReduction="20000"/>
          </a:bodyPr>
          <a:lstStyle/>
          <a:p>
            <a:r>
              <a:rPr lang="en-US" altLang="zh-CN" dirty="0"/>
              <a:t>A</a:t>
            </a:r>
            <a:r>
              <a:rPr lang="zh-CN" altLang="en-US" dirty="0"/>
              <a:t>壶，很重要要先入为主判断是</a:t>
            </a:r>
            <a:r>
              <a:rPr lang="en-US" altLang="zh-CN" dirty="0"/>
              <a:t>A</a:t>
            </a:r>
            <a:r>
              <a:rPr lang="zh-CN" altLang="en-US" dirty="0"/>
              <a:t>壶</a:t>
            </a:r>
            <a:endParaRPr lang="en-US" altLang="zh-CN" dirty="0"/>
          </a:p>
          <a:p>
            <a:r>
              <a:rPr lang="en-US" altLang="zh-CN" dirty="0"/>
              <a:t>B</a:t>
            </a:r>
            <a:r>
              <a:rPr lang="zh-CN" altLang="en-US" dirty="0"/>
              <a:t>壶</a:t>
            </a:r>
            <a:endParaRPr lang="en-US" altLang="zh-CN" dirty="0"/>
          </a:p>
          <a:p>
            <a:r>
              <a:rPr lang="en-US" altLang="zh-CN" dirty="0"/>
              <a:t>B</a:t>
            </a:r>
            <a:r>
              <a:rPr lang="zh-CN" altLang="en-US" dirty="0"/>
              <a:t>壶，很重要是没有后验概率更新这回事儿</a:t>
            </a:r>
            <a:endParaRPr lang="en-US" altLang="zh-CN" dirty="0"/>
          </a:p>
          <a:p>
            <a:endParaRPr lang="en-US" altLang="zh-CN" dirty="0"/>
          </a:p>
          <a:p>
            <a:endParaRPr lang="en-US" altLang="zh-CN" dirty="0"/>
          </a:p>
          <a:p>
            <a:r>
              <a:rPr lang="zh-CN" altLang="en-US" dirty="0"/>
              <a:t>错了！</a:t>
            </a:r>
            <a:endParaRPr lang="en-US" altLang="zh-CN" dirty="0"/>
          </a:p>
          <a:p>
            <a:r>
              <a:rPr lang="zh-CN" altLang="en-US" dirty="0"/>
              <a:t>（</a:t>
            </a:r>
            <a:r>
              <a:rPr lang="en-US" altLang="zh-CN" dirty="0"/>
              <a:t>1</a:t>
            </a:r>
            <a:r>
              <a:rPr lang="zh-CN" altLang="en-US" dirty="0"/>
              <a:t>）当</a:t>
            </a:r>
            <a:r>
              <a:rPr lang="zh-CN" altLang="en-US" b="1" dirty="0">
                <a:solidFill>
                  <a:srgbClr val="FF0000"/>
                </a:solidFill>
              </a:rPr>
              <a:t>观察到小于显著水平</a:t>
            </a:r>
            <a:r>
              <a:rPr lang="en-US" altLang="zh-CN" b="1" dirty="0">
                <a:solidFill>
                  <a:srgbClr val="FF0000"/>
                </a:solidFill>
              </a:rPr>
              <a:t>0.05</a:t>
            </a:r>
            <a:r>
              <a:rPr lang="zh-CN" altLang="en-US" b="1" dirty="0">
                <a:solidFill>
                  <a:srgbClr val="FF0000"/>
                </a:solidFill>
              </a:rPr>
              <a:t>的概率的现象</a:t>
            </a:r>
            <a:r>
              <a:rPr lang="zh-CN" altLang="en-US" dirty="0"/>
              <a:t>时，抛弃假设检验，选择对立假设。（此处发生概率是</a:t>
            </a:r>
            <a:r>
              <a:rPr lang="en-US" altLang="zh-CN" dirty="0"/>
              <a:t>0.04</a:t>
            </a:r>
            <a:r>
              <a:rPr lang="zh-CN" altLang="en-US" dirty="0"/>
              <a:t>并被观察到，所以要抛弃，选</a:t>
            </a:r>
            <a:r>
              <a:rPr lang="en-US" altLang="zh-CN" dirty="0"/>
              <a:t>B</a:t>
            </a:r>
            <a:r>
              <a:rPr lang="zh-CN" altLang="en-US" dirty="0"/>
              <a:t>壶）</a:t>
            </a:r>
            <a:endParaRPr lang="en-US" altLang="zh-CN" dirty="0"/>
          </a:p>
          <a:p>
            <a:r>
              <a:rPr lang="zh-CN" altLang="en-US" dirty="0"/>
              <a:t>（</a:t>
            </a:r>
            <a:r>
              <a:rPr lang="en-US" altLang="zh-CN" dirty="0"/>
              <a:t>2</a:t>
            </a:r>
            <a:r>
              <a:rPr lang="zh-CN" altLang="en-US" dirty="0"/>
              <a:t>）当未观察到小于显著水平</a:t>
            </a:r>
            <a:r>
              <a:rPr lang="en-US" altLang="zh-CN" dirty="0"/>
              <a:t>0.01</a:t>
            </a:r>
            <a:r>
              <a:rPr lang="zh-CN" altLang="en-US" dirty="0"/>
              <a:t>的概率时，不能抛弃假设检验。（</a:t>
            </a:r>
            <a:r>
              <a:rPr lang="en-US" altLang="zh-CN" dirty="0"/>
              <a:t>A</a:t>
            </a:r>
            <a:r>
              <a:rPr lang="zh-CN" altLang="en-US" dirty="0"/>
              <a:t>壶）</a:t>
            </a:r>
            <a:endParaRPr lang="en-US" altLang="zh-CN" dirty="0"/>
          </a:p>
          <a:p>
            <a:r>
              <a:rPr lang="zh-CN" altLang="en-US" dirty="0"/>
              <a:t>（</a:t>
            </a:r>
            <a:r>
              <a:rPr lang="en-US" altLang="zh-CN" dirty="0"/>
              <a:t>3</a:t>
            </a:r>
            <a:r>
              <a:rPr lang="zh-CN" altLang="en-US" dirty="0"/>
              <a:t>）从</a:t>
            </a:r>
            <a:r>
              <a:rPr lang="en-US" altLang="zh-CN" dirty="0"/>
              <a:t>A</a:t>
            </a:r>
            <a:r>
              <a:rPr lang="zh-CN" altLang="en-US" dirty="0"/>
              <a:t>壶中连续</a:t>
            </a:r>
            <a:r>
              <a:rPr lang="en-US" altLang="zh-CN" dirty="0"/>
              <a:t>2</a:t>
            </a:r>
            <a:r>
              <a:rPr lang="zh-CN" altLang="en-US" dirty="0"/>
              <a:t>次取出黑球的概率为</a:t>
            </a:r>
            <a:r>
              <a:rPr lang="en-US" altLang="zh-CN" dirty="0"/>
              <a:t>0.04×0.04=0.0016</a:t>
            </a:r>
            <a:r>
              <a:rPr lang="zh-CN" altLang="en-US" dirty="0"/>
              <a:t>，观察到这个数值小于显著水平</a:t>
            </a:r>
            <a:r>
              <a:rPr lang="en-US" altLang="zh-CN" dirty="0"/>
              <a:t>0.01</a:t>
            </a:r>
            <a:r>
              <a:rPr lang="zh-CN" altLang="en-US" dirty="0"/>
              <a:t>，因而抛弃假设检验，选择对立假设。​（采用概率的乘法法则。关于这一点，在第</a:t>
            </a:r>
            <a:r>
              <a:rPr lang="en-US" altLang="zh-CN" dirty="0"/>
              <a:t>10</a:t>
            </a:r>
            <a:r>
              <a:rPr lang="zh-CN" altLang="en-US" dirty="0"/>
              <a:t>讲中有解说。​）（没有后验概率但是要从第一次摸球就开始算起，属于</a:t>
            </a:r>
            <a:r>
              <a:rPr lang="zh-CN" altLang="en-US" b="1" dirty="0"/>
              <a:t>连续两次摸到黑球</a:t>
            </a:r>
            <a:r>
              <a:rPr lang="zh-CN" altLang="en-US" dirty="0"/>
              <a:t>而不是“第二次摸时摸到黑球”）（</a:t>
            </a:r>
            <a:r>
              <a:rPr lang="en-US" altLang="zh-CN" dirty="0"/>
              <a:t>0.0016</a:t>
            </a:r>
            <a:r>
              <a:rPr lang="zh-CN" altLang="en-US" dirty="0"/>
              <a:t>小于</a:t>
            </a:r>
            <a:r>
              <a:rPr lang="en-US" altLang="zh-CN" dirty="0"/>
              <a:t>0.05</a:t>
            </a:r>
            <a:r>
              <a:rPr lang="zh-CN" altLang="en-US" dirty="0"/>
              <a:t>和</a:t>
            </a:r>
            <a:r>
              <a:rPr lang="en-US" altLang="zh-CN" dirty="0"/>
              <a:t>0.01</a:t>
            </a:r>
            <a:r>
              <a:rPr lang="zh-CN" altLang="en-US" dirty="0"/>
              <a:t>，</a:t>
            </a:r>
            <a:r>
              <a:rPr lang="en-US" altLang="zh-CN" dirty="0"/>
              <a:t>B</a:t>
            </a:r>
            <a:r>
              <a:rPr lang="zh-CN" altLang="en-US" dirty="0"/>
              <a:t>壶）</a:t>
            </a:r>
          </a:p>
        </p:txBody>
      </p:sp>
    </p:spTree>
    <p:extLst>
      <p:ext uri="{BB962C8B-B14F-4D97-AF65-F5344CB8AC3E}">
        <p14:creationId xmlns:p14="http://schemas.microsoft.com/office/powerpoint/2010/main" val="651532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47EED6-2618-48C2-6624-31C8D99BA404}"/>
              </a:ext>
            </a:extLst>
          </p:cNvPr>
          <p:cNvSpPr>
            <a:spLocks noGrp="1"/>
          </p:cNvSpPr>
          <p:nvPr>
            <p:ph type="title"/>
          </p:nvPr>
        </p:nvSpPr>
        <p:spPr/>
        <p:txBody>
          <a:bodyPr/>
          <a:lstStyle/>
          <a:p>
            <a:r>
              <a:rPr lang="zh-CN" altLang="en-US" dirty="0"/>
              <a:t>第七章</a:t>
            </a:r>
            <a:r>
              <a:rPr lang="en-US" altLang="zh-CN" dirty="0"/>
              <a:t>——AB</a:t>
            </a:r>
            <a:r>
              <a:rPr lang="zh-CN" altLang="en-US" dirty="0"/>
              <a:t>壶黑白球问题的贝叶斯解法</a:t>
            </a:r>
          </a:p>
        </p:txBody>
      </p:sp>
      <p:sp>
        <p:nvSpPr>
          <p:cNvPr id="3" name="内容占位符 2">
            <a:extLst>
              <a:ext uri="{FF2B5EF4-FFF2-40B4-BE49-F238E27FC236}">
                <a16:creationId xmlns:a16="http://schemas.microsoft.com/office/drawing/2014/main" id="{7FBC65A2-2F6E-3D29-A99A-71718003496E}"/>
              </a:ext>
            </a:extLst>
          </p:cNvPr>
          <p:cNvSpPr>
            <a:spLocks noGrp="1"/>
          </p:cNvSpPr>
          <p:nvPr>
            <p:ph idx="1"/>
          </p:nvPr>
        </p:nvSpPr>
        <p:spPr>
          <a:xfrm>
            <a:off x="838200" y="1825624"/>
            <a:ext cx="10515600" cy="5434157"/>
          </a:xfrm>
        </p:spPr>
        <p:txBody>
          <a:bodyPr>
            <a:normAutofit lnSpcReduction="10000"/>
          </a:bodyPr>
          <a:lstStyle/>
          <a:p>
            <a:r>
              <a:rPr lang="zh-CN" altLang="en-US" b="1" dirty="0">
                <a:highlight>
                  <a:srgbClr val="FFFF00"/>
                </a:highlight>
              </a:rPr>
              <a:t>总经理概率</a:t>
            </a:r>
            <a:r>
              <a:rPr lang="zh-CN" altLang="en-US" dirty="0"/>
              <a:t>（各种选择结果都呈现，然后再选择）</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特别强调了此</a:t>
            </a:r>
            <a:r>
              <a:rPr lang="zh-CN" altLang="en-US" b="1" dirty="0">
                <a:highlight>
                  <a:srgbClr val="FFFF00"/>
                </a:highlight>
              </a:rPr>
              <a:t>风险</a:t>
            </a:r>
            <a:r>
              <a:rPr lang="zh-CN" altLang="en-US" dirty="0"/>
              <a:t>（后验概率）跟标准统计推理的风险（置信度）是俩回事。</a:t>
            </a:r>
          </a:p>
        </p:txBody>
      </p:sp>
      <p:pic>
        <p:nvPicPr>
          <p:cNvPr id="5" name="图片 4">
            <a:extLst>
              <a:ext uri="{FF2B5EF4-FFF2-40B4-BE49-F238E27FC236}">
                <a16:creationId xmlns:a16="http://schemas.microsoft.com/office/drawing/2014/main" id="{5A23F9AB-D647-A7C6-6990-9718B089C9EF}"/>
              </a:ext>
            </a:extLst>
          </p:cNvPr>
          <p:cNvPicPr>
            <a:picLocks noChangeAspect="1"/>
          </p:cNvPicPr>
          <p:nvPr/>
        </p:nvPicPr>
        <p:blipFill>
          <a:blip r:embed="rId2"/>
          <a:stretch>
            <a:fillRect/>
          </a:stretch>
        </p:blipFill>
        <p:spPr>
          <a:xfrm>
            <a:off x="847226" y="2410691"/>
            <a:ext cx="9700701" cy="2850717"/>
          </a:xfrm>
          <a:prstGeom prst="rect">
            <a:avLst/>
          </a:prstGeom>
        </p:spPr>
      </p:pic>
      <p:sp>
        <p:nvSpPr>
          <p:cNvPr id="6" name="文本框 5">
            <a:extLst>
              <a:ext uri="{FF2B5EF4-FFF2-40B4-BE49-F238E27FC236}">
                <a16:creationId xmlns:a16="http://schemas.microsoft.com/office/drawing/2014/main" id="{8354C246-ADE8-6056-3A00-D3732E6E5752}"/>
              </a:ext>
            </a:extLst>
          </p:cNvPr>
          <p:cNvSpPr txBox="1"/>
          <p:nvPr/>
        </p:nvSpPr>
        <p:spPr>
          <a:xfrm>
            <a:off x="847226" y="5271799"/>
            <a:ext cx="9709727" cy="646331"/>
          </a:xfrm>
          <a:prstGeom prst="rect">
            <a:avLst/>
          </a:prstGeom>
          <a:noFill/>
        </p:spPr>
        <p:txBody>
          <a:bodyPr wrap="square" rtlCol="0">
            <a:spAutoFit/>
          </a:bodyPr>
          <a:lstStyle/>
          <a:p>
            <a:r>
              <a:rPr lang="zh-CN" altLang="en-US" dirty="0"/>
              <a:t>太乐了，又是跟人生选择这种哲学化了。不过确实做决策时是趋利避害、选个概率大的冲就完事儿了，也勇于接受失败。</a:t>
            </a:r>
          </a:p>
        </p:txBody>
      </p:sp>
    </p:spTree>
    <p:extLst>
      <p:ext uri="{BB962C8B-B14F-4D97-AF65-F5344CB8AC3E}">
        <p14:creationId xmlns:p14="http://schemas.microsoft.com/office/powerpoint/2010/main" val="3831561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8AF131-4706-4E56-55F6-4FA5F1BB3C21}"/>
              </a:ext>
            </a:extLst>
          </p:cNvPr>
          <p:cNvSpPr>
            <a:spLocks noGrp="1"/>
          </p:cNvSpPr>
          <p:nvPr>
            <p:ph type="title"/>
          </p:nvPr>
        </p:nvSpPr>
        <p:spPr/>
        <p:txBody>
          <a:bodyPr/>
          <a:lstStyle/>
          <a:p>
            <a:r>
              <a:rPr lang="zh-CN" altLang="en-US" dirty="0"/>
              <a:t>习题</a:t>
            </a:r>
            <a:r>
              <a:rPr lang="en-US" altLang="zh-CN" dirty="0"/>
              <a:t>7(right)</a:t>
            </a:r>
            <a:endParaRPr lang="zh-CN" altLang="en-US" dirty="0"/>
          </a:p>
        </p:txBody>
      </p:sp>
      <p:sp>
        <p:nvSpPr>
          <p:cNvPr id="3" name="内容占位符 2">
            <a:extLst>
              <a:ext uri="{FF2B5EF4-FFF2-40B4-BE49-F238E27FC236}">
                <a16:creationId xmlns:a16="http://schemas.microsoft.com/office/drawing/2014/main" id="{CBD38F40-03A1-47DD-82A0-5B43B5098EF6}"/>
              </a:ext>
            </a:extLst>
          </p:cNvPr>
          <p:cNvSpPr>
            <a:spLocks noGrp="1"/>
          </p:cNvSpPr>
          <p:nvPr>
            <p:ph idx="1"/>
          </p:nvPr>
        </p:nvSpPr>
        <p:spPr/>
        <p:txBody>
          <a:bodyPr/>
          <a:lstStyle/>
          <a:p>
            <a:r>
              <a:rPr lang="en-US" altLang="zh-CN" dirty="0"/>
              <a:t>P</a:t>
            </a:r>
            <a:r>
              <a:rPr lang="zh-CN" altLang="en-US" dirty="0"/>
              <a:t>（</a:t>
            </a:r>
            <a:r>
              <a:rPr lang="en-US" altLang="zh-CN" dirty="0"/>
              <a:t>A</a:t>
            </a:r>
            <a:r>
              <a:rPr lang="zh-CN" altLang="en-US" dirty="0"/>
              <a:t>壶，黑球）</a:t>
            </a:r>
            <a:r>
              <a:rPr lang="en-US" altLang="zh-CN" dirty="0"/>
              <a:t>=0.5*0.2=0.1</a:t>
            </a:r>
          </a:p>
          <a:p>
            <a:r>
              <a:rPr lang="en-US" altLang="zh-CN" dirty="0"/>
              <a:t>P</a:t>
            </a:r>
            <a:r>
              <a:rPr lang="zh-CN" altLang="en-US" dirty="0"/>
              <a:t>（</a:t>
            </a:r>
            <a:r>
              <a:rPr lang="en-US" altLang="zh-CN" dirty="0"/>
              <a:t>B</a:t>
            </a:r>
            <a:r>
              <a:rPr lang="zh-CN" altLang="en-US" dirty="0"/>
              <a:t>壶，黑球）</a:t>
            </a:r>
            <a:r>
              <a:rPr lang="en-US" altLang="zh-CN" dirty="0"/>
              <a:t>=0.5*0.7=0.35</a:t>
            </a:r>
          </a:p>
          <a:p>
            <a:r>
              <a:rPr lang="en-US" altLang="zh-CN" dirty="0"/>
              <a:t>P</a:t>
            </a:r>
            <a:r>
              <a:rPr lang="zh-CN" altLang="en-US" dirty="0"/>
              <a:t>（</a:t>
            </a:r>
            <a:r>
              <a:rPr lang="en-US" altLang="zh-CN" dirty="0"/>
              <a:t>A</a:t>
            </a:r>
            <a:r>
              <a:rPr lang="zh-CN" altLang="en-US" dirty="0"/>
              <a:t>壶 </a:t>
            </a:r>
            <a:r>
              <a:rPr lang="en-US" altLang="zh-CN" dirty="0"/>
              <a:t>| </a:t>
            </a:r>
            <a:r>
              <a:rPr lang="zh-CN" altLang="en-US" dirty="0"/>
              <a:t>黑球）</a:t>
            </a:r>
            <a:r>
              <a:rPr lang="en-US" altLang="zh-CN" dirty="0"/>
              <a:t>=0.1/0.45=2/9=0.2222</a:t>
            </a:r>
          </a:p>
          <a:p>
            <a:r>
              <a:rPr lang="en-US" altLang="zh-CN" dirty="0"/>
              <a:t>P</a:t>
            </a:r>
            <a:r>
              <a:rPr lang="zh-CN" altLang="en-US" dirty="0"/>
              <a:t>（</a:t>
            </a:r>
            <a:r>
              <a:rPr lang="en-US" altLang="zh-CN" dirty="0"/>
              <a:t>B</a:t>
            </a:r>
            <a:r>
              <a:rPr lang="zh-CN" altLang="en-US" dirty="0"/>
              <a:t>壶 </a:t>
            </a:r>
            <a:r>
              <a:rPr lang="en-US" altLang="zh-CN" dirty="0"/>
              <a:t>| </a:t>
            </a:r>
            <a:r>
              <a:rPr lang="zh-CN" altLang="en-US" dirty="0"/>
              <a:t>黑球）</a:t>
            </a:r>
            <a:r>
              <a:rPr lang="en-US" altLang="zh-CN" dirty="0"/>
              <a:t>=0.35/0.45=7/9=0.7778</a:t>
            </a: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24232947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3B545B-79F9-9219-F951-ED3CA143F906}"/>
              </a:ext>
            </a:extLst>
          </p:cNvPr>
          <p:cNvSpPr>
            <a:spLocks noGrp="1"/>
          </p:cNvSpPr>
          <p:nvPr>
            <p:ph type="title"/>
          </p:nvPr>
        </p:nvSpPr>
        <p:spPr/>
        <p:txBody>
          <a:bodyPr/>
          <a:lstStyle/>
          <a:p>
            <a:r>
              <a:rPr lang="zh-CN" altLang="en-US" dirty="0"/>
              <a:t>第八章</a:t>
            </a:r>
            <a:r>
              <a:rPr lang="en-US" altLang="zh-CN" dirty="0"/>
              <a:t>——</a:t>
            </a:r>
            <a:r>
              <a:rPr lang="zh-CN" altLang="en-US" dirty="0"/>
              <a:t>极大似然原理（标准统计学也有类似先验概率的共性）</a:t>
            </a:r>
          </a:p>
        </p:txBody>
      </p:sp>
      <p:sp>
        <p:nvSpPr>
          <p:cNvPr id="3" name="内容占位符 2">
            <a:extLst>
              <a:ext uri="{FF2B5EF4-FFF2-40B4-BE49-F238E27FC236}">
                <a16:creationId xmlns:a16="http://schemas.microsoft.com/office/drawing/2014/main" id="{77ACBD29-3998-0175-03AC-86204E12EB98}"/>
              </a:ext>
            </a:extLst>
          </p:cNvPr>
          <p:cNvSpPr>
            <a:spLocks noGrp="1"/>
          </p:cNvSpPr>
          <p:nvPr>
            <p:ph idx="1"/>
          </p:nvPr>
        </p:nvSpPr>
        <p:spPr>
          <a:xfrm>
            <a:off x="838200" y="1825625"/>
            <a:ext cx="11252200" cy="2192193"/>
          </a:xfrm>
        </p:spPr>
        <p:txBody>
          <a:bodyPr>
            <a:normAutofit fontScale="77500" lnSpcReduction="20000"/>
          </a:bodyPr>
          <a:lstStyle/>
          <a:p>
            <a:r>
              <a:rPr lang="zh-CN" altLang="en-US" b="1" dirty="0">
                <a:highlight>
                  <a:srgbClr val="FFFF00"/>
                </a:highlight>
              </a:rPr>
              <a:t>极大似然原理</a:t>
            </a:r>
            <a:r>
              <a:rPr lang="zh-CN" altLang="en-US" dirty="0"/>
              <a:t>，观众点评：刻板印象（看到果直接推断因）。</a:t>
            </a:r>
            <a:r>
              <a:rPr lang="en-US" altLang="zh-CN" dirty="0"/>
              <a:t>A</a:t>
            </a:r>
            <a:r>
              <a:rPr lang="zh-CN" altLang="en-US" dirty="0"/>
              <a:t>之所以发生，是因为它发生的概率最大。极大似然原理是指，</a:t>
            </a:r>
            <a:r>
              <a:rPr lang="zh-CN" altLang="en-US" b="1" dirty="0"/>
              <a:t>采用使观察到的现象的发生概率最大的原因</a:t>
            </a:r>
            <a:r>
              <a:rPr lang="zh-CN" altLang="en-US" dirty="0"/>
              <a:t>的原理。</a:t>
            </a:r>
            <a:endParaRPr lang="en-US" altLang="zh-CN" dirty="0"/>
          </a:p>
          <a:p>
            <a:endParaRPr lang="en-US" altLang="zh-CN" dirty="0"/>
          </a:p>
          <a:p>
            <a:r>
              <a:rPr lang="zh-CN" altLang="en-US" dirty="0"/>
              <a:t>贝叶斯推理也用了极大似然原理：</a:t>
            </a:r>
            <a:r>
              <a:rPr lang="en-US" altLang="zh-CN" dirty="0"/>
              <a:t>P</a:t>
            </a:r>
            <a:r>
              <a:rPr lang="zh-CN" altLang="en-US" dirty="0"/>
              <a:t>（</a:t>
            </a:r>
            <a:r>
              <a:rPr lang="en-US" altLang="zh-CN" dirty="0"/>
              <a:t>A</a:t>
            </a:r>
            <a:r>
              <a:rPr lang="zh-CN" altLang="en-US" dirty="0"/>
              <a:t>壶</a:t>
            </a:r>
            <a:r>
              <a:rPr lang="en-US" altLang="zh-CN" dirty="0"/>
              <a:t>|</a:t>
            </a:r>
            <a:r>
              <a:rPr lang="zh-CN" altLang="en-US" dirty="0"/>
              <a:t>黑球）</a:t>
            </a:r>
            <a:r>
              <a:rPr lang="en-US" altLang="zh-CN" dirty="0"/>
              <a:t>&lt;P</a:t>
            </a:r>
            <a:r>
              <a:rPr lang="zh-CN" altLang="en-US" dirty="0"/>
              <a:t>（</a:t>
            </a:r>
            <a:r>
              <a:rPr lang="en-US" altLang="zh-CN" dirty="0"/>
              <a:t>B</a:t>
            </a:r>
            <a:r>
              <a:rPr lang="zh-CN" altLang="en-US" dirty="0"/>
              <a:t>壶</a:t>
            </a:r>
            <a:r>
              <a:rPr lang="en-US" altLang="zh-CN" dirty="0"/>
              <a:t>|</a:t>
            </a:r>
            <a:r>
              <a:rPr lang="zh-CN" altLang="en-US" dirty="0"/>
              <a:t>黑球）所以出现黑球时推断是</a:t>
            </a:r>
            <a:r>
              <a:rPr lang="en-US" altLang="zh-CN" dirty="0"/>
              <a:t>B</a:t>
            </a:r>
            <a:r>
              <a:rPr lang="zh-CN" altLang="en-US" dirty="0"/>
              <a:t>壶。所以说，刻板印象合理</a:t>
            </a:r>
            <a:endParaRPr lang="en-US" altLang="zh-CN" dirty="0"/>
          </a:p>
          <a:p>
            <a:r>
              <a:rPr lang="zh-CN" altLang="en-US" dirty="0"/>
              <a:t>先验概率大或条件概率大的原因，更容易被选择，这也体现了极大似然原理。</a:t>
            </a:r>
          </a:p>
          <a:p>
            <a:endParaRPr lang="en-US" altLang="zh-CN" dirty="0"/>
          </a:p>
          <a:p>
            <a:endParaRPr lang="zh-CN" altLang="en-US" dirty="0"/>
          </a:p>
        </p:txBody>
      </p:sp>
      <p:pic>
        <p:nvPicPr>
          <p:cNvPr id="5" name="图片 4">
            <a:extLst>
              <a:ext uri="{FF2B5EF4-FFF2-40B4-BE49-F238E27FC236}">
                <a16:creationId xmlns:a16="http://schemas.microsoft.com/office/drawing/2014/main" id="{8BB41B5D-1850-3BFC-A488-40F8CB4D1BCE}"/>
              </a:ext>
            </a:extLst>
          </p:cNvPr>
          <p:cNvPicPr>
            <a:picLocks noChangeAspect="1"/>
          </p:cNvPicPr>
          <p:nvPr/>
        </p:nvPicPr>
        <p:blipFill>
          <a:blip r:embed="rId2"/>
          <a:stretch>
            <a:fillRect/>
          </a:stretch>
        </p:blipFill>
        <p:spPr>
          <a:xfrm>
            <a:off x="1" y="4105182"/>
            <a:ext cx="6964218" cy="2752818"/>
          </a:xfrm>
          <a:prstGeom prst="rect">
            <a:avLst/>
          </a:prstGeom>
        </p:spPr>
      </p:pic>
    </p:spTree>
    <p:extLst>
      <p:ext uri="{BB962C8B-B14F-4D97-AF65-F5344CB8AC3E}">
        <p14:creationId xmlns:p14="http://schemas.microsoft.com/office/powerpoint/2010/main" val="5527222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68A4C6-08A0-7A92-DB73-B8776AE0BB3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34F3838-91F1-F751-22FE-BEB042351D8F}"/>
              </a:ext>
            </a:extLst>
          </p:cNvPr>
          <p:cNvSpPr>
            <a:spLocks noGrp="1"/>
          </p:cNvSpPr>
          <p:nvPr>
            <p:ph idx="1"/>
          </p:nvPr>
        </p:nvSpPr>
        <p:spPr/>
        <p:txBody>
          <a:bodyPr/>
          <a:lstStyle/>
          <a:p>
            <a:r>
              <a:rPr lang="zh-CN" altLang="en-US" b="1" dirty="0">
                <a:highlight>
                  <a:srgbClr val="FFFF00"/>
                </a:highlight>
              </a:rPr>
              <a:t>标准统计推理的点估计</a:t>
            </a:r>
            <a:r>
              <a:rPr lang="zh-CN" altLang="en-US" dirty="0"/>
              <a:t>。假设某天店里客人数超过</a:t>
            </a:r>
            <a:r>
              <a:rPr lang="en-US" altLang="zh-CN" dirty="0"/>
              <a:t>100</a:t>
            </a:r>
            <a:r>
              <a:rPr lang="zh-CN" altLang="en-US" dirty="0"/>
              <a:t>人概率为</a:t>
            </a:r>
            <a:r>
              <a:rPr lang="en-US" altLang="zh-CN" dirty="0"/>
              <a:t>p</a:t>
            </a:r>
            <a:r>
              <a:rPr lang="zh-CN" altLang="en-US" dirty="0"/>
              <a:t>，</a:t>
            </a:r>
            <a:r>
              <a:rPr lang="en-US" altLang="zh-CN" dirty="0"/>
              <a:t>10</a:t>
            </a:r>
            <a:r>
              <a:rPr lang="zh-CN" altLang="en-US" dirty="0"/>
              <a:t>天当中有</a:t>
            </a:r>
            <a:r>
              <a:rPr lang="en-US" altLang="zh-CN" dirty="0"/>
              <a:t>4</a:t>
            </a:r>
            <a:r>
              <a:rPr lang="zh-CN" altLang="en-US" dirty="0"/>
              <a:t>天发生了，而剩余的</a:t>
            </a:r>
            <a:r>
              <a:rPr lang="en-US" altLang="zh-CN" dirty="0"/>
              <a:t>6</a:t>
            </a:r>
            <a:r>
              <a:rPr lang="zh-CN" altLang="en-US" dirty="0"/>
              <a:t>天没有发生。这时，推断概率</a:t>
            </a:r>
            <a:r>
              <a:rPr lang="en-US" altLang="zh-CN" dirty="0"/>
              <a:t>p</a:t>
            </a:r>
            <a:r>
              <a:rPr lang="zh-CN" altLang="en-US" dirty="0"/>
              <a:t>为多少才算合适呢？</a:t>
            </a:r>
            <a:endParaRPr lang="en-US" altLang="zh-CN" dirty="0"/>
          </a:p>
          <a:p>
            <a:r>
              <a:rPr lang="zh-CN" altLang="en-US" dirty="0"/>
              <a:t>用平均值</a:t>
            </a:r>
            <a:r>
              <a:rPr lang="en-US" altLang="zh-CN" dirty="0"/>
              <a:t>4/10=0.4</a:t>
            </a:r>
            <a:r>
              <a:rPr lang="zh-CN" altLang="en-US" dirty="0"/>
              <a:t>可以，用二项式分布得到使“</a:t>
            </a:r>
            <a:r>
              <a:rPr lang="en-US" altLang="zh-CN" dirty="0"/>
              <a:t>10</a:t>
            </a:r>
            <a:r>
              <a:rPr lang="zh-CN" altLang="en-US" dirty="0"/>
              <a:t>天当中有</a:t>
            </a:r>
            <a:r>
              <a:rPr lang="en-US" altLang="zh-CN" dirty="0"/>
              <a:t>4</a:t>
            </a:r>
            <a:r>
              <a:rPr lang="zh-CN" altLang="en-US" dirty="0"/>
              <a:t>天发生”的</a:t>
            </a:r>
            <a:r>
              <a:rPr lang="en-US" altLang="zh-CN" dirty="0"/>
              <a:t>P</a:t>
            </a:r>
            <a:r>
              <a:rPr lang="zh-CN" altLang="en-US" dirty="0"/>
              <a:t>最大的</a:t>
            </a:r>
            <a:r>
              <a:rPr lang="en-US" altLang="zh-CN" dirty="0"/>
              <a:t>p</a:t>
            </a:r>
            <a:r>
              <a:rPr lang="zh-CN" altLang="en-US" dirty="0"/>
              <a:t>也可以，而这个</a:t>
            </a:r>
            <a:r>
              <a:rPr lang="en-US" altLang="zh-CN" dirty="0"/>
              <a:t>p——</a:t>
            </a:r>
            <a:r>
              <a:rPr lang="zh-CN" altLang="en-US" b="1" dirty="0">
                <a:highlight>
                  <a:srgbClr val="FFFF00"/>
                </a:highlight>
              </a:rPr>
              <a:t>“极大似然估计量”恰好等于平均值</a:t>
            </a:r>
            <a:r>
              <a:rPr lang="zh-CN" altLang="en-US" dirty="0"/>
              <a:t>，也是</a:t>
            </a:r>
            <a:r>
              <a:rPr lang="en-US" altLang="zh-CN" dirty="0"/>
              <a:t>0.4</a:t>
            </a:r>
            <a:r>
              <a:rPr lang="zh-CN" altLang="en-US" dirty="0"/>
              <a:t>，</a:t>
            </a:r>
            <a:r>
              <a:rPr lang="en-US" altLang="zh-CN" b="1" dirty="0">
                <a:solidFill>
                  <a:srgbClr val="FF0000"/>
                </a:solidFill>
              </a:rPr>
              <a:t>Why?</a:t>
            </a:r>
            <a:endParaRPr lang="en-US" altLang="zh-CN" dirty="0"/>
          </a:p>
          <a:p>
            <a:r>
              <a:rPr lang="zh-CN" altLang="en-US" dirty="0"/>
              <a:t>所以标准统计学（点估计）与贝叶斯推理的先验概率都用了极大似然原理，此乃二者想通之处。</a:t>
            </a:r>
            <a:endParaRPr lang="en-US" altLang="zh-CN" dirty="0"/>
          </a:p>
        </p:txBody>
      </p:sp>
    </p:spTree>
    <p:extLst>
      <p:ext uri="{BB962C8B-B14F-4D97-AF65-F5344CB8AC3E}">
        <p14:creationId xmlns:p14="http://schemas.microsoft.com/office/powerpoint/2010/main" val="106230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A33C6A-F05D-653F-C76C-5F1A801923D1}"/>
              </a:ext>
            </a:extLst>
          </p:cNvPr>
          <p:cNvSpPr>
            <a:spLocks noGrp="1"/>
          </p:cNvSpPr>
          <p:nvPr>
            <p:ph type="title"/>
          </p:nvPr>
        </p:nvSpPr>
        <p:spPr/>
        <p:txBody>
          <a:bodyPr/>
          <a:lstStyle/>
          <a:p>
            <a:r>
              <a:rPr lang="zh-CN" altLang="en-US" dirty="0"/>
              <a:t>习题</a:t>
            </a:r>
            <a:r>
              <a:rPr lang="en-US" altLang="zh-CN" dirty="0"/>
              <a:t>8</a:t>
            </a:r>
            <a:r>
              <a:rPr lang="zh-CN" altLang="en-US" dirty="0"/>
              <a:t>（</a:t>
            </a:r>
            <a:r>
              <a:rPr lang="en-US" altLang="zh-CN" dirty="0"/>
              <a:t>right</a:t>
            </a:r>
            <a:r>
              <a:rPr lang="zh-CN" altLang="en-US" dirty="0"/>
              <a:t>）</a:t>
            </a:r>
          </a:p>
        </p:txBody>
      </p:sp>
      <p:sp>
        <p:nvSpPr>
          <p:cNvPr id="3" name="内容占位符 2">
            <a:extLst>
              <a:ext uri="{FF2B5EF4-FFF2-40B4-BE49-F238E27FC236}">
                <a16:creationId xmlns:a16="http://schemas.microsoft.com/office/drawing/2014/main" id="{F8197A1A-2335-345B-75A4-ECD74C31FDD8}"/>
              </a:ext>
            </a:extLst>
          </p:cNvPr>
          <p:cNvSpPr>
            <a:spLocks noGrp="1"/>
          </p:cNvSpPr>
          <p:nvPr>
            <p:ph idx="1"/>
          </p:nvPr>
        </p:nvSpPr>
        <p:spPr/>
        <p:txBody>
          <a:bodyPr/>
          <a:lstStyle/>
          <a:p>
            <a:r>
              <a:rPr lang="zh-CN" altLang="en-US" dirty="0"/>
              <a:t>单次投掷，针头朝上的概率为</a:t>
            </a:r>
            <a:r>
              <a:rPr lang="en-US" altLang="zh-CN" dirty="0"/>
              <a:t>p </a:t>
            </a:r>
          </a:p>
          <a:p>
            <a:r>
              <a:rPr lang="en-US" altLang="zh-CN" dirty="0"/>
              <a:t>P</a:t>
            </a:r>
            <a:r>
              <a:rPr lang="zh-CN" altLang="en-US" dirty="0"/>
              <a:t>（</a:t>
            </a:r>
            <a:r>
              <a:rPr lang="en-US" altLang="zh-CN" dirty="0"/>
              <a:t>2</a:t>
            </a:r>
            <a:r>
              <a:rPr lang="zh-CN" altLang="en-US" dirty="0"/>
              <a:t>次朝上，</a:t>
            </a:r>
            <a:r>
              <a:rPr lang="en-US" altLang="zh-CN" dirty="0"/>
              <a:t>1</a:t>
            </a:r>
            <a:r>
              <a:rPr lang="zh-CN" altLang="en-US" dirty="0"/>
              <a:t>次朝下）</a:t>
            </a:r>
            <a:r>
              <a:rPr lang="en-US" altLang="zh-CN" dirty="0"/>
              <a:t>=3p</a:t>
            </a:r>
            <a:r>
              <a:rPr lang="en-US" altLang="zh-CN" baseline="30000" dirty="0"/>
              <a:t>2</a:t>
            </a:r>
            <a:r>
              <a:rPr lang="en-US" altLang="zh-CN" dirty="0"/>
              <a:t>(1-p)</a:t>
            </a:r>
            <a:endParaRPr lang="en-US" altLang="zh-CN" b="1" dirty="0">
              <a:solidFill>
                <a:srgbClr val="FF0000"/>
              </a:solidFill>
            </a:endParaRPr>
          </a:p>
          <a:p>
            <a:r>
              <a:rPr lang="zh-CN" altLang="en-US" dirty="0"/>
              <a:t>如果</a:t>
            </a:r>
            <a:r>
              <a:rPr lang="en-US" altLang="zh-CN" dirty="0"/>
              <a:t>p=0.4,P=0.288</a:t>
            </a:r>
            <a:r>
              <a:rPr lang="zh-CN" altLang="en-US" dirty="0"/>
              <a:t>，如果</a:t>
            </a:r>
            <a:r>
              <a:rPr lang="en-US" altLang="zh-CN" dirty="0"/>
              <a:t>p=0.7,P=0.441</a:t>
            </a:r>
          </a:p>
          <a:p>
            <a:r>
              <a:rPr lang="zh-CN" altLang="en-US" dirty="0"/>
              <a:t>显然</a:t>
            </a:r>
            <a:r>
              <a:rPr lang="en-US" altLang="zh-CN" dirty="0"/>
              <a:t>p=0.7</a:t>
            </a:r>
            <a:r>
              <a:rPr lang="zh-CN" altLang="en-US" dirty="0"/>
              <a:t>更好</a:t>
            </a:r>
            <a:endParaRPr lang="en-US" altLang="zh-CN" dirty="0"/>
          </a:p>
        </p:txBody>
      </p:sp>
    </p:spTree>
    <p:extLst>
      <p:ext uri="{BB962C8B-B14F-4D97-AF65-F5344CB8AC3E}">
        <p14:creationId xmlns:p14="http://schemas.microsoft.com/office/powerpoint/2010/main" val="848087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C5D743-20E7-800A-D69D-464FCF8D02D1}"/>
              </a:ext>
            </a:extLst>
          </p:cNvPr>
          <p:cNvSpPr>
            <a:spLocks noGrp="1"/>
          </p:cNvSpPr>
          <p:nvPr>
            <p:ph type="title"/>
          </p:nvPr>
        </p:nvSpPr>
        <p:spPr>
          <a:xfrm>
            <a:off x="838200" y="365125"/>
            <a:ext cx="10515600" cy="1026391"/>
          </a:xfrm>
        </p:spPr>
        <p:txBody>
          <a:bodyPr>
            <a:normAutofit fontScale="90000"/>
          </a:bodyPr>
          <a:lstStyle/>
          <a:p>
            <a:r>
              <a:rPr lang="zh-CN" altLang="en-US" dirty="0"/>
              <a:t>第九章</a:t>
            </a:r>
            <a:r>
              <a:rPr lang="en-US" altLang="zh-CN" dirty="0"/>
              <a:t>——</a:t>
            </a:r>
            <a:r>
              <a:rPr lang="zh-CN" altLang="en-US" dirty="0"/>
              <a:t>贝叶斯推理的两个（其实是一个）悖论，太有意思了。</a:t>
            </a:r>
          </a:p>
        </p:txBody>
      </p:sp>
      <p:sp>
        <p:nvSpPr>
          <p:cNvPr id="3" name="内容占位符 2">
            <a:extLst>
              <a:ext uri="{FF2B5EF4-FFF2-40B4-BE49-F238E27FC236}">
                <a16:creationId xmlns:a16="http://schemas.microsoft.com/office/drawing/2014/main" id="{490903A9-A340-AB3E-F15D-D39BCC1FD92B}"/>
              </a:ext>
            </a:extLst>
          </p:cNvPr>
          <p:cNvSpPr>
            <a:spLocks noGrp="1"/>
          </p:cNvSpPr>
          <p:nvPr>
            <p:ph idx="1"/>
          </p:nvPr>
        </p:nvSpPr>
        <p:spPr>
          <a:xfrm>
            <a:off x="653473" y="1391516"/>
            <a:ext cx="10515600" cy="4351338"/>
          </a:xfrm>
        </p:spPr>
        <p:txBody>
          <a:bodyPr/>
          <a:lstStyle/>
          <a:p>
            <a:r>
              <a:rPr lang="zh-CN" altLang="en-US" dirty="0"/>
              <a:t>蒙蒂霍尔问题</a:t>
            </a:r>
            <a:endParaRPr lang="en-US" altLang="zh-CN" dirty="0"/>
          </a:p>
          <a:p>
            <a:r>
              <a:rPr lang="zh-CN" altLang="en-US" sz="2000" dirty="0"/>
              <a:t>你需要在这三道帘子中任选一道，如果揭开帘子，后面有轿车的话，那么轿车就归你所有了。而当你选择了</a:t>
            </a:r>
            <a:r>
              <a:rPr lang="en-US" altLang="zh-CN" sz="2000" dirty="0"/>
              <a:t>A</a:t>
            </a:r>
            <a:r>
              <a:rPr lang="zh-CN" altLang="en-US" sz="2000" dirty="0"/>
              <a:t>帘之后，主持人会从剩下的两道帘子中，选择</a:t>
            </a:r>
            <a:r>
              <a:rPr lang="en-US" altLang="zh-CN" sz="2000" dirty="0"/>
              <a:t>B</a:t>
            </a:r>
            <a:r>
              <a:rPr lang="zh-CN" altLang="en-US" sz="2000" dirty="0"/>
              <a:t>帘打开，而</a:t>
            </a:r>
            <a:r>
              <a:rPr lang="en-US" altLang="zh-CN" sz="2000" dirty="0"/>
              <a:t>B</a:t>
            </a:r>
            <a:r>
              <a:rPr lang="zh-CN" altLang="en-US" sz="2000" dirty="0"/>
              <a:t>帘后面并没有轿车。这时，主持人会问你：​“现在只剩下你所选的</a:t>
            </a:r>
            <a:r>
              <a:rPr lang="en-US" altLang="zh-CN" sz="2000" dirty="0"/>
              <a:t>A</a:t>
            </a:r>
            <a:r>
              <a:rPr lang="zh-CN" altLang="en-US" sz="2000" dirty="0"/>
              <a:t>帘和尚未打开的</a:t>
            </a:r>
            <a:r>
              <a:rPr lang="en-US" altLang="zh-CN" sz="2000" dirty="0"/>
              <a:t>C</a:t>
            </a:r>
            <a:r>
              <a:rPr lang="zh-CN" altLang="en-US" sz="2000" dirty="0"/>
              <a:t>帘这两种选择了，那么现在你要不要改变主意呢？​”节目主持人的名字叫作蒙蒂霍尔</a:t>
            </a:r>
            <a:endParaRPr lang="en-US" altLang="zh-CN" sz="2000" dirty="0"/>
          </a:p>
          <a:p>
            <a:r>
              <a:rPr lang="zh-CN" altLang="en-US" sz="2400" dirty="0"/>
              <a:t>三个囚犯的问题</a:t>
            </a:r>
            <a:endParaRPr lang="en-US" altLang="zh-CN" sz="2400" dirty="0"/>
          </a:p>
          <a:p>
            <a:r>
              <a:rPr lang="zh-CN" altLang="en-US" sz="2000" dirty="0"/>
              <a:t>这三人中，有两人要被处死，剩下一人被释放。在什么情况都不了解的时候，我</a:t>
            </a:r>
            <a:r>
              <a:rPr lang="en-US" altLang="zh-CN" sz="2000" dirty="0"/>
              <a:t>A</a:t>
            </a:r>
            <a:r>
              <a:rPr lang="zh-CN" altLang="en-US" sz="2000" dirty="0"/>
              <a:t>被释放的概率是</a:t>
            </a:r>
            <a:r>
              <a:rPr lang="en-US" altLang="zh-CN" sz="2000" dirty="0"/>
              <a:t>1/3</a:t>
            </a:r>
            <a:r>
              <a:rPr lang="zh-CN" altLang="en-US" sz="2000" dirty="0"/>
              <a:t>；但现在，我知道了</a:t>
            </a:r>
            <a:r>
              <a:rPr lang="en-US" altLang="zh-CN" sz="2000" dirty="0"/>
              <a:t>B</a:t>
            </a:r>
            <a:r>
              <a:rPr lang="zh-CN" altLang="en-US" sz="2000" dirty="0"/>
              <a:t>要被处死，那么我和</a:t>
            </a:r>
            <a:r>
              <a:rPr lang="en-US" altLang="zh-CN" sz="2000" dirty="0"/>
              <a:t>C</a:t>
            </a:r>
            <a:r>
              <a:rPr lang="zh-CN" altLang="en-US" sz="2000" dirty="0"/>
              <a:t>之中，如果一方被处死，另一方肯定会被释放。这样一来，我被释放的概率就上升到了</a:t>
            </a:r>
            <a:r>
              <a:rPr lang="en-US" altLang="zh-CN" sz="2000" dirty="0"/>
              <a:t>1/2</a:t>
            </a:r>
            <a:r>
              <a:rPr lang="zh-CN" altLang="en-US" sz="2000" dirty="0"/>
              <a:t>。</a:t>
            </a:r>
            <a:endParaRPr lang="zh-CN" altLang="en-US" sz="1800" dirty="0"/>
          </a:p>
        </p:txBody>
      </p:sp>
      <p:pic>
        <p:nvPicPr>
          <p:cNvPr id="5" name="图片 4">
            <a:extLst>
              <a:ext uri="{FF2B5EF4-FFF2-40B4-BE49-F238E27FC236}">
                <a16:creationId xmlns:a16="http://schemas.microsoft.com/office/drawing/2014/main" id="{E8AE248B-185B-D3B7-51B8-3F5DCA0861F9}"/>
              </a:ext>
            </a:extLst>
          </p:cNvPr>
          <p:cNvPicPr>
            <a:picLocks noChangeAspect="1"/>
          </p:cNvPicPr>
          <p:nvPr/>
        </p:nvPicPr>
        <p:blipFill>
          <a:blip r:embed="rId2"/>
          <a:stretch>
            <a:fillRect/>
          </a:stretch>
        </p:blipFill>
        <p:spPr>
          <a:xfrm>
            <a:off x="0" y="4438882"/>
            <a:ext cx="6677891" cy="2419118"/>
          </a:xfrm>
          <a:prstGeom prst="rect">
            <a:avLst/>
          </a:prstGeom>
        </p:spPr>
      </p:pic>
    </p:spTree>
    <p:extLst>
      <p:ext uri="{BB962C8B-B14F-4D97-AF65-F5344CB8AC3E}">
        <p14:creationId xmlns:p14="http://schemas.microsoft.com/office/powerpoint/2010/main" val="1351604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5DE4C6-1C96-62A2-EDCC-894FBEA835FE}"/>
              </a:ext>
            </a:extLst>
          </p:cNvPr>
          <p:cNvSpPr>
            <a:spLocks noGrp="1"/>
          </p:cNvSpPr>
          <p:nvPr>
            <p:ph type="title"/>
          </p:nvPr>
        </p:nvSpPr>
        <p:spPr/>
        <p:txBody>
          <a:bodyPr/>
          <a:lstStyle/>
          <a:p>
            <a:r>
              <a:rPr lang="zh-CN" altLang="en-US" dirty="0"/>
              <a:t>习题一（</a:t>
            </a:r>
            <a:r>
              <a:rPr lang="en-US" altLang="zh-CN" dirty="0"/>
              <a:t>right</a:t>
            </a:r>
            <a:r>
              <a:rPr lang="zh-CN" altLang="en-US" dirty="0"/>
              <a:t>）</a:t>
            </a:r>
          </a:p>
        </p:txBody>
      </p:sp>
      <p:sp>
        <p:nvSpPr>
          <p:cNvPr id="3" name="内容占位符 2">
            <a:extLst>
              <a:ext uri="{FF2B5EF4-FFF2-40B4-BE49-F238E27FC236}">
                <a16:creationId xmlns:a16="http://schemas.microsoft.com/office/drawing/2014/main" id="{B5F439AB-9AEE-4574-C918-9DE569988F34}"/>
              </a:ext>
            </a:extLst>
          </p:cNvPr>
          <p:cNvSpPr>
            <a:spLocks noGrp="1"/>
          </p:cNvSpPr>
          <p:nvPr>
            <p:ph idx="1"/>
          </p:nvPr>
        </p:nvSpPr>
        <p:spPr/>
        <p:txBody>
          <a:bodyPr/>
          <a:lstStyle/>
          <a:p>
            <a:r>
              <a:rPr lang="en-US" altLang="zh-CN" dirty="0"/>
              <a:t>P</a:t>
            </a:r>
            <a:r>
              <a:rPr lang="zh-CN" altLang="en-US" dirty="0"/>
              <a:t>（购买，询问）</a:t>
            </a:r>
            <a:r>
              <a:rPr lang="en-US" altLang="zh-CN" dirty="0"/>
              <a:t>=0.4*0.8=		0.32</a:t>
            </a:r>
          </a:p>
          <a:p>
            <a:r>
              <a:rPr lang="en-US" altLang="zh-CN" dirty="0"/>
              <a:t>P</a:t>
            </a:r>
            <a:r>
              <a:rPr lang="zh-CN" altLang="en-US" dirty="0"/>
              <a:t>（不购买，询问）</a:t>
            </a:r>
            <a:r>
              <a:rPr lang="en-US" altLang="zh-CN" dirty="0"/>
              <a:t>=0.6*0.1=	0.06</a:t>
            </a:r>
          </a:p>
          <a:p>
            <a:r>
              <a:rPr lang="en-US" altLang="zh-CN" dirty="0"/>
              <a:t>P</a:t>
            </a:r>
            <a:r>
              <a:rPr lang="zh-CN" altLang="en-US" dirty="0"/>
              <a:t>（购买</a:t>
            </a:r>
            <a:r>
              <a:rPr lang="en-US" altLang="zh-CN" dirty="0"/>
              <a:t>|</a:t>
            </a:r>
            <a:r>
              <a:rPr lang="zh-CN" altLang="en-US" dirty="0"/>
              <a:t>询问）</a:t>
            </a:r>
            <a:r>
              <a:rPr lang="en-US" altLang="zh-CN" dirty="0"/>
              <a:t>=0.32/(0.38)=	0.842</a:t>
            </a:r>
          </a:p>
          <a:p>
            <a:r>
              <a:rPr lang="en-US" altLang="zh-CN" dirty="0"/>
              <a:t>P</a:t>
            </a:r>
            <a:r>
              <a:rPr lang="zh-CN" altLang="en-US" dirty="0"/>
              <a:t>（不购买</a:t>
            </a:r>
            <a:r>
              <a:rPr lang="en-US" altLang="zh-CN" dirty="0"/>
              <a:t>|</a:t>
            </a:r>
            <a:r>
              <a:rPr lang="zh-CN" altLang="en-US" dirty="0"/>
              <a:t>询问）</a:t>
            </a:r>
            <a:r>
              <a:rPr lang="en-US" altLang="zh-CN" dirty="0"/>
              <a:t>=0.06/0.38=	0.158</a:t>
            </a:r>
            <a:endParaRPr lang="zh-CN" altLang="en-US" dirty="0"/>
          </a:p>
        </p:txBody>
      </p:sp>
    </p:spTree>
    <p:extLst>
      <p:ext uri="{BB962C8B-B14F-4D97-AF65-F5344CB8AC3E}">
        <p14:creationId xmlns:p14="http://schemas.microsoft.com/office/powerpoint/2010/main" val="664010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CB09C7-388D-2A04-5B9F-47E281C6503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1A51668F-B8F7-D81E-0CA6-DA9C6F836EAE}"/>
              </a:ext>
            </a:extLst>
          </p:cNvPr>
          <p:cNvSpPr>
            <a:spLocks noGrp="1"/>
          </p:cNvSpPr>
          <p:nvPr>
            <p:ph idx="1"/>
          </p:nvPr>
        </p:nvSpPr>
        <p:spPr/>
        <p:txBody>
          <a:bodyPr>
            <a:normAutofit fontScale="85000" lnSpcReduction="20000"/>
          </a:bodyPr>
          <a:lstStyle/>
          <a:p>
            <a:r>
              <a:rPr lang="zh-CN" altLang="en-US" dirty="0"/>
              <a:t>想法</a:t>
            </a:r>
            <a:r>
              <a:rPr lang="en-US" altLang="zh-CN" dirty="0"/>
              <a:t>1</a:t>
            </a:r>
            <a:r>
              <a:rPr lang="zh-CN" altLang="en-US" dirty="0"/>
              <a:t>：因为汽车一定藏在</a:t>
            </a:r>
            <a:r>
              <a:rPr lang="en-US" altLang="zh-CN" dirty="0"/>
              <a:t>A</a:t>
            </a:r>
            <a:r>
              <a:rPr lang="zh-CN" altLang="en-US" dirty="0"/>
              <a:t>帘和</a:t>
            </a:r>
            <a:r>
              <a:rPr lang="en-US" altLang="zh-CN" dirty="0"/>
              <a:t>C</a:t>
            </a:r>
            <a:r>
              <a:rPr lang="zh-CN" altLang="en-US" dirty="0"/>
              <a:t>帘这两者之一的后面，所以概率也变为了两种可能性各占一半。因此，</a:t>
            </a:r>
            <a:r>
              <a:rPr lang="en-US" altLang="zh-CN" dirty="0"/>
              <a:t>A</a:t>
            </a:r>
            <a:r>
              <a:rPr lang="zh-CN" altLang="en-US" dirty="0"/>
              <a:t>帘后藏有汽车的概率从</a:t>
            </a:r>
            <a:r>
              <a:rPr lang="en-US" altLang="zh-CN" dirty="0"/>
              <a:t>1/3</a:t>
            </a:r>
            <a:r>
              <a:rPr lang="zh-CN" altLang="en-US" dirty="0"/>
              <a:t>上升到</a:t>
            </a:r>
            <a:r>
              <a:rPr lang="en-US" altLang="zh-CN" dirty="0"/>
              <a:t>1/2</a:t>
            </a:r>
            <a:r>
              <a:rPr lang="zh-CN" altLang="en-US" dirty="0"/>
              <a:t>。</a:t>
            </a:r>
            <a:endParaRPr lang="en-US" altLang="zh-CN" dirty="0"/>
          </a:p>
          <a:p>
            <a:r>
              <a:rPr lang="zh-CN" altLang="en-US" dirty="0"/>
              <a:t>想法</a:t>
            </a:r>
            <a:r>
              <a:rPr lang="en-US" altLang="zh-CN" dirty="0"/>
              <a:t>2</a:t>
            </a:r>
            <a:r>
              <a:rPr lang="zh-CN" altLang="en-US" dirty="0"/>
              <a:t>：即使知道了</a:t>
            </a:r>
            <a:r>
              <a:rPr lang="en-US" altLang="zh-CN" dirty="0"/>
              <a:t>B</a:t>
            </a:r>
            <a:r>
              <a:rPr lang="zh-CN" altLang="en-US" dirty="0"/>
              <a:t>帘后面没有汽车，</a:t>
            </a:r>
            <a:r>
              <a:rPr lang="en-US" altLang="zh-CN" dirty="0"/>
              <a:t>A</a:t>
            </a:r>
            <a:r>
              <a:rPr lang="zh-CN" altLang="en-US" dirty="0"/>
              <a:t>帘后面藏有汽车的概率仍然不会变化。因此，</a:t>
            </a:r>
            <a:r>
              <a:rPr lang="en-US" altLang="zh-CN" dirty="0"/>
              <a:t>A</a:t>
            </a:r>
            <a:r>
              <a:rPr lang="zh-CN" altLang="en-US" dirty="0"/>
              <a:t>帘后藏有汽车的概率仍然是</a:t>
            </a:r>
            <a:r>
              <a:rPr lang="en-US" altLang="zh-CN" dirty="0"/>
              <a:t>1/3</a:t>
            </a:r>
            <a:r>
              <a:rPr lang="zh-CN" altLang="en-US" dirty="0"/>
              <a:t>不变。而这同时意味着，</a:t>
            </a:r>
            <a:r>
              <a:rPr lang="en-US" altLang="zh-CN" dirty="0"/>
              <a:t>C</a:t>
            </a:r>
            <a:r>
              <a:rPr lang="zh-CN" altLang="en-US" dirty="0"/>
              <a:t>帘后藏有汽车的概率从</a:t>
            </a:r>
            <a:r>
              <a:rPr lang="en-US" altLang="zh-CN" dirty="0"/>
              <a:t>1/3</a:t>
            </a:r>
            <a:r>
              <a:rPr lang="zh-CN" altLang="en-US" dirty="0"/>
              <a:t>上升到了</a:t>
            </a:r>
            <a:r>
              <a:rPr lang="en-US" altLang="zh-CN" dirty="0"/>
              <a:t>2/3</a:t>
            </a:r>
            <a:r>
              <a:rPr lang="zh-CN" altLang="en-US" dirty="0"/>
              <a:t>。</a:t>
            </a:r>
            <a:endParaRPr lang="en-US" altLang="zh-CN" dirty="0"/>
          </a:p>
          <a:p>
            <a:r>
              <a:rPr lang="zh-CN" altLang="en-US" dirty="0"/>
              <a:t>想法</a:t>
            </a:r>
            <a:r>
              <a:rPr lang="en-US" altLang="zh-CN" dirty="0"/>
              <a:t>2</a:t>
            </a:r>
            <a:r>
              <a:rPr lang="zh-CN" altLang="en-US" dirty="0"/>
              <a:t>不容易理解，或者说其实也不准确，换个例子就好理解了：假设你从海量的彩票中选出</a:t>
            </a:r>
            <a:r>
              <a:rPr lang="en-US" altLang="zh-CN" dirty="0"/>
              <a:t>1</a:t>
            </a:r>
            <a:r>
              <a:rPr lang="zh-CN" altLang="en-US" dirty="0"/>
              <a:t>张。主持人在剩余的所有彩票中只选出</a:t>
            </a:r>
            <a:r>
              <a:rPr lang="en-US" altLang="zh-CN" dirty="0"/>
              <a:t>1</a:t>
            </a:r>
            <a:r>
              <a:rPr lang="zh-CN" altLang="en-US" dirty="0"/>
              <a:t>张留下，剩下的彩票全部销毁，并告诉你：刚才撕碎的彩票中没有头奖。 </a:t>
            </a:r>
            <a:r>
              <a:rPr lang="en-US" altLang="zh-CN" dirty="0"/>
              <a:t>——</a:t>
            </a:r>
            <a:r>
              <a:rPr lang="zh-CN" altLang="en-US" b="1" dirty="0"/>
              <a:t>在最初自己选择那</a:t>
            </a:r>
            <a:r>
              <a:rPr lang="en-US" altLang="zh-CN" b="1" dirty="0"/>
              <a:t>1</a:t>
            </a:r>
            <a:r>
              <a:rPr lang="zh-CN" altLang="en-US" b="1" dirty="0"/>
              <a:t>张彩票的时候，这张彩票为头奖的概率非常低</a:t>
            </a:r>
            <a:r>
              <a:rPr lang="zh-CN" altLang="en-US" dirty="0"/>
              <a:t>；另一方面，头奖在主持人手中剩余的海量彩票之中的概率具有压倒性优势。而现在，</a:t>
            </a:r>
            <a:r>
              <a:rPr lang="zh-CN" altLang="en-US" b="1" dirty="0"/>
              <a:t>主持人手中所有不是头奖的彩票都被销毁了，因此可以推算出剩下的那</a:t>
            </a:r>
            <a:r>
              <a:rPr lang="en-US" altLang="zh-CN" b="1" dirty="0"/>
              <a:t>1</a:t>
            </a:r>
            <a:r>
              <a:rPr lang="zh-CN" altLang="en-US" b="1" dirty="0"/>
              <a:t>张彩票是头奖的可能性非常大</a:t>
            </a:r>
            <a:r>
              <a:rPr lang="zh-CN" altLang="en-US" dirty="0"/>
              <a:t>。 （相当于把帘子增加了极多，然后掀开那些没有车子的帘子，只剩下你最初选的和最后的没掀开）也就是主要的概率改变来自于没有选择的那一批内部发生的变化。</a:t>
            </a:r>
          </a:p>
        </p:txBody>
      </p:sp>
    </p:spTree>
    <p:extLst>
      <p:ext uri="{BB962C8B-B14F-4D97-AF65-F5344CB8AC3E}">
        <p14:creationId xmlns:p14="http://schemas.microsoft.com/office/powerpoint/2010/main" val="807235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AFEF21-1B29-C6B3-9313-E2BEDB0DD829}"/>
              </a:ext>
            </a:extLst>
          </p:cNvPr>
          <p:cNvSpPr>
            <a:spLocks noGrp="1"/>
          </p:cNvSpPr>
          <p:nvPr>
            <p:ph type="title"/>
          </p:nvPr>
        </p:nvSpPr>
        <p:spPr/>
        <p:txBody>
          <a:bodyPr/>
          <a:lstStyle/>
          <a:p>
            <a:r>
              <a:rPr lang="zh-CN" altLang="en-US" dirty="0"/>
              <a:t>贝叶斯算一算</a:t>
            </a:r>
          </a:p>
        </p:txBody>
      </p:sp>
      <p:sp>
        <p:nvSpPr>
          <p:cNvPr id="3" name="内容占位符 2">
            <a:extLst>
              <a:ext uri="{FF2B5EF4-FFF2-40B4-BE49-F238E27FC236}">
                <a16:creationId xmlns:a16="http://schemas.microsoft.com/office/drawing/2014/main" id="{6EA42B58-EA41-3818-2126-18BE56A9BA68}"/>
              </a:ext>
            </a:extLst>
          </p:cNvPr>
          <p:cNvSpPr>
            <a:spLocks noGrp="1"/>
          </p:cNvSpPr>
          <p:nvPr>
            <p:ph idx="1"/>
          </p:nvPr>
        </p:nvSpPr>
        <p:spPr>
          <a:xfrm>
            <a:off x="810126" y="3947751"/>
            <a:ext cx="11259954" cy="1325563"/>
          </a:xfrm>
        </p:spPr>
        <p:txBody>
          <a:bodyPr>
            <a:normAutofit fontScale="62500" lnSpcReduction="20000"/>
          </a:bodyPr>
          <a:lstStyle/>
          <a:p>
            <a:r>
              <a:rPr lang="zh-CN" altLang="en-US" dirty="0"/>
              <a:t>所以应该换，因为</a:t>
            </a:r>
            <a:r>
              <a:rPr lang="en-US" altLang="zh-CN" dirty="0"/>
              <a:t>C</a:t>
            </a:r>
            <a:r>
              <a:rPr lang="zh-CN" altLang="en-US" dirty="0"/>
              <a:t>概率到了</a:t>
            </a:r>
            <a:r>
              <a:rPr lang="en-US" altLang="zh-CN" dirty="0"/>
              <a:t>2/3</a:t>
            </a:r>
          </a:p>
          <a:p>
            <a:r>
              <a:rPr lang="zh-CN" altLang="en-US" dirty="0"/>
              <a:t>也有可能主持人为了防止</a:t>
            </a:r>
            <a:r>
              <a:rPr lang="en-US" altLang="zh-CN" dirty="0"/>
              <a:t>A</a:t>
            </a:r>
            <a:r>
              <a:rPr lang="zh-CN" altLang="en-US" dirty="0"/>
              <a:t>是车而犹豫掀</a:t>
            </a:r>
            <a:r>
              <a:rPr lang="en-US" altLang="zh-CN" dirty="0"/>
              <a:t>B</a:t>
            </a:r>
            <a:r>
              <a:rPr lang="zh-CN" altLang="en-US" dirty="0"/>
              <a:t>还是</a:t>
            </a:r>
            <a:r>
              <a:rPr lang="en-US" altLang="zh-CN" dirty="0"/>
              <a:t>C</a:t>
            </a:r>
            <a:r>
              <a:rPr lang="zh-CN" altLang="en-US" dirty="0"/>
              <a:t>，实现排练已经选定了某一个，如锁定</a:t>
            </a:r>
            <a:r>
              <a:rPr lang="en-US" altLang="zh-CN" dirty="0"/>
              <a:t>B</a:t>
            </a:r>
            <a:r>
              <a:rPr lang="zh-CN" altLang="en-US" dirty="0"/>
              <a:t>，那么后验概率就是</a:t>
            </a:r>
            <a:r>
              <a:rPr lang="en-US" altLang="zh-CN" dirty="0"/>
              <a:t>P</a:t>
            </a:r>
            <a:r>
              <a:rPr lang="zh-CN" altLang="en-US" dirty="0"/>
              <a:t>（</a:t>
            </a:r>
            <a:r>
              <a:rPr lang="en-US" altLang="zh-CN" dirty="0"/>
              <a:t>A</a:t>
            </a:r>
            <a:r>
              <a:rPr lang="zh-CN" altLang="en-US" dirty="0"/>
              <a:t>车</a:t>
            </a:r>
            <a:r>
              <a:rPr lang="en-US" altLang="zh-CN" dirty="0"/>
              <a:t>|B</a:t>
            </a:r>
            <a:r>
              <a:rPr lang="zh-CN" altLang="en-US" dirty="0"/>
              <a:t>帘）</a:t>
            </a:r>
            <a:r>
              <a:rPr lang="en-US" altLang="zh-CN" dirty="0"/>
              <a:t>=P</a:t>
            </a:r>
            <a:r>
              <a:rPr lang="zh-CN" altLang="en-US" dirty="0"/>
              <a:t>（</a:t>
            </a:r>
            <a:r>
              <a:rPr lang="en-US" altLang="zh-CN" dirty="0"/>
              <a:t>C</a:t>
            </a:r>
            <a:r>
              <a:rPr lang="zh-CN" altLang="en-US" dirty="0"/>
              <a:t>车</a:t>
            </a:r>
            <a:r>
              <a:rPr lang="en-US" altLang="zh-CN" dirty="0"/>
              <a:t>|B</a:t>
            </a:r>
            <a:r>
              <a:rPr lang="zh-CN" altLang="en-US" dirty="0"/>
              <a:t>帘）</a:t>
            </a:r>
            <a:r>
              <a:rPr lang="en-US" altLang="zh-CN" dirty="0"/>
              <a:t>=0.5</a:t>
            </a:r>
          </a:p>
          <a:p>
            <a:r>
              <a:rPr lang="zh-CN" altLang="en-US" dirty="0"/>
              <a:t>如果是锁定我选</a:t>
            </a:r>
            <a:r>
              <a:rPr lang="en-US" altLang="zh-CN" dirty="0"/>
              <a:t>A</a:t>
            </a:r>
            <a:r>
              <a:rPr lang="zh-CN" altLang="en-US" dirty="0"/>
              <a:t>他就掀</a:t>
            </a:r>
            <a:r>
              <a:rPr lang="en-US" altLang="zh-CN" dirty="0"/>
              <a:t>C</a:t>
            </a:r>
            <a:r>
              <a:rPr lang="zh-CN" altLang="en-US" dirty="0"/>
              <a:t>，那么就是百分百要选</a:t>
            </a:r>
            <a:r>
              <a:rPr lang="en-US" altLang="zh-CN" dirty="0"/>
              <a:t>C</a:t>
            </a:r>
            <a:r>
              <a:rPr lang="zh-CN" altLang="en-US" dirty="0"/>
              <a:t>了。这俩如果按照理由不充分原理对半分，那就应该有</a:t>
            </a:r>
            <a:r>
              <a:rPr lang="en-US" altLang="zh-CN" dirty="0"/>
              <a:t>0.75</a:t>
            </a:r>
            <a:r>
              <a:rPr lang="zh-CN" altLang="en-US" dirty="0"/>
              <a:t>要选</a:t>
            </a:r>
            <a:r>
              <a:rPr lang="en-US" altLang="zh-CN" dirty="0"/>
              <a:t>C</a:t>
            </a:r>
            <a:r>
              <a:rPr lang="zh-CN" altLang="en-US" dirty="0"/>
              <a:t>，</a:t>
            </a:r>
            <a:r>
              <a:rPr lang="en-US" altLang="zh-CN" dirty="0"/>
              <a:t>0.25</a:t>
            </a:r>
            <a:r>
              <a:rPr lang="zh-CN" altLang="en-US" dirty="0"/>
              <a:t>要选</a:t>
            </a:r>
            <a:r>
              <a:rPr lang="en-US" altLang="zh-CN" dirty="0"/>
              <a:t>A</a:t>
            </a:r>
            <a:r>
              <a:rPr lang="zh-CN" altLang="en-US" dirty="0"/>
              <a:t>哈哈哈</a:t>
            </a:r>
          </a:p>
        </p:txBody>
      </p:sp>
      <p:pic>
        <p:nvPicPr>
          <p:cNvPr id="5" name="图片 4">
            <a:extLst>
              <a:ext uri="{FF2B5EF4-FFF2-40B4-BE49-F238E27FC236}">
                <a16:creationId xmlns:a16="http://schemas.microsoft.com/office/drawing/2014/main" id="{45FB19EC-61C1-E0DC-49CA-CA343FE446BC}"/>
              </a:ext>
            </a:extLst>
          </p:cNvPr>
          <p:cNvPicPr>
            <a:picLocks noChangeAspect="1"/>
          </p:cNvPicPr>
          <p:nvPr/>
        </p:nvPicPr>
        <p:blipFill>
          <a:blip r:embed="rId2"/>
          <a:stretch>
            <a:fillRect/>
          </a:stretch>
        </p:blipFill>
        <p:spPr>
          <a:xfrm>
            <a:off x="330778" y="1468581"/>
            <a:ext cx="3459071" cy="2263343"/>
          </a:xfrm>
          <a:prstGeom prst="rect">
            <a:avLst/>
          </a:prstGeom>
        </p:spPr>
      </p:pic>
      <p:pic>
        <p:nvPicPr>
          <p:cNvPr id="7" name="图片 6">
            <a:extLst>
              <a:ext uri="{FF2B5EF4-FFF2-40B4-BE49-F238E27FC236}">
                <a16:creationId xmlns:a16="http://schemas.microsoft.com/office/drawing/2014/main" id="{B8E73DD4-4BB4-3602-DEAF-618FC308DD51}"/>
              </a:ext>
            </a:extLst>
          </p:cNvPr>
          <p:cNvPicPr>
            <a:picLocks noChangeAspect="1"/>
          </p:cNvPicPr>
          <p:nvPr/>
        </p:nvPicPr>
        <p:blipFill>
          <a:blip r:embed="rId3"/>
          <a:stretch>
            <a:fillRect/>
          </a:stretch>
        </p:blipFill>
        <p:spPr>
          <a:xfrm>
            <a:off x="3936740" y="1468581"/>
            <a:ext cx="3172483" cy="2263342"/>
          </a:xfrm>
          <a:prstGeom prst="rect">
            <a:avLst/>
          </a:prstGeom>
        </p:spPr>
      </p:pic>
      <p:pic>
        <p:nvPicPr>
          <p:cNvPr id="9" name="图片 8">
            <a:extLst>
              <a:ext uri="{FF2B5EF4-FFF2-40B4-BE49-F238E27FC236}">
                <a16:creationId xmlns:a16="http://schemas.microsoft.com/office/drawing/2014/main" id="{ACA404A4-283D-6DA7-5C73-A837DAC7F6FB}"/>
              </a:ext>
            </a:extLst>
          </p:cNvPr>
          <p:cNvPicPr>
            <a:picLocks noChangeAspect="1"/>
          </p:cNvPicPr>
          <p:nvPr/>
        </p:nvPicPr>
        <p:blipFill>
          <a:blip r:embed="rId4"/>
          <a:stretch>
            <a:fillRect/>
          </a:stretch>
        </p:blipFill>
        <p:spPr>
          <a:xfrm>
            <a:off x="529070" y="5249428"/>
            <a:ext cx="2269548" cy="1548102"/>
          </a:xfrm>
          <a:prstGeom prst="rect">
            <a:avLst/>
          </a:prstGeom>
        </p:spPr>
      </p:pic>
    </p:spTree>
    <p:extLst>
      <p:ext uri="{BB962C8B-B14F-4D97-AF65-F5344CB8AC3E}">
        <p14:creationId xmlns:p14="http://schemas.microsoft.com/office/powerpoint/2010/main" val="331412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6678F3-A467-C9DA-0404-EB208BAAFD56}"/>
              </a:ext>
            </a:extLst>
          </p:cNvPr>
          <p:cNvSpPr>
            <a:spLocks noGrp="1"/>
          </p:cNvSpPr>
          <p:nvPr>
            <p:ph type="title"/>
          </p:nvPr>
        </p:nvSpPr>
        <p:spPr/>
        <p:txBody>
          <a:bodyPr/>
          <a:lstStyle/>
          <a:p>
            <a:r>
              <a:rPr lang="zh-CN" altLang="en-US" dirty="0"/>
              <a:t>习题</a:t>
            </a:r>
            <a:r>
              <a:rPr lang="en-US" altLang="zh-CN" dirty="0"/>
              <a:t>9(right)</a:t>
            </a:r>
            <a:endParaRPr lang="zh-CN" altLang="en-US" dirty="0"/>
          </a:p>
        </p:txBody>
      </p:sp>
      <p:sp>
        <p:nvSpPr>
          <p:cNvPr id="3" name="内容占位符 2">
            <a:extLst>
              <a:ext uri="{FF2B5EF4-FFF2-40B4-BE49-F238E27FC236}">
                <a16:creationId xmlns:a16="http://schemas.microsoft.com/office/drawing/2014/main" id="{54D70BF6-A400-4687-DF16-353C2F37DF36}"/>
              </a:ext>
            </a:extLst>
          </p:cNvPr>
          <p:cNvSpPr>
            <a:spLocks noGrp="1"/>
          </p:cNvSpPr>
          <p:nvPr>
            <p:ph idx="1"/>
          </p:nvPr>
        </p:nvSpPr>
        <p:spPr/>
        <p:txBody>
          <a:bodyPr/>
          <a:lstStyle/>
          <a:p>
            <a:r>
              <a:rPr lang="en-US" altLang="zh-CN" dirty="0"/>
              <a:t>(1/12+1/8+1/8)=1/3</a:t>
            </a:r>
          </a:p>
          <a:p>
            <a:r>
              <a:rPr lang="en-US" altLang="zh-CN" dirty="0"/>
              <a:t>P</a:t>
            </a:r>
            <a:r>
              <a:rPr lang="zh-CN" altLang="en-US" dirty="0"/>
              <a:t>（车在</a:t>
            </a:r>
            <a:r>
              <a:rPr lang="en-US" altLang="zh-CN" dirty="0"/>
              <a:t>A|</a:t>
            </a:r>
            <a:r>
              <a:rPr lang="zh-CN" altLang="en-US" dirty="0"/>
              <a:t>开帘</a:t>
            </a:r>
            <a:r>
              <a:rPr lang="en-US" altLang="zh-CN" dirty="0"/>
              <a:t>B</a:t>
            </a:r>
            <a:r>
              <a:rPr lang="zh-CN" altLang="en-US" dirty="0"/>
              <a:t>）</a:t>
            </a:r>
            <a:r>
              <a:rPr lang="en-US" altLang="zh-CN" dirty="0"/>
              <a:t>=1/12 /(1/3)=1/4</a:t>
            </a:r>
          </a:p>
          <a:p>
            <a:r>
              <a:rPr lang="en-US" altLang="zh-CN" dirty="0"/>
              <a:t>P</a:t>
            </a:r>
            <a:r>
              <a:rPr lang="zh-CN" altLang="en-US" dirty="0"/>
              <a:t>（车在</a:t>
            </a:r>
            <a:r>
              <a:rPr lang="en-US" altLang="zh-CN" dirty="0"/>
              <a:t>C|</a:t>
            </a:r>
            <a:r>
              <a:rPr lang="zh-CN" altLang="en-US" dirty="0"/>
              <a:t>开帘</a:t>
            </a:r>
            <a:r>
              <a:rPr lang="en-US" altLang="zh-CN" dirty="0"/>
              <a:t>B</a:t>
            </a:r>
            <a:r>
              <a:rPr lang="zh-CN" altLang="en-US" dirty="0"/>
              <a:t>）</a:t>
            </a:r>
            <a:r>
              <a:rPr lang="en-US" altLang="zh-CN" dirty="0"/>
              <a:t>=1/8 /(1/3)=3/8</a:t>
            </a:r>
          </a:p>
          <a:p>
            <a:r>
              <a:rPr lang="en-US" altLang="zh-CN" dirty="0"/>
              <a:t>P</a:t>
            </a:r>
            <a:r>
              <a:rPr lang="zh-CN" altLang="en-US" dirty="0"/>
              <a:t>（车在</a:t>
            </a:r>
            <a:r>
              <a:rPr lang="en-US" altLang="zh-CN" dirty="0"/>
              <a:t>D|</a:t>
            </a:r>
            <a:r>
              <a:rPr lang="zh-CN" altLang="en-US" dirty="0"/>
              <a:t>开帘</a:t>
            </a:r>
            <a:r>
              <a:rPr lang="en-US" altLang="zh-CN" dirty="0"/>
              <a:t>B</a:t>
            </a:r>
            <a:r>
              <a:rPr lang="zh-CN" altLang="en-US" dirty="0"/>
              <a:t>）</a:t>
            </a:r>
            <a:r>
              <a:rPr lang="en-US" altLang="zh-CN" dirty="0"/>
              <a:t>=1/8 /(1/3)=3/8</a:t>
            </a:r>
          </a:p>
          <a:p>
            <a:r>
              <a:rPr lang="zh-CN" altLang="en-US" dirty="0"/>
              <a:t>应该移动</a:t>
            </a:r>
            <a:endParaRPr lang="en-US" altLang="zh-CN" dirty="0"/>
          </a:p>
          <a:p>
            <a:endParaRPr lang="zh-CN" altLang="en-US" dirty="0"/>
          </a:p>
        </p:txBody>
      </p:sp>
    </p:spTree>
    <p:extLst>
      <p:ext uri="{BB962C8B-B14F-4D97-AF65-F5344CB8AC3E}">
        <p14:creationId xmlns:p14="http://schemas.microsoft.com/office/powerpoint/2010/main" val="1131216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2D254F-5856-D219-3296-0DD610532F78}"/>
              </a:ext>
            </a:extLst>
          </p:cNvPr>
          <p:cNvSpPr>
            <a:spLocks noGrp="1"/>
          </p:cNvSpPr>
          <p:nvPr>
            <p:ph type="title"/>
          </p:nvPr>
        </p:nvSpPr>
        <p:spPr/>
        <p:txBody>
          <a:bodyPr/>
          <a:lstStyle/>
          <a:p>
            <a:r>
              <a:rPr lang="zh-CN" altLang="en-US" dirty="0"/>
              <a:t>专栏二：幸运二法则</a:t>
            </a:r>
          </a:p>
        </p:txBody>
      </p:sp>
      <p:sp>
        <p:nvSpPr>
          <p:cNvPr id="3" name="内容占位符 2">
            <a:extLst>
              <a:ext uri="{FF2B5EF4-FFF2-40B4-BE49-F238E27FC236}">
                <a16:creationId xmlns:a16="http://schemas.microsoft.com/office/drawing/2014/main" id="{33873EA0-86D1-E6D1-F22B-E837290E1F22}"/>
              </a:ext>
            </a:extLst>
          </p:cNvPr>
          <p:cNvSpPr>
            <a:spLocks noGrp="1"/>
          </p:cNvSpPr>
          <p:nvPr>
            <p:ph idx="1"/>
          </p:nvPr>
        </p:nvSpPr>
        <p:spPr>
          <a:xfrm>
            <a:off x="838200" y="1825625"/>
            <a:ext cx="10515600" cy="4667250"/>
          </a:xfrm>
        </p:spPr>
        <p:txBody>
          <a:bodyPr>
            <a:normAutofit/>
          </a:bodyPr>
          <a:lstStyle/>
          <a:p>
            <a:r>
              <a:rPr lang="zh-CN" altLang="en-US" dirty="0"/>
              <a:t>幸运守恒定律：</a:t>
            </a:r>
            <a:r>
              <a:rPr lang="en-US" altLang="zh-CN" dirty="0"/>
              <a:t>1</a:t>
            </a:r>
            <a:r>
              <a:rPr lang="zh-CN" altLang="en-US" dirty="0"/>
              <a:t>、用完就没了，</a:t>
            </a:r>
            <a:r>
              <a:rPr lang="en-US" altLang="zh-CN" dirty="0"/>
              <a:t>2</a:t>
            </a:r>
            <a:r>
              <a:rPr lang="zh-CN" altLang="en-US" dirty="0"/>
              <a:t>、如同</a:t>
            </a:r>
            <a:r>
              <a:rPr lang="en-US" altLang="zh-CN" dirty="0"/>
              <a:t>A</a:t>
            </a:r>
            <a:r>
              <a:rPr lang="zh-CN" altLang="en-US" dirty="0"/>
              <a:t>壶里有白球，第一次拿起的是白球说明下次拿到白球（幸运）的可能性很大，应该顺势争取</a:t>
            </a:r>
            <a:endParaRPr lang="en-US" altLang="zh-CN" dirty="0"/>
          </a:p>
          <a:p>
            <a:endParaRPr lang="en-US" altLang="zh-CN" dirty="0"/>
          </a:p>
          <a:p>
            <a:endParaRPr lang="en-US" altLang="zh-CN" dirty="0"/>
          </a:p>
          <a:p>
            <a:endParaRPr lang="en-US" altLang="zh-CN" dirty="0"/>
          </a:p>
          <a:p>
            <a:endParaRPr lang="en-US" altLang="zh-CN" dirty="0"/>
          </a:p>
          <a:p>
            <a:r>
              <a:rPr lang="zh-CN" altLang="en-US" dirty="0"/>
              <a:t>我个人觉着，还是积善之家必有余庆，起码人际这一点是要互动出来的，然后个人修养比如学习上，前面学到了后面就会轻松点也就是所谓幸运，所以主动作为厚植德土。</a:t>
            </a:r>
          </a:p>
        </p:txBody>
      </p:sp>
      <p:pic>
        <p:nvPicPr>
          <p:cNvPr id="5" name="图片 4">
            <a:extLst>
              <a:ext uri="{FF2B5EF4-FFF2-40B4-BE49-F238E27FC236}">
                <a16:creationId xmlns:a16="http://schemas.microsoft.com/office/drawing/2014/main" id="{C065518C-7FC7-099F-42A6-965CD716D6A9}"/>
              </a:ext>
            </a:extLst>
          </p:cNvPr>
          <p:cNvPicPr>
            <a:picLocks noChangeAspect="1"/>
          </p:cNvPicPr>
          <p:nvPr/>
        </p:nvPicPr>
        <p:blipFill>
          <a:blip r:embed="rId2"/>
          <a:stretch>
            <a:fillRect/>
          </a:stretch>
        </p:blipFill>
        <p:spPr>
          <a:xfrm>
            <a:off x="1057275" y="3235325"/>
            <a:ext cx="5038725" cy="1809750"/>
          </a:xfrm>
          <a:prstGeom prst="rect">
            <a:avLst/>
          </a:prstGeom>
        </p:spPr>
      </p:pic>
    </p:spTree>
    <p:extLst>
      <p:ext uri="{BB962C8B-B14F-4D97-AF65-F5344CB8AC3E}">
        <p14:creationId xmlns:p14="http://schemas.microsoft.com/office/powerpoint/2010/main" val="88446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F99235-8598-7632-E6C3-812998A59487}"/>
              </a:ext>
            </a:extLst>
          </p:cNvPr>
          <p:cNvSpPr>
            <a:spLocks noGrp="1"/>
          </p:cNvSpPr>
          <p:nvPr>
            <p:ph type="title"/>
          </p:nvPr>
        </p:nvSpPr>
        <p:spPr/>
        <p:txBody>
          <a:bodyPr/>
          <a:lstStyle/>
          <a:p>
            <a:r>
              <a:rPr lang="zh-CN" altLang="en-US" dirty="0"/>
              <a:t>第</a:t>
            </a:r>
            <a:r>
              <a:rPr lang="en-US" altLang="zh-CN" dirty="0"/>
              <a:t>10</a:t>
            </a:r>
            <a:r>
              <a:rPr lang="zh-CN" altLang="en-US" dirty="0"/>
              <a:t>章 独立实验乘法原则</a:t>
            </a:r>
          </a:p>
        </p:txBody>
      </p:sp>
      <p:sp>
        <p:nvSpPr>
          <p:cNvPr id="3" name="内容占位符 2">
            <a:extLst>
              <a:ext uri="{FF2B5EF4-FFF2-40B4-BE49-F238E27FC236}">
                <a16:creationId xmlns:a16="http://schemas.microsoft.com/office/drawing/2014/main" id="{186A4991-C12E-CA14-483E-8EE19F457700}"/>
              </a:ext>
            </a:extLst>
          </p:cNvPr>
          <p:cNvSpPr>
            <a:spLocks noGrp="1"/>
          </p:cNvSpPr>
          <p:nvPr>
            <p:ph idx="1"/>
          </p:nvPr>
        </p:nvSpPr>
        <p:spPr>
          <a:xfrm>
            <a:off x="838200" y="1825625"/>
            <a:ext cx="10515600" cy="1975427"/>
          </a:xfrm>
        </p:spPr>
        <p:txBody>
          <a:bodyPr/>
          <a:lstStyle/>
          <a:p>
            <a:r>
              <a:rPr lang="zh-CN" altLang="en-US" b="1" dirty="0">
                <a:highlight>
                  <a:srgbClr val="FFFF00"/>
                </a:highlight>
              </a:rPr>
              <a:t>直积实验</a:t>
            </a:r>
            <a:r>
              <a:rPr lang="zh-CN" altLang="en-US" dirty="0"/>
              <a:t>，就是</a:t>
            </a:r>
            <a:r>
              <a:rPr lang="en-US" altLang="zh-CN" dirty="0"/>
              <a:t>A</a:t>
            </a:r>
            <a:r>
              <a:rPr lang="zh-CN" altLang="en-US" dirty="0"/>
              <a:t>，</a:t>
            </a:r>
            <a:r>
              <a:rPr lang="en-US" altLang="zh-CN" dirty="0"/>
              <a:t>B</a:t>
            </a:r>
            <a:r>
              <a:rPr lang="zh-CN" altLang="en-US" dirty="0"/>
              <a:t>是独立实验，那么</a:t>
            </a:r>
            <a:r>
              <a:rPr lang="en-US" altLang="zh-CN" dirty="0"/>
              <a:t>C=A^B</a:t>
            </a:r>
            <a:r>
              <a:rPr lang="zh-CN" altLang="en-US" dirty="0"/>
              <a:t>就是直积实验</a:t>
            </a:r>
            <a:endParaRPr lang="en-US" altLang="zh-CN" dirty="0"/>
          </a:p>
          <a:p>
            <a:r>
              <a:rPr lang="en-US" altLang="zh-CN" dirty="0"/>
              <a:t>“</a:t>
            </a:r>
            <a:r>
              <a:rPr lang="zh-CN" altLang="en-US" dirty="0"/>
              <a:t>直积”是一个数学用语。它的含义是：用格子形状进行排列，并编成组。</a:t>
            </a:r>
            <a:endParaRPr lang="en-US" altLang="zh-CN" dirty="0"/>
          </a:p>
          <a:p>
            <a:r>
              <a:rPr lang="en-US" altLang="zh-CN" dirty="0"/>
              <a:t>P</a:t>
            </a:r>
            <a:r>
              <a:rPr lang="zh-CN" altLang="en-US" dirty="0"/>
              <a:t>（</a:t>
            </a:r>
            <a:r>
              <a:rPr lang="en-US" altLang="zh-CN" dirty="0"/>
              <a:t>C</a:t>
            </a:r>
            <a:r>
              <a:rPr lang="zh-CN" altLang="en-US" dirty="0"/>
              <a:t>）</a:t>
            </a:r>
            <a:r>
              <a:rPr lang="en-US" altLang="zh-CN" dirty="0"/>
              <a:t>=P</a:t>
            </a:r>
            <a:r>
              <a:rPr lang="zh-CN" altLang="en-US" dirty="0"/>
              <a:t>（</a:t>
            </a:r>
            <a:r>
              <a:rPr lang="en-US" altLang="zh-CN" dirty="0"/>
              <a:t>A</a:t>
            </a:r>
            <a:r>
              <a:rPr lang="zh-CN" altLang="en-US" dirty="0"/>
              <a:t>）</a:t>
            </a:r>
            <a:r>
              <a:rPr lang="en-US" altLang="zh-CN" dirty="0"/>
              <a:t>*P</a:t>
            </a:r>
            <a:r>
              <a:rPr lang="zh-CN" altLang="en-US" dirty="0"/>
              <a:t>（</a:t>
            </a:r>
            <a:r>
              <a:rPr lang="en-US" altLang="zh-CN" dirty="0"/>
              <a:t>B</a:t>
            </a:r>
            <a:r>
              <a:rPr lang="zh-CN" altLang="en-US" dirty="0"/>
              <a:t>） </a:t>
            </a:r>
            <a:r>
              <a:rPr lang="en-US" altLang="zh-CN" dirty="0"/>
              <a:t>when C=A^B</a:t>
            </a:r>
          </a:p>
          <a:p>
            <a:endParaRPr lang="zh-CN" altLang="en-US" dirty="0"/>
          </a:p>
        </p:txBody>
      </p:sp>
      <p:sp>
        <p:nvSpPr>
          <p:cNvPr id="4" name="标题 1">
            <a:extLst>
              <a:ext uri="{FF2B5EF4-FFF2-40B4-BE49-F238E27FC236}">
                <a16:creationId xmlns:a16="http://schemas.microsoft.com/office/drawing/2014/main" id="{CA291AE4-2778-1CCE-0E7F-DC8B334C2557}"/>
              </a:ext>
            </a:extLst>
          </p:cNvPr>
          <p:cNvSpPr txBox="1">
            <a:spLocks/>
          </p:cNvSpPr>
          <p:nvPr/>
        </p:nvSpPr>
        <p:spPr>
          <a:xfrm>
            <a:off x="838200" y="380105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第</a:t>
            </a:r>
            <a:r>
              <a:rPr lang="en-US" altLang="zh-CN" dirty="0"/>
              <a:t>11</a:t>
            </a:r>
            <a:r>
              <a:rPr lang="zh-CN" altLang="en-US" dirty="0"/>
              <a:t>章 垃圾邮件过滤器</a:t>
            </a:r>
          </a:p>
        </p:txBody>
      </p:sp>
      <p:sp>
        <p:nvSpPr>
          <p:cNvPr id="5" name="内容占位符 2">
            <a:extLst>
              <a:ext uri="{FF2B5EF4-FFF2-40B4-BE49-F238E27FC236}">
                <a16:creationId xmlns:a16="http://schemas.microsoft.com/office/drawing/2014/main" id="{F591D92A-FAC2-BC49-FD65-211BD0606C22}"/>
              </a:ext>
            </a:extLst>
          </p:cNvPr>
          <p:cNvSpPr txBox="1">
            <a:spLocks/>
          </p:cNvSpPr>
          <p:nvPr/>
        </p:nvSpPr>
        <p:spPr>
          <a:xfrm>
            <a:off x="838200" y="4882573"/>
            <a:ext cx="10515600" cy="19754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用了“是否含有</a:t>
            </a:r>
            <a:r>
              <a:rPr lang="en-US" altLang="zh-CN" dirty="0"/>
              <a:t>URL</a:t>
            </a:r>
            <a:r>
              <a:rPr lang="zh-CN" altLang="en-US" dirty="0"/>
              <a:t>链接”</a:t>
            </a:r>
            <a:r>
              <a:rPr lang="en-US" altLang="zh-CN" dirty="0"/>
              <a:t>A</a:t>
            </a:r>
            <a:r>
              <a:rPr lang="zh-CN" altLang="en-US" dirty="0"/>
              <a:t>、“是否出现幽会这个关键词”</a:t>
            </a:r>
            <a:r>
              <a:rPr lang="en-US" altLang="zh-CN" dirty="0"/>
              <a:t>B</a:t>
            </a:r>
            <a:r>
              <a:rPr lang="zh-CN" altLang="en-US" dirty="0"/>
              <a:t>，然后先验概率“正常邮件”“垃圾邮件”</a:t>
            </a:r>
            <a:r>
              <a:rPr lang="en-US" altLang="zh-CN" dirty="0"/>
              <a:t>C</a:t>
            </a:r>
            <a:r>
              <a:rPr lang="zh-CN" altLang="en-US" dirty="0"/>
              <a:t>各自一半，从而有</a:t>
            </a:r>
            <a:r>
              <a:rPr lang="en-US" altLang="zh-CN" dirty="0"/>
              <a:t>8</a:t>
            </a:r>
            <a:r>
              <a:rPr lang="zh-CN" altLang="en-US" dirty="0"/>
              <a:t>种情况（</a:t>
            </a:r>
            <a:r>
              <a:rPr lang="en-US" altLang="zh-CN" dirty="0"/>
              <a:t>AB</a:t>
            </a:r>
            <a:r>
              <a:rPr lang="zh-CN" altLang="en-US" dirty="0"/>
              <a:t>有</a:t>
            </a:r>
            <a:r>
              <a:rPr lang="en-US" altLang="zh-CN" dirty="0"/>
              <a:t>4</a:t>
            </a:r>
            <a:r>
              <a:rPr lang="zh-CN" altLang="en-US" dirty="0"/>
              <a:t>种组合放在纵向，</a:t>
            </a:r>
            <a:r>
              <a:rPr lang="en-US" altLang="zh-CN" dirty="0"/>
              <a:t>C</a:t>
            </a:r>
            <a:r>
              <a:rPr lang="zh-CN" altLang="en-US" dirty="0"/>
              <a:t>两种组合放在横向）列在表格里。其他还是一样的。</a:t>
            </a:r>
            <a:endParaRPr lang="en-US" altLang="zh-CN" dirty="0"/>
          </a:p>
        </p:txBody>
      </p:sp>
    </p:spTree>
    <p:extLst>
      <p:ext uri="{BB962C8B-B14F-4D97-AF65-F5344CB8AC3E}">
        <p14:creationId xmlns:p14="http://schemas.microsoft.com/office/powerpoint/2010/main" val="343783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4801BB-DAB4-7524-DBAE-036E168F5076}"/>
              </a:ext>
            </a:extLst>
          </p:cNvPr>
          <p:cNvSpPr>
            <a:spLocks noGrp="1"/>
          </p:cNvSpPr>
          <p:nvPr>
            <p:ph type="title"/>
          </p:nvPr>
        </p:nvSpPr>
        <p:spPr/>
        <p:txBody>
          <a:bodyPr/>
          <a:lstStyle/>
          <a:p>
            <a:r>
              <a:rPr lang="zh-CN" altLang="en-US" dirty="0"/>
              <a:t>习题</a:t>
            </a:r>
            <a:r>
              <a:rPr lang="en-US" altLang="zh-CN" dirty="0"/>
              <a:t>10</a:t>
            </a:r>
            <a:endParaRPr lang="zh-CN" altLang="en-US" dirty="0"/>
          </a:p>
        </p:txBody>
      </p:sp>
      <p:sp>
        <p:nvSpPr>
          <p:cNvPr id="3" name="内容占位符 2">
            <a:extLst>
              <a:ext uri="{FF2B5EF4-FFF2-40B4-BE49-F238E27FC236}">
                <a16:creationId xmlns:a16="http://schemas.microsoft.com/office/drawing/2014/main" id="{C1643A0A-1BE1-F91F-EE25-4B863CECFDD9}"/>
              </a:ext>
            </a:extLst>
          </p:cNvPr>
          <p:cNvSpPr>
            <a:spLocks noGrp="1"/>
          </p:cNvSpPr>
          <p:nvPr>
            <p:ph idx="1"/>
          </p:nvPr>
        </p:nvSpPr>
        <p:spPr>
          <a:xfrm>
            <a:off x="838200" y="1825625"/>
            <a:ext cx="10515600" cy="1213139"/>
          </a:xfrm>
        </p:spPr>
        <p:txBody>
          <a:bodyPr>
            <a:normAutofit fontScale="92500" lnSpcReduction="10000"/>
          </a:bodyPr>
          <a:lstStyle/>
          <a:p>
            <a:r>
              <a:rPr lang="en-US" altLang="zh-CN" dirty="0"/>
              <a:t>1/6,1/6,1/36</a:t>
            </a:r>
          </a:p>
          <a:p>
            <a:r>
              <a:rPr lang="en-US" altLang="zh-CN" dirty="0"/>
              <a:t>½,</a:t>
            </a:r>
            <a:r>
              <a:rPr lang="en-US" altLang="zh-CN" b="1" dirty="0">
                <a:solidFill>
                  <a:srgbClr val="FF0000"/>
                </a:solidFill>
              </a:rPr>
              <a:t>1/6,1/12           </a:t>
            </a:r>
            <a:r>
              <a:rPr lang="zh-CN" altLang="en-US" b="1" dirty="0">
                <a:solidFill>
                  <a:srgbClr val="FF0000"/>
                </a:solidFill>
              </a:rPr>
              <a:t>看怎么理解“</a:t>
            </a:r>
            <a:r>
              <a:rPr lang="en-US" altLang="zh-CN" b="1" dirty="0">
                <a:solidFill>
                  <a:srgbClr val="FF0000"/>
                </a:solidFill>
              </a:rPr>
              <a:t>5</a:t>
            </a:r>
            <a:r>
              <a:rPr lang="zh-CN" altLang="en-US" b="1" dirty="0">
                <a:solidFill>
                  <a:srgbClr val="FF0000"/>
                </a:solidFill>
              </a:rPr>
              <a:t>以上”，我理解是只有</a:t>
            </a:r>
            <a:r>
              <a:rPr lang="en-US" altLang="zh-CN" b="1" dirty="0">
                <a:solidFill>
                  <a:srgbClr val="FF0000"/>
                </a:solidFill>
              </a:rPr>
              <a:t>6</a:t>
            </a:r>
            <a:r>
              <a:rPr lang="zh-CN" altLang="en-US" b="1" dirty="0">
                <a:solidFill>
                  <a:srgbClr val="FF0000"/>
                </a:solidFill>
              </a:rPr>
              <a:t>，答案显然理解成</a:t>
            </a:r>
            <a:r>
              <a:rPr lang="en-US" altLang="zh-CN" b="1" dirty="0">
                <a:solidFill>
                  <a:srgbClr val="FF0000"/>
                </a:solidFill>
              </a:rPr>
              <a:t>5</a:t>
            </a:r>
            <a:r>
              <a:rPr lang="zh-CN" altLang="en-US" b="1" dirty="0">
                <a:solidFill>
                  <a:srgbClr val="FF0000"/>
                </a:solidFill>
              </a:rPr>
              <a:t>和</a:t>
            </a:r>
            <a:r>
              <a:rPr lang="en-US" altLang="zh-CN" b="1" dirty="0">
                <a:solidFill>
                  <a:srgbClr val="FF0000"/>
                </a:solidFill>
              </a:rPr>
              <a:t>6</a:t>
            </a:r>
            <a:r>
              <a:rPr lang="zh-CN" altLang="en-US" b="1" dirty="0">
                <a:solidFill>
                  <a:srgbClr val="FF0000"/>
                </a:solidFill>
              </a:rPr>
              <a:t>，所以答案这里是</a:t>
            </a:r>
            <a:r>
              <a:rPr lang="en-US" altLang="zh-CN" b="1" dirty="0">
                <a:solidFill>
                  <a:srgbClr val="FF0000"/>
                </a:solidFill>
              </a:rPr>
              <a:t>1/3,1/6</a:t>
            </a:r>
            <a:endParaRPr lang="zh-CN" altLang="en-US" b="1" dirty="0">
              <a:solidFill>
                <a:srgbClr val="FF0000"/>
              </a:solidFill>
            </a:endParaRPr>
          </a:p>
        </p:txBody>
      </p:sp>
      <p:sp>
        <p:nvSpPr>
          <p:cNvPr id="4" name="标题 1">
            <a:extLst>
              <a:ext uri="{FF2B5EF4-FFF2-40B4-BE49-F238E27FC236}">
                <a16:creationId xmlns:a16="http://schemas.microsoft.com/office/drawing/2014/main" id="{FBC875BC-EF1C-C95D-DD4E-854299DC8A80}"/>
              </a:ext>
            </a:extLst>
          </p:cNvPr>
          <p:cNvSpPr txBox="1">
            <a:spLocks/>
          </p:cNvSpPr>
          <p:nvPr/>
        </p:nvSpPr>
        <p:spPr>
          <a:xfrm>
            <a:off x="838200" y="296054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习题</a:t>
            </a:r>
            <a:r>
              <a:rPr lang="en-US" altLang="zh-CN" dirty="0"/>
              <a:t>11</a:t>
            </a:r>
            <a:endParaRPr lang="zh-CN" altLang="en-US" dirty="0"/>
          </a:p>
        </p:txBody>
      </p:sp>
      <p:sp>
        <p:nvSpPr>
          <p:cNvPr id="5" name="内容占位符 2">
            <a:extLst>
              <a:ext uri="{FF2B5EF4-FFF2-40B4-BE49-F238E27FC236}">
                <a16:creationId xmlns:a16="http://schemas.microsoft.com/office/drawing/2014/main" id="{A1635DE3-39C0-2FF3-94AA-493E27BAACD7}"/>
              </a:ext>
            </a:extLst>
          </p:cNvPr>
          <p:cNvSpPr txBox="1">
            <a:spLocks/>
          </p:cNvSpPr>
          <p:nvPr/>
        </p:nvSpPr>
        <p:spPr>
          <a:xfrm>
            <a:off x="838200" y="4173683"/>
            <a:ext cx="10515600" cy="2596572"/>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dirty="0"/>
              <a:t>（</a:t>
            </a:r>
            <a:r>
              <a:rPr lang="en-US" altLang="zh-CN" dirty="0"/>
              <a:t>1</a:t>
            </a:r>
            <a:r>
              <a:rPr lang="zh-CN" altLang="en-US" dirty="0"/>
              <a:t>）</a:t>
            </a:r>
            <a:r>
              <a:rPr lang="en-US" altLang="zh-CN" dirty="0"/>
              <a:t>P</a:t>
            </a:r>
            <a:r>
              <a:rPr lang="zh-CN" altLang="en-US" dirty="0"/>
              <a:t>（</a:t>
            </a:r>
            <a:r>
              <a:rPr lang="en-US" altLang="zh-CN" dirty="0"/>
              <a:t>TP</a:t>
            </a:r>
            <a:r>
              <a:rPr lang="en-US" altLang="zh-CN" baseline="-25000" dirty="0"/>
              <a:t>1</a:t>
            </a:r>
            <a:r>
              <a:rPr lang="zh-CN" altLang="en-US" dirty="0"/>
              <a:t>）</a:t>
            </a:r>
            <a:r>
              <a:rPr lang="en-US" altLang="zh-CN" dirty="0"/>
              <a:t>=0.001*0.9=0.0009</a:t>
            </a:r>
            <a:r>
              <a:rPr lang="zh-CN" altLang="en-US" dirty="0"/>
              <a:t>，</a:t>
            </a:r>
            <a:r>
              <a:rPr lang="en-US" altLang="zh-CN" dirty="0"/>
              <a:t>P</a:t>
            </a:r>
            <a:r>
              <a:rPr lang="zh-CN" altLang="en-US" dirty="0"/>
              <a:t>（</a:t>
            </a:r>
            <a:r>
              <a:rPr lang="en-US" altLang="zh-CN" dirty="0"/>
              <a:t>FP</a:t>
            </a:r>
            <a:r>
              <a:rPr lang="en-US" altLang="zh-CN" baseline="-25000" dirty="0"/>
              <a:t>1</a:t>
            </a:r>
            <a:r>
              <a:rPr lang="zh-CN" altLang="en-US" dirty="0"/>
              <a:t>）</a:t>
            </a:r>
            <a:r>
              <a:rPr lang="en-US" altLang="zh-CN" dirty="0"/>
              <a:t>=0.999*0.1=0.0999</a:t>
            </a:r>
          </a:p>
          <a:p>
            <a:r>
              <a:rPr lang="en-US" altLang="zh-CN" dirty="0"/>
              <a:t>P</a:t>
            </a:r>
            <a:r>
              <a:rPr lang="zh-CN" altLang="en-US" dirty="0"/>
              <a:t>（</a:t>
            </a:r>
            <a:r>
              <a:rPr lang="en-US" altLang="zh-CN" dirty="0"/>
              <a:t>TP</a:t>
            </a:r>
            <a:r>
              <a:rPr lang="en-US" altLang="zh-CN" baseline="-25000" dirty="0"/>
              <a:t>1</a:t>
            </a:r>
            <a:r>
              <a:rPr lang="zh-CN" altLang="en-US" dirty="0"/>
              <a:t>）：</a:t>
            </a:r>
            <a:r>
              <a:rPr lang="en-US" altLang="zh-CN" dirty="0"/>
              <a:t>P</a:t>
            </a:r>
            <a:r>
              <a:rPr lang="zh-CN" altLang="en-US" dirty="0"/>
              <a:t>（</a:t>
            </a:r>
            <a:r>
              <a:rPr lang="en-US" altLang="zh-CN" dirty="0"/>
              <a:t>FP</a:t>
            </a:r>
            <a:r>
              <a:rPr lang="en-US" altLang="zh-CN" baseline="-25000" dirty="0"/>
              <a:t>1</a:t>
            </a:r>
            <a:r>
              <a:rPr lang="zh-CN" altLang="en-US" dirty="0"/>
              <a:t>）</a:t>
            </a:r>
            <a:r>
              <a:rPr lang="en-US" altLang="zh-CN" dirty="0"/>
              <a:t>=1:111  </a:t>
            </a:r>
            <a:r>
              <a:rPr lang="en-US" altLang="zh-CN" b="1" dirty="0">
                <a:solidFill>
                  <a:srgbClr val="FF0000"/>
                </a:solidFill>
              </a:rPr>
              <a:t> </a:t>
            </a:r>
            <a:r>
              <a:rPr lang="zh-CN" altLang="en-US" b="1" dirty="0">
                <a:solidFill>
                  <a:srgbClr val="FF0000"/>
                </a:solidFill>
              </a:rPr>
              <a:t>这里答案写什么</a:t>
            </a:r>
            <a:r>
              <a:rPr lang="en-US" altLang="zh-CN" b="1" dirty="0">
                <a:solidFill>
                  <a:srgbClr val="FF0000"/>
                </a:solidFill>
              </a:rPr>
              <a:t>0.0089</a:t>
            </a:r>
            <a:r>
              <a:rPr lang="zh-CN" altLang="en-US" b="1" dirty="0">
                <a:solidFill>
                  <a:srgbClr val="FF0000"/>
                </a:solidFill>
              </a:rPr>
              <a:t>：</a:t>
            </a:r>
            <a:r>
              <a:rPr lang="en-US" altLang="zh-CN" b="1" dirty="0">
                <a:solidFill>
                  <a:srgbClr val="FF0000"/>
                </a:solidFill>
              </a:rPr>
              <a:t>0.9911</a:t>
            </a:r>
            <a:r>
              <a:rPr lang="zh-CN" altLang="en-US" b="1" dirty="0">
                <a:solidFill>
                  <a:srgbClr val="FF0000"/>
                </a:solidFill>
              </a:rPr>
              <a:t>明显是错的</a:t>
            </a:r>
            <a:endParaRPr lang="en-US" altLang="zh-CN" b="1" dirty="0">
              <a:solidFill>
                <a:srgbClr val="FF0000"/>
              </a:solidFill>
            </a:endParaRPr>
          </a:p>
          <a:p>
            <a:r>
              <a:rPr lang="en-US" altLang="zh-CN" dirty="0"/>
              <a:t>P</a:t>
            </a:r>
            <a:r>
              <a:rPr lang="zh-CN" altLang="en-US" dirty="0"/>
              <a:t>（</a:t>
            </a:r>
            <a:r>
              <a:rPr lang="en-US" altLang="zh-CN" dirty="0"/>
              <a:t>T|P</a:t>
            </a:r>
            <a:r>
              <a:rPr lang="en-US" altLang="zh-CN" baseline="-25000" dirty="0"/>
              <a:t>1</a:t>
            </a:r>
            <a:r>
              <a:rPr lang="zh-CN" altLang="en-US" dirty="0"/>
              <a:t>）</a:t>
            </a:r>
            <a:r>
              <a:rPr lang="en-US" altLang="zh-CN" dirty="0"/>
              <a:t>=1/112</a:t>
            </a:r>
          </a:p>
          <a:p>
            <a:r>
              <a:rPr lang="en-US" altLang="zh-CN" dirty="0"/>
              <a:t>(2)P(TP</a:t>
            </a:r>
            <a:r>
              <a:rPr lang="en-US" altLang="zh-CN" baseline="-25000" dirty="0"/>
              <a:t>1</a:t>
            </a:r>
            <a:r>
              <a:rPr lang="en-US" altLang="zh-CN" dirty="0"/>
              <a:t>P</a:t>
            </a:r>
            <a:r>
              <a:rPr lang="en-US" altLang="zh-CN" baseline="-25000" dirty="0"/>
              <a:t>2</a:t>
            </a:r>
            <a:r>
              <a:rPr lang="en-US" altLang="zh-CN" dirty="0"/>
              <a:t>)=0.001*0.9*0.7=0.00063,P(FP</a:t>
            </a:r>
            <a:r>
              <a:rPr lang="en-US" altLang="zh-CN" baseline="-25000" dirty="0"/>
              <a:t>1</a:t>
            </a:r>
            <a:r>
              <a:rPr lang="en-US" altLang="zh-CN" dirty="0"/>
              <a:t>P</a:t>
            </a:r>
            <a:r>
              <a:rPr lang="en-US" altLang="zh-CN" baseline="-25000" dirty="0"/>
              <a:t>2</a:t>
            </a:r>
            <a:r>
              <a:rPr lang="en-US" altLang="zh-CN" dirty="0"/>
              <a:t>)=0.999*0.1*0.2=0.01998</a:t>
            </a:r>
          </a:p>
          <a:p>
            <a:r>
              <a:rPr lang="en-US" altLang="zh-CN" dirty="0"/>
              <a:t>P(TP</a:t>
            </a:r>
            <a:r>
              <a:rPr lang="en-US" altLang="zh-CN" baseline="-25000" dirty="0"/>
              <a:t>1</a:t>
            </a:r>
            <a:r>
              <a:rPr lang="en-US" altLang="zh-CN" dirty="0"/>
              <a:t>P</a:t>
            </a:r>
            <a:r>
              <a:rPr lang="en-US" altLang="zh-CN" baseline="-25000" dirty="0"/>
              <a:t>2</a:t>
            </a:r>
            <a:r>
              <a:rPr lang="en-US" altLang="zh-CN" dirty="0"/>
              <a:t>):P(FP</a:t>
            </a:r>
            <a:r>
              <a:rPr lang="en-US" altLang="zh-CN" baseline="-25000" dirty="0"/>
              <a:t>1</a:t>
            </a:r>
            <a:r>
              <a:rPr lang="en-US" altLang="zh-CN" dirty="0"/>
              <a:t>P</a:t>
            </a:r>
            <a:r>
              <a:rPr lang="en-US" altLang="zh-CN" baseline="-25000" dirty="0"/>
              <a:t>2</a:t>
            </a:r>
            <a:r>
              <a:rPr lang="en-US" altLang="zh-CN" dirty="0"/>
              <a:t>)=63:1998=7:222</a:t>
            </a:r>
            <a:r>
              <a:rPr lang="zh-CN" altLang="en-US" b="1" dirty="0">
                <a:solidFill>
                  <a:srgbClr val="FF0000"/>
                </a:solidFill>
              </a:rPr>
              <a:t>这里答案写什么</a:t>
            </a:r>
            <a:r>
              <a:rPr lang="en-US" altLang="zh-CN" b="1" dirty="0">
                <a:solidFill>
                  <a:srgbClr val="FF0000"/>
                </a:solidFill>
              </a:rPr>
              <a:t>0.003</a:t>
            </a:r>
            <a:r>
              <a:rPr lang="zh-CN" altLang="en-US" b="1" dirty="0">
                <a:solidFill>
                  <a:srgbClr val="FF0000"/>
                </a:solidFill>
              </a:rPr>
              <a:t>：</a:t>
            </a:r>
            <a:r>
              <a:rPr lang="en-US" altLang="zh-CN" b="1" dirty="0">
                <a:solidFill>
                  <a:srgbClr val="FF0000"/>
                </a:solidFill>
              </a:rPr>
              <a:t>0.97</a:t>
            </a:r>
            <a:r>
              <a:rPr lang="zh-CN" altLang="en-US" b="1" dirty="0">
                <a:solidFill>
                  <a:srgbClr val="FF0000"/>
                </a:solidFill>
              </a:rPr>
              <a:t>明显是错的</a:t>
            </a:r>
            <a:endParaRPr lang="en-US" altLang="zh-CN" dirty="0"/>
          </a:p>
          <a:p>
            <a:r>
              <a:rPr lang="en-US" altLang="zh-CN" dirty="0"/>
              <a:t>P</a:t>
            </a:r>
            <a:r>
              <a:rPr lang="zh-CN" altLang="en-US" dirty="0"/>
              <a:t>（</a:t>
            </a:r>
            <a:r>
              <a:rPr lang="en-US" altLang="zh-CN" dirty="0"/>
              <a:t>T|P</a:t>
            </a:r>
            <a:r>
              <a:rPr lang="en-US" altLang="zh-CN" baseline="-25000" dirty="0"/>
              <a:t>1</a:t>
            </a:r>
            <a:r>
              <a:rPr lang="en-US" altLang="zh-CN" dirty="0"/>
              <a:t>P</a:t>
            </a:r>
            <a:r>
              <a:rPr lang="en-US" altLang="zh-CN" baseline="-25000" dirty="0"/>
              <a:t>2</a:t>
            </a:r>
            <a:r>
              <a:rPr lang="zh-CN" altLang="en-US" dirty="0"/>
              <a:t>）</a:t>
            </a:r>
            <a:r>
              <a:rPr lang="en-US" altLang="zh-CN" dirty="0"/>
              <a:t>=7/229</a:t>
            </a:r>
          </a:p>
        </p:txBody>
      </p:sp>
      <p:pic>
        <p:nvPicPr>
          <p:cNvPr id="7" name="图片 6">
            <a:extLst>
              <a:ext uri="{FF2B5EF4-FFF2-40B4-BE49-F238E27FC236}">
                <a16:creationId xmlns:a16="http://schemas.microsoft.com/office/drawing/2014/main" id="{8A31869B-CD0F-8105-CE85-E5F9FDDFF0FD}"/>
              </a:ext>
            </a:extLst>
          </p:cNvPr>
          <p:cNvPicPr>
            <a:picLocks noChangeAspect="1"/>
          </p:cNvPicPr>
          <p:nvPr/>
        </p:nvPicPr>
        <p:blipFill>
          <a:blip r:embed="rId2"/>
          <a:stretch>
            <a:fillRect/>
          </a:stretch>
        </p:blipFill>
        <p:spPr>
          <a:xfrm>
            <a:off x="3915063" y="893687"/>
            <a:ext cx="4361873" cy="1286672"/>
          </a:xfrm>
          <a:prstGeom prst="rect">
            <a:avLst/>
          </a:prstGeom>
        </p:spPr>
      </p:pic>
    </p:spTree>
    <p:extLst>
      <p:ext uri="{BB962C8B-B14F-4D97-AF65-F5344CB8AC3E}">
        <p14:creationId xmlns:p14="http://schemas.microsoft.com/office/powerpoint/2010/main" val="3863719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54602B-D287-3103-A894-8AFAAC1062E0}"/>
              </a:ext>
            </a:extLst>
          </p:cNvPr>
          <p:cNvSpPr>
            <a:spLocks noGrp="1"/>
          </p:cNvSpPr>
          <p:nvPr>
            <p:ph type="title"/>
          </p:nvPr>
        </p:nvSpPr>
        <p:spPr/>
        <p:txBody>
          <a:bodyPr/>
          <a:lstStyle/>
          <a:p>
            <a:r>
              <a:rPr lang="zh-CN" altLang="en-US" dirty="0"/>
              <a:t>第</a:t>
            </a:r>
            <a:r>
              <a:rPr lang="en-US" altLang="zh-CN" dirty="0"/>
              <a:t>12</a:t>
            </a:r>
            <a:r>
              <a:rPr lang="zh-CN" altLang="en-US" dirty="0"/>
              <a:t>章 序贯理性</a:t>
            </a:r>
            <a:r>
              <a:rPr lang="en-US" altLang="zh-CN" dirty="0"/>
              <a:t>——</a:t>
            </a:r>
            <a:r>
              <a:rPr lang="zh-CN" altLang="en-US" dirty="0"/>
              <a:t>垃圾邮件</a:t>
            </a:r>
          </a:p>
        </p:txBody>
      </p:sp>
      <p:sp>
        <p:nvSpPr>
          <p:cNvPr id="3" name="内容占位符 2">
            <a:extLst>
              <a:ext uri="{FF2B5EF4-FFF2-40B4-BE49-F238E27FC236}">
                <a16:creationId xmlns:a16="http://schemas.microsoft.com/office/drawing/2014/main" id="{8D1604BF-E0D7-FD22-BEAA-6C83B2027851}"/>
              </a:ext>
            </a:extLst>
          </p:cNvPr>
          <p:cNvSpPr>
            <a:spLocks noGrp="1"/>
          </p:cNvSpPr>
          <p:nvPr>
            <p:ph idx="1"/>
          </p:nvPr>
        </p:nvSpPr>
        <p:spPr>
          <a:xfrm>
            <a:off x="838200" y="1825625"/>
            <a:ext cx="10515600" cy="4042150"/>
          </a:xfrm>
        </p:spPr>
        <p:txBody>
          <a:bodyPr>
            <a:normAutofit fontScale="92500" lnSpcReduction="10000"/>
          </a:bodyPr>
          <a:lstStyle/>
          <a:p>
            <a:r>
              <a:rPr lang="zh-CN" altLang="en-US" b="1" dirty="0">
                <a:highlight>
                  <a:srgbClr val="FFFF00"/>
                </a:highlight>
              </a:rPr>
              <a:t>逐步推理</a:t>
            </a:r>
            <a:r>
              <a:rPr lang="en-US" altLang="zh-CN" b="1" dirty="0">
                <a:highlight>
                  <a:srgbClr val="FFFF00"/>
                </a:highlight>
              </a:rPr>
              <a:t>/</a:t>
            </a:r>
            <a:r>
              <a:rPr lang="zh-CN" altLang="en-US" b="1" dirty="0">
                <a:highlight>
                  <a:srgbClr val="FFFF00"/>
                </a:highlight>
              </a:rPr>
              <a:t>序贯理性。</a:t>
            </a:r>
            <a:r>
              <a:rPr lang="zh-CN" altLang="en-US" dirty="0"/>
              <a:t>把从信息①中得到的后验概率，设为信息②的“先验概率”是和同时利用信息① ②计算结果一样</a:t>
            </a:r>
            <a:endParaRPr lang="en-US" altLang="zh-CN" dirty="0"/>
          </a:p>
          <a:p>
            <a:endParaRPr lang="en-US" altLang="zh-CN" dirty="0"/>
          </a:p>
          <a:p>
            <a:endParaRPr lang="en-US" altLang="zh-CN" dirty="0"/>
          </a:p>
          <a:p>
            <a:endParaRPr lang="en-US" altLang="zh-CN" dirty="0"/>
          </a:p>
          <a:p>
            <a:r>
              <a:rPr lang="zh-CN" altLang="en-US" dirty="0"/>
              <a:t>还是垃圾邮件这个例子，发现用逐步推理和一开始分成</a:t>
            </a:r>
            <a:r>
              <a:rPr lang="en-US" altLang="zh-CN" dirty="0"/>
              <a:t>8</a:t>
            </a:r>
            <a:r>
              <a:rPr lang="zh-CN" altLang="en-US" dirty="0"/>
              <a:t>类，算出来结果是一样的（因为独立实验）</a:t>
            </a:r>
            <a:endParaRPr lang="en-US" altLang="zh-CN" dirty="0"/>
          </a:p>
          <a:p>
            <a:endParaRPr lang="en-US" altLang="zh-CN" dirty="0"/>
          </a:p>
          <a:p>
            <a:r>
              <a:rPr lang="zh-CN" altLang="en-US" dirty="0"/>
              <a:t>节约内存</a:t>
            </a:r>
            <a:r>
              <a:rPr lang="en-US" altLang="zh-CN" dirty="0"/>
              <a:t>+</a:t>
            </a:r>
            <a:r>
              <a:rPr lang="zh-CN" altLang="en-US" dirty="0"/>
              <a:t>“学习功能</a:t>
            </a:r>
            <a:r>
              <a:rPr lang="en-US" altLang="zh-CN" dirty="0"/>
              <a:t>”</a:t>
            </a:r>
            <a:r>
              <a:rPr lang="zh-CN" altLang="en-US" dirty="0"/>
              <a:t>（</a:t>
            </a:r>
            <a:r>
              <a:rPr lang="en-US" altLang="zh-CN" dirty="0"/>
              <a:t>1</a:t>
            </a:r>
            <a:r>
              <a:rPr lang="zh-CN" altLang="en-US" dirty="0"/>
              <a:t>、将已经使用过的信息反映到后验概率后，即使把它丢掉也没关系</a:t>
            </a:r>
            <a:r>
              <a:rPr lang="en-US" altLang="zh-CN" dirty="0"/>
              <a:t>2</a:t>
            </a:r>
            <a:r>
              <a:rPr lang="zh-CN" altLang="en-US" dirty="0"/>
              <a:t>、信息越多，推理结果就越精确）</a:t>
            </a:r>
          </a:p>
        </p:txBody>
      </p:sp>
      <p:pic>
        <p:nvPicPr>
          <p:cNvPr id="5" name="图片 4">
            <a:extLst>
              <a:ext uri="{FF2B5EF4-FFF2-40B4-BE49-F238E27FC236}">
                <a16:creationId xmlns:a16="http://schemas.microsoft.com/office/drawing/2014/main" id="{A6D1A18D-30D9-C6F3-8201-E12898B09E38}"/>
              </a:ext>
            </a:extLst>
          </p:cNvPr>
          <p:cNvPicPr>
            <a:picLocks noChangeAspect="1"/>
          </p:cNvPicPr>
          <p:nvPr/>
        </p:nvPicPr>
        <p:blipFill>
          <a:blip r:embed="rId2"/>
          <a:stretch>
            <a:fillRect/>
          </a:stretch>
        </p:blipFill>
        <p:spPr>
          <a:xfrm>
            <a:off x="838200" y="2803092"/>
            <a:ext cx="4772313" cy="1116105"/>
          </a:xfrm>
          <a:prstGeom prst="rect">
            <a:avLst/>
          </a:prstGeom>
        </p:spPr>
      </p:pic>
      <p:pic>
        <p:nvPicPr>
          <p:cNvPr id="7" name="图片 6">
            <a:extLst>
              <a:ext uri="{FF2B5EF4-FFF2-40B4-BE49-F238E27FC236}">
                <a16:creationId xmlns:a16="http://schemas.microsoft.com/office/drawing/2014/main" id="{12B03CDE-5E25-C1CA-D310-1ED370174780}"/>
              </a:ext>
            </a:extLst>
          </p:cNvPr>
          <p:cNvPicPr>
            <a:picLocks noChangeAspect="1"/>
          </p:cNvPicPr>
          <p:nvPr/>
        </p:nvPicPr>
        <p:blipFill>
          <a:blip r:embed="rId3"/>
          <a:stretch>
            <a:fillRect/>
          </a:stretch>
        </p:blipFill>
        <p:spPr>
          <a:xfrm>
            <a:off x="8442036" y="5867775"/>
            <a:ext cx="3749964" cy="990225"/>
          </a:xfrm>
          <a:prstGeom prst="rect">
            <a:avLst/>
          </a:prstGeom>
        </p:spPr>
      </p:pic>
    </p:spTree>
    <p:extLst>
      <p:ext uri="{BB962C8B-B14F-4D97-AF65-F5344CB8AC3E}">
        <p14:creationId xmlns:p14="http://schemas.microsoft.com/office/powerpoint/2010/main" val="40224836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D295B8-2119-52E2-489D-5ECCB5E418AE}"/>
              </a:ext>
            </a:extLst>
          </p:cNvPr>
          <p:cNvSpPr>
            <a:spLocks noGrp="1"/>
          </p:cNvSpPr>
          <p:nvPr>
            <p:ph type="title"/>
          </p:nvPr>
        </p:nvSpPr>
        <p:spPr/>
        <p:txBody>
          <a:bodyPr/>
          <a:lstStyle/>
          <a:p>
            <a:r>
              <a:rPr lang="zh-CN" altLang="en-US" dirty="0"/>
              <a:t>习题</a:t>
            </a:r>
            <a:r>
              <a:rPr lang="en-US" altLang="zh-CN" dirty="0"/>
              <a:t>12</a:t>
            </a:r>
            <a:endParaRPr lang="zh-CN" altLang="en-US" dirty="0"/>
          </a:p>
        </p:txBody>
      </p:sp>
      <p:sp>
        <p:nvSpPr>
          <p:cNvPr id="3" name="内容占位符 2">
            <a:extLst>
              <a:ext uri="{FF2B5EF4-FFF2-40B4-BE49-F238E27FC236}">
                <a16:creationId xmlns:a16="http://schemas.microsoft.com/office/drawing/2014/main" id="{5AE55944-1328-728B-8693-DA83FAD683B8}"/>
              </a:ext>
            </a:extLst>
          </p:cNvPr>
          <p:cNvSpPr>
            <a:spLocks noGrp="1"/>
          </p:cNvSpPr>
          <p:nvPr>
            <p:ph idx="1"/>
          </p:nvPr>
        </p:nvSpPr>
        <p:spPr>
          <a:xfrm>
            <a:off x="838200" y="1825624"/>
            <a:ext cx="10515600" cy="5032375"/>
          </a:xfrm>
        </p:spPr>
        <p:txBody>
          <a:bodyPr>
            <a:normAutofit lnSpcReduction="10000"/>
          </a:bodyPr>
          <a:lstStyle/>
          <a:p>
            <a:r>
              <a:rPr lang="en-US" altLang="zh-CN" dirty="0"/>
              <a:t>P</a:t>
            </a:r>
            <a:r>
              <a:rPr lang="zh-CN" altLang="en-US" dirty="0"/>
              <a:t>（真命天子</a:t>
            </a:r>
            <a:r>
              <a:rPr lang="en-US" altLang="zh-CN" dirty="0"/>
              <a:t>&amp;</a:t>
            </a:r>
            <a:r>
              <a:rPr lang="zh-CN" altLang="en-US" dirty="0"/>
              <a:t>送巧克力）</a:t>
            </a:r>
            <a:r>
              <a:rPr lang="en-US" altLang="zh-CN" dirty="0"/>
              <a:t>=0.5*0.4=0.2</a:t>
            </a:r>
          </a:p>
          <a:p>
            <a:r>
              <a:rPr lang="en-US" altLang="zh-CN" dirty="0"/>
              <a:t>P</a:t>
            </a:r>
            <a:r>
              <a:rPr lang="zh-CN" altLang="en-US" dirty="0"/>
              <a:t>（无关路人</a:t>
            </a:r>
            <a:r>
              <a:rPr lang="en-US" altLang="zh-CN" dirty="0"/>
              <a:t>&amp;</a:t>
            </a:r>
            <a:r>
              <a:rPr lang="zh-CN" altLang="en-US" dirty="0"/>
              <a:t>送巧克力）</a:t>
            </a:r>
            <a:r>
              <a:rPr lang="en-US" altLang="zh-CN" dirty="0"/>
              <a:t>=0.5*0.2=0.1</a:t>
            </a:r>
          </a:p>
          <a:p>
            <a:r>
              <a:rPr lang="en-US" altLang="zh-CN" dirty="0"/>
              <a:t>P</a:t>
            </a:r>
            <a:r>
              <a:rPr lang="zh-CN" altLang="en-US" dirty="0"/>
              <a:t>（真命天子</a:t>
            </a:r>
            <a:r>
              <a:rPr lang="en-US" altLang="zh-CN" dirty="0"/>
              <a:t>&amp;</a:t>
            </a:r>
            <a:r>
              <a:rPr lang="zh-CN" altLang="en-US" dirty="0"/>
              <a:t>送巧克力）：</a:t>
            </a:r>
            <a:r>
              <a:rPr lang="en-US" altLang="zh-CN" dirty="0"/>
              <a:t> P</a:t>
            </a:r>
            <a:r>
              <a:rPr lang="zh-CN" altLang="en-US" dirty="0"/>
              <a:t>（无关路人</a:t>
            </a:r>
            <a:r>
              <a:rPr lang="en-US" altLang="zh-CN" dirty="0"/>
              <a:t>&amp;</a:t>
            </a:r>
            <a:r>
              <a:rPr lang="zh-CN" altLang="en-US" dirty="0"/>
              <a:t>送巧克力）</a:t>
            </a:r>
            <a:r>
              <a:rPr lang="en-US" altLang="zh-CN" dirty="0"/>
              <a:t>=2:1</a:t>
            </a:r>
          </a:p>
          <a:p>
            <a:r>
              <a:rPr lang="zh-CN" altLang="en-US" dirty="0"/>
              <a:t>先验：</a:t>
            </a:r>
            <a:r>
              <a:rPr lang="en-US" altLang="zh-CN" dirty="0"/>
              <a:t>P(</a:t>
            </a:r>
            <a:r>
              <a:rPr lang="zh-CN" altLang="en-US" dirty="0"/>
              <a:t>真命</a:t>
            </a:r>
            <a:r>
              <a:rPr lang="en-US" altLang="zh-CN" dirty="0"/>
              <a:t>+</a:t>
            </a:r>
            <a:r>
              <a:rPr lang="zh-CN" altLang="en-US" dirty="0"/>
              <a:t>有巧克力</a:t>
            </a:r>
            <a:r>
              <a:rPr lang="en-US" altLang="zh-CN" dirty="0"/>
              <a:t>)=2/3, P(</a:t>
            </a:r>
            <a:r>
              <a:rPr lang="zh-CN" altLang="en-US" dirty="0"/>
              <a:t>路人</a:t>
            </a:r>
            <a:r>
              <a:rPr lang="en-US" altLang="zh-CN" dirty="0"/>
              <a:t>+</a:t>
            </a:r>
            <a:r>
              <a:rPr lang="zh-CN" altLang="en-US" dirty="0"/>
              <a:t>有巧克力</a:t>
            </a:r>
            <a:r>
              <a:rPr lang="en-US" altLang="zh-CN" dirty="0"/>
              <a:t>)=1/3</a:t>
            </a:r>
          </a:p>
          <a:p>
            <a:r>
              <a:rPr lang="en-US" altLang="zh-CN" dirty="0"/>
              <a:t>P</a:t>
            </a:r>
            <a:r>
              <a:rPr lang="zh-CN" altLang="en-US" dirty="0"/>
              <a:t>（真命天子</a:t>
            </a:r>
            <a:r>
              <a:rPr lang="en-US" altLang="zh-CN" dirty="0"/>
              <a:t>&amp;</a:t>
            </a:r>
            <a:r>
              <a:rPr lang="zh-CN" altLang="en-US" dirty="0"/>
              <a:t>频繁邮件）</a:t>
            </a:r>
            <a:r>
              <a:rPr lang="en-US" altLang="zh-CN" dirty="0"/>
              <a:t>=2/3</a:t>
            </a:r>
            <a:r>
              <a:rPr lang="zh-CN" altLang="en-US" dirty="0"/>
              <a:t> </a:t>
            </a:r>
            <a:r>
              <a:rPr lang="en-US" altLang="zh-CN" dirty="0"/>
              <a:t>*</a:t>
            </a:r>
            <a:r>
              <a:rPr lang="zh-CN" altLang="en-US" dirty="0"/>
              <a:t> </a:t>
            </a:r>
            <a:r>
              <a:rPr lang="en-US" altLang="zh-CN" dirty="0"/>
              <a:t>0.6=0.4</a:t>
            </a:r>
          </a:p>
          <a:p>
            <a:r>
              <a:rPr lang="en-US" altLang="zh-CN" dirty="0"/>
              <a:t>P</a:t>
            </a:r>
            <a:r>
              <a:rPr lang="zh-CN" altLang="en-US" dirty="0"/>
              <a:t>（无关路人</a:t>
            </a:r>
            <a:r>
              <a:rPr lang="en-US" altLang="zh-CN" dirty="0"/>
              <a:t>&amp;</a:t>
            </a:r>
            <a:r>
              <a:rPr lang="zh-CN" altLang="en-US" dirty="0"/>
              <a:t>频繁邮件）</a:t>
            </a:r>
            <a:r>
              <a:rPr lang="en-US" altLang="zh-CN" dirty="0"/>
              <a:t>=1/3</a:t>
            </a:r>
            <a:r>
              <a:rPr lang="zh-CN" altLang="en-US" dirty="0"/>
              <a:t> </a:t>
            </a:r>
            <a:r>
              <a:rPr lang="en-US" altLang="zh-CN" dirty="0"/>
              <a:t>*</a:t>
            </a:r>
            <a:r>
              <a:rPr lang="zh-CN" altLang="en-US" dirty="0"/>
              <a:t> </a:t>
            </a:r>
            <a:r>
              <a:rPr lang="en-US" altLang="zh-CN" dirty="0"/>
              <a:t>0.3=0.1</a:t>
            </a:r>
          </a:p>
          <a:p>
            <a:r>
              <a:rPr lang="en-US" altLang="zh-CN" dirty="0"/>
              <a:t>P</a:t>
            </a:r>
            <a:r>
              <a:rPr lang="zh-CN" altLang="en-US" dirty="0"/>
              <a:t>（真命天子</a:t>
            </a:r>
            <a:r>
              <a:rPr lang="en-US" altLang="zh-CN" dirty="0"/>
              <a:t>&amp;</a:t>
            </a:r>
            <a:r>
              <a:rPr lang="zh-CN" altLang="en-US" dirty="0"/>
              <a:t>频繁邮件）：</a:t>
            </a:r>
            <a:r>
              <a:rPr lang="en-US" altLang="zh-CN" dirty="0"/>
              <a:t> P</a:t>
            </a:r>
            <a:r>
              <a:rPr lang="zh-CN" altLang="en-US" dirty="0"/>
              <a:t>（无关路人</a:t>
            </a:r>
            <a:r>
              <a:rPr lang="en-US" altLang="zh-CN" dirty="0"/>
              <a:t>&amp;</a:t>
            </a:r>
            <a:r>
              <a:rPr lang="zh-CN" altLang="en-US" dirty="0"/>
              <a:t>频繁邮件）</a:t>
            </a:r>
            <a:r>
              <a:rPr lang="en-US" altLang="zh-CN" dirty="0"/>
              <a:t>=4:1</a:t>
            </a:r>
          </a:p>
          <a:p>
            <a:r>
              <a:rPr lang="en-US" altLang="zh-CN" dirty="0"/>
              <a:t>P</a:t>
            </a:r>
            <a:r>
              <a:rPr lang="zh-CN" altLang="en-US" dirty="0"/>
              <a:t>（真命天子</a:t>
            </a:r>
            <a:r>
              <a:rPr lang="en-US" altLang="zh-CN" dirty="0"/>
              <a:t>&amp;</a:t>
            </a:r>
            <a:r>
              <a:rPr lang="zh-CN" altLang="en-US" dirty="0"/>
              <a:t>送巧克力</a:t>
            </a:r>
            <a:r>
              <a:rPr lang="en-US" altLang="zh-CN" dirty="0"/>
              <a:t>&amp;</a:t>
            </a:r>
            <a:r>
              <a:rPr lang="zh-CN" altLang="en-US" dirty="0"/>
              <a:t>频繁邮件）</a:t>
            </a:r>
            <a:r>
              <a:rPr lang="en-US" altLang="zh-CN" dirty="0"/>
              <a:t>=0.5*0.4*0.6=0.12</a:t>
            </a:r>
          </a:p>
          <a:p>
            <a:r>
              <a:rPr lang="en-US" altLang="zh-CN" dirty="0"/>
              <a:t>P</a:t>
            </a:r>
            <a:r>
              <a:rPr lang="zh-CN" altLang="en-US" dirty="0"/>
              <a:t>（无关路人</a:t>
            </a:r>
            <a:r>
              <a:rPr lang="en-US" altLang="zh-CN" dirty="0"/>
              <a:t>&amp;</a:t>
            </a:r>
            <a:r>
              <a:rPr lang="zh-CN" altLang="en-US" dirty="0"/>
              <a:t>送巧克力</a:t>
            </a:r>
            <a:r>
              <a:rPr lang="en-US" altLang="zh-CN" dirty="0"/>
              <a:t>&amp;</a:t>
            </a:r>
            <a:r>
              <a:rPr lang="zh-CN" altLang="en-US" dirty="0"/>
              <a:t>频繁邮件）</a:t>
            </a:r>
            <a:r>
              <a:rPr lang="en-US" altLang="zh-CN" dirty="0"/>
              <a:t>=0.5*0.2*0.3=0.03</a:t>
            </a:r>
          </a:p>
          <a:p>
            <a:r>
              <a:rPr lang="en-US" altLang="zh-CN" dirty="0"/>
              <a:t>P</a:t>
            </a:r>
            <a:r>
              <a:rPr lang="zh-CN" altLang="en-US" dirty="0"/>
              <a:t>（真命天子</a:t>
            </a:r>
            <a:r>
              <a:rPr lang="en-US" altLang="zh-CN" dirty="0"/>
              <a:t>&amp;</a:t>
            </a:r>
            <a:r>
              <a:rPr lang="zh-CN" altLang="en-US" dirty="0"/>
              <a:t>送巧克力</a:t>
            </a:r>
            <a:r>
              <a:rPr lang="en-US" altLang="zh-CN" dirty="0"/>
              <a:t>&amp;</a:t>
            </a:r>
            <a:r>
              <a:rPr lang="zh-CN" altLang="en-US" dirty="0"/>
              <a:t>频繁邮件）：</a:t>
            </a:r>
            <a:r>
              <a:rPr lang="en-US" altLang="zh-CN" dirty="0"/>
              <a:t> P</a:t>
            </a:r>
            <a:r>
              <a:rPr lang="zh-CN" altLang="en-US" dirty="0"/>
              <a:t>（无关路人</a:t>
            </a:r>
            <a:r>
              <a:rPr lang="en-US" altLang="zh-CN" dirty="0"/>
              <a:t>&amp;</a:t>
            </a:r>
            <a:r>
              <a:rPr lang="zh-CN" altLang="en-US" dirty="0"/>
              <a:t>送巧克力</a:t>
            </a:r>
            <a:r>
              <a:rPr lang="en-US" altLang="zh-CN" dirty="0"/>
              <a:t>&amp;</a:t>
            </a:r>
            <a:r>
              <a:rPr lang="zh-CN" altLang="en-US" dirty="0"/>
              <a:t>频繁邮件）</a:t>
            </a:r>
            <a:r>
              <a:rPr lang="en-US" altLang="zh-CN" dirty="0"/>
              <a:t>=4:1</a:t>
            </a:r>
          </a:p>
          <a:p>
            <a:endParaRPr lang="zh-CN" altLang="en-US" dirty="0"/>
          </a:p>
        </p:txBody>
      </p:sp>
    </p:spTree>
    <p:extLst>
      <p:ext uri="{BB962C8B-B14F-4D97-AF65-F5344CB8AC3E}">
        <p14:creationId xmlns:p14="http://schemas.microsoft.com/office/powerpoint/2010/main" val="2642541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80E48B-8EA0-52A4-9D79-8C8C1EA80C3C}"/>
              </a:ext>
            </a:extLst>
          </p:cNvPr>
          <p:cNvSpPr>
            <a:spLocks noGrp="1"/>
          </p:cNvSpPr>
          <p:nvPr>
            <p:ph type="title"/>
          </p:nvPr>
        </p:nvSpPr>
        <p:spPr/>
        <p:txBody>
          <a:bodyPr/>
          <a:lstStyle/>
          <a:p>
            <a:r>
              <a:rPr lang="zh-CN" altLang="en-US" dirty="0"/>
              <a:t>第十三章</a:t>
            </a:r>
            <a:r>
              <a:rPr lang="en-US" altLang="zh-CN" dirty="0"/>
              <a:t>——</a:t>
            </a:r>
            <a:r>
              <a:rPr lang="zh-CN" altLang="en-US" dirty="0"/>
              <a:t>再探</a:t>
            </a:r>
            <a:r>
              <a:rPr lang="en-US" altLang="zh-CN" dirty="0"/>
              <a:t>AB</a:t>
            </a:r>
            <a:r>
              <a:rPr lang="zh-CN" altLang="en-US" dirty="0"/>
              <a:t>壶，取出球放回再取</a:t>
            </a:r>
          </a:p>
        </p:txBody>
      </p:sp>
      <p:sp>
        <p:nvSpPr>
          <p:cNvPr id="3" name="内容占位符 2">
            <a:extLst>
              <a:ext uri="{FF2B5EF4-FFF2-40B4-BE49-F238E27FC236}">
                <a16:creationId xmlns:a16="http://schemas.microsoft.com/office/drawing/2014/main" id="{2C4A2C0D-688E-5CDE-9D53-847B87D00E82}"/>
              </a:ext>
            </a:extLst>
          </p:cNvPr>
          <p:cNvSpPr>
            <a:spLocks noGrp="1"/>
          </p:cNvSpPr>
          <p:nvPr>
            <p:ph idx="1"/>
          </p:nvPr>
        </p:nvSpPr>
        <p:spPr/>
        <p:txBody>
          <a:bodyPr/>
          <a:lstStyle/>
          <a:p>
            <a:r>
              <a:rPr lang="zh-CN" altLang="en-US" dirty="0"/>
              <a:t>贝叶斯推理之所以显得有些“牵强”​，主要是因为其中的先验概率</a:t>
            </a:r>
            <a:endParaRPr lang="en-US" altLang="zh-CN" dirty="0"/>
          </a:p>
          <a:p>
            <a:endParaRPr lang="en-US" altLang="zh-CN" dirty="0"/>
          </a:p>
          <a:p>
            <a:endParaRPr lang="en-US" altLang="zh-CN" dirty="0"/>
          </a:p>
          <a:p>
            <a:endParaRPr lang="en-US" altLang="zh-CN" dirty="0"/>
          </a:p>
          <a:p>
            <a:endParaRPr lang="en-US" altLang="zh-CN" dirty="0"/>
          </a:p>
          <a:p>
            <a:r>
              <a:rPr lang="en-US" altLang="zh-CN" dirty="0"/>
              <a:t>A</a:t>
            </a:r>
            <a:r>
              <a:rPr lang="zh-CN" altLang="en-US" dirty="0"/>
              <a:t>壶中有</a:t>
            </a:r>
            <a:r>
              <a:rPr lang="en-US" altLang="zh-CN" dirty="0"/>
              <a:t>9</a:t>
            </a:r>
            <a:r>
              <a:rPr lang="zh-CN" altLang="en-US" dirty="0"/>
              <a:t>个白球和</a:t>
            </a:r>
            <a:r>
              <a:rPr lang="en-US" altLang="zh-CN" dirty="0"/>
              <a:t>1</a:t>
            </a:r>
            <a:r>
              <a:rPr lang="zh-CN" altLang="en-US" dirty="0"/>
              <a:t>个黑球，</a:t>
            </a:r>
            <a:r>
              <a:rPr lang="en-US" altLang="zh-CN" dirty="0"/>
              <a:t>B</a:t>
            </a:r>
            <a:r>
              <a:rPr lang="zh-CN" altLang="en-US" dirty="0"/>
              <a:t>壶中有</a:t>
            </a:r>
            <a:r>
              <a:rPr lang="en-US" altLang="zh-CN" dirty="0"/>
              <a:t>2</a:t>
            </a:r>
            <a:r>
              <a:rPr lang="zh-CN" altLang="en-US" dirty="0"/>
              <a:t>个白球和</a:t>
            </a:r>
            <a:r>
              <a:rPr lang="en-US" altLang="zh-CN" dirty="0"/>
              <a:t>8</a:t>
            </a:r>
            <a:r>
              <a:rPr lang="zh-CN" altLang="en-US" dirty="0"/>
              <a:t>个黑球</a:t>
            </a:r>
            <a:endParaRPr lang="en-US" altLang="zh-CN" dirty="0"/>
          </a:p>
          <a:p>
            <a:r>
              <a:rPr lang="zh-CN" altLang="en-US" dirty="0"/>
              <a:t>摸出球放回再取，这里例子是</a:t>
            </a:r>
            <a:r>
              <a:rPr lang="en-US" altLang="zh-CN" dirty="0"/>
              <a:t>20</a:t>
            </a:r>
            <a:r>
              <a:rPr lang="zh-CN" altLang="en-US" dirty="0"/>
              <a:t>个球</a:t>
            </a:r>
          </a:p>
        </p:txBody>
      </p:sp>
      <p:pic>
        <p:nvPicPr>
          <p:cNvPr id="5" name="图片 4">
            <a:extLst>
              <a:ext uri="{FF2B5EF4-FFF2-40B4-BE49-F238E27FC236}">
                <a16:creationId xmlns:a16="http://schemas.microsoft.com/office/drawing/2014/main" id="{10633B6A-D3EA-D7E3-7262-4B80B0FE4CCE}"/>
              </a:ext>
            </a:extLst>
          </p:cNvPr>
          <p:cNvPicPr>
            <a:picLocks noChangeAspect="1"/>
          </p:cNvPicPr>
          <p:nvPr/>
        </p:nvPicPr>
        <p:blipFill>
          <a:blip r:embed="rId2"/>
          <a:stretch>
            <a:fillRect/>
          </a:stretch>
        </p:blipFill>
        <p:spPr>
          <a:xfrm>
            <a:off x="0" y="2268994"/>
            <a:ext cx="12192000" cy="1732300"/>
          </a:xfrm>
          <a:prstGeom prst="rect">
            <a:avLst/>
          </a:prstGeom>
        </p:spPr>
      </p:pic>
    </p:spTree>
    <p:extLst>
      <p:ext uri="{BB962C8B-B14F-4D97-AF65-F5344CB8AC3E}">
        <p14:creationId xmlns:p14="http://schemas.microsoft.com/office/powerpoint/2010/main" val="1004663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AE778C-5525-6F45-AB10-E302354A203B}"/>
              </a:ext>
            </a:extLst>
          </p:cNvPr>
          <p:cNvSpPr>
            <a:spLocks noGrp="1"/>
          </p:cNvSpPr>
          <p:nvPr>
            <p:ph type="title"/>
          </p:nvPr>
        </p:nvSpPr>
        <p:spPr/>
        <p:txBody>
          <a:bodyPr/>
          <a:lstStyle/>
          <a:p>
            <a:r>
              <a:rPr lang="zh-CN" altLang="en-US" dirty="0"/>
              <a:t>习题</a:t>
            </a:r>
            <a:r>
              <a:rPr lang="en-US" altLang="zh-CN" dirty="0"/>
              <a:t>13</a:t>
            </a:r>
            <a:endParaRPr lang="zh-CN" altLang="en-US" dirty="0"/>
          </a:p>
        </p:txBody>
      </p:sp>
      <p:sp>
        <p:nvSpPr>
          <p:cNvPr id="3" name="内容占位符 2">
            <a:extLst>
              <a:ext uri="{FF2B5EF4-FFF2-40B4-BE49-F238E27FC236}">
                <a16:creationId xmlns:a16="http://schemas.microsoft.com/office/drawing/2014/main" id="{E8E52FFF-31EE-BB3E-819F-333E796B041F}"/>
              </a:ext>
            </a:extLst>
          </p:cNvPr>
          <p:cNvSpPr>
            <a:spLocks noGrp="1"/>
          </p:cNvSpPr>
          <p:nvPr>
            <p:ph idx="1"/>
          </p:nvPr>
        </p:nvSpPr>
        <p:spPr/>
        <p:txBody>
          <a:bodyPr/>
          <a:lstStyle/>
          <a:p>
            <a:r>
              <a:rPr lang="zh-CN" altLang="en-US" dirty="0"/>
              <a:t>摸球</a:t>
            </a:r>
            <a:r>
              <a:rPr lang="en-US" altLang="zh-CN" dirty="0"/>
              <a:t>n</a:t>
            </a:r>
            <a:r>
              <a:rPr lang="zh-CN" altLang="en-US" dirty="0"/>
              <a:t>次以后</a:t>
            </a:r>
            <a:r>
              <a:rPr lang="en-US" altLang="zh-CN" dirty="0"/>
              <a:t>AB</a:t>
            </a:r>
            <a:r>
              <a:rPr lang="zh-CN" altLang="en-US" dirty="0"/>
              <a:t>壶的概率分别是</a:t>
            </a:r>
            <a:r>
              <a:rPr lang="en-US" altLang="zh-CN" dirty="0" err="1"/>
              <a:t>a,b</a:t>
            </a:r>
            <a:r>
              <a:rPr lang="zh-CN" altLang="en-US" dirty="0"/>
              <a:t>，第</a:t>
            </a:r>
            <a:r>
              <a:rPr lang="en-US" altLang="zh-CN" dirty="0"/>
              <a:t>n+1</a:t>
            </a:r>
            <a:r>
              <a:rPr lang="zh-CN" altLang="en-US" dirty="0"/>
              <a:t>次摸出来的是白球，现在</a:t>
            </a:r>
            <a:r>
              <a:rPr lang="en-US" altLang="zh-CN" dirty="0"/>
              <a:t>AB</a:t>
            </a:r>
            <a:r>
              <a:rPr lang="zh-CN" altLang="en-US" dirty="0"/>
              <a:t>壶的后验概率分别为</a:t>
            </a:r>
            <a:r>
              <a:rPr lang="en-US" altLang="zh-CN" dirty="0" err="1"/>
              <a:t>a’,b</a:t>
            </a:r>
            <a:r>
              <a:rPr lang="en-US" altLang="zh-CN" dirty="0"/>
              <a:t>’</a:t>
            </a:r>
          </a:p>
          <a:p>
            <a:r>
              <a:rPr lang="en-US" altLang="zh-CN" dirty="0" err="1"/>
              <a:t>a’:b</a:t>
            </a:r>
            <a:r>
              <a:rPr lang="en-US" altLang="zh-CN" dirty="0"/>
              <a:t>’=a*9/11  : b*2/11 =9a/(9a+2b):2b/(9a+2b)</a:t>
            </a:r>
          </a:p>
          <a:p>
            <a:r>
              <a:rPr lang="en-US" altLang="zh-CN" dirty="0"/>
              <a:t>a’</a:t>
            </a:r>
            <a:r>
              <a:rPr lang="zh-CN" altLang="en-US" dirty="0"/>
              <a:t>比</a:t>
            </a:r>
            <a:r>
              <a:rPr lang="en-US" altLang="zh-CN" dirty="0"/>
              <a:t>a</a:t>
            </a:r>
            <a:r>
              <a:rPr lang="zh-CN" altLang="en-US" dirty="0"/>
              <a:t>大，</a:t>
            </a:r>
            <a:r>
              <a:rPr lang="en-US" altLang="zh-CN" dirty="0"/>
              <a:t>b’</a:t>
            </a:r>
            <a:r>
              <a:rPr lang="zh-CN" altLang="en-US" dirty="0"/>
              <a:t>比</a:t>
            </a:r>
            <a:r>
              <a:rPr lang="en-US" altLang="zh-CN" dirty="0"/>
              <a:t>b</a:t>
            </a:r>
            <a:r>
              <a:rPr lang="zh-CN" altLang="en-US" dirty="0"/>
              <a:t>小</a:t>
            </a:r>
            <a:endParaRPr lang="en-US" altLang="zh-CN" dirty="0"/>
          </a:p>
          <a:p>
            <a:r>
              <a:rPr lang="en-US" altLang="zh-CN" dirty="0"/>
              <a:t> </a:t>
            </a:r>
          </a:p>
          <a:p>
            <a:endParaRPr lang="zh-CN" altLang="en-US" dirty="0"/>
          </a:p>
        </p:txBody>
      </p:sp>
    </p:spTree>
    <p:extLst>
      <p:ext uri="{BB962C8B-B14F-4D97-AF65-F5344CB8AC3E}">
        <p14:creationId xmlns:p14="http://schemas.microsoft.com/office/powerpoint/2010/main" val="202417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45E682-CC9F-5161-876A-248E206C6754}"/>
              </a:ext>
            </a:extLst>
          </p:cNvPr>
          <p:cNvSpPr>
            <a:spLocks noGrp="1"/>
          </p:cNvSpPr>
          <p:nvPr>
            <p:ph type="title"/>
          </p:nvPr>
        </p:nvSpPr>
        <p:spPr/>
        <p:txBody>
          <a:bodyPr/>
          <a:lstStyle/>
          <a:p>
            <a:r>
              <a:rPr lang="zh-CN" altLang="en-US" dirty="0"/>
              <a:t>第二章 </a:t>
            </a:r>
          </a:p>
        </p:txBody>
      </p:sp>
      <p:sp>
        <p:nvSpPr>
          <p:cNvPr id="3" name="内容占位符 2">
            <a:extLst>
              <a:ext uri="{FF2B5EF4-FFF2-40B4-BE49-F238E27FC236}">
                <a16:creationId xmlns:a16="http://schemas.microsoft.com/office/drawing/2014/main" id="{BCD06F2E-DD84-D0CD-3F77-1445A5756E7D}"/>
              </a:ext>
            </a:extLst>
          </p:cNvPr>
          <p:cNvSpPr>
            <a:spLocks noGrp="1"/>
          </p:cNvSpPr>
          <p:nvPr>
            <p:ph idx="1"/>
          </p:nvPr>
        </p:nvSpPr>
        <p:spPr/>
        <p:txBody>
          <a:bodyPr/>
          <a:lstStyle/>
          <a:p>
            <a:r>
              <a:rPr lang="zh-CN" altLang="en-US" dirty="0"/>
              <a:t>患病阳性</a:t>
            </a:r>
            <a:r>
              <a:rPr lang="en-US" altLang="zh-CN" dirty="0"/>
              <a:t>95%=</a:t>
            </a:r>
            <a:r>
              <a:rPr lang="zh-CN" altLang="en-US" dirty="0"/>
              <a:t>？</a:t>
            </a:r>
            <a:r>
              <a:rPr lang="en-US" altLang="zh-CN" dirty="0"/>
              <a:t>=</a:t>
            </a:r>
            <a:r>
              <a:rPr lang="zh-CN" altLang="en-US" dirty="0"/>
              <a:t>阳性即患病可能性也</a:t>
            </a:r>
            <a:r>
              <a:rPr lang="en-US" altLang="zh-CN" dirty="0"/>
              <a:t>95%</a:t>
            </a:r>
            <a:r>
              <a:rPr lang="zh-CN" altLang="en-US" dirty="0"/>
              <a:t>么</a:t>
            </a:r>
            <a:r>
              <a:rPr lang="en-US" altLang="zh-CN" dirty="0"/>
              <a:t>——</a:t>
            </a:r>
            <a:r>
              <a:rPr lang="zh-CN" altLang="en-US" dirty="0"/>
              <a:t>确实很生活的问题</a:t>
            </a:r>
            <a:endParaRPr lang="en-US" altLang="zh-CN" dirty="0"/>
          </a:p>
          <a:p>
            <a:r>
              <a:rPr lang="zh-CN" altLang="en-US" dirty="0"/>
              <a:t>真阴</a:t>
            </a:r>
            <a:r>
              <a:rPr lang="en-US" altLang="zh-CN" dirty="0"/>
              <a:t>TN</a:t>
            </a:r>
            <a:r>
              <a:rPr lang="zh-CN" altLang="en-US" dirty="0"/>
              <a:t>真阳</a:t>
            </a:r>
            <a:r>
              <a:rPr lang="en-US" altLang="zh-CN" dirty="0"/>
              <a:t>TP</a:t>
            </a:r>
            <a:r>
              <a:rPr lang="zh-CN" altLang="en-US" dirty="0"/>
              <a:t>，假阴</a:t>
            </a:r>
            <a:r>
              <a:rPr lang="en-US" altLang="zh-CN" dirty="0"/>
              <a:t>FN</a:t>
            </a:r>
            <a:r>
              <a:rPr lang="zh-CN" altLang="en-US" dirty="0"/>
              <a:t>假阳</a:t>
            </a:r>
            <a:r>
              <a:rPr lang="en-US" altLang="zh-CN" dirty="0"/>
              <a:t>FP</a:t>
            </a:r>
          </a:p>
          <a:p>
            <a:endParaRPr lang="en-US" altLang="zh-CN" dirty="0"/>
          </a:p>
          <a:p>
            <a:r>
              <a:rPr lang="zh-CN" altLang="en-US" dirty="0"/>
              <a:t>我自己算一下：人群患病率千分之一，患病测出率</a:t>
            </a:r>
            <a:r>
              <a:rPr lang="en-US" altLang="zh-CN" dirty="0"/>
              <a:t>95%</a:t>
            </a:r>
            <a:r>
              <a:rPr lang="zh-CN" altLang="en-US" dirty="0"/>
              <a:t>，健康误诊率</a:t>
            </a:r>
            <a:r>
              <a:rPr lang="en-US" altLang="zh-CN" dirty="0"/>
              <a:t>2%  </a:t>
            </a:r>
            <a:r>
              <a:rPr lang="en-US" altLang="zh-CN" dirty="0">
                <a:sym typeface="Wingdings" panose="05000000000000000000" pitchFamily="2" charset="2"/>
              </a:rPr>
              <a:t>  </a:t>
            </a:r>
            <a:r>
              <a:rPr lang="en-US" altLang="zh-CN" dirty="0"/>
              <a:t>P</a:t>
            </a:r>
            <a:r>
              <a:rPr lang="zh-CN" altLang="en-US" dirty="0"/>
              <a:t>（</a:t>
            </a:r>
            <a:r>
              <a:rPr lang="en-US" altLang="zh-CN" dirty="0"/>
              <a:t>TP</a:t>
            </a:r>
            <a:r>
              <a:rPr lang="zh-CN" altLang="en-US" dirty="0"/>
              <a:t>）</a:t>
            </a:r>
            <a:r>
              <a:rPr lang="en-US" altLang="zh-CN" dirty="0"/>
              <a:t>=0.001*0.95=0.00095</a:t>
            </a:r>
            <a:r>
              <a:rPr lang="zh-CN" altLang="en-US" dirty="0"/>
              <a:t>，</a:t>
            </a:r>
            <a:r>
              <a:rPr lang="en-US" altLang="zh-CN" dirty="0"/>
              <a:t>P</a:t>
            </a:r>
            <a:r>
              <a:rPr lang="zh-CN" altLang="en-US" dirty="0"/>
              <a:t>（</a:t>
            </a:r>
            <a:r>
              <a:rPr lang="en-US" altLang="zh-CN" dirty="0"/>
              <a:t>FP</a:t>
            </a:r>
            <a:r>
              <a:rPr lang="zh-CN" altLang="en-US" dirty="0"/>
              <a:t>）</a:t>
            </a:r>
            <a:r>
              <a:rPr lang="en-US" altLang="zh-CN" dirty="0"/>
              <a:t>=0.999*0.02=0.01998</a:t>
            </a:r>
            <a:r>
              <a:rPr lang="zh-CN" altLang="en-US" dirty="0"/>
              <a:t>，</a:t>
            </a:r>
            <a:r>
              <a:rPr lang="en-US" altLang="zh-CN" dirty="0"/>
              <a:t>P</a:t>
            </a:r>
            <a:r>
              <a:rPr lang="zh-CN" altLang="en-US" dirty="0"/>
              <a:t>（</a:t>
            </a:r>
            <a:r>
              <a:rPr lang="en-US" altLang="zh-CN" dirty="0"/>
              <a:t>T|P</a:t>
            </a:r>
            <a:r>
              <a:rPr lang="zh-CN" altLang="en-US" dirty="0"/>
              <a:t>）</a:t>
            </a:r>
            <a:r>
              <a:rPr lang="en-US" altLang="zh-CN" dirty="0"/>
              <a:t>=0.00095/0.02093=4.54%</a:t>
            </a:r>
            <a:r>
              <a:rPr lang="zh-CN" altLang="en-US" dirty="0"/>
              <a:t>，</a:t>
            </a:r>
            <a:r>
              <a:rPr lang="en-US" altLang="zh-CN" dirty="0"/>
              <a:t>P</a:t>
            </a:r>
            <a:r>
              <a:rPr lang="zh-CN" altLang="en-US" dirty="0"/>
              <a:t>（</a:t>
            </a:r>
            <a:r>
              <a:rPr lang="en-US" altLang="zh-CN" dirty="0"/>
              <a:t>F|P</a:t>
            </a:r>
            <a:r>
              <a:rPr lang="zh-CN" altLang="en-US" dirty="0"/>
              <a:t>）</a:t>
            </a:r>
            <a:r>
              <a:rPr lang="en-US" altLang="zh-CN" dirty="0"/>
              <a:t>=0.01998/0.02093=95.46%</a:t>
            </a:r>
            <a:r>
              <a:rPr lang="zh-CN" altLang="en-US" dirty="0"/>
              <a:t>，那这种检测完全没用啊。（查了答案，和书本一样）</a:t>
            </a:r>
          </a:p>
        </p:txBody>
      </p:sp>
    </p:spTree>
    <p:extLst>
      <p:ext uri="{BB962C8B-B14F-4D97-AF65-F5344CB8AC3E}">
        <p14:creationId xmlns:p14="http://schemas.microsoft.com/office/powerpoint/2010/main" val="13562516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7B55CF-40D5-8579-2A73-5E8F004A4F96}"/>
              </a:ext>
            </a:extLst>
          </p:cNvPr>
          <p:cNvSpPr>
            <a:spLocks noGrp="1"/>
          </p:cNvSpPr>
          <p:nvPr>
            <p:ph type="title"/>
          </p:nvPr>
        </p:nvSpPr>
        <p:spPr/>
        <p:txBody>
          <a:bodyPr/>
          <a:lstStyle/>
          <a:p>
            <a:r>
              <a:rPr lang="zh-CN" altLang="en-US" dirty="0"/>
              <a:t>专栏三</a:t>
            </a:r>
            <a:r>
              <a:rPr lang="en-US" altLang="zh-CN" dirty="0"/>
              <a:t>——</a:t>
            </a:r>
            <a:r>
              <a:rPr lang="zh-CN" altLang="en-US" dirty="0"/>
              <a:t>贝叶斯推理的二十世纪复兴</a:t>
            </a:r>
          </a:p>
        </p:txBody>
      </p:sp>
      <p:sp>
        <p:nvSpPr>
          <p:cNvPr id="3" name="内容占位符 2">
            <a:extLst>
              <a:ext uri="{FF2B5EF4-FFF2-40B4-BE49-F238E27FC236}">
                <a16:creationId xmlns:a16="http://schemas.microsoft.com/office/drawing/2014/main" id="{69C71F9A-F709-261B-B731-6BCE25EBBBED}"/>
              </a:ext>
            </a:extLst>
          </p:cNvPr>
          <p:cNvSpPr>
            <a:spLocks noGrp="1"/>
          </p:cNvSpPr>
          <p:nvPr>
            <p:ph idx="1"/>
          </p:nvPr>
        </p:nvSpPr>
        <p:spPr/>
        <p:txBody>
          <a:bodyPr/>
          <a:lstStyle/>
          <a:p>
            <a:r>
              <a:rPr lang="zh-CN" altLang="en-US" dirty="0"/>
              <a:t>欧文</a:t>
            </a:r>
            <a:r>
              <a:rPr lang="en-US" altLang="zh-CN" dirty="0"/>
              <a:t>·</a:t>
            </a:r>
            <a:r>
              <a:rPr lang="zh-CN" altLang="en-US" dirty="0"/>
              <a:t>古德：曾和图灵从事密码破译工作，效果显著但长期保密。</a:t>
            </a:r>
            <a:endParaRPr lang="en-US" altLang="zh-CN" dirty="0"/>
          </a:p>
          <a:p>
            <a:r>
              <a:rPr lang="zh-CN" altLang="en-US" dirty="0"/>
              <a:t>丹尼斯</a:t>
            </a:r>
            <a:r>
              <a:rPr lang="en-US" altLang="zh-CN" dirty="0"/>
              <a:t>·</a:t>
            </a:r>
            <a:r>
              <a:rPr lang="zh-CN" altLang="en-US" dirty="0"/>
              <a:t>林德利：从标注统计推理转向贝叶斯，英国普及贝叶斯统计的先锋</a:t>
            </a:r>
            <a:endParaRPr lang="en-US" altLang="zh-CN" dirty="0"/>
          </a:p>
          <a:p>
            <a:r>
              <a:rPr lang="zh-CN" altLang="en-US" b="1" dirty="0">
                <a:highlight>
                  <a:srgbClr val="FFFF00"/>
                </a:highlight>
              </a:rPr>
              <a:t>莱昂纳多</a:t>
            </a:r>
            <a:r>
              <a:rPr lang="en-US" altLang="zh-CN" b="1" dirty="0">
                <a:highlight>
                  <a:srgbClr val="FFFF00"/>
                </a:highlight>
              </a:rPr>
              <a:t>·</a:t>
            </a:r>
            <a:r>
              <a:rPr lang="zh-CN" altLang="en-US" b="1" dirty="0">
                <a:highlight>
                  <a:srgbClr val="FFFF00"/>
                </a:highlight>
              </a:rPr>
              <a:t>萨维奇</a:t>
            </a:r>
            <a:r>
              <a:rPr lang="zh-CN" altLang="en-US" dirty="0"/>
              <a:t>：</a:t>
            </a:r>
            <a:r>
              <a:rPr lang="en-US" altLang="zh-CN" dirty="0"/>
              <a:t>1954</a:t>
            </a:r>
            <a:r>
              <a:rPr lang="zh-CN" altLang="en-US" dirty="0"/>
              <a:t>年发行出版的</a:t>
            </a:r>
            <a:r>
              <a:rPr lang="en-US" altLang="zh-CN" dirty="0"/>
              <a:t>《</a:t>
            </a:r>
            <a:r>
              <a:rPr lang="zh-CN" altLang="en-US" dirty="0"/>
              <a:t>统计学基础</a:t>
            </a:r>
            <a:r>
              <a:rPr lang="en-US" altLang="zh-CN" dirty="0"/>
              <a:t>》</a:t>
            </a:r>
            <a:r>
              <a:rPr lang="zh-CN" altLang="en-US" dirty="0"/>
              <a:t>介绍了是一种“用数学逻辑使主观概率合理化”的理论。引领“贝叶斯决策理论”</a:t>
            </a:r>
          </a:p>
        </p:txBody>
      </p:sp>
    </p:spTree>
    <p:extLst>
      <p:ext uri="{BB962C8B-B14F-4D97-AF65-F5344CB8AC3E}">
        <p14:creationId xmlns:p14="http://schemas.microsoft.com/office/powerpoint/2010/main" val="23893083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FAB693-721D-F0A1-0F00-1F285DF6B019}"/>
              </a:ext>
            </a:extLst>
          </p:cNvPr>
          <p:cNvSpPr>
            <a:spLocks noGrp="1"/>
          </p:cNvSpPr>
          <p:nvPr>
            <p:ph type="title"/>
          </p:nvPr>
        </p:nvSpPr>
        <p:spPr/>
        <p:txBody>
          <a:bodyPr/>
          <a:lstStyle/>
          <a:p>
            <a:r>
              <a:rPr lang="zh-CN" altLang="en-US" dirty="0"/>
              <a:t>第</a:t>
            </a:r>
            <a:r>
              <a:rPr lang="en-US" altLang="zh-CN" dirty="0"/>
              <a:t>14</a:t>
            </a:r>
            <a:r>
              <a:rPr lang="zh-CN" altLang="en-US" dirty="0"/>
              <a:t>章 用</a:t>
            </a:r>
            <a:r>
              <a:rPr lang="en-US" altLang="zh-CN" dirty="0"/>
              <a:t>P({</a:t>
            </a:r>
            <a:r>
              <a:rPr lang="zh-CN" altLang="en-US" dirty="0"/>
              <a:t>基本事件</a:t>
            </a:r>
            <a:r>
              <a:rPr lang="en-US" altLang="zh-CN" dirty="0"/>
              <a:t>A}&amp;{</a:t>
            </a:r>
            <a:r>
              <a:rPr lang="zh-CN" altLang="en-US" dirty="0"/>
              <a:t>基本事件</a:t>
            </a:r>
            <a:r>
              <a:rPr lang="en-US" altLang="zh-CN" dirty="0"/>
              <a:t>B})</a:t>
            </a:r>
            <a:r>
              <a:rPr lang="zh-CN" altLang="en-US" dirty="0"/>
              <a:t>等表达方式</a:t>
            </a:r>
          </a:p>
        </p:txBody>
      </p:sp>
      <p:sp>
        <p:nvSpPr>
          <p:cNvPr id="3" name="内容占位符 2">
            <a:extLst>
              <a:ext uri="{FF2B5EF4-FFF2-40B4-BE49-F238E27FC236}">
                <a16:creationId xmlns:a16="http://schemas.microsoft.com/office/drawing/2014/main" id="{5A508903-5CF1-7BD1-CECF-ED75CE5EE266}"/>
              </a:ext>
            </a:extLst>
          </p:cNvPr>
          <p:cNvSpPr>
            <a:spLocks noGrp="1"/>
          </p:cNvSpPr>
          <p:nvPr>
            <p:ph idx="1"/>
          </p:nvPr>
        </p:nvSpPr>
        <p:spPr>
          <a:xfrm>
            <a:off x="838200" y="1825625"/>
            <a:ext cx="10515600" cy="1325563"/>
          </a:xfrm>
        </p:spPr>
        <p:txBody>
          <a:bodyPr/>
          <a:lstStyle/>
          <a:p>
            <a:r>
              <a:rPr lang="zh-CN" altLang="en-US" dirty="0"/>
              <a:t>略</a:t>
            </a:r>
          </a:p>
        </p:txBody>
      </p:sp>
      <p:sp>
        <p:nvSpPr>
          <p:cNvPr id="4" name="标题 1">
            <a:extLst>
              <a:ext uri="{FF2B5EF4-FFF2-40B4-BE49-F238E27FC236}">
                <a16:creationId xmlns:a16="http://schemas.microsoft.com/office/drawing/2014/main" id="{D67999E2-E0F8-5564-3C7B-C34276D48590}"/>
              </a:ext>
            </a:extLst>
          </p:cNvPr>
          <p:cNvSpPr txBox="1">
            <a:spLocks/>
          </p:cNvSpPr>
          <p:nvPr/>
        </p:nvSpPr>
        <p:spPr>
          <a:xfrm>
            <a:off x="838200" y="286817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第</a:t>
            </a:r>
            <a:r>
              <a:rPr lang="en-US" altLang="zh-CN" dirty="0"/>
              <a:t>15</a:t>
            </a:r>
            <a:r>
              <a:rPr lang="zh-CN" altLang="en-US" dirty="0"/>
              <a:t>章 用条件概率表示</a:t>
            </a:r>
            <a:r>
              <a:rPr lang="zh-CN" altLang="en-US" b="1" dirty="0">
                <a:highlight>
                  <a:srgbClr val="FFFF00"/>
                </a:highlight>
              </a:rPr>
              <a:t>贝叶斯公式</a:t>
            </a:r>
          </a:p>
        </p:txBody>
      </p:sp>
      <p:sp>
        <p:nvSpPr>
          <p:cNvPr id="5" name="内容占位符 2">
            <a:extLst>
              <a:ext uri="{FF2B5EF4-FFF2-40B4-BE49-F238E27FC236}">
                <a16:creationId xmlns:a16="http://schemas.microsoft.com/office/drawing/2014/main" id="{F151664D-70DB-69DC-EB91-D89B4E3E5476}"/>
              </a:ext>
            </a:extLst>
          </p:cNvPr>
          <p:cNvSpPr txBox="1">
            <a:spLocks/>
          </p:cNvSpPr>
          <p:nvPr/>
        </p:nvSpPr>
        <p:spPr>
          <a:xfrm>
            <a:off x="838200" y="3986934"/>
            <a:ext cx="10515600"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P(A|B)=P(AB)/P(B)=P</a:t>
            </a:r>
            <a:r>
              <a:rPr lang="zh-CN" altLang="en-US" dirty="0"/>
              <a:t>（</a:t>
            </a:r>
            <a:r>
              <a:rPr lang="en-US" altLang="zh-CN" dirty="0"/>
              <a:t>B|A</a:t>
            </a:r>
            <a:r>
              <a:rPr lang="zh-CN" altLang="en-US" dirty="0"/>
              <a:t>）</a:t>
            </a:r>
            <a:r>
              <a:rPr lang="en-US" altLang="zh-CN" dirty="0"/>
              <a:t>P</a:t>
            </a:r>
            <a:r>
              <a:rPr lang="zh-CN" altLang="en-US" dirty="0"/>
              <a:t>（</a:t>
            </a:r>
            <a:r>
              <a:rPr lang="en-US" altLang="zh-CN" dirty="0"/>
              <a:t>A</a:t>
            </a:r>
            <a:r>
              <a:rPr lang="zh-CN" altLang="en-US" dirty="0"/>
              <a:t>）</a:t>
            </a:r>
            <a:r>
              <a:rPr lang="en-US" altLang="zh-CN" dirty="0"/>
              <a:t>/P(B)</a:t>
            </a:r>
            <a:r>
              <a:rPr lang="zh-CN" altLang="en-US" dirty="0"/>
              <a:t>，不过根据前面实例来看，实际上</a:t>
            </a:r>
            <a:r>
              <a:rPr lang="en-US" altLang="zh-CN" dirty="0"/>
              <a:t>P(B)=P</a:t>
            </a:r>
            <a:r>
              <a:rPr lang="zh-CN" altLang="en-US" dirty="0"/>
              <a:t>（</a:t>
            </a:r>
            <a:r>
              <a:rPr lang="en-US" altLang="zh-CN" dirty="0"/>
              <a:t>B|C1</a:t>
            </a:r>
            <a:r>
              <a:rPr lang="zh-CN" altLang="en-US" dirty="0"/>
              <a:t>）</a:t>
            </a:r>
            <a:r>
              <a:rPr lang="en-US" altLang="zh-CN" dirty="0"/>
              <a:t>P</a:t>
            </a:r>
            <a:r>
              <a:rPr lang="zh-CN" altLang="en-US" dirty="0"/>
              <a:t>（</a:t>
            </a:r>
            <a:r>
              <a:rPr lang="en-US" altLang="zh-CN" dirty="0"/>
              <a:t>C1</a:t>
            </a:r>
            <a:r>
              <a:rPr lang="zh-CN" altLang="en-US" dirty="0"/>
              <a:t>）</a:t>
            </a:r>
            <a:r>
              <a:rPr lang="en-US" altLang="zh-CN" dirty="0"/>
              <a:t>+P</a:t>
            </a:r>
            <a:r>
              <a:rPr lang="zh-CN" altLang="en-US" dirty="0"/>
              <a:t>（</a:t>
            </a:r>
            <a:r>
              <a:rPr lang="en-US" altLang="zh-CN" dirty="0"/>
              <a:t>B|C2</a:t>
            </a:r>
            <a:r>
              <a:rPr lang="zh-CN" altLang="en-US" dirty="0"/>
              <a:t>）</a:t>
            </a:r>
            <a:r>
              <a:rPr lang="en-US" altLang="zh-CN" dirty="0"/>
              <a:t>P</a:t>
            </a:r>
            <a:r>
              <a:rPr lang="zh-CN" altLang="en-US" dirty="0"/>
              <a:t>（</a:t>
            </a:r>
            <a:r>
              <a:rPr lang="en-US" altLang="zh-CN" dirty="0"/>
              <a:t>C2</a:t>
            </a:r>
            <a:r>
              <a:rPr lang="zh-CN" altLang="en-US" dirty="0"/>
              <a:t>）要紧（基本事件减少），</a:t>
            </a:r>
            <a:r>
              <a:rPr lang="en-US" altLang="zh-CN" dirty="0"/>
              <a:t>P(AB)</a:t>
            </a:r>
            <a:r>
              <a:rPr lang="zh-CN" altLang="en-US" dirty="0"/>
              <a:t>容易求的</a:t>
            </a:r>
          </a:p>
        </p:txBody>
      </p:sp>
    </p:spTree>
    <p:extLst>
      <p:ext uri="{BB962C8B-B14F-4D97-AF65-F5344CB8AC3E}">
        <p14:creationId xmlns:p14="http://schemas.microsoft.com/office/powerpoint/2010/main" val="1855507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53E0FB-D404-A878-D85D-5FE97A64095D}"/>
              </a:ext>
            </a:extLst>
          </p:cNvPr>
          <p:cNvSpPr>
            <a:spLocks noGrp="1"/>
          </p:cNvSpPr>
          <p:nvPr>
            <p:ph type="title"/>
          </p:nvPr>
        </p:nvSpPr>
        <p:spPr/>
        <p:txBody>
          <a:bodyPr/>
          <a:lstStyle/>
          <a:p>
            <a:r>
              <a:rPr lang="zh-CN" altLang="en-US" dirty="0"/>
              <a:t>习题</a:t>
            </a:r>
            <a:r>
              <a:rPr lang="en-US" altLang="zh-CN" dirty="0"/>
              <a:t>14</a:t>
            </a:r>
            <a:endParaRPr lang="zh-CN" altLang="en-US" dirty="0"/>
          </a:p>
        </p:txBody>
      </p:sp>
      <p:sp>
        <p:nvSpPr>
          <p:cNvPr id="3" name="内容占位符 2">
            <a:extLst>
              <a:ext uri="{FF2B5EF4-FFF2-40B4-BE49-F238E27FC236}">
                <a16:creationId xmlns:a16="http://schemas.microsoft.com/office/drawing/2014/main" id="{22D41A4C-AD4B-7A23-0A56-B0A32BF56D30}"/>
              </a:ext>
            </a:extLst>
          </p:cNvPr>
          <p:cNvSpPr>
            <a:spLocks noGrp="1"/>
          </p:cNvSpPr>
          <p:nvPr>
            <p:ph idx="1"/>
          </p:nvPr>
        </p:nvSpPr>
        <p:spPr>
          <a:xfrm>
            <a:off x="838200" y="1825625"/>
            <a:ext cx="10515600" cy="732848"/>
          </a:xfrm>
        </p:spPr>
        <p:txBody>
          <a:bodyPr/>
          <a:lstStyle/>
          <a:p>
            <a:r>
              <a:rPr lang="en-US" altLang="zh-CN" dirty="0"/>
              <a:t>P(A or B)=P(A)+P(B)-P(A&amp;B</a:t>
            </a:r>
            <a:r>
              <a:rPr lang="zh-CN" altLang="en-US" dirty="0"/>
              <a:t>即</a:t>
            </a:r>
            <a:r>
              <a:rPr lang="en-US" altLang="zh-CN" dirty="0"/>
              <a:t>C)</a:t>
            </a:r>
            <a:endParaRPr lang="zh-CN" altLang="en-US" dirty="0"/>
          </a:p>
        </p:txBody>
      </p:sp>
      <p:sp>
        <p:nvSpPr>
          <p:cNvPr id="4" name="标题 1">
            <a:extLst>
              <a:ext uri="{FF2B5EF4-FFF2-40B4-BE49-F238E27FC236}">
                <a16:creationId xmlns:a16="http://schemas.microsoft.com/office/drawing/2014/main" id="{3661AF67-F231-86A9-D5E5-484E2D1D2080}"/>
              </a:ext>
            </a:extLst>
          </p:cNvPr>
          <p:cNvSpPr txBox="1">
            <a:spLocks/>
          </p:cNvSpPr>
          <p:nvPr/>
        </p:nvSpPr>
        <p:spPr>
          <a:xfrm>
            <a:off x="838200" y="315450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习题</a:t>
            </a:r>
            <a:r>
              <a:rPr lang="en-US" altLang="zh-CN" dirty="0"/>
              <a:t>15</a:t>
            </a:r>
            <a:endParaRPr lang="zh-CN" altLang="en-US" dirty="0"/>
          </a:p>
        </p:txBody>
      </p:sp>
      <p:sp>
        <p:nvSpPr>
          <p:cNvPr id="5" name="内容占位符 2">
            <a:extLst>
              <a:ext uri="{FF2B5EF4-FFF2-40B4-BE49-F238E27FC236}">
                <a16:creationId xmlns:a16="http://schemas.microsoft.com/office/drawing/2014/main" id="{E57D6049-522D-45D9-2ABE-36728F224220}"/>
              </a:ext>
            </a:extLst>
          </p:cNvPr>
          <p:cNvSpPr txBox="1">
            <a:spLocks/>
          </p:cNvSpPr>
          <p:nvPr/>
        </p:nvSpPr>
        <p:spPr>
          <a:xfrm>
            <a:off x="828964" y="4615006"/>
            <a:ext cx="10515600" cy="2404629"/>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p</a:t>
            </a:r>
            <a:r>
              <a:rPr lang="zh-CN" altLang="en-US" dirty="0"/>
              <a:t>（癌症</a:t>
            </a:r>
            <a:r>
              <a:rPr lang="en-US" altLang="zh-CN" dirty="0"/>
              <a:t>&amp;</a:t>
            </a:r>
            <a:r>
              <a:rPr lang="zh-CN" altLang="en-US" dirty="0"/>
              <a:t>阳性）</a:t>
            </a:r>
            <a:r>
              <a:rPr lang="en-US" altLang="zh-CN" dirty="0"/>
              <a:t>=p</a:t>
            </a:r>
            <a:r>
              <a:rPr lang="zh-CN" altLang="en-US" dirty="0"/>
              <a:t>（癌症）</a:t>
            </a:r>
            <a:r>
              <a:rPr lang="en-US" altLang="zh-CN" dirty="0"/>
              <a:t>×p</a:t>
            </a:r>
            <a:r>
              <a:rPr lang="zh-CN" altLang="en-US" dirty="0"/>
              <a:t>（阳性</a:t>
            </a:r>
            <a:r>
              <a:rPr lang="en-US" altLang="zh-CN" dirty="0"/>
              <a:t>|</a:t>
            </a:r>
            <a:r>
              <a:rPr lang="zh-CN" altLang="en-US" dirty="0"/>
              <a:t>癌症）</a:t>
            </a:r>
            <a:r>
              <a:rPr lang="en-US" altLang="zh-CN" dirty="0"/>
              <a:t>…</a:t>
            </a:r>
            <a:r>
              <a:rPr lang="zh-CN" altLang="en-US" dirty="0"/>
              <a:t>（</a:t>
            </a:r>
            <a:r>
              <a:rPr lang="en-US" altLang="zh-CN" dirty="0"/>
              <a:t>1</a:t>
            </a:r>
            <a:r>
              <a:rPr lang="zh-CN" altLang="en-US" dirty="0"/>
              <a:t>）</a:t>
            </a:r>
            <a:endParaRPr lang="en-US" altLang="zh-CN" dirty="0"/>
          </a:p>
          <a:p>
            <a:r>
              <a:rPr lang="en-US" altLang="zh-CN" dirty="0"/>
              <a:t>p</a:t>
            </a:r>
            <a:r>
              <a:rPr lang="zh-CN" altLang="en-US" dirty="0"/>
              <a:t>（癌症</a:t>
            </a:r>
            <a:r>
              <a:rPr lang="en-US" altLang="zh-CN" dirty="0"/>
              <a:t>&amp;</a:t>
            </a:r>
            <a:r>
              <a:rPr lang="zh-CN" altLang="en-US" dirty="0"/>
              <a:t>阳性）</a:t>
            </a:r>
            <a:r>
              <a:rPr lang="en-US" altLang="zh-CN" dirty="0"/>
              <a:t>=p</a:t>
            </a:r>
            <a:r>
              <a:rPr lang="zh-CN" altLang="en-US" dirty="0"/>
              <a:t>（阳性）</a:t>
            </a:r>
            <a:r>
              <a:rPr lang="en-US" altLang="zh-CN" dirty="0"/>
              <a:t>×p</a:t>
            </a:r>
            <a:r>
              <a:rPr lang="zh-CN" altLang="en-US" dirty="0"/>
              <a:t>（癌症</a:t>
            </a:r>
            <a:r>
              <a:rPr lang="en-US" altLang="zh-CN" dirty="0"/>
              <a:t>|</a:t>
            </a:r>
            <a:r>
              <a:rPr lang="zh-CN" altLang="en-US" dirty="0"/>
              <a:t>阳性）</a:t>
            </a:r>
            <a:r>
              <a:rPr lang="en-US" altLang="zh-CN" dirty="0"/>
              <a:t>…</a:t>
            </a:r>
            <a:r>
              <a:rPr lang="zh-CN" altLang="en-US" dirty="0"/>
              <a:t>（</a:t>
            </a:r>
            <a:r>
              <a:rPr lang="en-US" altLang="zh-CN" dirty="0"/>
              <a:t>2</a:t>
            </a:r>
            <a:r>
              <a:rPr lang="zh-CN" altLang="en-US" dirty="0"/>
              <a:t>）</a:t>
            </a:r>
            <a:endParaRPr lang="en-US" altLang="zh-CN" dirty="0"/>
          </a:p>
          <a:p>
            <a:r>
              <a:rPr lang="en-US" altLang="zh-CN" dirty="0"/>
              <a:t>p</a:t>
            </a:r>
            <a:r>
              <a:rPr lang="zh-CN" altLang="en-US" dirty="0"/>
              <a:t>（健康</a:t>
            </a:r>
            <a:r>
              <a:rPr lang="en-US" altLang="zh-CN" dirty="0"/>
              <a:t>&amp;</a:t>
            </a:r>
            <a:r>
              <a:rPr lang="zh-CN" altLang="en-US" dirty="0"/>
              <a:t>阳性）</a:t>
            </a:r>
            <a:r>
              <a:rPr lang="en-US" altLang="zh-CN" dirty="0"/>
              <a:t>=p</a:t>
            </a:r>
            <a:r>
              <a:rPr lang="zh-CN" altLang="en-US" dirty="0"/>
              <a:t>（健康）</a:t>
            </a:r>
            <a:r>
              <a:rPr lang="en-US" altLang="zh-CN" dirty="0"/>
              <a:t>×p</a:t>
            </a:r>
            <a:r>
              <a:rPr lang="zh-CN" altLang="en-US" dirty="0"/>
              <a:t>（阳性</a:t>
            </a:r>
            <a:r>
              <a:rPr lang="en-US" altLang="zh-CN" dirty="0"/>
              <a:t>|</a:t>
            </a:r>
            <a:r>
              <a:rPr lang="zh-CN" altLang="en-US" dirty="0"/>
              <a:t>健康）</a:t>
            </a:r>
            <a:r>
              <a:rPr lang="en-US" altLang="zh-CN" dirty="0"/>
              <a:t>…</a:t>
            </a:r>
            <a:r>
              <a:rPr lang="zh-CN" altLang="en-US" dirty="0"/>
              <a:t>（</a:t>
            </a:r>
            <a:r>
              <a:rPr lang="en-US" altLang="zh-CN" dirty="0"/>
              <a:t>3</a:t>
            </a:r>
            <a:r>
              <a:rPr lang="zh-CN" altLang="en-US" dirty="0"/>
              <a:t>）</a:t>
            </a:r>
            <a:endParaRPr lang="en-US" altLang="zh-CN" dirty="0"/>
          </a:p>
          <a:p>
            <a:r>
              <a:rPr lang="en-US" altLang="zh-CN" dirty="0"/>
              <a:t>p</a:t>
            </a:r>
            <a:r>
              <a:rPr lang="zh-CN" altLang="en-US" dirty="0"/>
              <a:t>（健康</a:t>
            </a:r>
            <a:r>
              <a:rPr lang="en-US" altLang="zh-CN" dirty="0"/>
              <a:t>&amp;</a:t>
            </a:r>
            <a:r>
              <a:rPr lang="zh-CN" altLang="en-US" dirty="0"/>
              <a:t>阳性）</a:t>
            </a:r>
            <a:r>
              <a:rPr lang="en-US" altLang="zh-CN" dirty="0"/>
              <a:t>=p</a:t>
            </a:r>
            <a:r>
              <a:rPr lang="zh-CN" altLang="en-US" dirty="0"/>
              <a:t>（阳性）</a:t>
            </a:r>
            <a:r>
              <a:rPr lang="en-US" altLang="zh-CN" dirty="0"/>
              <a:t>×p</a:t>
            </a:r>
            <a:r>
              <a:rPr lang="zh-CN" altLang="en-US" dirty="0"/>
              <a:t>（健康</a:t>
            </a:r>
            <a:r>
              <a:rPr lang="en-US" altLang="zh-CN" dirty="0"/>
              <a:t>|</a:t>
            </a:r>
            <a:r>
              <a:rPr lang="zh-CN" altLang="en-US" dirty="0"/>
              <a:t>阳性）</a:t>
            </a:r>
            <a:r>
              <a:rPr lang="en-US" altLang="zh-CN" dirty="0"/>
              <a:t>…</a:t>
            </a:r>
            <a:r>
              <a:rPr lang="zh-CN" altLang="en-US" dirty="0"/>
              <a:t>（</a:t>
            </a:r>
            <a:r>
              <a:rPr lang="en-US" altLang="zh-CN" dirty="0"/>
              <a:t>4</a:t>
            </a:r>
            <a:r>
              <a:rPr lang="zh-CN" altLang="en-US" dirty="0"/>
              <a:t>）</a:t>
            </a:r>
            <a:endParaRPr lang="en-US" altLang="zh-CN" dirty="0"/>
          </a:p>
          <a:p>
            <a:r>
              <a:rPr lang="en-US" altLang="zh-CN" dirty="0"/>
              <a:t>p</a:t>
            </a:r>
            <a:r>
              <a:rPr lang="zh-CN" altLang="en-US" dirty="0"/>
              <a:t>（癌症</a:t>
            </a:r>
            <a:r>
              <a:rPr lang="en-US" altLang="zh-CN" dirty="0"/>
              <a:t>&amp;</a:t>
            </a:r>
            <a:r>
              <a:rPr lang="zh-CN" altLang="en-US" dirty="0"/>
              <a:t>阳性）​：</a:t>
            </a:r>
            <a:r>
              <a:rPr lang="en-US" altLang="zh-CN" dirty="0"/>
              <a:t>p</a:t>
            </a:r>
            <a:r>
              <a:rPr lang="zh-CN" altLang="en-US" dirty="0"/>
              <a:t>（健康</a:t>
            </a:r>
            <a:r>
              <a:rPr lang="en-US" altLang="zh-CN" dirty="0"/>
              <a:t>&amp;</a:t>
            </a:r>
            <a:r>
              <a:rPr lang="zh-CN" altLang="en-US" dirty="0"/>
              <a:t>阳性）</a:t>
            </a:r>
            <a:r>
              <a:rPr lang="en-US" altLang="zh-CN" dirty="0"/>
              <a:t>=p</a:t>
            </a:r>
            <a:r>
              <a:rPr lang="zh-CN" altLang="en-US" dirty="0"/>
              <a:t>（癌症）</a:t>
            </a:r>
            <a:r>
              <a:rPr lang="en-US" altLang="zh-CN" dirty="0"/>
              <a:t>×p</a:t>
            </a:r>
            <a:r>
              <a:rPr lang="zh-CN" altLang="en-US" dirty="0"/>
              <a:t>（阳性</a:t>
            </a:r>
            <a:r>
              <a:rPr lang="en-US" altLang="zh-CN" dirty="0"/>
              <a:t>|</a:t>
            </a:r>
            <a:r>
              <a:rPr lang="zh-CN" altLang="en-US" dirty="0"/>
              <a:t>癌症）∶</a:t>
            </a:r>
            <a:r>
              <a:rPr lang="en-US" altLang="zh-CN" dirty="0"/>
              <a:t>p</a:t>
            </a:r>
            <a:r>
              <a:rPr lang="zh-CN" altLang="en-US" dirty="0"/>
              <a:t>（健康）</a:t>
            </a:r>
            <a:r>
              <a:rPr lang="en-US" altLang="zh-CN" dirty="0"/>
              <a:t>×p</a:t>
            </a:r>
            <a:r>
              <a:rPr lang="zh-CN" altLang="en-US" dirty="0"/>
              <a:t>（阳性</a:t>
            </a:r>
            <a:r>
              <a:rPr lang="en-US" altLang="zh-CN" dirty="0"/>
              <a:t>|</a:t>
            </a:r>
            <a:r>
              <a:rPr lang="zh-CN" altLang="en-US" dirty="0"/>
              <a:t>健康）</a:t>
            </a:r>
            <a:r>
              <a:rPr lang="en-US" altLang="zh-CN" dirty="0"/>
              <a:t>…</a:t>
            </a:r>
            <a:r>
              <a:rPr lang="zh-CN" altLang="en-US" dirty="0"/>
              <a:t>（</a:t>
            </a:r>
            <a:r>
              <a:rPr lang="en-US" altLang="zh-CN" dirty="0"/>
              <a:t>5</a:t>
            </a:r>
            <a:r>
              <a:rPr lang="zh-CN" altLang="en-US" dirty="0"/>
              <a:t>）</a:t>
            </a:r>
            <a:endParaRPr lang="en-US" altLang="zh-CN" dirty="0"/>
          </a:p>
          <a:p>
            <a:r>
              <a:rPr lang="en-US" altLang="zh-CN" dirty="0"/>
              <a:t>p</a:t>
            </a:r>
            <a:r>
              <a:rPr lang="zh-CN" altLang="en-US" dirty="0"/>
              <a:t>（癌症</a:t>
            </a:r>
            <a:r>
              <a:rPr lang="en-US" altLang="zh-CN" dirty="0"/>
              <a:t>&amp;</a:t>
            </a:r>
            <a:r>
              <a:rPr lang="zh-CN" altLang="en-US" dirty="0"/>
              <a:t>阳性）​：</a:t>
            </a:r>
            <a:r>
              <a:rPr lang="en-US" altLang="zh-CN" dirty="0"/>
              <a:t>p</a:t>
            </a:r>
            <a:r>
              <a:rPr lang="zh-CN" altLang="en-US" dirty="0"/>
              <a:t>（健康</a:t>
            </a:r>
            <a:r>
              <a:rPr lang="en-US" altLang="zh-CN" dirty="0"/>
              <a:t>&amp;</a:t>
            </a:r>
            <a:r>
              <a:rPr lang="zh-CN" altLang="en-US" dirty="0"/>
              <a:t>阳性）</a:t>
            </a:r>
            <a:r>
              <a:rPr lang="en-US" altLang="zh-CN" dirty="0"/>
              <a:t>= p</a:t>
            </a:r>
            <a:r>
              <a:rPr lang="zh-CN" altLang="en-US" dirty="0"/>
              <a:t>（癌症</a:t>
            </a:r>
            <a:r>
              <a:rPr lang="en-US" altLang="zh-CN" dirty="0"/>
              <a:t>|</a:t>
            </a:r>
            <a:r>
              <a:rPr lang="zh-CN" altLang="en-US" dirty="0"/>
              <a:t>阳性）​：</a:t>
            </a:r>
            <a:r>
              <a:rPr lang="en-US" altLang="zh-CN" dirty="0"/>
              <a:t>p</a:t>
            </a:r>
            <a:r>
              <a:rPr lang="zh-CN" altLang="en-US" dirty="0"/>
              <a:t>（健康</a:t>
            </a:r>
            <a:r>
              <a:rPr lang="en-US" altLang="zh-CN" dirty="0"/>
              <a:t>|</a:t>
            </a:r>
            <a:r>
              <a:rPr lang="zh-CN" altLang="en-US" dirty="0"/>
              <a:t>阳性）</a:t>
            </a:r>
            <a:r>
              <a:rPr lang="en-US" altLang="zh-CN" dirty="0"/>
              <a:t>…</a:t>
            </a:r>
            <a:r>
              <a:rPr lang="zh-CN" altLang="en-US" dirty="0"/>
              <a:t>（</a:t>
            </a:r>
            <a:r>
              <a:rPr lang="en-US" altLang="zh-CN" dirty="0"/>
              <a:t>6</a:t>
            </a:r>
            <a:r>
              <a:rPr lang="zh-CN" altLang="en-US" dirty="0"/>
              <a:t>）</a:t>
            </a:r>
            <a:endParaRPr lang="en-US" altLang="zh-CN" dirty="0"/>
          </a:p>
          <a:p>
            <a:r>
              <a:rPr lang="en-US" altLang="zh-CN" dirty="0"/>
              <a:t>p</a:t>
            </a:r>
            <a:r>
              <a:rPr lang="zh-CN" altLang="en-US" dirty="0"/>
              <a:t>（癌症</a:t>
            </a:r>
            <a:r>
              <a:rPr lang="en-US" altLang="zh-CN" dirty="0"/>
              <a:t>|</a:t>
            </a:r>
            <a:r>
              <a:rPr lang="zh-CN" altLang="en-US" dirty="0"/>
              <a:t>阳性）​：</a:t>
            </a:r>
            <a:r>
              <a:rPr lang="en-US" altLang="zh-CN" dirty="0"/>
              <a:t>p</a:t>
            </a:r>
            <a:r>
              <a:rPr lang="zh-CN" altLang="en-US" dirty="0"/>
              <a:t>（健康</a:t>
            </a:r>
            <a:r>
              <a:rPr lang="en-US" altLang="zh-CN" dirty="0"/>
              <a:t>|</a:t>
            </a:r>
            <a:r>
              <a:rPr lang="zh-CN" altLang="en-US" dirty="0"/>
              <a:t>阳性）</a:t>
            </a:r>
            <a:r>
              <a:rPr lang="en-US" altLang="zh-CN" dirty="0"/>
              <a:t>=p</a:t>
            </a:r>
            <a:r>
              <a:rPr lang="zh-CN" altLang="en-US" dirty="0"/>
              <a:t>（癌症）</a:t>
            </a:r>
            <a:r>
              <a:rPr lang="en-US" altLang="zh-CN" dirty="0"/>
              <a:t>×p</a:t>
            </a:r>
            <a:r>
              <a:rPr lang="zh-CN" altLang="en-US" dirty="0"/>
              <a:t>（阳性</a:t>
            </a:r>
            <a:r>
              <a:rPr lang="en-US" altLang="zh-CN" dirty="0"/>
              <a:t>|</a:t>
            </a:r>
            <a:r>
              <a:rPr lang="zh-CN" altLang="en-US" dirty="0"/>
              <a:t>癌症）​：</a:t>
            </a:r>
            <a:r>
              <a:rPr lang="en-US" altLang="zh-CN" dirty="0"/>
              <a:t>p</a:t>
            </a:r>
            <a:r>
              <a:rPr lang="zh-CN" altLang="en-US" dirty="0"/>
              <a:t>（健康）</a:t>
            </a:r>
            <a:r>
              <a:rPr lang="en-US" altLang="zh-CN" dirty="0"/>
              <a:t>×p</a:t>
            </a:r>
            <a:r>
              <a:rPr lang="zh-CN" altLang="en-US" dirty="0"/>
              <a:t>（阳性</a:t>
            </a:r>
            <a:r>
              <a:rPr lang="en-US" altLang="zh-CN" dirty="0"/>
              <a:t>|</a:t>
            </a:r>
            <a:r>
              <a:rPr lang="zh-CN" altLang="en-US" dirty="0"/>
              <a:t>健康），左边是后验概率比，右边是计算用的</a:t>
            </a:r>
          </a:p>
        </p:txBody>
      </p:sp>
    </p:spTree>
    <p:extLst>
      <p:ext uri="{BB962C8B-B14F-4D97-AF65-F5344CB8AC3E}">
        <p14:creationId xmlns:p14="http://schemas.microsoft.com/office/powerpoint/2010/main" val="24829143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EEFEFF-AA66-C963-9CF6-1FF04E53DAF0}"/>
              </a:ext>
            </a:extLst>
          </p:cNvPr>
          <p:cNvSpPr>
            <a:spLocks noGrp="1"/>
          </p:cNvSpPr>
          <p:nvPr>
            <p:ph type="title"/>
          </p:nvPr>
        </p:nvSpPr>
        <p:spPr/>
        <p:txBody>
          <a:bodyPr/>
          <a:lstStyle/>
          <a:p>
            <a:r>
              <a:rPr lang="zh-CN" altLang="en-US" dirty="0"/>
              <a:t>第</a:t>
            </a:r>
            <a:r>
              <a:rPr lang="en-US" altLang="zh-CN" dirty="0"/>
              <a:t>16</a:t>
            </a:r>
            <a:r>
              <a:rPr lang="zh-CN" altLang="en-US" dirty="0"/>
              <a:t>章</a:t>
            </a:r>
            <a:r>
              <a:rPr lang="en-US" altLang="zh-CN" dirty="0"/>
              <a:t>——</a:t>
            </a:r>
            <a:endParaRPr lang="zh-CN" altLang="en-US" dirty="0"/>
          </a:p>
        </p:txBody>
      </p:sp>
      <p:sp>
        <p:nvSpPr>
          <p:cNvPr id="3" name="内容占位符 2">
            <a:extLst>
              <a:ext uri="{FF2B5EF4-FFF2-40B4-BE49-F238E27FC236}">
                <a16:creationId xmlns:a16="http://schemas.microsoft.com/office/drawing/2014/main" id="{D1D2BEFB-A7C5-32E6-097F-224B770E2D0C}"/>
              </a:ext>
            </a:extLst>
          </p:cNvPr>
          <p:cNvSpPr>
            <a:spLocks noGrp="1"/>
          </p:cNvSpPr>
          <p:nvPr>
            <p:ph idx="1"/>
          </p:nvPr>
        </p:nvSpPr>
        <p:spPr/>
        <p:txBody>
          <a:bodyPr/>
          <a:lstStyle/>
          <a:p>
            <a:r>
              <a:rPr lang="zh-CN" altLang="en-US" b="1" dirty="0">
                <a:highlight>
                  <a:srgbClr val="FFFF00"/>
                </a:highlight>
              </a:rPr>
              <a:t>概率分布图</a:t>
            </a:r>
            <a:r>
              <a:rPr lang="zh-CN" altLang="en-US" dirty="0"/>
              <a:t>。</a:t>
            </a:r>
            <a:r>
              <a:rPr lang="zh-CN" altLang="en-US" b="1" dirty="0">
                <a:highlight>
                  <a:srgbClr val="FFFF00"/>
                </a:highlight>
              </a:rPr>
              <a:t>期望值</a:t>
            </a:r>
            <a:r>
              <a:rPr lang="zh-CN" altLang="en-US" dirty="0"/>
              <a:t>。</a:t>
            </a:r>
            <a:endParaRPr lang="en-US" altLang="zh-CN" dirty="0"/>
          </a:p>
          <a:p>
            <a:r>
              <a:rPr lang="zh-CN" altLang="en-US" b="1" dirty="0">
                <a:highlight>
                  <a:srgbClr val="FFFF00"/>
                </a:highlight>
              </a:rPr>
              <a:t>均匀分布</a:t>
            </a:r>
            <a:r>
              <a:rPr lang="zh-CN" altLang="en-US" dirty="0"/>
              <a:t>。抛硬币</a:t>
            </a:r>
            <a:r>
              <a:rPr lang="en-US" altLang="zh-CN" dirty="0">
                <a:sym typeface="Wingdings" panose="05000000000000000000" pitchFamily="2" charset="2"/>
              </a:rPr>
              <a:t></a:t>
            </a:r>
            <a:r>
              <a:rPr lang="zh-CN" altLang="en-US" dirty="0"/>
              <a:t>掷骰子</a:t>
            </a:r>
            <a:r>
              <a:rPr lang="en-US" altLang="zh-CN" dirty="0">
                <a:sym typeface="Wingdings" panose="05000000000000000000" pitchFamily="2" charset="2"/>
              </a:rPr>
              <a:t>36</a:t>
            </a:r>
            <a:r>
              <a:rPr lang="zh-CN" altLang="en-US" dirty="0">
                <a:sym typeface="Wingdings" panose="05000000000000000000" pitchFamily="2" charset="2"/>
              </a:rPr>
              <a:t>等分赌盘</a:t>
            </a:r>
            <a:r>
              <a:rPr lang="en-US" altLang="zh-CN" dirty="0">
                <a:sym typeface="Wingdings" panose="05000000000000000000" pitchFamily="2" charset="2"/>
              </a:rPr>
              <a:t></a:t>
            </a:r>
            <a:r>
              <a:rPr lang="zh-CN" altLang="en-US" dirty="0">
                <a:sym typeface="Wingdings" panose="05000000000000000000" pitchFamily="2" charset="2"/>
              </a:rPr>
              <a:t>连续无线个基本事件</a:t>
            </a:r>
            <a:r>
              <a:rPr lang="zh-CN" altLang="en-US" dirty="0"/>
              <a:t>。</a:t>
            </a:r>
            <a:endParaRPr lang="en-US" altLang="zh-CN" dirty="0"/>
          </a:p>
          <a:p>
            <a:r>
              <a:rPr lang="zh-CN" altLang="en-US" dirty="0"/>
              <a:t>离散型随机变量的概率分布图纵坐标是概率值，但连续型随机变量概率分布图纵坐标是概率密度（面积才是概率值）且</a:t>
            </a:r>
            <a:r>
              <a:rPr lang="zh-CN" altLang="en-US" b="1" dirty="0"/>
              <a:t>事件</a:t>
            </a:r>
            <a:r>
              <a:rPr lang="en-US" altLang="zh-CN" b="1" dirty="0"/>
              <a:t>E</a:t>
            </a:r>
            <a:r>
              <a:rPr lang="zh-CN" altLang="en-US" b="1" dirty="0"/>
              <a:t>是</a:t>
            </a:r>
            <a:r>
              <a:rPr lang="en-US" altLang="zh-CN" b="1" dirty="0"/>
              <a:t>(0&lt;x&lt;t)</a:t>
            </a:r>
            <a:r>
              <a:rPr lang="zh-CN" altLang="en-US" b="1" dirty="0"/>
              <a:t>而不会是</a:t>
            </a:r>
            <a:r>
              <a:rPr lang="en-US" altLang="zh-CN" b="1" dirty="0"/>
              <a:t>E(x=t)</a:t>
            </a:r>
            <a:r>
              <a:rPr lang="zh-CN" altLang="en-US" dirty="0"/>
              <a:t>。</a:t>
            </a:r>
          </a:p>
        </p:txBody>
      </p:sp>
    </p:spTree>
    <p:extLst>
      <p:ext uri="{BB962C8B-B14F-4D97-AF65-F5344CB8AC3E}">
        <p14:creationId xmlns:p14="http://schemas.microsoft.com/office/powerpoint/2010/main" val="11695511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EEFEFF-AA66-C963-9CF6-1FF04E53DAF0}"/>
              </a:ext>
            </a:extLst>
          </p:cNvPr>
          <p:cNvSpPr>
            <a:spLocks noGrp="1"/>
          </p:cNvSpPr>
          <p:nvPr>
            <p:ph type="title"/>
          </p:nvPr>
        </p:nvSpPr>
        <p:spPr/>
        <p:txBody>
          <a:bodyPr/>
          <a:lstStyle/>
          <a:p>
            <a:r>
              <a:rPr lang="zh-CN" altLang="en-US" dirty="0"/>
              <a:t>习题</a:t>
            </a:r>
            <a:r>
              <a:rPr lang="en-US" altLang="zh-CN" dirty="0"/>
              <a:t>16</a:t>
            </a:r>
            <a:endParaRPr lang="zh-CN" altLang="en-US" dirty="0"/>
          </a:p>
        </p:txBody>
      </p:sp>
      <p:sp>
        <p:nvSpPr>
          <p:cNvPr id="3" name="内容占位符 2">
            <a:extLst>
              <a:ext uri="{FF2B5EF4-FFF2-40B4-BE49-F238E27FC236}">
                <a16:creationId xmlns:a16="http://schemas.microsoft.com/office/drawing/2014/main" id="{D1D2BEFB-A7C5-32E6-097F-224B770E2D0C}"/>
              </a:ext>
            </a:extLst>
          </p:cNvPr>
          <p:cNvSpPr>
            <a:spLocks noGrp="1"/>
          </p:cNvSpPr>
          <p:nvPr>
            <p:ph idx="1"/>
          </p:nvPr>
        </p:nvSpPr>
        <p:spPr/>
        <p:txBody>
          <a:bodyPr>
            <a:normAutofit/>
          </a:bodyPr>
          <a:lstStyle/>
          <a:p>
            <a:r>
              <a:rPr lang="zh-CN" altLang="en-US" sz="2400" dirty="0"/>
              <a:t>（</a:t>
            </a:r>
            <a:r>
              <a:rPr lang="en-US" altLang="zh-CN" sz="2400" dirty="0"/>
              <a:t>1</a:t>
            </a:r>
            <a:r>
              <a:rPr lang="zh-CN" altLang="en-US" sz="2400" dirty="0"/>
              <a:t>）</a:t>
            </a:r>
            <a:r>
              <a:rPr lang="en-US" altLang="zh-CN" sz="2400" dirty="0"/>
              <a:t>p</a:t>
            </a:r>
            <a:r>
              <a:rPr lang="zh-CN" altLang="en-US" sz="2400" dirty="0"/>
              <a:t>（</a:t>
            </a:r>
            <a:r>
              <a:rPr lang="en-US" altLang="zh-CN" sz="2400" dirty="0"/>
              <a:t>0.2≤x</a:t>
            </a:r>
            <a:r>
              <a:rPr lang="zh-CN" altLang="en-US" sz="2400" dirty="0"/>
              <a:t>＜</a:t>
            </a:r>
            <a:r>
              <a:rPr lang="en-US" altLang="zh-CN" sz="2400" dirty="0"/>
              <a:t>0.7</a:t>
            </a:r>
            <a:r>
              <a:rPr lang="zh-CN" altLang="en-US" sz="2400" dirty="0"/>
              <a:t>）</a:t>
            </a:r>
            <a:r>
              <a:rPr lang="en-US" altLang="zh-CN" sz="2400" dirty="0"/>
              <a:t>=</a:t>
            </a:r>
            <a:r>
              <a:rPr lang="zh-CN" altLang="en-US" sz="2400" dirty="0"/>
              <a:t>（</a:t>
            </a:r>
            <a:r>
              <a:rPr lang="en-US" altLang="zh-CN" sz="2400" b="1" dirty="0"/>
              <a:t>0.5</a:t>
            </a:r>
            <a:r>
              <a:rPr lang="zh-CN" altLang="en-US" sz="2400" dirty="0"/>
              <a:t>　）</a:t>
            </a:r>
            <a:endParaRPr lang="en-US" altLang="zh-CN" sz="2400" dirty="0"/>
          </a:p>
          <a:p>
            <a:r>
              <a:rPr lang="zh-CN" altLang="en-US" sz="2400" dirty="0"/>
              <a:t>（</a:t>
            </a:r>
            <a:r>
              <a:rPr lang="en-US" altLang="zh-CN" sz="2400" dirty="0"/>
              <a:t>2</a:t>
            </a:r>
            <a:r>
              <a:rPr lang="zh-CN" altLang="en-US" sz="2400" dirty="0"/>
              <a:t>）</a:t>
            </a:r>
            <a:r>
              <a:rPr lang="en-US" altLang="zh-CN" sz="2400" dirty="0"/>
              <a:t>p</a:t>
            </a:r>
            <a:r>
              <a:rPr lang="zh-CN" altLang="en-US" sz="2400" dirty="0"/>
              <a:t>（​（</a:t>
            </a:r>
            <a:r>
              <a:rPr lang="en-US" altLang="zh-CN" sz="2400" dirty="0"/>
              <a:t>0.1≤x</a:t>
            </a:r>
            <a:r>
              <a:rPr lang="zh-CN" altLang="en-US" sz="2400" dirty="0"/>
              <a:t>＜</a:t>
            </a:r>
            <a:r>
              <a:rPr lang="en-US" altLang="zh-CN" sz="2400" dirty="0"/>
              <a:t>0.4</a:t>
            </a:r>
            <a:r>
              <a:rPr lang="zh-CN" altLang="en-US" sz="2400" dirty="0"/>
              <a:t>）</a:t>
            </a:r>
            <a:r>
              <a:rPr lang="en-US" altLang="zh-CN" sz="2400" dirty="0"/>
              <a:t>or</a:t>
            </a:r>
            <a:r>
              <a:rPr lang="zh-CN" altLang="en-US" sz="2400" dirty="0"/>
              <a:t>（</a:t>
            </a:r>
            <a:r>
              <a:rPr lang="en-US" altLang="zh-CN" sz="2400" dirty="0"/>
              <a:t>0.5≤x</a:t>
            </a:r>
            <a:r>
              <a:rPr lang="zh-CN" altLang="en-US" sz="2400" dirty="0"/>
              <a:t>＜</a:t>
            </a:r>
            <a:r>
              <a:rPr lang="en-US" altLang="zh-CN" sz="2400" dirty="0"/>
              <a:t>0.9</a:t>
            </a:r>
            <a:r>
              <a:rPr lang="zh-CN" altLang="en-US" sz="2400" dirty="0"/>
              <a:t>）​）</a:t>
            </a:r>
            <a:r>
              <a:rPr lang="en-US" altLang="zh-CN" sz="2400" dirty="0"/>
              <a:t>=</a:t>
            </a:r>
            <a:r>
              <a:rPr lang="zh-CN" altLang="en-US" sz="2400" dirty="0"/>
              <a:t>（</a:t>
            </a:r>
            <a:r>
              <a:rPr lang="en-US" altLang="zh-CN" sz="2400" b="1" dirty="0"/>
              <a:t>0.7</a:t>
            </a:r>
            <a:r>
              <a:rPr lang="zh-CN" altLang="en-US" sz="2400" dirty="0"/>
              <a:t>　）</a:t>
            </a:r>
            <a:endParaRPr lang="en-US" altLang="zh-CN" sz="2400" dirty="0"/>
          </a:p>
          <a:p>
            <a:r>
              <a:rPr lang="zh-CN" altLang="en-US" sz="2400" dirty="0"/>
              <a:t>（</a:t>
            </a:r>
            <a:r>
              <a:rPr lang="en-US" altLang="zh-CN" sz="2400" dirty="0"/>
              <a:t>3</a:t>
            </a:r>
            <a:r>
              <a:rPr lang="zh-CN" altLang="en-US" sz="2400" dirty="0"/>
              <a:t>）</a:t>
            </a:r>
            <a:r>
              <a:rPr lang="en-US" altLang="zh-CN" sz="2400" dirty="0"/>
              <a:t>p</a:t>
            </a:r>
            <a:r>
              <a:rPr lang="zh-CN" altLang="en-US" sz="2400" dirty="0"/>
              <a:t>（​（</a:t>
            </a:r>
            <a:r>
              <a:rPr lang="en-US" altLang="zh-CN" sz="2400" dirty="0"/>
              <a:t>0.3≤x</a:t>
            </a:r>
            <a:r>
              <a:rPr lang="zh-CN" altLang="en-US" sz="2400" dirty="0"/>
              <a:t>＜</a:t>
            </a:r>
            <a:r>
              <a:rPr lang="en-US" altLang="zh-CN" sz="2400" dirty="0"/>
              <a:t>0.7</a:t>
            </a:r>
            <a:r>
              <a:rPr lang="zh-CN" altLang="en-US" sz="2400" dirty="0"/>
              <a:t>）与（</a:t>
            </a:r>
            <a:r>
              <a:rPr lang="en-US" altLang="zh-CN" sz="2400" dirty="0"/>
              <a:t>0.4≤x</a:t>
            </a:r>
            <a:r>
              <a:rPr lang="zh-CN" altLang="en-US" sz="2400" dirty="0"/>
              <a:t>＜</a:t>
            </a:r>
            <a:r>
              <a:rPr lang="en-US" altLang="zh-CN" sz="2400" dirty="0"/>
              <a:t>0.8</a:t>
            </a:r>
            <a:r>
              <a:rPr lang="zh-CN" altLang="en-US" sz="2400" dirty="0"/>
              <a:t>）的重叠部分）</a:t>
            </a:r>
            <a:r>
              <a:rPr lang="en-US" altLang="zh-CN" sz="2400" dirty="0"/>
              <a:t>=</a:t>
            </a:r>
            <a:r>
              <a:rPr lang="zh-CN" altLang="en-US" sz="2400" dirty="0"/>
              <a:t>（</a:t>
            </a:r>
            <a:r>
              <a:rPr lang="en-US" altLang="zh-CN" sz="2400" b="1" dirty="0"/>
              <a:t>0.3</a:t>
            </a:r>
            <a:r>
              <a:rPr lang="zh-CN" altLang="en-US" sz="2400" dirty="0"/>
              <a:t>　）</a:t>
            </a:r>
          </a:p>
        </p:txBody>
      </p:sp>
    </p:spTree>
    <p:extLst>
      <p:ext uri="{BB962C8B-B14F-4D97-AF65-F5344CB8AC3E}">
        <p14:creationId xmlns:p14="http://schemas.microsoft.com/office/powerpoint/2010/main" val="38423417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EEFEFF-AA66-C963-9CF6-1FF04E53DAF0}"/>
              </a:ext>
            </a:extLst>
          </p:cNvPr>
          <p:cNvSpPr>
            <a:spLocks noGrp="1"/>
          </p:cNvSpPr>
          <p:nvPr>
            <p:ph type="title"/>
          </p:nvPr>
        </p:nvSpPr>
        <p:spPr/>
        <p:txBody>
          <a:bodyPr/>
          <a:lstStyle/>
          <a:p>
            <a:r>
              <a:rPr lang="zh-CN" altLang="en-US" dirty="0"/>
              <a:t>第</a:t>
            </a:r>
            <a:r>
              <a:rPr lang="en-US" altLang="zh-CN" dirty="0"/>
              <a:t>17</a:t>
            </a:r>
            <a:r>
              <a:rPr lang="zh-CN" altLang="en-US" dirty="0"/>
              <a:t>章</a:t>
            </a:r>
            <a:r>
              <a:rPr lang="en-US" altLang="zh-CN" dirty="0"/>
              <a:t>——</a:t>
            </a:r>
            <a:r>
              <a:rPr lang="zh-CN" altLang="en-US" dirty="0"/>
              <a:t>贝塔分布，并分四种情况详细说明</a:t>
            </a:r>
          </a:p>
        </p:txBody>
      </p:sp>
      <p:sp>
        <p:nvSpPr>
          <p:cNvPr id="3" name="内容占位符 2">
            <a:extLst>
              <a:ext uri="{FF2B5EF4-FFF2-40B4-BE49-F238E27FC236}">
                <a16:creationId xmlns:a16="http://schemas.microsoft.com/office/drawing/2014/main" id="{D1D2BEFB-A7C5-32E6-097F-224B770E2D0C}"/>
              </a:ext>
            </a:extLst>
          </p:cNvPr>
          <p:cNvSpPr>
            <a:spLocks noGrp="1"/>
          </p:cNvSpPr>
          <p:nvPr>
            <p:ph idx="1"/>
          </p:nvPr>
        </p:nvSpPr>
        <p:spPr/>
        <p:txBody>
          <a:bodyPr/>
          <a:lstStyle/>
          <a:p>
            <a:r>
              <a:rPr lang="zh-CN" altLang="en-US" dirty="0"/>
              <a:t>二项分布，伯努利分布</a:t>
            </a:r>
            <a:r>
              <a:rPr lang="en-US" altLang="zh-CN" dirty="0"/>
              <a:t>~B(</a:t>
            </a:r>
            <a:r>
              <a:rPr lang="en-US" altLang="zh-CN" dirty="0" err="1"/>
              <a:t>n,p</a:t>
            </a:r>
            <a:r>
              <a:rPr lang="en-US" altLang="zh-CN" dirty="0"/>
              <a:t>)</a:t>
            </a:r>
            <a:r>
              <a:rPr lang="zh-CN" altLang="en-US" dirty="0"/>
              <a:t>，他是个离散型随机变量的分布</a:t>
            </a:r>
            <a:r>
              <a:rPr lang="en-US" altLang="zh-CN" dirty="0"/>
              <a:t>P(X=k)=</a:t>
            </a:r>
            <a:r>
              <a:rPr lang="en-US" altLang="zh-CN" dirty="0" err="1"/>
              <a:t>C</a:t>
            </a:r>
            <a:r>
              <a:rPr lang="en-US" altLang="zh-CN" baseline="-25000" dirty="0" err="1"/>
              <a:t>n</a:t>
            </a:r>
            <a:r>
              <a:rPr lang="en-US" altLang="zh-CN" baseline="30000" dirty="0" err="1"/>
              <a:t>k</a:t>
            </a:r>
            <a:r>
              <a:rPr lang="en-US" altLang="zh-CN" dirty="0" err="1"/>
              <a:t>p</a:t>
            </a:r>
            <a:r>
              <a:rPr lang="en-US" altLang="zh-CN" baseline="30000" dirty="0" err="1"/>
              <a:t>k</a:t>
            </a:r>
            <a:r>
              <a:rPr lang="en-US" altLang="zh-CN" dirty="0"/>
              <a:t>(1-p)</a:t>
            </a:r>
            <a:r>
              <a:rPr lang="en-US" altLang="zh-CN" baseline="30000" dirty="0"/>
              <a:t>(n-k)</a:t>
            </a:r>
            <a:r>
              <a:rPr lang="zh-CN" altLang="en-US" dirty="0"/>
              <a:t> 。他和贝塔分布的关系叫什么</a:t>
            </a:r>
            <a:r>
              <a:rPr lang="zh-CN" altLang="en-US" dirty="0">
                <a:highlight>
                  <a:srgbClr val="FF0000"/>
                </a:highlight>
              </a:rPr>
              <a:t>共轭先验</a:t>
            </a:r>
            <a:r>
              <a:rPr lang="zh-CN" altLang="en-US" dirty="0"/>
              <a:t>之类，反正现在还不太懂</a:t>
            </a:r>
            <a:endParaRPr lang="en-US" altLang="zh-CN" dirty="0"/>
          </a:p>
          <a:p>
            <a:r>
              <a:rPr lang="zh-CN" altLang="en-US" b="1" dirty="0">
                <a:highlight>
                  <a:srgbClr val="FFFF00"/>
                </a:highlight>
              </a:rPr>
              <a:t>贝塔分布</a:t>
            </a:r>
            <a:r>
              <a:rPr lang="zh-CN" altLang="en-US" dirty="0"/>
              <a:t>：</a:t>
            </a:r>
            <a:r>
              <a:rPr lang="en-US" altLang="zh-CN" dirty="0"/>
              <a:t>y=</a:t>
            </a:r>
            <a:r>
              <a:rPr lang="zh-CN" altLang="en-US" dirty="0"/>
              <a:t>（常数）</a:t>
            </a:r>
            <a:r>
              <a:rPr lang="en-US" altLang="zh-CN" dirty="0"/>
              <a:t>x</a:t>
            </a:r>
            <a:r>
              <a:rPr lang="el-GR" altLang="zh-CN" baseline="30000" dirty="0"/>
              <a:t>α-1</a:t>
            </a:r>
            <a:r>
              <a:rPr lang="zh-CN" altLang="el-GR" dirty="0"/>
              <a:t>（</a:t>
            </a:r>
            <a:r>
              <a:rPr lang="el-GR" altLang="zh-CN" dirty="0"/>
              <a:t>1-</a:t>
            </a:r>
            <a:r>
              <a:rPr lang="en-US" altLang="zh-CN" dirty="0"/>
              <a:t>x</a:t>
            </a:r>
            <a:r>
              <a:rPr lang="zh-CN" altLang="en-US" dirty="0"/>
              <a:t>）</a:t>
            </a:r>
            <a:r>
              <a:rPr lang="el-GR" altLang="zh-CN" baseline="30000" dirty="0"/>
              <a:t>β-1</a:t>
            </a:r>
            <a:r>
              <a:rPr lang="zh-CN" altLang="el-GR" dirty="0"/>
              <a:t>（</a:t>
            </a:r>
            <a:r>
              <a:rPr lang="el-GR" altLang="zh-CN" b="1" dirty="0"/>
              <a:t>0≤</a:t>
            </a:r>
            <a:r>
              <a:rPr lang="en-US" altLang="zh-CN" b="1" dirty="0"/>
              <a:t>x≤1</a:t>
            </a:r>
            <a:r>
              <a:rPr lang="zh-CN" altLang="en-US" dirty="0"/>
              <a:t>）</a:t>
            </a:r>
            <a:endParaRPr lang="en-US" altLang="zh-CN" dirty="0"/>
          </a:p>
          <a:p>
            <a:r>
              <a:rPr lang="zh-CN" altLang="en-US" dirty="0"/>
              <a:t>如果</a:t>
            </a:r>
            <a:r>
              <a:rPr lang="el-GR" altLang="zh-CN" dirty="0"/>
              <a:t>α</a:t>
            </a:r>
            <a:r>
              <a:rPr lang="en-US" altLang="zh-CN" dirty="0"/>
              <a:t>=</a:t>
            </a:r>
            <a:r>
              <a:rPr lang="el-GR" altLang="zh-CN" dirty="0"/>
              <a:t>β</a:t>
            </a:r>
            <a:r>
              <a:rPr lang="en-US" altLang="zh-CN" dirty="0"/>
              <a:t>=1</a:t>
            </a:r>
            <a:r>
              <a:rPr lang="zh-CN" altLang="en-US" dirty="0"/>
              <a:t>，则常数</a:t>
            </a:r>
            <a:r>
              <a:rPr lang="en-US" altLang="zh-CN" dirty="0"/>
              <a:t>=1</a:t>
            </a:r>
            <a:r>
              <a:rPr lang="zh-CN" altLang="en-US" dirty="0"/>
              <a:t>，标准</a:t>
            </a:r>
            <a:r>
              <a:rPr lang="en-US" altLang="zh-CN" dirty="0"/>
              <a:t>01</a:t>
            </a:r>
            <a:r>
              <a:rPr lang="zh-CN" altLang="en-US" dirty="0"/>
              <a:t>分布</a:t>
            </a:r>
            <a:r>
              <a:rPr lang="en-US" altLang="zh-CN" dirty="0"/>
              <a:t>	Ex=1/2</a:t>
            </a:r>
          </a:p>
          <a:p>
            <a:r>
              <a:rPr lang="zh-CN" altLang="en-US" dirty="0"/>
              <a:t>如果</a:t>
            </a:r>
            <a:r>
              <a:rPr lang="el-GR" altLang="zh-CN" dirty="0"/>
              <a:t>α</a:t>
            </a:r>
            <a:r>
              <a:rPr lang="en-US" altLang="zh-CN" dirty="0"/>
              <a:t>=2</a:t>
            </a:r>
            <a:r>
              <a:rPr lang="zh-CN" altLang="en-US" dirty="0"/>
              <a:t>，</a:t>
            </a:r>
            <a:r>
              <a:rPr lang="el-GR" altLang="zh-CN" dirty="0"/>
              <a:t>β</a:t>
            </a:r>
            <a:r>
              <a:rPr lang="en-US" altLang="zh-CN" dirty="0"/>
              <a:t>=1</a:t>
            </a:r>
            <a:r>
              <a:rPr lang="zh-CN" altLang="en-US" dirty="0"/>
              <a:t>，则</a:t>
            </a:r>
            <a:r>
              <a:rPr lang="en-US" altLang="zh-CN" dirty="0"/>
              <a:t>y=2x</a:t>
            </a:r>
            <a:r>
              <a:rPr lang="zh-CN" altLang="en-US" dirty="0"/>
              <a:t>，一次函数</a:t>
            </a:r>
            <a:r>
              <a:rPr lang="en-US" altLang="zh-CN" dirty="0"/>
              <a:t>	Ex=2/3</a:t>
            </a:r>
          </a:p>
          <a:p>
            <a:r>
              <a:rPr lang="zh-CN" altLang="en-US" dirty="0"/>
              <a:t>如果</a:t>
            </a:r>
            <a:r>
              <a:rPr lang="el-GR" altLang="zh-CN" dirty="0"/>
              <a:t>α</a:t>
            </a:r>
            <a:r>
              <a:rPr lang="en-US" altLang="zh-CN" dirty="0"/>
              <a:t>=1</a:t>
            </a:r>
            <a:r>
              <a:rPr lang="zh-CN" altLang="en-US" dirty="0"/>
              <a:t>，</a:t>
            </a:r>
            <a:r>
              <a:rPr lang="el-GR" altLang="zh-CN" dirty="0"/>
              <a:t>β</a:t>
            </a:r>
            <a:r>
              <a:rPr lang="en-US" altLang="zh-CN" dirty="0"/>
              <a:t>=2</a:t>
            </a:r>
            <a:r>
              <a:rPr lang="zh-CN" altLang="en-US" dirty="0"/>
              <a:t>，则</a:t>
            </a:r>
            <a:r>
              <a:rPr lang="en-US" altLang="zh-CN" dirty="0"/>
              <a:t>y=2(1-x)</a:t>
            </a:r>
            <a:r>
              <a:rPr lang="zh-CN" altLang="en-US" dirty="0"/>
              <a:t>，类一次函数</a:t>
            </a:r>
            <a:r>
              <a:rPr lang="en-US" altLang="zh-CN" dirty="0"/>
              <a:t>Ex=1/3</a:t>
            </a:r>
          </a:p>
          <a:p>
            <a:r>
              <a:rPr lang="zh-CN" altLang="en-US" dirty="0"/>
              <a:t>如果</a:t>
            </a:r>
            <a:r>
              <a:rPr lang="el-GR" altLang="zh-CN" dirty="0"/>
              <a:t>α</a:t>
            </a:r>
            <a:r>
              <a:rPr lang="en-US" altLang="zh-CN" dirty="0"/>
              <a:t>=2</a:t>
            </a:r>
            <a:r>
              <a:rPr lang="zh-CN" altLang="en-US" dirty="0"/>
              <a:t>，</a:t>
            </a:r>
            <a:r>
              <a:rPr lang="el-GR" altLang="zh-CN" dirty="0"/>
              <a:t>β</a:t>
            </a:r>
            <a:r>
              <a:rPr lang="en-US" altLang="zh-CN" dirty="0"/>
              <a:t>=2</a:t>
            </a:r>
            <a:r>
              <a:rPr lang="zh-CN" altLang="en-US" dirty="0"/>
              <a:t>，则</a:t>
            </a:r>
            <a:r>
              <a:rPr lang="en-US" altLang="zh-CN" dirty="0"/>
              <a:t>y=6x(1-x)</a:t>
            </a:r>
            <a:r>
              <a:rPr lang="zh-CN" altLang="en-US" dirty="0"/>
              <a:t>，二次函数</a:t>
            </a:r>
            <a:r>
              <a:rPr lang="en-US" altLang="zh-CN" dirty="0"/>
              <a:t>Ex=1/2</a:t>
            </a:r>
          </a:p>
          <a:p>
            <a:r>
              <a:rPr lang="zh-CN" altLang="en-US" dirty="0"/>
              <a:t>如果</a:t>
            </a:r>
            <a:r>
              <a:rPr lang="el-GR" altLang="zh-CN" dirty="0"/>
              <a:t>α</a:t>
            </a:r>
            <a:r>
              <a:rPr lang="en-US" altLang="zh-CN" dirty="0"/>
              <a:t>=4</a:t>
            </a:r>
            <a:r>
              <a:rPr lang="zh-CN" altLang="en-US" dirty="0"/>
              <a:t>，</a:t>
            </a:r>
            <a:r>
              <a:rPr lang="el-GR" altLang="zh-CN" dirty="0"/>
              <a:t>β</a:t>
            </a:r>
            <a:r>
              <a:rPr lang="en-US" altLang="zh-CN" dirty="0"/>
              <a:t>=3</a:t>
            </a:r>
            <a:r>
              <a:rPr lang="zh-CN" altLang="en-US" dirty="0"/>
              <a:t>，则</a:t>
            </a:r>
            <a:r>
              <a:rPr lang="en-US" altLang="zh-CN" dirty="0"/>
              <a:t>y=60x</a:t>
            </a:r>
            <a:r>
              <a:rPr lang="en-US" altLang="zh-CN" baseline="30000" dirty="0"/>
              <a:t>3</a:t>
            </a:r>
            <a:r>
              <a:rPr lang="en-US" altLang="zh-CN" dirty="0"/>
              <a:t>(1-x)</a:t>
            </a:r>
            <a:r>
              <a:rPr lang="en-US" altLang="zh-CN" baseline="30000" dirty="0"/>
              <a:t>2		</a:t>
            </a:r>
            <a:r>
              <a:rPr lang="en-US" altLang="zh-CN" dirty="0"/>
              <a:t>Ex=4/7</a:t>
            </a:r>
          </a:p>
          <a:p>
            <a:endParaRPr lang="zh-CN" altLang="en-US" dirty="0"/>
          </a:p>
          <a:p>
            <a:endParaRPr lang="zh-CN" altLang="en-US" dirty="0"/>
          </a:p>
        </p:txBody>
      </p:sp>
      <p:pic>
        <p:nvPicPr>
          <p:cNvPr id="5" name="图片 4">
            <a:extLst>
              <a:ext uri="{FF2B5EF4-FFF2-40B4-BE49-F238E27FC236}">
                <a16:creationId xmlns:a16="http://schemas.microsoft.com/office/drawing/2014/main" id="{BA299555-EAA5-644D-E70B-90E2814D6BED}"/>
              </a:ext>
            </a:extLst>
          </p:cNvPr>
          <p:cNvPicPr>
            <a:picLocks noChangeAspect="1"/>
          </p:cNvPicPr>
          <p:nvPr/>
        </p:nvPicPr>
        <p:blipFill>
          <a:blip r:embed="rId2"/>
          <a:stretch>
            <a:fillRect/>
          </a:stretch>
        </p:blipFill>
        <p:spPr>
          <a:xfrm>
            <a:off x="10686473" y="4208494"/>
            <a:ext cx="968015" cy="1873652"/>
          </a:xfrm>
          <a:prstGeom prst="rect">
            <a:avLst/>
          </a:prstGeom>
        </p:spPr>
      </p:pic>
      <p:sp>
        <p:nvSpPr>
          <p:cNvPr id="6" name="文本框 5">
            <a:extLst>
              <a:ext uri="{FF2B5EF4-FFF2-40B4-BE49-F238E27FC236}">
                <a16:creationId xmlns:a16="http://schemas.microsoft.com/office/drawing/2014/main" id="{C5A89036-0F22-35BE-3F00-9D4ECAE5EC4B}"/>
              </a:ext>
            </a:extLst>
          </p:cNvPr>
          <p:cNvSpPr txBox="1"/>
          <p:nvPr/>
        </p:nvSpPr>
        <p:spPr>
          <a:xfrm>
            <a:off x="0" y="6271491"/>
            <a:ext cx="12192000" cy="923330"/>
          </a:xfrm>
          <a:prstGeom prst="rect">
            <a:avLst/>
          </a:prstGeom>
          <a:noFill/>
        </p:spPr>
        <p:txBody>
          <a:bodyPr wrap="square" rtlCol="0">
            <a:spAutoFit/>
          </a:bodyPr>
          <a:lstStyle/>
          <a:p>
            <a:r>
              <a:rPr lang="zh-CN" altLang="en-US" dirty="0"/>
              <a:t>二项分布和贝塔分布的关系：</a:t>
            </a:r>
            <a:r>
              <a:rPr lang="zh-CN" altLang="en-US" dirty="0">
                <a:hlinkClick r:id="rId3"/>
              </a:rPr>
              <a:t>通俗讲解</a:t>
            </a:r>
            <a:r>
              <a:rPr lang="en-US" altLang="zh-CN" dirty="0">
                <a:hlinkClick r:id="rId3"/>
              </a:rPr>
              <a:t>Dirichlet</a:t>
            </a:r>
            <a:r>
              <a:rPr lang="zh-CN" altLang="en-US" dirty="0">
                <a:hlinkClick r:id="rId3"/>
              </a:rPr>
              <a:t>分布和</a:t>
            </a:r>
            <a:r>
              <a:rPr lang="en-US" altLang="zh-CN" dirty="0">
                <a:hlinkClick r:id="rId3"/>
              </a:rPr>
              <a:t>beta</a:t>
            </a:r>
            <a:r>
              <a:rPr lang="zh-CN" altLang="en-US" dirty="0">
                <a:hlinkClick r:id="rId3"/>
              </a:rPr>
              <a:t>分布</a:t>
            </a:r>
            <a:r>
              <a:rPr lang="en-US" altLang="zh-CN" dirty="0">
                <a:hlinkClick r:id="rId3"/>
              </a:rPr>
              <a:t>——Beta</a:t>
            </a:r>
            <a:r>
              <a:rPr lang="zh-CN" altLang="en-US" dirty="0">
                <a:hlinkClick r:id="rId3"/>
              </a:rPr>
              <a:t>分布是二项分布的共轭先验，用大白话讲是，</a:t>
            </a:r>
            <a:r>
              <a:rPr lang="en-US" altLang="zh-CN" dirty="0">
                <a:hlinkClick r:id="rId3"/>
              </a:rPr>
              <a:t>Beta</a:t>
            </a:r>
            <a:r>
              <a:rPr lang="zh-CN" altLang="en-US" dirty="0">
                <a:hlinkClick r:id="rId3"/>
              </a:rPr>
              <a:t>分布描述了二项分布中</a:t>
            </a:r>
            <a:r>
              <a:rPr lang="en-US" altLang="zh-CN" dirty="0">
                <a:hlinkClick r:id="rId3"/>
              </a:rPr>
              <a:t>p</a:t>
            </a:r>
            <a:r>
              <a:rPr lang="zh-CN" altLang="en-US" dirty="0">
                <a:hlinkClick r:id="rId3"/>
              </a:rPr>
              <a:t>取值的可能性，那么</a:t>
            </a:r>
            <a:r>
              <a:rPr lang="en-US" altLang="zh-CN" dirty="0">
                <a:hlinkClick r:id="rId3"/>
              </a:rPr>
              <a:t>Dirichlet</a:t>
            </a:r>
            <a:r>
              <a:rPr lang="zh-CN" altLang="en-US" dirty="0">
                <a:hlinkClick r:id="rId3"/>
              </a:rPr>
              <a:t>分布久是描述多项式分布中</a:t>
            </a:r>
            <a:r>
              <a:rPr lang="en-US" altLang="zh-CN" dirty="0">
                <a:hlinkClick r:id="rId3"/>
              </a:rPr>
              <a:t>p</a:t>
            </a:r>
            <a:r>
              <a:rPr lang="zh-CN" altLang="en-US" dirty="0">
                <a:hlinkClick r:id="rId3"/>
              </a:rPr>
              <a:t>的可能性了 </a:t>
            </a:r>
            <a:r>
              <a:rPr lang="en-US" altLang="zh-CN" dirty="0">
                <a:hlinkClick r:id="rId3"/>
              </a:rPr>
              <a:t>- </a:t>
            </a:r>
            <a:r>
              <a:rPr lang="en-US" altLang="zh-CN" dirty="0" err="1">
                <a:hlinkClick r:id="rId3"/>
              </a:rPr>
              <a:t>bonelee</a:t>
            </a:r>
            <a:r>
              <a:rPr lang="en-US" altLang="zh-CN" dirty="0">
                <a:hlinkClick r:id="rId3"/>
              </a:rPr>
              <a:t> - </a:t>
            </a:r>
            <a:r>
              <a:rPr lang="zh-CN" altLang="en-US" dirty="0">
                <a:hlinkClick r:id="rId3"/>
              </a:rPr>
              <a:t>博客园 </a:t>
            </a:r>
            <a:r>
              <a:rPr lang="en-US" altLang="zh-CN" dirty="0">
                <a:hlinkClick r:id="rId3"/>
              </a:rPr>
              <a:t>(cnblogs.com)</a:t>
            </a:r>
            <a:endParaRPr lang="zh-CN" altLang="en-US" dirty="0"/>
          </a:p>
        </p:txBody>
      </p:sp>
      <p:cxnSp>
        <p:nvCxnSpPr>
          <p:cNvPr id="8" name="直接箭头连接符 7">
            <a:extLst>
              <a:ext uri="{FF2B5EF4-FFF2-40B4-BE49-F238E27FC236}">
                <a16:creationId xmlns:a16="http://schemas.microsoft.com/office/drawing/2014/main" id="{26D4A53C-D335-8E10-5285-A272665C4F19}"/>
              </a:ext>
            </a:extLst>
          </p:cNvPr>
          <p:cNvCxnSpPr/>
          <p:nvPr/>
        </p:nvCxnSpPr>
        <p:spPr>
          <a:xfrm flipV="1">
            <a:off x="6262255" y="5745018"/>
            <a:ext cx="4387272" cy="1939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980C23FF-EAA8-3AAD-60ED-082EF8A7B3BE}"/>
              </a:ext>
            </a:extLst>
          </p:cNvPr>
          <p:cNvSpPr txBox="1"/>
          <p:nvPr/>
        </p:nvSpPr>
        <p:spPr>
          <a:xfrm>
            <a:off x="10262613" y="2725217"/>
            <a:ext cx="1383145" cy="1477328"/>
          </a:xfrm>
          <a:prstGeom prst="rect">
            <a:avLst/>
          </a:prstGeom>
          <a:noFill/>
        </p:spPr>
        <p:txBody>
          <a:bodyPr wrap="square" rtlCol="0">
            <a:spAutoFit/>
          </a:bodyPr>
          <a:lstStyle/>
          <a:p>
            <a:r>
              <a:rPr lang="en-US" altLang="zh-CN" dirty="0"/>
              <a:t>20240914</a:t>
            </a:r>
            <a:r>
              <a:rPr lang="zh-CN" altLang="en-US" dirty="0"/>
              <a:t>再看，区别应该是一个看 </a:t>
            </a:r>
            <a:r>
              <a:rPr lang="en-US" altLang="zh-CN" dirty="0" err="1"/>
              <a:t>n,k</a:t>
            </a:r>
            <a:r>
              <a:rPr lang="zh-CN" altLang="en-US" dirty="0"/>
              <a:t>一个看</a:t>
            </a:r>
            <a:r>
              <a:rPr lang="en-US" altLang="zh-CN" dirty="0" err="1"/>
              <a:t>a,b</a:t>
            </a:r>
            <a:r>
              <a:rPr lang="zh-CN" altLang="en-US" dirty="0"/>
              <a:t>。</a:t>
            </a:r>
          </a:p>
        </p:txBody>
      </p:sp>
    </p:spTree>
    <p:extLst>
      <p:ext uri="{BB962C8B-B14F-4D97-AF65-F5344CB8AC3E}">
        <p14:creationId xmlns:p14="http://schemas.microsoft.com/office/powerpoint/2010/main" val="39993429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CBAF25-0A0B-71E9-398C-CE5E53ED63B3}"/>
              </a:ext>
            </a:extLst>
          </p:cNvPr>
          <p:cNvSpPr>
            <a:spLocks noGrp="1"/>
          </p:cNvSpPr>
          <p:nvPr>
            <p:ph type="title"/>
          </p:nvPr>
        </p:nvSpPr>
        <p:spPr/>
        <p:txBody>
          <a:bodyPr/>
          <a:lstStyle/>
          <a:p>
            <a:r>
              <a:rPr lang="zh-CN" altLang="en-US" dirty="0"/>
              <a:t>习题</a:t>
            </a:r>
            <a:r>
              <a:rPr lang="en-US" altLang="zh-CN" dirty="0"/>
              <a:t>17</a:t>
            </a:r>
            <a:endParaRPr lang="zh-CN" altLang="en-US" dirty="0"/>
          </a:p>
        </p:txBody>
      </p:sp>
      <p:sp>
        <p:nvSpPr>
          <p:cNvPr id="3" name="内容占位符 2">
            <a:extLst>
              <a:ext uri="{FF2B5EF4-FFF2-40B4-BE49-F238E27FC236}">
                <a16:creationId xmlns:a16="http://schemas.microsoft.com/office/drawing/2014/main" id="{65078CAF-6FE8-7BD0-A01B-8803E21A047D}"/>
              </a:ext>
            </a:extLst>
          </p:cNvPr>
          <p:cNvSpPr>
            <a:spLocks noGrp="1"/>
          </p:cNvSpPr>
          <p:nvPr>
            <p:ph idx="1"/>
          </p:nvPr>
        </p:nvSpPr>
        <p:spPr/>
        <p:txBody>
          <a:bodyPr/>
          <a:lstStyle/>
          <a:p>
            <a:r>
              <a:rPr lang="en-US" altLang="zh-CN" dirty="0"/>
              <a:t>y=12x</a:t>
            </a:r>
            <a:r>
              <a:rPr lang="en-US" altLang="zh-CN" baseline="30000" dirty="0"/>
              <a:t>2</a:t>
            </a:r>
            <a:r>
              <a:rPr lang="zh-CN" altLang="en-US" dirty="0"/>
              <a:t>（</a:t>
            </a:r>
            <a:r>
              <a:rPr lang="en-US" altLang="zh-CN" dirty="0"/>
              <a:t>1-x</a:t>
            </a:r>
            <a:r>
              <a:rPr lang="zh-CN" altLang="en-US" dirty="0"/>
              <a:t>）</a:t>
            </a:r>
            <a:endParaRPr lang="en-US" altLang="zh-CN" dirty="0"/>
          </a:p>
          <a:p>
            <a:r>
              <a:rPr lang="en-US" altLang="zh-CN" dirty="0"/>
              <a:t>1</a:t>
            </a:r>
            <a:r>
              <a:rPr lang="zh-CN" altLang="en-US" dirty="0"/>
              <a:t>）</a:t>
            </a:r>
            <a:r>
              <a:rPr lang="en-US" altLang="zh-CN" dirty="0"/>
              <a:t>x=1/2</a:t>
            </a:r>
            <a:r>
              <a:rPr lang="zh-CN" altLang="en-US" dirty="0"/>
              <a:t>的概率密度</a:t>
            </a:r>
            <a:r>
              <a:rPr lang="en-US" altLang="zh-CN" dirty="0"/>
              <a:t>		3/2</a:t>
            </a:r>
          </a:p>
          <a:p>
            <a:r>
              <a:rPr lang="en-US" altLang="zh-CN" dirty="0"/>
              <a:t>2</a:t>
            </a:r>
            <a:r>
              <a:rPr lang="zh-CN" altLang="en-US" dirty="0"/>
              <a:t>）</a:t>
            </a:r>
            <a:r>
              <a:rPr lang="en-US" altLang="zh-CN" dirty="0"/>
              <a:t>x=1/3</a:t>
            </a:r>
            <a:r>
              <a:rPr lang="zh-CN" altLang="en-US" dirty="0"/>
              <a:t>的概率密度</a:t>
            </a:r>
            <a:r>
              <a:rPr lang="en-US" altLang="zh-CN" dirty="0"/>
              <a:t>		8/9</a:t>
            </a:r>
          </a:p>
          <a:p>
            <a:r>
              <a:rPr lang="en-US" altLang="zh-CN" dirty="0"/>
              <a:t>3)   x=1</a:t>
            </a:r>
            <a:r>
              <a:rPr lang="zh-CN" altLang="en-US" dirty="0"/>
              <a:t>的概率密度</a:t>
            </a:r>
            <a:r>
              <a:rPr lang="en-US" altLang="zh-CN" dirty="0"/>
              <a:t>		0</a:t>
            </a:r>
          </a:p>
          <a:p>
            <a:endParaRPr lang="zh-CN" altLang="en-US" dirty="0"/>
          </a:p>
        </p:txBody>
      </p:sp>
    </p:spTree>
    <p:extLst>
      <p:ext uri="{BB962C8B-B14F-4D97-AF65-F5344CB8AC3E}">
        <p14:creationId xmlns:p14="http://schemas.microsoft.com/office/powerpoint/2010/main" val="41955065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77712B-1CE8-CD65-9249-86580F9B5D59}"/>
              </a:ext>
            </a:extLst>
          </p:cNvPr>
          <p:cNvSpPr>
            <a:spLocks noGrp="1"/>
          </p:cNvSpPr>
          <p:nvPr>
            <p:ph type="title"/>
          </p:nvPr>
        </p:nvSpPr>
        <p:spPr/>
        <p:txBody>
          <a:bodyPr/>
          <a:lstStyle/>
          <a:p>
            <a:r>
              <a:rPr lang="zh-CN" altLang="en-US" dirty="0"/>
              <a:t>第十八章</a:t>
            </a:r>
            <a:r>
              <a:rPr lang="en-US" altLang="zh-CN" dirty="0"/>
              <a:t>——</a:t>
            </a:r>
            <a:r>
              <a:rPr lang="zh-CN" altLang="en-US" dirty="0"/>
              <a:t>期望值，承接第四章第二个生的是女儿的可能性</a:t>
            </a:r>
          </a:p>
        </p:txBody>
      </p:sp>
      <p:sp>
        <p:nvSpPr>
          <p:cNvPr id="3" name="内容占位符 2">
            <a:extLst>
              <a:ext uri="{FF2B5EF4-FFF2-40B4-BE49-F238E27FC236}">
                <a16:creationId xmlns:a16="http://schemas.microsoft.com/office/drawing/2014/main" id="{4CDAF444-268A-BE75-32B4-C0856A3CB7F0}"/>
              </a:ext>
            </a:extLst>
          </p:cNvPr>
          <p:cNvSpPr>
            <a:spLocks noGrp="1"/>
          </p:cNvSpPr>
          <p:nvPr>
            <p:ph idx="1"/>
          </p:nvPr>
        </p:nvSpPr>
        <p:spPr/>
        <p:txBody>
          <a:bodyPr/>
          <a:lstStyle/>
          <a:p>
            <a:r>
              <a:rPr lang="zh-CN" altLang="en-US" dirty="0"/>
              <a:t>他这天气分布我有点难绷，晴天→</a:t>
            </a:r>
            <a:r>
              <a:rPr lang="en-US" altLang="zh-CN" dirty="0"/>
              <a:t>1</a:t>
            </a:r>
            <a:r>
              <a:rPr lang="zh-CN" altLang="en-US" dirty="0"/>
              <a:t>、阴天→</a:t>
            </a:r>
            <a:r>
              <a:rPr lang="en-US" altLang="zh-CN" dirty="0"/>
              <a:t>2</a:t>
            </a:r>
            <a:r>
              <a:rPr lang="zh-CN" altLang="en-US" dirty="0"/>
              <a:t>、雨天→</a:t>
            </a:r>
            <a:r>
              <a:rPr lang="en-US" altLang="zh-CN" dirty="0"/>
              <a:t>3</a:t>
            </a:r>
            <a:r>
              <a:rPr lang="zh-CN" altLang="en-US" dirty="0"/>
              <a:t>、雪天→</a:t>
            </a:r>
            <a:r>
              <a:rPr lang="en-US" altLang="zh-CN" dirty="0"/>
              <a:t>4</a:t>
            </a:r>
            <a:r>
              <a:rPr lang="zh-CN" altLang="en-US" dirty="0"/>
              <a:t>， （天气的概率分布的期待值）</a:t>
            </a:r>
            <a:r>
              <a:rPr lang="en-US" altLang="zh-CN" dirty="0"/>
              <a:t>=1×0.3+2×0.4+3×0.2+4×0.1=2.1   </a:t>
            </a:r>
            <a:r>
              <a:rPr lang="zh-CN" altLang="en-US" dirty="0"/>
              <a:t>如果使用语言来解释得到的结果数值</a:t>
            </a:r>
            <a:r>
              <a:rPr lang="en-US" altLang="zh-CN" dirty="0"/>
              <a:t>2.1</a:t>
            </a:r>
            <a:r>
              <a:rPr lang="zh-CN" altLang="en-US" dirty="0"/>
              <a:t>的话，那就是“该地区的天气从阴天轻微偏向雨天”​。</a:t>
            </a:r>
            <a:endParaRPr lang="en-US" altLang="zh-CN" dirty="0"/>
          </a:p>
          <a:p>
            <a:r>
              <a:rPr lang="zh-CN" altLang="en-US" dirty="0">
                <a:highlight>
                  <a:srgbClr val="FF0000"/>
                </a:highlight>
              </a:rPr>
              <a:t>那我要是设置晴天→</a:t>
            </a:r>
            <a:r>
              <a:rPr lang="en-US" altLang="zh-CN" dirty="0">
                <a:highlight>
                  <a:srgbClr val="FF0000"/>
                </a:highlight>
              </a:rPr>
              <a:t>0.1</a:t>
            </a:r>
            <a:r>
              <a:rPr lang="zh-CN" altLang="en-US" dirty="0">
                <a:highlight>
                  <a:srgbClr val="FF0000"/>
                </a:highlight>
              </a:rPr>
              <a:t>、阴天→</a:t>
            </a:r>
            <a:r>
              <a:rPr lang="en-US" altLang="zh-CN" dirty="0">
                <a:highlight>
                  <a:srgbClr val="FF0000"/>
                </a:highlight>
              </a:rPr>
              <a:t>2</a:t>
            </a:r>
            <a:r>
              <a:rPr lang="zh-CN" altLang="en-US" dirty="0">
                <a:highlight>
                  <a:srgbClr val="FF0000"/>
                </a:highlight>
              </a:rPr>
              <a:t>、雨天→</a:t>
            </a:r>
            <a:r>
              <a:rPr lang="en-US" altLang="zh-CN" dirty="0">
                <a:highlight>
                  <a:srgbClr val="FF0000"/>
                </a:highlight>
              </a:rPr>
              <a:t>30</a:t>
            </a:r>
            <a:r>
              <a:rPr lang="zh-CN" altLang="en-US" dirty="0">
                <a:highlight>
                  <a:srgbClr val="FF0000"/>
                </a:highlight>
              </a:rPr>
              <a:t>、雪天→</a:t>
            </a:r>
            <a:r>
              <a:rPr lang="en-US" altLang="zh-CN" dirty="0">
                <a:highlight>
                  <a:srgbClr val="FF0000"/>
                </a:highlight>
              </a:rPr>
              <a:t>400</a:t>
            </a:r>
            <a:r>
              <a:rPr lang="zh-CN" altLang="en-US" dirty="0">
                <a:highlight>
                  <a:srgbClr val="FF0000"/>
                </a:highlight>
              </a:rPr>
              <a:t>呢，那不就一直是雪天</a:t>
            </a:r>
            <a:r>
              <a:rPr lang="zh-CN" altLang="en-US" dirty="0"/>
              <a:t>？</a:t>
            </a:r>
            <a:endParaRPr lang="en-US" altLang="zh-CN" dirty="0"/>
          </a:p>
          <a:p>
            <a:r>
              <a:rPr lang="zh-CN" altLang="en-US" dirty="0"/>
              <a:t>贝塔分布的期望值</a:t>
            </a:r>
            <a:r>
              <a:rPr lang="en-US" altLang="zh-CN" dirty="0"/>
              <a:t>=</a:t>
            </a:r>
            <a:r>
              <a:rPr lang="el-GR" altLang="zh-CN" dirty="0"/>
              <a:t> α</a:t>
            </a:r>
            <a:r>
              <a:rPr lang="en-US" altLang="zh-CN" dirty="0"/>
              <a:t>/(</a:t>
            </a:r>
            <a:r>
              <a:rPr lang="el-GR" altLang="zh-CN" dirty="0"/>
              <a:t>α</a:t>
            </a:r>
            <a:r>
              <a:rPr lang="en-US" altLang="zh-CN" dirty="0"/>
              <a:t>+</a:t>
            </a:r>
            <a:r>
              <a:rPr lang="el-GR" altLang="zh-CN" dirty="0"/>
              <a:t>β</a:t>
            </a:r>
            <a:r>
              <a:rPr lang="en-US" altLang="zh-CN" dirty="0"/>
              <a:t>)</a:t>
            </a:r>
            <a:r>
              <a:rPr lang="zh-CN" altLang="en-US" dirty="0"/>
              <a:t>，以</a:t>
            </a:r>
            <a:r>
              <a:rPr lang="en-US" altLang="zh-CN" dirty="0"/>
              <a:t>y=2(1-x)</a:t>
            </a:r>
            <a:r>
              <a:rPr lang="zh-CN" altLang="en-US" dirty="0"/>
              <a:t>为例</a:t>
            </a:r>
          </a:p>
        </p:txBody>
      </p:sp>
      <p:pic>
        <p:nvPicPr>
          <p:cNvPr id="5" name="图片 4">
            <a:extLst>
              <a:ext uri="{FF2B5EF4-FFF2-40B4-BE49-F238E27FC236}">
                <a16:creationId xmlns:a16="http://schemas.microsoft.com/office/drawing/2014/main" id="{3671D7DC-930C-E918-0688-46A1F5CB8756}"/>
              </a:ext>
            </a:extLst>
          </p:cNvPr>
          <p:cNvPicPr>
            <a:picLocks noChangeAspect="1"/>
          </p:cNvPicPr>
          <p:nvPr/>
        </p:nvPicPr>
        <p:blipFill>
          <a:blip r:embed="rId2"/>
          <a:stretch>
            <a:fillRect/>
          </a:stretch>
        </p:blipFill>
        <p:spPr>
          <a:xfrm>
            <a:off x="8873403" y="4001294"/>
            <a:ext cx="998148" cy="1851314"/>
          </a:xfrm>
          <a:prstGeom prst="rect">
            <a:avLst/>
          </a:prstGeom>
        </p:spPr>
      </p:pic>
    </p:spTree>
    <p:extLst>
      <p:ext uri="{BB962C8B-B14F-4D97-AF65-F5344CB8AC3E}">
        <p14:creationId xmlns:p14="http://schemas.microsoft.com/office/powerpoint/2010/main" val="23348649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BEDFDD-3BCF-EBBC-40D0-04ABC4D6AFFD}"/>
              </a:ext>
            </a:extLst>
          </p:cNvPr>
          <p:cNvSpPr>
            <a:spLocks noGrp="1"/>
          </p:cNvSpPr>
          <p:nvPr>
            <p:ph type="title"/>
          </p:nvPr>
        </p:nvSpPr>
        <p:spPr/>
        <p:txBody>
          <a:bodyPr/>
          <a:lstStyle/>
          <a:p>
            <a:r>
              <a:rPr lang="zh-CN" altLang="en-US" dirty="0"/>
              <a:t>习题</a:t>
            </a:r>
            <a:r>
              <a:rPr lang="en-US" altLang="zh-CN" dirty="0"/>
              <a:t>18</a:t>
            </a:r>
            <a:endParaRPr lang="zh-CN" altLang="en-US" dirty="0"/>
          </a:p>
        </p:txBody>
      </p:sp>
      <p:sp>
        <p:nvSpPr>
          <p:cNvPr id="3" name="内容占位符 2">
            <a:extLst>
              <a:ext uri="{FF2B5EF4-FFF2-40B4-BE49-F238E27FC236}">
                <a16:creationId xmlns:a16="http://schemas.microsoft.com/office/drawing/2014/main" id="{7CD8EF5E-1E4E-6669-8315-8644A1F5EB35}"/>
              </a:ext>
            </a:extLst>
          </p:cNvPr>
          <p:cNvSpPr>
            <a:spLocks noGrp="1"/>
          </p:cNvSpPr>
          <p:nvPr>
            <p:ph idx="1"/>
          </p:nvPr>
        </p:nvSpPr>
        <p:spPr/>
        <p:txBody>
          <a:bodyPr/>
          <a:lstStyle/>
          <a:p>
            <a:r>
              <a:rPr lang="zh-CN" altLang="en-US" dirty="0"/>
              <a:t>奖金期望值：</a:t>
            </a:r>
            <a:r>
              <a:rPr lang="en-US" altLang="zh-CN" dirty="0"/>
              <a:t>10000*0.01+5000*0.03+100*0.1=260</a:t>
            </a:r>
          </a:p>
          <a:p>
            <a:r>
              <a:rPr lang="zh-CN" altLang="en-US" dirty="0"/>
              <a:t>贝塔分布</a:t>
            </a:r>
            <a:r>
              <a:rPr lang="el-GR" altLang="zh-CN" dirty="0"/>
              <a:t>α</a:t>
            </a:r>
            <a:r>
              <a:rPr lang="en-US" altLang="zh-CN" dirty="0"/>
              <a:t>=8</a:t>
            </a:r>
            <a:r>
              <a:rPr lang="zh-CN" altLang="en-US" dirty="0"/>
              <a:t>，</a:t>
            </a:r>
            <a:r>
              <a:rPr lang="el-GR" altLang="zh-CN" dirty="0"/>
              <a:t>β</a:t>
            </a:r>
            <a:r>
              <a:rPr lang="en-US" altLang="zh-CN" dirty="0"/>
              <a:t>=4</a:t>
            </a:r>
            <a:r>
              <a:rPr lang="zh-CN" altLang="en-US" dirty="0"/>
              <a:t>，期望值是</a:t>
            </a:r>
            <a:r>
              <a:rPr lang="en-US" altLang="zh-CN" dirty="0"/>
              <a:t>2/3</a:t>
            </a:r>
          </a:p>
          <a:p>
            <a:endParaRPr lang="zh-CN" altLang="en-US" dirty="0"/>
          </a:p>
        </p:txBody>
      </p:sp>
    </p:spTree>
    <p:extLst>
      <p:ext uri="{BB962C8B-B14F-4D97-AF65-F5344CB8AC3E}">
        <p14:creationId xmlns:p14="http://schemas.microsoft.com/office/powerpoint/2010/main" val="40464882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C0079D-8B20-BCD9-053F-0EF146FB6DBB}"/>
              </a:ext>
            </a:extLst>
          </p:cNvPr>
          <p:cNvSpPr>
            <a:spLocks noGrp="1"/>
          </p:cNvSpPr>
          <p:nvPr>
            <p:ph type="title"/>
          </p:nvPr>
        </p:nvSpPr>
        <p:spPr/>
        <p:txBody>
          <a:bodyPr/>
          <a:lstStyle/>
          <a:p>
            <a:r>
              <a:rPr lang="zh-CN" altLang="en-US" dirty="0"/>
              <a:t>专栏四</a:t>
            </a:r>
            <a:r>
              <a:rPr lang="en-US" altLang="zh-CN" dirty="0"/>
              <a:t>	</a:t>
            </a:r>
            <a:r>
              <a:rPr lang="zh-CN" altLang="en-US" b="1" dirty="0">
                <a:highlight>
                  <a:srgbClr val="FFFF00"/>
                </a:highlight>
              </a:rPr>
              <a:t>主观概率</a:t>
            </a:r>
          </a:p>
        </p:txBody>
      </p:sp>
      <p:sp>
        <p:nvSpPr>
          <p:cNvPr id="3" name="内容占位符 2">
            <a:extLst>
              <a:ext uri="{FF2B5EF4-FFF2-40B4-BE49-F238E27FC236}">
                <a16:creationId xmlns:a16="http://schemas.microsoft.com/office/drawing/2014/main" id="{FAE70592-C290-3B76-216E-74B662CC7EC3}"/>
              </a:ext>
            </a:extLst>
          </p:cNvPr>
          <p:cNvSpPr>
            <a:spLocks noGrp="1"/>
          </p:cNvSpPr>
          <p:nvPr>
            <p:ph idx="1"/>
          </p:nvPr>
        </p:nvSpPr>
        <p:spPr/>
        <p:txBody>
          <a:bodyPr/>
          <a:lstStyle/>
          <a:p>
            <a:endParaRPr lang="zh-CN" altLang="en-US" dirty="0"/>
          </a:p>
        </p:txBody>
      </p:sp>
      <p:pic>
        <p:nvPicPr>
          <p:cNvPr id="5" name="图片 4">
            <a:extLst>
              <a:ext uri="{FF2B5EF4-FFF2-40B4-BE49-F238E27FC236}">
                <a16:creationId xmlns:a16="http://schemas.microsoft.com/office/drawing/2014/main" id="{7A76D099-8F93-F8CD-BC7E-D54250E2FAE5}"/>
              </a:ext>
            </a:extLst>
          </p:cNvPr>
          <p:cNvPicPr>
            <a:picLocks noChangeAspect="1"/>
          </p:cNvPicPr>
          <p:nvPr/>
        </p:nvPicPr>
        <p:blipFill>
          <a:blip r:embed="rId2"/>
          <a:stretch>
            <a:fillRect/>
          </a:stretch>
        </p:blipFill>
        <p:spPr>
          <a:xfrm>
            <a:off x="838200" y="1825625"/>
            <a:ext cx="4905375" cy="2057400"/>
          </a:xfrm>
          <a:prstGeom prst="rect">
            <a:avLst/>
          </a:prstGeom>
        </p:spPr>
      </p:pic>
    </p:spTree>
    <p:extLst>
      <p:ext uri="{BB962C8B-B14F-4D97-AF65-F5344CB8AC3E}">
        <p14:creationId xmlns:p14="http://schemas.microsoft.com/office/powerpoint/2010/main" val="3133305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4D5090-543C-9B64-166E-79FB89B8F7EB}"/>
              </a:ext>
            </a:extLst>
          </p:cNvPr>
          <p:cNvSpPr>
            <a:spLocks noGrp="1"/>
          </p:cNvSpPr>
          <p:nvPr>
            <p:ph type="title"/>
          </p:nvPr>
        </p:nvSpPr>
        <p:spPr/>
        <p:txBody>
          <a:bodyPr/>
          <a:lstStyle/>
          <a:p>
            <a:r>
              <a:rPr lang="zh-CN" altLang="en-US" dirty="0"/>
              <a:t>习题二</a:t>
            </a:r>
            <a:r>
              <a:rPr lang="en-US" altLang="zh-CN" dirty="0"/>
              <a:t>(right)</a:t>
            </a:r>
            <a:endParaRPr lang="zh-CN" altLang="en-US" dirty="0"/>
          </a:p>
        </p:txBody>
      </p:sp>
      <p:sp>
        <p:nvSpPr>
          <p:cNvPr id="3" name="内容占位符 2">
            <a:extLst>
              <a:ext uri="{FF2B5EF4-FFF2-40B4-BE49-F238E27FC236}">
                <a16:creationId xmlns:a16="http://schemas.microsoft.com/office/drawing/2014/main" id="{13CF8A59-DC3A-BEC0-8B97-2A0771464DED}"/>
              </a:ext>
            </a:extLst>
          </p:cNvPr>
          <p:cNvSpPr>
            <a:spLocks noGrp="1"/>
          </p:cNvSpPr>
          <p:nvPr>
            <p:ph idx="1"/>
          </p:nvPr>
        </p:nvSpPr>
        <p:spPr/>
        <p:txBody>
          <a:bodyPr/>
          <a:lstStyle/>
          <a:p>
            <a:r>
              <a:rPr lang="en-US" altLang="zh-CN" dirty="0"/>
              <a:t>P</a:t>
            </a:r>
            <a:r>
              <a:rPr lang="zh-CN" altLang="en-US" dirty="0"/>
              <a:t>（</a:t>
            </a:r>
            <a:r>
              <a:rPr lang="en-US" altLang="zh-CN" dirty="0"/>
              <a:t>TP</a:t>
            </a:r>
            <a:r>
              <a:rPr lang="zh-CN" altLang="en-US" dirty="0"/>
              <a:t>）</a:t>
            </a:r>
            <a:r>
              <a:rPr lang="en-US" altLang="zh-CN" dirty="0"/>
              <a:t>=0.7*0.8=0.56</a:t>
            </a:r>
          </a:p>
          <a:p>
            <a:r>
              <a:rPr lang="en-US" altLang="zh-CN" dirty="0"/>
              <a:t>P</a:t>
            </a:r>
            <a:r>
              <a:rPr lang="zh-CN" altLang="en-US" dirty="0"/>
              <a:t>（</a:t>
            </a:r>
            <a:r>
              <a:rPr lang="en-US" altLang="zh-CN" dirty="0"/>
              <a:t>TN</a:t>
            </a:r>
            <a:r>
              <a:rPr lang="zh-CN" altLang="en-US" dirty="0"/>
              <a:t>）</a:t>
            </a:r>
            <a:r>
              <a:rPr lang="en-US" altLang="zh-CN" dirty="0"/>
              <a:t>=0.7*0.2=0.14</a:t>
            </a:r>
          </a:p>
          <a:p>
            <a:r>
              <a:rPr lang="en-US" altLang="zh-CN" dirty="0"/>
              <a:t>P</a:t>
            </a:r>
            <a:r>
              <a:rPr lang="zh-CN" altLang="en-US" dirty="0"/>
              <a:t>（</a:t>
            </a:r>
            <a:r>
              <a:rPr lang="en-US" altLang="zh-CN" dirty="0"/>
              <a:t>FP</a:t>
            </a:r>
            <a:r>
              <a:rPr lang="zh-CN" altLang="en-US" dirty="0"/>
              <a:t>）</a:t>
            </a:r>
            <a:r>
              <a:rPr lang="en-US" altLang="zh-CN" dirty="0"/>
              <a:t>=0.3*0.1=0.03</a:t>
            </a:r>
          </a:p>
          <a:p>
            <a:r>
              <a:rPr lang="en-US" altLang="zh-CN" dirty="0"/>
              <a:t>P</a:t>
            </a:r>
            <a:r>
              <a:rPr lang="zh-CN" altLang="en-US" dirty="0"/>
              <a:t>（</a:t>
            </a:r>
            <a:r>
              <a:rPr lang="en-US" altLang="zh-CN" dirty="0"/>
              <a:t>FN</a:t>
            </a:r>
            <a:r>
              <a:rPr lang="zh-CN" altLang="en-US" dirty="0"/>
              <a:t>）</a:t>
            </a:r>
            <a:r>
              <a:rPr lang="en-US" altLang="zh-CN" dirty="0"/>
              <a:t>=0.3*0.9=0.27</a:t>
            </a:r>
          </a:p>
          <a:p>
            <a:r>
              <a:rPr lang="en-US" altLang="zh-CN" dirty="0"/>
              <a:t>P</a:t>
            </a:r>
            <a:r>
              <a:rPr lang="zh-CN" altLang="en-US" dirty="0"/>
              <a:t>（</a:t>
            </a:r>
            <a:r>
              <a:rPr lang="en-US" altLang="zh-CN" dirty="0"/>
              <a:t>T|P</a:t>
            </a:r>
            <a:r>
              <a:rPr lang="zh-CN" altLang="en-US" dirty="0"/>
              <a:t>）</a:t>
            </a:r>
            <a:r>
              <a:rPr lang="en-US" altLang="zh-CN" dirty="0"/>
              <a:t>=0.56/0.59=94.9%</a:t>
            </a:r>
          </a:p>
          <a:p>
            <a:r>
              <a:rPr lang="en-US" altLang="zh-CN" dirty="0"/>
              <a:t>P</a:t>
            </a:r>
            <a:r>
              <a:rPr lang="zh-CN" altLang="en-US" dirty="0"/>
              <a:t>（</a:t>
            </a:r>
            <a:r>
              <a:rPr lang="en-US" altLang="zh-CN" dirty="0"/>
              <a:t>F|N</a:t>
            </a:r>
            <a:r>
              <a:rPr lang="zh-CN" altLang="en-US" dirty="0"/>
              <a:t>）</a:t>
            </a:r>
            <a:r>
              <a:rPr lang="en-US" altLang="zh-CN" dirty="0"/>
              <a:t>=0.27/0.41=65.85%</a:t>
            </a:r>
          </a:p>
          <a:p>
            <a:r>
              <a:rPr lang="zh-CN" altLang="en-US" dirty="0"/>
              <a:t>这个检测可靠度这么高，原因应该是患病率比较高，所以患病检出率和健康误诊率高一点没啥关系（</a:t>
            </a:r>
            <a:r>
              <a:rPr lang="en-US" altLang="zh-CN" dirty="0"/>
              <a:t>compared to last example</a:t>
            </a:r>
            <a:r>
              <a:rPr lang="zh-CN" altLang="en-US" dirty="0"/>
              <a:t>）</a:t>
            </a:r>
          </a:p>
        </p:txBody>
      </p:sp>
    </p:spTree>
    <p:extLst>
      <p:ext uri="{BB962C8B-B14F-4D97-AF65-F5344CB8AC3E}">
        <p14:creationId xmlns:p14="http://schemas.microsoft.com/office/powerpoint/2010/main" val="35664622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612A8-7FF5-7F05-3458-D7A2B939BEFF}"/>
              </a:ext>
            </a:extLst>
          </p:cNvPr>
          <p:cNvSpPr>
            <a:spLocks noGrp="1"/>
          </p:cNvSpPr>
          <p:nvPr>
            <p:ph type="title"/>
          </p:nvPr>
        </p:nvSpPr>
        <p:spPr/>
        <p:txBody>
          <a:bodyPr/>
          <a:lstStyle/>
          <a:p>
            <a:r>
              <a:rPr lang="zh-CN" altLang="en-US" dirty="0"/>
              <a:t>第</a:t>
            </a:r>
            <a:r>
              <a:rPr lang="en-US" altLang="zh-CN" dirty="0"/>
              <a:t>19</a:t>
            </a:r>
            <a:r>
              <a:rPr lang="zh-CN" altLang="en-US" dirty="0"/>
              <a:t>章</a:t>
            </a:r>
            <a:r>
              <a:rPr lang="en-US" altLang="zh-CN" dirty="0"/>
              <a:t>——</a:t>
            </a:r>
            <a:r>
              <a:rPr lang="zh-CN" altLang="en-US" dirty="0"/>
              <a:t>继续生女儿的案例</a:t>
            </a:r>
          </a:p>
        </p:txBody>
      </p:sp>
      <p:sp>
        <p:nvSpPr>
          <p:cNvPr id="3" name="内容占位符 2">
            <a:extLst>
              <a:ext uri="{FF2B5EF4-FFF2-40B4-BE49-F238E27FC236}">
                <a16:creationId xmlns:a16="http://schemas.microsoft.com/office/drawing/2014/main" id="{1F7E5829-FE2C-AB66-33FB-B0CBEC1C2074}"/>
              </a:ext>
            </a:extLst>
          </p:cNvPr>
          <p:cNvSpPr>
            <a:spLocks noGrp="1"/>
          </p:cNvSpPr>
          <p:nvPr>
            <p:ph idx="1"/>
          </p:nvPr>
        </p:nvSpPr>
        <p:spPr/>
        <p:txBody>
          <a:bodyPr/>
          <a:lstStyle/>
          <a:p>
            <a:r>
              <a:rPr lang="zh-CN" altLang="en-US" dirty="0"/>
              <a:t>将原本分成生女儿能力弱、中、强设定为生女儿概率</a:t>
            </a:r>
            <a:r>
              <a:rPr lang="en-US" altLang="zh-CN" dirty="0"/>
              <a:t>0.4,0.5,0.6</a:t>
            </a:r>
            <a:r>
              <a:rPr lang="zh-CN" altLang="en-US" dirty="0"/>
              <a:t>，现在要用连续型变量来让生女儿能力概率成为</a:t>
            </a:r>
            <a:r>
              <a:rPr lang="en-US" altLang="zh-CN" dirty="0"/>
              <a:t>0-1</a:t>
            </a:r>
            <a:r>
              <a:rPr lang="zh-CN" altLang="en-US" dirty="0"/>
              <a:t>之间的连续函数</a:t>
            </a:r>
            <a:endParaRPr lang="en-US" altLang="zh-CN" dirty="0"/>
          </a:p>
          <a:p>
            <a:r>
              <a:rPr lang="zh-CN" altLang="en-US" dirty="0"/>
              <a:t>把各个类别的可能性的设定为概率密度时，称为</a:t>
            </a:r>
            <a:r>
              <a:rPr lang="zh-CN" altLang="en-US" b="1" dirty="0">
                <a:highlight>
                  <a:srgbClr val="FFFF00"/>
                </a:highlight>
              </a:rPr>
              <a:t>“先验分布”​</a:t>
            </a:r>
            <a:r>
              <a:rPr lang="zh-CN" altLang="en-US" dirty="0"/>
              <a:t>。这里先用的标准均匀分布</a:t>
            </a:r>
            <a:r>
              <a:rPr lang="en-US" altLang="zh-CN" dirty="0"/>
              <a:t>U(0,1)</a:t>
            </a:r>
            <a:r>
              <a:rPr lang="zh-CN" altLang="en-US" dirty="0"/>
              <a:t>，当然实际上不应该，应该是类似标准正态才对（怎么可能生女儿概率接近</a:t>
            </a:r>
            <a:r>
              <a:rPr lang="en-US" altLang="zh-CN" dirty="0"/>
              <a:t>0</a:t>
            </a:r>
            <a:r>
              <a:rPr lang="zh-CN" altLang="en-US" dirty="0"/>
              <a:t>和生女儿概率接近</a:t>
            </a:r>
            <a:r>
              <a:rPr lang="en-US" altLang="zh-CN" dirty="0"/>
              <a:t>0.5</a:t>
            </a:r>
            <a:r>
              <a:rPr lang="zh-CN" altLang="en-US" dirty="0"/>
              <a:t>的概率密度是相等的！）</a:t>
            </a:r>
            <a:endParaRPr lang="en-US" altLang="zh-CN" dirty="0"/>
          </a:p>
          <a:p>
            <a:endParaRPr lang="zh-CN" altLang="en-US" dirty="0"/>
          </a:p>
        </p:txBody>
      </p:sp>
      <p:pic>
        <p:nvPicPr>
          <p:cNvPr id="5" name="图片 4">
            <a:extLst>
              <a:ext uri="{FF2B5EF4-FFF2-40B4-BE49-F238E27FC236}">
                <a16:creationId xmlns:a16="http://schemas.microsoft.com/office/drawing/2014/main" id="{4A2E9479-7EB9-AF01-B8DA-8CEC30E861CF}"/>
              </a:ext>
            </a:extLst>
          </p:cNvPr>
          <p:cNvPicPr>
            <a:picLocks noChangeAspect="1"/>
          </p:cNvPicPr>
          <p:nvPr/>
        </p:nvPicPr>
        <p:blipFill>
          <a:blip r:embed="rId2"/>
          <a:stretch>
            <a:fillRect/>
          </a:stretch>
        </p:blipFill>
        <p:spPr>
          <a:xfrm>
            <a:off x="5045850" y="4614809"/>
            <a:ext cx="2100299" cy="2218976"/>
          </a:xfrm>
          <a:prstGeom prst="rect">
            <a:avLst/>
          </a:prstGeom>
        </p:spPr>
      </p:pic>
      <p:pic>
        <p:nvPicPr>
          <p:cNvPr id="7" name="图片 6">
            <a:extLst>
              <a:ext uri="{FF2B5EF4-FFF2-40B4-BE49-F238E27FC236}">
                <a16:creationId xmlns:a16="http://schemas.microsoft.com/office/drawing/2014/main" id="{DCCB6E9B-2C7F-EEB9-7DEC-D6142B7BC4F1}"/>
              </a:ext>
            </a:extLst>
          </p:cNvPr>
          <p:cNvPicPr>
            <a:picLocks noChangeAspect="1"/>
          </p:cNvPicPr>
          <p:nvPr/>
        </p:nvPicPr>
        <p:blipFill>
          <a:blip r:embed="rId3"/>
          <a:stretch>
            <a:fillRect/>
          </a:stretch>
        </p:blipFill>
        <p:spPr>
          <a:xfrm>
            <a:off x="0" y="5265656"/>
            <a:ext cx="4618182" cy="1583198"/>
          </a:xfrm>
          <a:prstGeom prst="rect">
            <a:avLst/>
          </a:prstGeom>
        </p:spPr>
      </p:pic>
      <p:pic>
        <p:nvPicPr>
          <p:cNvPr id="9" name="图片 8">
            <a:extLst>
              <a:ext uri="{FF2B5EF4-FFF2-40B4-BE49-F238E27FC236}">
                <a16:creationId xmlns:a16="http://schemas.microsoft.com/office/drawing/2014/main" id="{298270FF-7387-41B7-C18E-991342C76905}"/>
              </a:ext>
            </a:extLst>
          </p:cNvPr>
          <p:cNvPicPr>
            <a:picLocks noChangeAspect="1"/>
          </p:cNvPicPr>
          <p:nvPr/>
        </p:nvPicPr>
        <p:blipFill>
          <a:blip r:embed="rId4"/>
          <a:stretch>
            <a:fillRect/>
          </a:stretch>
        </p:blipFill>
        <p:spPr>
          <a:xfrm>
            <a:off x="7736841" y="4305478"/>
            <a:ext cx="4044627" cy="2528307"/>
          </a:xfrm>
          <a:prstGeom prst="rect">
            <a:avLst/>
          </a:prstGeom>
        </p:spPr>
      </p:pic>
    </p:spTree>
    <p:extLst>
      <p:ext uri="{BB962C8B-B14F-4D97-AF65-F5344CB8AC3E}">
        <p14:creationId xmlns:p14="http://schemas.microsoft.com/office/powerpoint/2010/main" val="1590481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DC270D-7782-E645-4F2F-28F9CBF792D8}"/>
              </a:ext>
            </a:extLst>
          </p:cNvPr>
          <p:cNvSpPr>
            <a:spLocks noGrp="1"/>
          </p:cNvSpPr>
          <p:nvPr>
            <p:ph type="title"/>
          </p:nvPr>
        </p:nvSpPr>
        <p:spPr/>
        <p:txBody>
          <a:bodyPr/>
          <a:lstStyle/>
          <a:p>
            <a:r>
              <a:rPr lang="zh-CN" altLang="en-US" dirty="0">
                <a:highlight>
                  <a:srgbClr val="FF0000"/>
                </a:highlight>
              </a:rPr>
              <a:t>这里可能要多复习一下</a:t>
            </a:r>
          </a:p>
        </p:txBody>
      </p:sp>
      <p:sp>
        <p:nvSpPr>
          <p:cNvPr id="3" name="内容占位符 2">
            <a:extLst>
              <a:ext uri="{FF2B5EF4-FFF2-40B4-BE49-F238E27FC236}">
                <a16:creationId xmlns:a16="http://schemas.microsoft.com/office/drawing/2014/main" id="{86D12D28-8715-CAD0-2FD0-50C75138C94A}"/>
              </a:ext>
            </a:extLst>
          </p:cNvPr>
          <p:cNvSpPr>
            <a:spLocks noGrp="1"/>
          </p:cNvSpPr>
          <p:nvPr>
            <p:ph idx="1"/>
          </p:nvPr>
        </p:nvSpPr>
        <p:spPr>
          <a:xfrm>
            <a:off x="1678684" y="1917989"/>
            <a:ext cx="10515600" cy="4351338"/>
          </a:xfrm>
        </p:spPr>
        <p:txBody>
          <a:bodyPr/>
          <a:lstStyle/>
          <a:p>
            <a:r>
              <a:rPr lang="en-US" altLang="zh-CN" dirty="0"/>
              <a:t>Ok</a:t>
            </a:r>
            <a:r>
              <a:rPr lang="zh-CN" altLang="en-US" dirty="0"/>
              <a:t>，那么已经生了第一胎是女生后，现在将开始的后验概率密度设定为先验概率密度：   所以第二胎是女生的后验概率是</a:t>
            </a:r>
            <a:r>
              <a:rPr lang="en-US" altLang="zh-CN" dirty="0"/>
              <a:t>P(</a:t>
            </a:r>
            <a:r>
              <a:rPr lang="zh-CN" altLang="en-US" dirty="0"/>
              <a:t>父母生女儿能力是</a:t>
            </a:r>
            <a:r>
              <a:rPr lang="en-US" altLang="zh-CN" dirty="0"/>
              <a:t>x) * P(</a:t>
            </a:r>
            <a:r>
              <a:rPr lang="zh-CN" altLang="en-US" dirty="0"/>
              <a:t>生女儿 </a:t>
            </a:r>
            <a:r>
              <a:rPr lang="en-US" altLang="zh-CN" dirty="0"/>
              <a:t>| </a:t>
            </a:r>
            <a:r>
              <a:rPr lang="zh-CN" altLang="en-US" dirty="0"/>
              <a:t>父母生女儿能力是</a:t>
            </a:r>
            <a:r>
              <a:rPr lang="en-US" altLang="zh-CN" dirty="0"/>
              <a:t>x)= 2x* x=2x</a:t>
            </a:r>
            <a:r>
              <a:rPr lang="en-US" altLang="zh-CN" baseline="30000" dirty="0"/>
              <a:t>2</a:t>
            </a:r>
            <a:r>
              <a:rPr lang="en-US" altLang="zh-CN" dirty="0"/>
              <a:t>,</a:t>
            </a:r>
            <a:r>
              <a:rPr lang="zh-CN" altLang="en-US" dirty="0"/>
              <a:t>他的期望由贝塔分布的期望公式得到</a:t>
            </a:r>
            <a:r>
              <a:rPr lang="en-US" altLang="zh-CN" dirty="0"/>
              <a:t>3/4</a:t>
            </a:r>
            <a:endParaRPr lang="zh-CN" altLang="en-US" dirty="0"/>
          </a:p>
        </p:txBody>
      </p:sp>
      <p:pic>
        <p:nvPicPr>
          <p:cNvPr id="5" name="图片 4">
            <a:extLst>
              <a:ext uri="{FF2B5EF4-FFF2-40B4-BE49-F238E27FC236}">
                <a16:creationId xmlns:a16="http://schemas.microsoft.com/office/drawing/2014/main" id="{878F092F-76AD-524E-C8EB-AEF6BB786744}"/>
              </a:ext>
            </a:extLst>
          </p:cNvPr>
          <p:cNvPicPr>
            <a:picLocks noChangeAspect="1"/>
          </p:cNvPicPr>
          <p:nvPr/>
        </p:nvPicPr>
        <p:blipFill>
          <a:blip r:embed="rId2"/>
          <a:stretch>
            <a:fillRect/>
          </a:stretch>
        </p:blipFill>
        <p:spPr>
          <a:xfrm>
            <a:off x="0" y="2946400"/>
            <a:ext cx="1678684" cy="3911600"/>
          </a:xfrm>
          <a:prstGeom prst="rect">
            <a:avLst/>
          </a:prstGeom>
        </p:spPr>
      </p:pic>
      <p:pic>
        <p:nvPicPr>
          <p:cNvPr id="7" name="图片 6">
            <a:extLst>
              <a:ext uri="{FF2B5EF4-FFF2-40B4-BE49-F238E27FC236}">
                <a16:creationId xmlns:a16="http://schemas.microsoft.com/office/drawing/2014/main" id="{DC97ECAD-2FC2-BA9D-46E9-3365B4FB2D30}"/>
              </a:ext>
            </a:extLst>
          </p:cNvPr>
          <p:cNvPicPr>
            <a:picLocks noChangeAspect="1"/>
          </p:cNvPicPr>
          <p:nvPr/>
        </p:nvPicPr>
        <p:blipFill>
          <a:blip r:embed="rId3"/>
          <a:stretch>
            <a:fillRect/>
          </a:stretch>
        </p:blipFill>
        <p:spPr>
          <a:xfrm>
            <a:off x="2638113" y="3796144"/>
            <a:ext cx="5198989" cy="3061855"/>
          </a:xfrm>
          <a:prstGeom prst="rect">
            <a:avLst/>
          </a:prstGeom>
        </p:spPr>
      </p:pic>
    </p:spTree>
    <p:extLst>
      <p:ext uri="{BB962C8B-B14F-4D97-AF65-F5344CB8AC3E}">
        <p14:creationId xmlns:p14="http://schemas.microsoft.com/office/powerpoint/2010/main" val="20479496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3101AA-C2B2-15CB-A068-0EA04A2FF50B}"/>
              </a:ext>
            </a:extLst>
          </p:cNvPr>
          <p:cNvSpPr>
            <a:spLocks noGrp="1"/>
          </p:cNvSpPr>
          <p:nvPr>
            <p:ph type="title"/>
          </p:nvPr>
        </p:nvSpPr>
        <p:spPr>
          <a:xfrm>
            <a:off x="838200" y="0"/>
            <a:ext cx="10515600" cy="1325563"/>
          </a:xfrm>
        </p:spPr>
        <p:txBody>
          <a:bodyPr/>
          <a:lstStyle/>
          <a:p>
            <a:r>
              <a:rPr lang="en-US" altLang="zh-CN" dirty="0"/>
              <a:t>3. </a:t>
            </a:r>
            <a:r>
              <a:rPr lang="zh-CN" altLang="en-US" dirty="0"/>
              <a:t>回过头，在生第一胎时就假定父母生女儿能力不是</a:t>
            </a:r>
            <a:r>
              <a:rPr lang="en-US" altLang="zh-CN" dirty="0"/>
              <a:t>0-1</a:t>
            </a:r>
            <a:r>
              <a:rPr lang="zh-CN" altLang="en-US" dirty="0"/>
              <a:t>的均匀分布</a:t>
            </a:r>
          </a:p>
        </p:txBody>
      </p:sp>
      <p:sp>
        <p:nvSpPr>
          <p:cNvPr id="3" name="内容占位符 2">
            <a:extLst>
              <a:ext uri="{FF2B5EF4-FFF2-40B4-BE49-F238E27FC236}">
                <a16:creationId xmlns:a16="http://schemas.microsoft.com/office/drawing/2014/main" id="{8A6D2E1A-D10A-3776-41C3-0C53CCD79D9E}"/>
              </a:ext>
            </a:extLst>
          </p:cNvPr>
          <p:cNvSpPr>
            <a:spLocks noGrp="1"/>
          </p:cNvSpPr>
          <p:nvPr>
            <p:ph idx="1"/>
          </p:nvPr>
        </p:nvSpPr>
        <p:spPr>
          <a:xfrm>
            <a:off x="505691" y="1599334"/>
            <a:ext cx="10771909" cy="5258666"/>
          </a:xfrm>
        </p:spPr>
        <p:txBody>
          <a:bodyPr>
            <a:normAutofit fontScale="70000" lnSpcReduction="20000"/>
          </a:bodyPr>
          <a:lstStyle/>
          <a:p>
            <a:r>
              <a:rPr lang="en-US" altLang="zh-CN" dirty="0"/>
              <a:t>###</a:t>
            </a:r>
            <a:r>
              <a:rPr lang="zh-CN" altLang="en-US" dirty="0"/>
              <a:t>而是越靠近生女儿力</a:t>
            </a:r>
            <a:r>
              <a:rPr lang="en-US" altLang="zh-CN" dirty="0"/>
              <a:t>0.5</a:t>
            </a:r>
            <a:r>
              <a:rPr lang="zh-CN" altLang="en-US" dirty="0"/>
              <a:t>可能性越大，但不是用正态分布（为什么呢？下一页说），而是二次函数：</a:t>
            </a:r>
            <a:r>
              <a:rPr lang="en-US" altLang="zh-CN" dirty="0"/>
              <a:t>y=6x(1-x)</a:t>
            </a:r>
            <a:r>
              <a:rPr lang="zh-CN" altLang="en-US" dirty="0"/>
              <a:t>这个贝塔分布。  取值</a:t>
            </a:r>
            <a:r>
              <a:rPr lang="en-US" altLang="zh-CN" dirty="0"/>
              <a:t>6</a:t>
            </a:r>
            <a:r>
              <a:rPr lang="zh-CN" altLang="en-US" dirty="0"/>
              <a:t>是因为要让面积等于</a:t>
            </a:r>
            <a:r>
              <a:rPr lang="en-US" altLang="zh-CN" dirty="0"/>
              <a:t>1</a:t>
            </a:r>
          </a:p>
          <a:p>
            <a:endParaRPr lang="en-US" altLang="zh-CN" dirty="0"/>
          </a:p>
          <a:p>
            <a:r>
              <a:rPr lang="zh-CN" altLang="en-US" dirty="0"/>
              <a:t>厘清一下：  </a:t>
            </a:r>
            <a:endParaRPr lang="en-US" altLang="zh-CN" dirty="0"/>
          </a:p>
          <a:p>
            <a:pPr lvl="1"/>
            <a:r>
              <a:rPr lang="zh-CN" altLang="en-US" b="1" dirty="0"/>
              <a:t>先验概率</a:t>
            </a:r>
            <a:r>
              <a:rPr lang="zh-CN" altLang="en-US" dirty="0"/>
              <a:t>是生女儿能力是</a:t>
            </a:r>
            <a:r>
              <a:rPr lang="en-US" altLang="zh-CN" dirty="0"/>
              <a:t>x</a:t>
            </a:r>
            <a:r>
              <a:rPr lang="zh-CN" altLang="en-US" dirty="0"/>
              <a:t>的可能性，</a:t>
            </a:r>
            <a:r>
              <a:rPr lang="en-US" altLang="zh-CN" dirty="0"/>
              <a:t>which is </a:t>
            </a:r>
            <a:r>
              <a:rPr lang="zh-CN" altLang="en-US" dirty="0"/>
              <a:t>概率密度分布</a:t>
            </a:r>
            <a:endParaRPr lang="en-US" altLang="zh-CN" dirty="0"/>
          </a:p>
          <a:p>
            <a:pPr lvl="1"/>
            <a:r>
              <a:rPr lang="zh-CN" altLang="en-US" b="1" dirty="0"/>
              <a:t>条件概率</a:t>
            </a:r>
            <a:r>
              <a:rPr lang="zh-CN" altLang="en-US" dirty="0"/>
              <a:t>是</a:t>
            </a:r>
            <a:r>
              <a:rPr lang="en-US" altLang="zh-CN" dirty="0"/>
              <a:t>P</a:t>
            </a:r>
            <a:r>
              <a:rPr lang="zh-CN" altLang="en-US" dirty="0"/>
              <a:t>（生女儿</a:t>
            </a:r>
            <a:r>
              <a:rPr lang="en-US" altLang="zh-CN" dirty="0"/>
              <a:t>|</a:t>
            </a:r>
            <a:r>
              <a:rPr lang="zh-CN" altLang="en-US" dirty="0"/>
              <a:t>生女儿能力是</a:t>
            </a:r>
            <a:r>
              <a:rPr lang="en-US" altLang="zh-CN" dirty="0"/>
              <a:t>x</a:t>
            </a:r>
            <a:r>
              <a:rPr lang="zh-CN" altLang="en-US" dirty="0"/>
              <a:t>）</a:t>
            </a:r>
            <a:r>
              <a:rPr lang="en-US" altLang="zh-CN" dirty="0"/>
              <a:t>=x</a:t>
            </a:r>
          </a:p>
          <a:p>
            <a:pPr lvl="1"/>
            <a:r>
              <a:rPr lang="zh-CN" altLang="en-US" b="1" dirty="0"/>
              <a:t>后验概率</a:t>
            </a:r>
            <a:r>
              <a:rPr lang="zh-CN" altLang="en-US" dirty="0"/>
              <a:t>就意味着有很多个或者说也是个分布，后验概率是有主语的，是</a:t>
            </a:r>
            <a:r>
              <a:rPr lang="zh-CN" altLang="en-US" b="1" dirty="0"/>
              <a:t>生女儿能力是</a:t>
            </a:r>
            <a:r>
              <a:rPr lang="en-US" altLang="zh-CN" b="1" dirty="0"/>
              <a:t>x</a:t>
            </a:r>
            <a:r>
              <a:rPr lang="zh-CN" altLang="en-US" b="1" dirty="0"/>
              <a:t>的后验概率</a:t>
            </a:r>
            <a:r>
              <a:rPr lang="zh-CN" altLang="en-US" dirty="0"/>
              <a:t>：</a:t>
            </a:r>
            <a:r>
              <a:rPr lang="en-US" altLang="zh-CN" dirty="0"/>
              <a:t>P</a:t>
            </a:r>
            <a:r>
              <a:rPr lang="zh-CN" altLang="en-US" dirty="0"/>
              <a:t>（生女儿能力是</a:t>
            </a:r>
            <a:r>
              <a:rPr lang="en-US" altLang="zh-CN" dirty="0"/>
              <a:t>x|</a:t>
            </a:r>
            <a:r>
              <a:rPr lang="zh-CN" altLang="en-US" dirty="0"/>
              <a:t>生的是女儿）</a:t>
            </a:r>
            <a:endParaRPr lang="en-US" altLang="zh-CN" dirty="0"/>
          </a:p>
          <a:p>
            <a:pPr lvl="1"/>
            <a:r>
              <a:rPr lang="zh-CN" altLang="en-US" dirty="0"/>
              <a:t>第一胎生女儿的可能性是</a:t>
            </a:r>
            <a:r>
              <a:rPr lang="zh-CN" altLang="en-US" b="1" dirty="0"/>
              <a:t>期望值</a:t>
            </a:r>
            <a:r>
              <a:rPr lang="zh-CN" altLang="en-US" dirty="0"/>
              <a:t>：基于父母生女儿能力是</a:t>
            </a:r>
            <a:r>
              <a:rPr lang="en-US" altLang="zh-CN" dirty="0"/>
              <a:t>x</a:t>
            </a:r>
            <a:r>
              <a:rPr lang="zh-CN" altLang="en-US" dirty="0"/>
              <a:t>的可能性</a:t>
            </a:r>
            <a:r>
              <a:rPr lang="en-US" altLang="zh-CN" dirty="0"/>
              <a:t>*x</a:t>
            </a:r>
            <a:r>
              <a:rPr lang="zh-CN" altLang="en-US" dirty="0"/>
              <a:t>然后加起来。</a:t>
            </a:r>
            <a:endParaRPr lang="en-US" altLang="zh-CN" dirty="0"/>
          </a:p>
          <a:p>
            <a:endParaRPr lang="en-US" altLang="zh-CN" dirty="0"/>
          </a:p>
          <a:p>
            <a:r>
              <a:rPr lang="zh-CN" altLang="en-US" strike="sngStrike" dirty="0"/>
              <a:t>第一胎生女儿的后验概率</a:t>
            </a:r>
            <a:r>
              <a:rPr lang="en-US" altLang="zh-CN" strike="sngStrike" dirty="0"/>
              <a:t>P</a:t>
            </a:r>
            <a:r>
              <a:rPr lang="zh-CN" altLang="en-US" strike="sngStrike" dirty="0"/>
              <a:t>（父母生女儿能力是</a:t>
            </a:r>
            <a:r>
              <a:rPr lang="en-US" altLang="zh-CN" strike="sngStrike" dirty="0"/>
              <a:t>x</a:t>
            </a:r>
            <a:r>
              <a:rPr lang="zh-CN" altLang="en-US" strike="sngStrike" dirty="0"/>
              <a:t>）</a:t>
            </a:r>
            <a:r>
              <a:rPr lang="en-US" altLang="zh-CN" strike="sngStrike" dirty="0"/>
              <a:t>* P</a:t>
            </a:r>
            <a:r>
              <a:rPr lang="zh-CN" altLang="en-US" strike="sngStrike" dirty="0"/>
              <a:t>（父母生女儿</a:t>
            </a:r>
            <a:r>
              <a:rPr lang="en-US" altLang="zh-CN" strike="sngStrike" dirty="0"/>
              <a:t>|</a:t>
            </a:r>
            <a:r>
              <a:rPr lang="zh-CN" altLang="en-US" strike="sngStrike" dirty="0"/>
              <a:t>父母生女儿能力是</a:t>
            </a:r>
            <a:r>
              <a:rPr lang="en-US" altLang="zh-CN" strike="sngStrike" dirty="0"/>
              <a:t>x</a:t>
            </a:r>
            <a:r>
              <a:rPr lang="zh-CN" altLang="en-US" strike="sngStrike" dirty="0"/>
              <a:t>） </a:t>
            </a:r>
            <a:r>
              <a:rPr lang="en-US" altLang="zh-CN" strike="sngStrike" dirty="0"/>
              <a:t>=</a:t>
            </a:r>
            <a:endParaRPr lang="en-US" altLang="zh-CN" dirty="0"/>
          </a:p>
          <a:p>
            <a:r>
              <a:rPr lang="zh-CN" altLang="en-US" dirty="0"/>
              <a:t>所以最初</a:t>
            </a:r>
            <a:r>
              <a:rPr lang="en-US" altLang="zh-CN" dirty="0"/>
              <a:t>P</a:t>
            </a:r>
            <a:r>
              <a:rPr lang="zh-CN" altLang="en-US" dirty="0"/>
              <a:t>（生女儿能力是</a:t>
            </a:r>
            <a:r>
              <a:rPr lang="en-US" altLang="zh-CN" dirty="0"/>
              <a:t>x</a:t>
            </a:r>
            <a:r>
              <a:rPr lang="zh-CN" altLang="en-US" dirty="0"/>
              <a:t>）的先验分布是</a:t>
            </a:r>
            <a:r>
              <a:rPr lang="en-US" altLang="zh-CN" dirty="0"/>
              <a:t>y=6x(1-x)</a:t>
            </a:r>
          </a:p>
          <a:p>
            <a:r>
              <a:rPr lang="zh-CN" altLang="en-US" dirty="0"/>
              <a:t>条件概率</a:t>
            </a:r>
            <a:r>
              <a:rPr lang="en-US" altLang="zh-CN" dirty="0"/>
              <a:t>P(</a:t>
            </a:r>
            <a:r>
              <a:rPr lang="zh-CN" altLang="en-US" dirty="0"/>
              <a:t>第一胎生女儿</a:t>
            </a:r>
            <a:r>
              <a:rPr lang="en-US" altLang="zh-CN" dirty="0"/>
              <a:t>|</a:t>
            </a:r>
            <a:r>
              <a:rPr lang="zh-CN" altLang="en-US" dirty="0"/>
              <a:t>生女儿能力是</a:t>
            </a:r>
            <a:r>
              <a:rPr lang="en-US" altLang="zh-CN" dirty="0"/>
              <a:t>x)=x</a:t>
            </a:r>
          </a:p>
          <a:p>
            <a:r>
              <a:rPr lang="zh-CN" altLang="en-US" dirty="0"/>
              <a:t>生女儿能力是</a:t>
            </a:r>
            <a:r>
              <a:rPr lang="en-US" altLang="zh-CN" dirty="0"/>
              <a:t>x</a:t>
            </a:r>
            <a:r>
              <a:rPr lang="zh-CN" altLang="en-US" dirty="0"/>
              <a:t>的后验概率分布是</a:t>
            </a:r>
            <a:r>
              <a:rPr lang="en-US" altLang="zh-CN" dirty="0"/>
              <a:t>P</a:t>
            </a:r>
            <a:r>
              <a:rPr lang="zh-CN" altLang="en-US" dirty="0"/>
              <a:t>（生女儿能力是</a:t>
            </a:r>
            <a:r>
              <a:rPr lang="en-US" altLang="zh-CN" dirty="0"/>
              <a:t>x| </a:t>
            </a:r>
            <a:r>
              <a:rPr lang="zh-CN" altLang="en-US" dirty="0"/>
              <a:t>第一胎生女儿）</a:t>
            </a:r>
            <a:r>
              <a:rPr lang="en-US" altLang="zh-CN" dirty="0"/>
              <a:t>=P</a:t>
            </a:r>
            <a:r>
              <a:rPr lang="zh-CN" altLang="en-US" dirty="0"/>
              <a:t>（生女儿能力是</a:t>
            </a:r>
            <a:r>
              <a:rPr lang="en-US" altLang="zh-CN" dirty="0"/>
              <a:t>x</a:t>
            </a:r>
            <a:r>
              <a:rPr lang="zh-CN" altLang="en-US" dirty="0"/>
              <a:t>，且生了女儿）</a:t>
            </a:r>
            <a:r>
              <a:rPr lang="en-US" altLang="zh-CN" dirty="0"/>
              <a:t>/P(</a:t>
            </a:r>
            <a:r>
              <a:rPr lang="zh-CN" altLang="en-US" dirty="0"/>
              <a:t>生女儿</a:t>
            </a:r>
            <a:r>
              <a:rPr lang="en-US" altLang="zh-CN" dirty="0"/>
              <a:t>)</a:t>
            </a:r>
            <a:r>
              <a:rPr lang="zh-CN" altLang="en-US" dirty="0"/>
              <a:t>，这里就要用到微积分了，这是和之前不同的地方。 </a:t>
            </a:r>
            <a:r>
              <a:rPr lang="en-US" altLang="zh-CN" dirty="0"/>
              <a:t>= P</a:t>
            </a:r>
            <a:r>
              <a:rPr lang="zh-CN" altLang="en-US" dirty="0"/>
              <a:t>（生女儿能力是</a:t>
            </a:r>
            <a:r>
              <a:rPr lang="en-US" altLang="zh-CN" dirty="0"/>
              <a:t>x</a:t>
            </a:r>
            <a:r>
              <a:rPr lang="zh-CN" altLang="en-US" dirty="0"/>
              <a:t>）</a:t>
            </a:r>
            <a:r>
              <a:rPr lang="en-US" altLang="zh-CN" dirty="0"/>
              <a:t>P</a:t>
            </a:r>
            <a:r>
              <a:rPr lang="zh-CN" altLang="en-US" dirty="0"/>
              <a:t>（</a:t>
            </a:r>
            <a:r>
              <a:rPr lang="en-US" altLang="zh-CN" dirty="0"/>
              <a:t> </a:t>
            </a:r>
            <a:r>
              <a:rPr lang="zh-CN" altLang="en-US" dirty="0"/>
              <a:t>第一胎生女儿 </a:t>
            </a:r>
            <a:r>
              <a:rPr lang="en-US" altLang="zh-CN" dirty="0"/>
              <a:t>| </a:t>
            </a:r>
            <a:r>
              <a:rPr lang="zh-CN" altLang="en-US" dirty="0"/>
              <a:t>生女儿能力是</a:t>
            </a:r>
            <a:r>
              <a:rPr lang="en-US" altLang="zh-CN" dirty="0"/>
              <a:t>x</a:t>
            </a:r>
            <a:r>
              <a:rPr lang="zh-CN" altLang="en-US" dirty="0"/>
              <a:t>）</a:t>
            </a:r>
            <a:r>
              <a:rPr lang="en-US" altLang="zh-CN" dirty="0"/>
              <a:t>/</a:t>
            </a:r>
            <a:r>
              <a:rPr lang="zh-CN" altLang="en-US" dirty="0"/>
              <a:t>积分符号然后重复分子，   </a:t>
            </a:r>
            <a:r>
              <a:rPr lang="en-US" altLang="zh-CN" dirty="0"/>
              <a:t>= 6x</a:t>
            </a:r>
            <a:r>
              <a:rPr lang="en-US" altLang="zh-CN" baseline="30000" dirty="0"/>
              <a:t>2</a:t>
            </a:r>
            <a:r>
              <a:rPr lang="en-US" altLang="zh-CN" dirty="0"/>
              <a:t>(1-x) / 0.5 </a:t>
            </a:r>
            <a:r>
              <a:rPr lang="en-US" altLang="zh-CN" b="1" dirty="0">
                <a:solidFill>
                  <a:srgbClr val="FF0000"/>
                </a:solidFill>
              </a:rPr>
              <a:t>=12x</a:t>
            </a:r>
            <a:r>
              <a:rPr lang="en-US" altLang="zh-CN" b="1" baseline="30000" dirty="0">
                <a:solidFill>
                  <a:srgbClr val="FF0000"/>
                </a:solidFill>
              </a:rPr>
              <a:t>2</a:t>
            </a:r>
            <a:r>
              <a:rPr lang="en-US" altLang="zh-CN" b="1" dirty="0">
                <a:solidFill>
                  <a:srgbClr val="FF0000"/>
                </a:solidFill>
              </a:rPr>
              <a:t>(1-x)</a:t>
            </a:r>
            <a:r>
              <a:rPr lang="zh-CN" altLang="en-US" b="1" dirty="0">
                <a:solidFill>
                  <a:srgbClr val="FF0000"/>
                </a:solidFill>
              </a:rPr>
              <a:t>     没错的，他们的积分是</a:t>
            </a:r>
            <a:r>
              <a:rPr lang="en-US" altLang="zh-CN" b="1" dirty="0">
                <a:solidFill>
                  <a:srgbClr val="FF0000"/>
                </a:solidFill>
              </a:rPr>
              <a:t>1</a:t>
            </a:r>
          </a:p>
          <a:p>
            <a:r>
              <a:rPr lang="zh-CN" altLang="en-US" dirty="0"/>
              <a:t>于是生完一胎后预期第二胎还是女儿的可能性，期望值是积分后验概率</a:t>
            </a:r>
            <a:r>
              <a:rPr lang="en-US" altLang="zh-CN" dirty="0"/>
              <a:t>*x=3/5</a:t>
            </a:r>
            <a:r>
              <a:rPr lang="zh-CN" altLang="en-US" dirty="0"/>
              <a:t>，当然也可以用后验概率是</a:t>
            </a:r>
            <a:r>
              <a:rPr lang="en-US" altLang="zh-CN" dirty="0"/>
              <a:t>α=3,β=2</a:t>
            </a:r>
            <a:r>
              <a:rPr lang="zh-CN" altLang="en-US" dirty="0"/>
              <a:t>的贝塔分布，那么其期望值是</a:t>
            </a:r>
            <a:r>
              <a:rPr lang="en-US" altLang="zh-CN" dirty="0"/>
              <a:t>3/5</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38527958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BC54D2-E4FE-1C39-6D04-43ABF9ED4C3A}"/>
              </a:ext>
            </a:extLst>
          </p:cNvPr>
          <p:cNvSpPr>
            <a:spLocks noGrp="1"/>
          </p:cNvSpPr>
          <p:nvPr>
            <p:ph type="title"/>
          </p:nvPr>
        </p:nvSpPr>
        <p:spPr/>
        <p:txBody>
          <a:bodyPr/>
          <a:lstStyle/>
          <a:p>
            <a:endParaRPr lang="zh-CN" altLang="en-US" dirty="0"/>
          </a:p>
        </p:txBody>
      </p:sp>
      <p:sp>
        <p:nvSpPr>
          <p:cNvPr id="3" name="内容占位符 2">
            <a:extLst>
              <a:ext uri="{FF2B5EF4-FFF2-40B4-BE49-F238E27FC236}">
                <a16:creationId xmlns:a16="http://schemas.microsoft.com/office/drawing/2014/main" id="{962EBCA9-FC5A-F2F6-D95D-76DF481B118A}"/>
              </a:ext>
            </a:extLst>
          </p:cNvPr>
          <p:cNvSpPr>
            <a:spLocks noGrp="1"/>
          </p:cNvSpPr>
          <p:nvPr>
            <p:ph idx="1"/>
          </p:nvPr>
        </p:nvSpPr>
        <p:spPr/>
        <p:txBody>
          <a:bodyPr/>
          <a:lstStyle/>
          <a:p>
            <a:r>
              <a:rPr lang="zh-CN" altLang="en-US" dirty="0"/>
              <a:t>为何把“某对夫妇生女孩的概率”的贝叶斯推理中的先验分布设定为贝塔分布的原因了吧。这是</a:t>
            </a:r>
            <a:r>
              <a:rPr lang="zh-CN" altLang="en-US" b="1" dirty="0">
                <a:solidFill>
                  <a:srgbClr val="FF0000"/>
                </a:solidFill>
              </a:rPr>
              <a:t>因为，后验分布也恰好为贝塔分布</a:t>
            </a:r>
            <a:endParaRPr lang="en-US" altLang="zh-CN" b="1" dirty="0">
              <a:solidFill>
                <a:srgbClr val="FF0000"/>
              </a:solidFill>
            </a:endParaRPr>
          </a:p>
          <a:p>
            <a:pPr marL="0" indent="0">
              <a:buNone/>
            </a:pPr>
            <a:endParaRPr lang="en-US" altLang="zh-CN" dirty="0"/>
          </a:p>
          <a:p>
            <a:r>
              <a:rPr lang="zh-CN" altLang="en-US" dirty="0"/>
              <a:t>后验分布与先验分布相同的分布，这样的先验分布称为</a:t>
            </a:r>
            <a:r>
              <a:rPr lang="zh-CN" altLang="en-US" b="1" dirty="0">
                <a:solidFill>
                  <a:srgbClr val="FF0000"/>
                </a:solidFill>
              </a:rPr>
              <a:t>“共轭先验分布”</a:t>
            </a:r>
          </a:p>
        </p:txBody>
      </p:sp>
    </p:spTree>
    <p:extLst>
      <p:ext uri="{BB962C8B-B14F-4D97-AF65-F5344CB8AC3E}">
        <p14:creationId xmlns:p14="http://schemas.microsoft.com/office/powerpoint/2010/main" val="41989869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354746-3720-1B4E-7966-37BF1290AF0E}"/>
              </a:ext>
            </a:extLst>
          </p:cNvPr>
          <p:cNvSpPr>
            <a:spLocks noGrp="1"/>
          </p:cNvSpPr>
          <p:nvPr>
            <p:ph type="title"/>
          </p:nvPr>
        </p:nvSpPr>
        <p:spPr/>
        <p:txBody>
          <a:bodyPr/>
          <a:lstStyle/>
          <a:p>
            <a:r>
              <a:rPr lang="zh-CN" altLang="en-US" dirty="0">
                <a:highlight>
                  <a:srgbClr val="FF0000"/>
                </a:highlight>
              </a:rPr>
              <a:t>习题</a:t>
            </a:r>
            <a:r>
              <a:rPr lang="en-US" altLang="zh-CN" dirty="0">
                <a:highlight>
                  <a:srgbClr val="FF0000"/>
                </a:highlight>
              </a:rPr>
              <a:t>19</a:t>
            </a:r>
            <a:endParaRPr lang="zh-CN" altLang="en-US" dirty="0">
              <a:highlight>
                <a:srgbClr val="FF0000"/>
              </a:highlight>
            </a:endParaRPr>
          </a:p>
        </p:txBody>
      </p:sp>
      <p:sp>
        <p:nvSpPr>
          <p:cNvPr id="3" name="内容占位符 2">
            <a:extLst>
              <a:ext uri="{FF2B5EF4-FFF2-40B4-BE49-F238E27FC236}">
                <a16:creationId xmlns:a16="http://schemas.microsoft.com/office/drawing/2014/main" id="{8A5D4FD6-7DF0-3684-5771-A45A377C5582}"/>
              </a:ext>
            </a:extLst>
          </p:cNvPr>
          <p:cNvSpPr>
            <a:spLocks noGrp="1"/>
          </p:cNvSpPr>
          <p:nvPr>
            <p:ph idx="1"/>
          </p:nvPr>
        </p:nvSpPr>
        <p:spPr/>
        <p:txBody>
          <a:bodyPr/>
          <a:lstStyle/>
          <a:p>
            <a:r>
              <a:rPr lang="zh-CN" altLang="en-US" dirty="0"/>
              <a:t>假定有效的先验概率密度</a:t>
            </a:r>
            <a:r>
              <a:rPr lang="en-US" altLang="zh-CN" dirty="0"/>
              <a:t>y=1</a:t>
            </a:r>
          </a:p>
          <a:p>
            <a:r>
              <a:rPr lang="en-US" altLang="zh-CN" dirty="0"/>
              <a:t>4,6,</a:t>
            </a:r>
          </a:p>
          <a:p>
            <a:r>
              <a:rPr lang="en-US" altLang="zh-CN" dirty="0"/>
              <a:t>4,6</a:t>
            </a:r>
          </a:p>
          <a:p>
            <a:r>
              <a:rPr lang="en-US" altLang="zh-CN" dirty="0"/>
              <a:t>5,7</a:t>
            </a:r>
          </a:p>
          <a:p>
            <a:r>
              <a:rPr lang="en-US" altLang="zh-CN" dirty="0"/>
              <a:t>5/12</a:t>
            </a:r>
            <a:endParaRPr lang="zh-CN" altLang="en-US" dirty="0"/>
          </a:p>
        </p:txBody>
      </p:sp>
    </p:spTree>
    <p:extLst>
      <p:ext uri="{BB962C8B-B14F-4D97-AF65-F5344CB8AC3E}">
        <p14:creationId xmlns:p14="http://schemas.microsoft.com/office/powerpoint/2010/main" val="8819866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9BEC5E-F646-3D15-B021-877865F6C9CB}"/>
              </a:ext>
            </a:extLst>
          </p:cNvPr>
          <p:cNvSpPr>
            <a:spLocks noGrp="1"/>
          </p:cNvSpPr>
          <p:nvPr>
            <p:ph type="title"/>
          </p:nvPr>
        </p:nvSpPr>
        <p:spPr/>
        <p:txBody>
          <a:bodyPr/>
          <a:lstStyle/>
          <a:p>
            <a:r>
              <a:rPr lang="zh-CN" altLang="en-US" dirty="0"/>
              <a:t>第</a:t>
            </a:r>
            <a:r>
              <a:rPr lang="en-US" altLang="zh-CN" dirty="0"/>
              <a:t>20</a:t>
            </a:r>
            <a:r>
              <a:rPr lang="zh-CN" altLang="en-US" dirty="0"/>
              <a:t>讲：正态分布，老生常谈。</a:t>
            </a:r>
            <a:br>
              <a:rPr lang="en-US" altLang="zh-CN" dirty="0"/>
            </a:br>
            <a:endParaRPr lang="zh-CN" altLang="en-US" dirty="0"/>
          </a:p>
        </p:txBody>
      </p:sp>
      <p:sp>
        <p:nvSpPr>
          <p:cNvPr id="3" name="内容占位符 2">
            <a:extLst>
              <a:ext uri="{FF2B5EF4-FFF2-40B4-BE49-F238E27FC236}">
                <a16:creationId xmlns:a16="http://schemas.microsoft.com/office/drawing/2014/main" id="{F250B765-F276-DD05-35B2-79695B8DC938}"/>
              </a:ext>
            </a:extLst>
          </p:cNvPr>
          <p:cNvSpPr>
            <a:spLocks noGrp="1"/>
          </p:cNvSpPr>
          <p:nvPr>
            <p:ph idx="1"/>
          </p:nvPr>
        </p:nvSpPr>
        <p:spPr/>
        <p:txBody>
          <a:bodyPr/>
          <a:lstStyle/>
          <a:p>
            <a:r>
              <a:rPr lang="zh-CN" altLang="en-US" dirty="0"/>
              <a:t>补充：</a:t>
            </a:r>
            <a:endParaRPr lang="en-US" altLang="zh-CN" dirty="0"/>
          </a:p>
          <a:p>
            <a:r>
              <a:rPr lang="en-US" altLang="zh-CN" dirty="0"/>
              <a:t>1</a:t>
            </a:r>
            <a:r>
              <a:rPr lang="zh-CN" altLang="en-US" dirty="0"/>
              <a:t>、如果</a:t>
            </a:r>
            <a:r>
              <a:rPr lang="en-US" altLang="zh-CN" dirty="0"/>
              <a:t>sigma</a:t>
            </a:r>
            <a:r>
              <a:rPr lang="zh-CN" altLang="en-US" dirty="0"/>
              <a:t>要乘以</a:t>
            </a:r>
            <a:r>
              <a:rPr lang="en-US" altLang="zh-CN" dirty="0"/>
              <a:t>2</a:t>
            </a:r>
            <a:r>
              <a:rPr lang="zh-CN" altLang="en-US" dirty="0"/>
              <a:t>，也就是整个图像扩大两倍，意味着每个点的纵坐标要变成原来一半</a:t>
            </a:r>
            <a:endParaRPr lang="en-US" altLang="zh-CN" dirty="0"/>
          </a:p>
          <a:p>
            <a:r>
              <a:rPr lang="en-US" altLang="zh-CN" dirty="0"/>
              <a:t>2</a:t>
            </a:r>
            <a:r>
              <a:rPr lang="zh-CN" altLang="en-US" dirty="0"/>
              <a:t>、如何变成标准正态：</a:t>
            </a:r>
            <a:r>
              <a:rPr lang="en-US" altLang="zh-CN" dirty="0"/>
              <a:t>z=x-u/6</a:t>
            </a:r>
          </a:p>
          <a:p>
            <a:r>
              <a:rPr lang="en-US" altLang="zh-CN" dirty="0"/>
              <a:t>3</a:t>
            </a:r>
            <a:r>
              <a:rPr lang="zh-CN" altLang="en-US" dirty="0"/>
              <a:t>、</a:t>
            </a:r>
            <a:r>
              <a:rPr lang="zh-CN" altLang="en-US" b="1" dirty="0"/>
              <a:t>标准差</a:t>
            </a:r>
            <a:r>
              <a:rPr lang="zh-CN" altLang="en-US" dirty="0"/>
              <a:t>，但是计算的是</a:t>
            </a:r>
            <a:r>
              <a:rPr lang="zh-CN" altLang="en-US" b="1" dirty="0"/>
              <a:t>方差</a:t>
            </a:r>
            <a:r>
              <a:rPr lang="zh-CN" altLang="en-US" dirty="0"/>
              <a:t>要开平方。</a:t>
            </a:r>
          </a:p>
        </p:txBody>
      </p:sp>
    </p:spTree>
    <p:extLst>
      <p:ext uri="{BB962C8B-B14F-4D97-AF65-F5344CB8AC3E}">
        <p14:creationId xmlns:p14="http://schemas.microsoft.com/office/powerpoint/2010/main" val="24165511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A95210-198E-61DE-55E5-F075CF4D4B20}"/>
              </a:ext>
            </a:extLst>
          </p:cNvPr>
          <p:cNvSpPr>
            <a:spLocks noGrp="1"/>
          </p:cNvSpPr>
          <p:nvPr>
            <p:ph type="title"/>
          </p:nvPr>
        </p:nvSpPr>
        <p:spPr/>
        <p:txBody>
          <a:bodyPr/>
          <a:lstStyle/>
          <a:p>
            <a:r>
              <a:rPr lang="zh-CN" altLang="en-US" dirty="0"/>
              <a:t>习题</a:t>
            </a:r>
            <a:r>
              <a:rPr lang="en-US" altLang="zh-CN" dirty="0"/>
              <a:t>20</a:t>
            </a:r>
            <a:endParaRPr lang="zh-CN" altLang="en-US" dirty="0"/>
          </a:p>
        </p:txBody>
      </p:sp>
      <p:sp>
        <p:nvSpPr>
          <p:cNvPr id="3" name="内容占位符 2">
            <a:extLst>
              <a:ext uri="{FF2B5EF4-FFF2-40B4-BE49-F238E27FC236}">
                <a16:creationId xmlns:a16="http://schemas.microsoft.com/office/drawing/2014/main" id="{A97E7BD6-205D-B7A1-5F71-ECD12AAF7614}"/>
              </a:ext>
            </a:extLst>
          </p:cNvPr>
          <p:cNvSpPr>
            <a:spLocks noGrp="1"/>
          </p:cNvSpPr>
          <p:nvPr>
            <p:ph idx="1"/>
          </p:nvPr>
        </p:nvSpPr>
        <p:spPr/>
        <p:txBody>
          <a:bodyPr/>
          <a:lstStyle/>
          <a:p>
            <a:r>
              <a:rPr lang="zh-CN" altLang="en-US" dirty="0"/>
              <a:t>（</a:t>
            </a:r>
            <a:r>
              <a:rPr lang="en-US" altLang="zh-CN" dirty="0"/>
              <a:t>1</a:t>
            </a:r>
            <a:r>
              <a:rPr lang="zh-CN" altLang="en-US" dirty="0"/>
              <a:t>）</a:t>
            </a:r>
            <a:r>
              <a:rPr lang="en-US" altLang="zh-CN" dirty="0"/>
              <a:t>0.3413</a:t>
            </a:r>
          </a:p>
          <a:p>
            <a:r>
              <a:rPr lang="en-US" altLang="zh-CN" dirty="0"/>
              <a:t>(2)p(0&lt;z&lt;1)=0.3413</a:t>
            </a:r>
          </a:p>
          <a:p>
            <a:r>
              <a:rPr lang="en-US" altLang="zh-CN" dirty="0"/>
              <a:t>(3)5,</a:t>
            </a:r>
            <a:r>
              <a:rPr lang="zh-CN" altLang="en-US" dirty="0"/>
              <a:t>根号</a:t>
            </a:r>
            <a:r>
              <a:rPr lang="en-US" altLang="zh-CN" dirty="0"/>
              <a:t>3/4</a:t>
            </a:r>
          </a:p>
          <a:p>
            <a:endParaRPr lang="zh-CN" altLang="en-US" dirty="0"/>
          </a:p>
        </p:txBody>
      </p:sp>
    </p:spTree>
    <p:extLst>
      <p:ext uri="{BB962C8B-B14F-4D97-AF65-F5344CB8AC3E}">
        <p14:creationId xmlns:p14="http://schemas.microsoft.com/office/powerpoint/2010/main" val="26580057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4EE3E0-D8EE-E644-3B9B-E53F6C81827F}"/>
              </a:ext>
            </a:extLst>
          </p:cNvPr>
          <p:cNvSpPr>
            <a:spLocks noGrp="1"/>
          </p:cNvSpPr>
          <p:nvPr>
            <p:ph type="title"/>
          </p:nvPr>
        </p:nvSpPr>
        <p:spPr/>
        <p:txBody>
          <a:bodyPr/>
          <a:lstStyle/>
          <a:p>
            <a:r>
              <a:rPr lang="zh-CN" altLang="en-US" dirty="0"/>
              <a:t>第</a:t>
            </a:r>
            <a:r>
              <a:rPr lang="en-US" altLang="zh-CN" dirty="0"/>
              <a:t>21</a:t>
            </a:r>
            <a:r>
              <a:rPr lang="zh-CN" altLang="en-US" dirty="0"/>
              <a:t>章  基于正态的贝叶斯估计</a:t>
            </a:r>
          </a:p>
        </p:txBody>
      </p:sp>
      <p:sp>
        <p:nvSpPr>
          <p:cNvPr id="3" name="内容占位符 2">
            <a:extLst>
              <a:ext uri="{FF2B5EF4-FFF2-40B4-BE49-F238E27FC236}">
                <a16:creationId xmlns:a16="http://schemas.microsoft.com/office/drawing/2014/main" id="{38072688-4884-C535-0E26-17E50886666B}"/>
              </a:ext>
            </a:extLst>
          </p:cNvPr>
          <p:cNvSpPr>
            <a:spLocks noGrp="1"/>
          </p:cNvSpPr>
          <p:nvPr>
            <p:ph idx="1"/>
          </p:nvPr>
        </p:nvSpPr>
        <p:spPr/>
        <p:txBody>
          <a:bodyPr/>
          <a:lstStyle/>
          <a:p>
            <a:r>
              <a:rPr lang="zh-CN" altLang="en-US" dirty="0"/>
              <a:t>正态分布是共轭先验分布</a:t>
            </a:r>
            <a:endParaRPr lang="en-US" altLang="zh-CN" dirty="0"/>
          </a:p>
          <a:p>
            <a:r>
              <a:rPr lang="zh-CN" altLang="en-US" dirty="0"/>
              <a:t>他这最后一讲只给了结论公式，没有推导阐述过程啊，篇幅不够么？</a:t>
            </a:r>
            <a:endParaRPr lang="en-US" altLang="zh-CN" dirty="0"/>
          </a:p>
          <a:p>
            <a:endParaRPr lang="zh-CN" altLang="en-US" dirty="0"/>
          </a:p>
        </p:txBody>
      </p:sp>
    </p:spTree>
    <p:extLst>
      <p:ext uri="{BB962C8B-B14F-4D97-AF65-F5344CB8AC3E}">
        <p14:creationId xmlns:p14="http://schemas.microsoft.com/office/powerpoint/2010/main" val="39764854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A7C482-8292-CBCA-34CF-1D41D4D42C4B}"/>
              </a:ext>
            </a:extLst>
          </p:cNvPr>
          <p:cNvSpPr>
            <a:spLocks noGrp="1"/>
          </p:cNvSpPr>
          <p:nvPr>
            <p:ph type="title"/>
          </p:nvPr>
        </p:nvSpPr>
        <p:spPr/>
        <p:txBody>
          <a:bodyPr/>
          <a:lstStyle/>
          <a:p>
            <a:r>
              <a:rPr lang="zh-CN" altLang="en-US" dirty="0"/>
              <a:t>勘误</a:t>
            </a:r>
          </a:p>
        </p:txBody>
      </p:sp>
      <p:sp>
        <p:nvSpPr>
          <p:cNvPr id="3" name="内容占位符 2">
            <a:extLst>
              <a:ext uri="{FF2B5EF4-FFF2-40B4-BE49-F238E27FC236}">
                <a16:creationId xmlns:a16="http://schemas.microsoft.com/office/drawing/2014/main" id="{F1CF8587-8328-2AD5-BBDE-6321F01E2D46}"/>
              </a:ext>
            </a:extLst>
          </p:cNvPr>
          <p:cNvSpPr>
            <a:spLocks noGrp="1"/>
          </p:cNvSpPr>
          <p:nvPr>
            <p:ph idx="1"/>
          </p:nvPr>
        </p:nvSpPr>
        <p:spPr/>
        <p:txBody>
          <a:bodyPr/>
          <a:lstStyle/>
          <a:p>
            <a:r>
              <a:rPr lang="zh-CN" altLang="en-US" dirty="0"/>
              <a:t>第十章问题第二问，</a:t>
            </a:r>
            <a:r>
              <a:rPr lang="en-US" altLang="zh-CN" dirty="0"/>
              <a:t>5</a:t>
            </a:r>
            <a:r>
              <a:rPr lang="zh-CN" altLang="en-US" dirty="0"/>
              <a:t>以上</a:t>
            </a:r>
            <a:r>
              <a:rPr lang="en-US" altLang="zh-CN" dirty="0">
                <a:sym typeface="Wingdings" panose="05000000000000000000" pitchFamily="2" charset="2"/>
              </a:rPr>
              <a:t>5</a:t>
            </a:r>
            <a:r>
              <a:rPr lang="zh-CN" altLang="en-US" dirty="0">
                <a:sym typeface="Wingdings" panose="05000000000000000000" pitchFamily="2" charset="2"/>
              </a:rPr>
              <a:t>及以上</a:t>
            </a:r>
            <a:endParaRPr lang="en-US" altLang="zh-CN" dirty="0">
              <a:sym typeface="Wingdings" panose="05000000000000000000" pitchFamily="2" charset="2"/>
            </a:endParaRPr>
          </a:p>
          <a:p>
            <a:r>
              <a:rPr lang="zh-CN" altLang="en-US" dirty="0">
                <a:sym typeface="Wingdings" panose="05000000000000000000" pitchFamily="2" charset="2"/>
              </a:rPr>
              <a:t>第</a:t>
            </a:r>
            <a:r>
              <a:rPr lang="en-US" altLang="zh-CN" dirty="0">
                <a:sym typeface="Wingdings" panose="05000000000000000000" pitchFamily="2" charset="2"/>
              </a:rPr>
              <a:t>11</a:t>
            </a:r>
            <a:r>
              <a:rPr lang="zh-CN" altLang="en-US" dirty="0">
                <a:sym typeface="Wingdings" panose="05000000000000000000" pitchFamily="2" charset="2"/>
              </a:rPr>
              <a:t>章问题第二问，健康患癌症</a:t>
            </a:r>
            <a:r>
              <a:rPr lang="en-US" altLang="zh-CN" dirty="0">
                <a:sym typeface="Wingdings" panose="05000000000000000000" pitchFamily="2" charset="2"/>
              </a:rPr>
              <a:t></a:t>
            </a:r>
            <a:r>
              <a:rPr lang="zh-CN" altLang="en-US" dirty="0">
                <a:sym typeface="Wingdings" panose="05000000000000000000" pitchFamily="2" charset="2"/>
              </a:rPr>
              <a:t>健康</a:t>
            </a:r>
            <a:endParaRPr lang="en-US" altLang="zh-CN" dirty="0">
              <a:sym typeface="Wingdings" panose="05000000000000000000" pitchFamily="2" charset="2"/>
            </a:endParaRPr>
          </a:p>
          <a:p>
            <a:r>
              <a:rPr lang="zh-CN" altLang="en-US" dirty="0"/>
              <a:t>第十一章答案第二问，</a:t>
            </a:r>
            <a:r>
              <a:rPr lang="en-US" altLang="zh-CN" dirty="0"/>
              <a:t>1:111</a:t>
            </a:r>
            <a:r>
              <a:rPr lang="zh-CN" altLang="en-US" dirty="0"/>
              <a:t>，</a:t>
            </a:r>
            <a:r>
              <a:rPr lang="en-US" altLang="zh-CN" dirty="0"/>
              <a:t>7:222</a:t>
            </a:r>
          </a:p>
          <a:p>
            <a:r>
              <a:rPr lang="zh-CN" altLang="en-US" dirty="0"/>
              <a:t>专栏三 由于智力障碍</a:t>
            </a:r>
            <a:r>
              <a:rPr lang="en-US" altLang="zh-CN" dirty="0">
                <a:sym typeface="Wingdings" panose="05000000000000000000" pitchFamily="2" charset="2"/>
              </a:rPr>
              <a:t></a:t>
            </a:r>
            <a:r>
              <a:rPr lang="zh-CN" altLang="en-US" dirty="0">
                <a:sym typeface="Wingdings" panose="05000000000000000000" pitchFamily="2" charset="2"/>
              </a:rPr>
              <a:t>网友评论应该改为视力障碍</a:t>
            </a:r>
            <a:endParaRPr lang="en-US" altLang="zh-CN" dirty="0">
              <a:sym typeface="Wingdings" panose="05000000000000000000" pitchFamily="2" charset="2"/>
            </a:endParaRPr>
          </a:p>
          <a:p>
            <a:r>
              <a:rPr lang="en-US" altLang="zh-CN" dirty="0">
                <a:sym typeface="Wingdings" panose="05000000000000000000" pitchFamily="2" charset="2"/>
              </a:rPr>
              <a:t>15-2</a:t>
            </a:r>
            <a:r>
              <a:rPr lang="zh-CN" altLang="en-US" dirty="0">
                <a:sym typeface="Wingdings" panose="05000000000000000000" pitchFamily="2" charset="2"/>
              </a:rPr>
              <a:t>：</a:t>
            </a:r>
            <a:r>
              <a:rPr lang="en-US" altLang="zh-CN" dirty="0">
                <a:sym typeface="Wingdings" panose="05000000000000000000" pitchFamily="2" charset="2"/>
              </a:rPr>
              <a:t>E</a:t>
            </a:r>
            <a:r>
              <a:rPr lang="zh-CN" altLang="en-US" dirty="0">
                <a:sym typeface="Wingdings" panose="05000000000000000000" pitchFamily="2" charset="2"/>
              </a:rPr>
              <a:t>的概率为</a:t>
            </a:r>
            <a:r>
              <a:rPr lang="en-US" altLang="zh-CN" dirty="0">
                <a:sym typeface="Wingdings" panose="05000000000000000000" pitchFamily="2" charset="2"/>
              </a:rPr>
              <a:t>121/2,,,,</a:t>
            </a:r>
            <a:r>
              <a:rPr lang="zh-CN" altLang="en-US" dirty="0">
                <a:sym typeface="Wingdings" panose="05000000000000000000" pitchFamily="2" charset="2"/>
              </a:rPr>
              <a:t>变为</a:t>
            </a:r>
            <a:r>
              <a:rPr lang="en-US" altLang="zh-CN" dirty="0">
                <a:sym typeface="Wingdings" panose="05000000000000000000" pitchFamily="2" charset="2"/>
              </a:rPr>
              <a:t>252/5</a:t>
            </a:r>
          </a:p>
          <a:p>
            <a:r>
              <a:rPr lang="en-US" altLang="zh-CN" dirty="0">
                <a:sym typeface="Wingdings" panose="05000000000000000000" pitchFamily="2" charset="2"/>
              </a:rPr>
              <a:t>19-2</a:t>
            </a:r>
            <a:r>
              <a:rPr lang="zh-CN" altLang="en-US" dirty="0">
                <a:sym typeface="Wingdings" panose="05000000000000000000" pitchFamily="2" charset="2"/>
              </a:rPr>
              <a:t>：概率均为</a:t>
            </a:r>
            <a:r>
              <a:rPr lang="en-US" altLang="zh-CN" dirty="0">
                <a:sym typeface="Wingdings" panose="05000000000000000000" pitchFamily="2" charset="2"/>
              </a:rPr>
              <a:t>131/3</a:t>
            </a:r>
          </a:p>
          <a:p>
            <a:r>
              <a:rPr lang="en-US" altLang="zh-CN" dirty="0">
                <a:sym typeface="Wingdings" panose="05000000000000000000" pitchFamily="2" charset="2"/>
              </a:rPr>
              <a:t>20-5</a:t>
            </a:r>
            <a:r>
              <a:rPr lang="zh-CN" altLang="en-US" dirty="0">
                <a:sym typeface="Wingdings" panose="05000000000000000000" pitchFamily="2" charset="2"/>
              </a:rPr>
              <a:t>：此时的</a:t>
            </a:r>
            <a:r>
              <a:rPr lang="en-US" altLang="zh-CN" dirty="0">
                <a:sym typeface="Wingdings" panose="05000000000000000000" pitchFamily="2" charset="2"/>
              </a:rPr>
              <a:t>x</a:t>
            </a:r>
            <a:r>
              <a:rPr lang="zh-CN" altLang="en-US" dirty="0">
                <a:sym typeface="Wingdings" panose="05000000000000000000" pitchFamily="2" charset="2"/>
              </a:rPr>
              <a:t>也遵循正态分布</a:t>
            </a:r>
            <a:r>
              <a:rPr lang="en-US" altLang="zh-CN" dirty="0">
                <a:sym typeface="Wingdings" panose="05000000000000000000" pitchFamily="2" charset="2"/>
              </a:rPr>
              <a:t>X</a:t>
            </a:r>
            <a:r>
              <a:rPr lang="zh-CN" altLang="en-US" dirty="0">
                <a:sym typeface="Wingdings" panose="05000000000000000000" pitchFamily="2" charset="2"/>
              </a:rPr>
              <a:t>拔</a:t>
            </a:r>
            <a:endParaRPr lang="en-US" altLang="zh-CN" dirty="0">
              <a:sym typeface="Wingdings" panose="05000000000000000000" pitchFamily="2" charset="2"/>
            </a:endParaRPr>
          </a:p>
          <a:p>
            <a:r>
              <a:rPr lang="en-US" altLang="zh-CN" dirty="0">
                <a:sym typeface="Wingdings" panose="05000000000000000000" pitchFamily="2" charset="2"/>
              </a:rPr>
              <a:t>21-3</a:t>
            </a:r>
            <a:r>
              <a:rPr lang="zh-CN" altLang="en-US" dirty="0">
                <a:sym typeface="Wingdings" panose="05000000000000000000" pitchFamily="2" charset="2"/>
              </a:rPr>
              <a:t>： 开口朝上</a:t>
            </a:r>
            <a:r>
              <a:rPr lang="en-US" altLang="zh-CN" dirty="0">
                <a:sym typeface="Wingdings" panose="05000000000000000000" pitchFamily="2" charset="2"/>
              </a:rPr>
              <a:t></a:t>
            </a:r>
            <a:r>
              <a:rPr lang="zh-CN" altLang="en-US" dirty="0">
                <a:sym typeface="Wingdings" panose="05000000000000000000" pitchFamily="2" charset="2"/>
              </a:rPr>
              <a:t>开口朝下，开口朝下</a:t>
            </a:r>
            <a:r>
              <a:rPr lang="en-US" altLang="zh-CN" dirty="0">
                <a:sym typeface="Wingdings" panose="05000000000000000000" pitchFamily="2" charset="2"/>
              </a:rPr>
              <a:t></a:t>
            </a:r>
            <a:r>
              <a:rPr lang="zh-CN" altLang="en-US" dirty="0">
                <a:sym typeface="Wingdings" panose="05000000000000000000" pitchFamily="2" charset="2"/>
              </a:rPr>
              <a:t>开口朝上</a:t>
            </a:r>
            <a:endParaRPr lang="en-US" altLang="zh-CN" dirty="0">
              <a:sym typeface="Wingdings" panose="05000000000000000000" pitchFamily="2" charset="2"/>
            </a:endParaRPr>
          </a:p>
          <a:p>
            <a:endParaRPr lang="zh-CN" altLang="en-US" dirty="0"/>
          </a:p>
        </p:txBody>
      </p:sp>
    </p:spTree>
    <p:extLst>
      <p:ext uri="{BB962C8B-B14F-4D97-AF65-F5344CB8AC3E}">
        <p14:creationId xmlns:p14="http://schemas.microsoft.com/office/powerpoint/2010/main" val="187209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21B713-1342-842B-ABE1-11AA28D03E25}"/>
              </a:ext>
            </a:extLst>
          </p:cNvPr>
          <p:cNvSpPr>
            <a:spLocks noGrp="1"/>
          </p:cNvSpPr>
          <p:nvPr>
            <p:ph type="title"/>
          </p:nvPr>
        </p:nvSpPr>
        <p:spPr/>
        <p:txBody>
          <a:bodyPr/>
          <a:lstStyle/>
          <a:p>
            <a:r>
              <a:rPr lang="zh-CN" altLang="en-US" dirty="0"/>
              <a:t>课外补充</a:t>
            </a:r>
          </a:p>
        </p:txBody>
      </p:sp>
      <p:sp>
        <p:nvSpPr>
          <p:cNvPr id="3" name="内容占位符 2">
            <a:extLst>
              <a:ext uri="{FF2B5EF4-FFF2-40B4-BE49-F238E27FC236}">
                <a16:creationId xmlns:a16="http://schemas.microsoft.com/office/drawing/2014/main" id="{6B4A633E-ECF4-B6B8-A4B0-45C89BC2CEB7}"/>
              </a:ext>
            </a:extLst>
          </p:cNvPr>
          <p:cNvSpPr>
            <a:spLocks noGrp="1"/>
          </p:cNvSpPr>
          <p:nvPr>
            <p:ph idx="1"/>
          </p:nvPr>
        </p:nvSpPr>
        <p:spPr/>
        <p:txBody>
          <a:bodyPr/>
          <a:lstStyle/>
          <a:p>
            <a:r>
              <a:rPr lang="zh-CN" altLang="en-US" b="1" i="1" dirty="0">
                <a:solidFill>
                  <a:srgbClr val="191B1F"/>
                </a:solidFill>
                <a:effectLst/>
                <a:latin typeface="-apple-system"/>
              </a:rPr>
              <a:t>边缘概率</a:t>
            </a:r>
            <a:r>
              <a:rPr lang="zh-CN" altLang="en-US" b="0" i="0" dirty="0">
                <a:solidFill>
                  <a:srgbClr val="191B1F"/>
                </a:solidFill>
                <a:effectLst/>
                <a:latin typeface="-apple-system"/>
              </a:rPr>
              <a:t>等于和边缘概率事件</a:t>
            </a:r>
            <a:r>
              <a:rPr lang="zh-CN" altLang="en-US" b="1" i="1" dirty="0">
                <a:solidFill>
                  <a:srgbClr val="191B1F"/>
                </a:solidFill>
                <a:effectLst/>
                <a:latin typeface="-apple-system"/>
              </a:rPr>
              <a:t>相关</a:t>
            </a:r>
            <a:r>
              <a:rPr lang="zh-CN" altLang="en-US" b="0" i="0" dirty="0">
                <a:solidFill>
                  <a:srgbClr val="191B1F"/>
                </a:solidFill>
                <a:effectLst/>
                <a:latin typeface="-apple-system"/>
              </a:rPr>
              <a:t> 的所有 </a:t>
            </a:r>
            <a:r>
              <a:rPr lang="zh-CN" altLang="en-US" b="1" i="1" dirty="0">
                <a:solidFill>
                  <a:srgbClr val="191B1F"/>
                </a:solidFill>
                <a:effectLst/>
                <a:latin typeface="-apple-system"/>
              </a:rPr>
              <a:t>联合概率</a:t>
            </a:r>
            <a:r>
              <a:rPr lang="zh-CN" altLang="en-US" b="1" i="0" dirty="0">
                <a:solidFill>
                  <a:srgbClr val="191B1F"/>
                </a:solidFill>
                <a:effectLst/>
                <a:latin typeface="-apple-system"/>
              </a:rPr>
              <a:t> 总和。</a:t>
            </a:r>
            <a:endParaRPr lang="en-US" altLang="zh-CN" b="1" i="0" dirty="0">
              <a:solidFill>
                <a:srgbClr val="191B1F"/>
              </a:solidFill>
              <a:effectLst/>
              <a:latin typeface="-apple-system"/>
            </a:endParaRPr>
          </a:p>
          <a:p>
            <a:r>
              <a:rPr lang="en-US" altLang="zh-CN" dirty="0"/>
              <a:t>P</a:t>
            </a:r>
            <a:r>
              <a:rPr lang="zh-CN" altLang="en-US" dirty="0"/>
              <a:t>（问，买）</a:t>
            </a:r>
            <a:r>
              <a:rPr lang="en-US" altLang="zh-CN" dirty="0"/>
              <a:t>+P</a:t>
            </a:r>
            <a:r>
              <a:rPr lang="zh-CN" altLang="en-US" dirty="0"/>
              <a:t>（问，不买）</a:t>
            </a:r>
            <a:r>
              <a:rPr lang="en-US" altLang="zh-CN" dirty="0"/>
              <a:t>=P</a:t>
            </a:r>
            <a:r>
              <a:rPr lang="zh-CN" altLang="en-US" dirty="0"/>
              <a:t>（问）  等号左边是联合概率，右边是边缘概率。</a:t>
            </a:r>
          </a:p>
        </p:txBody>
      </p:sp>
      <p:pic>
        <p:nvPicPr>
          <p:cNvPr id="5" name="图片 4">
            <a:extLst>
              <a:ext uri="{FF2B5EF4-FFF2-40B4-BE49-F238E27FC236}">
                <a16:creationId xmlns:a16="http://schemas.microsoft.com/office/drawing/2014/main" id="{13BA5DF1-D12C-D62B-EB3A-BD8121FA864C}"/>
              </a:ext>
            </a:extLst>
          </p:cNvPr>
          <p:cNvPicPr>
            <a:picLocks noChangeAspect="1"/>
          </p:cNvPicPr>
          <p:nvPr/>
        </p:nvPicPr>
        <p:blipFill>
          <a:blip r:embed="rId2"/>
          <a:stretch>
            <a:fillRect/>
          </a:stretch>
        </p:blipFill>
        <p:spPr>
          <a:xfrm>
            <a:off x="656721" y="3231819"/>
            <a:ext cx="4922043" cy="3512962"/>
          </a:xfrm>
          <a:prstGeom prst="rect">
            <a:avLst/>
          </a:prstGeom>
          <a:ln>
            <a:noFill/>
          </a:ln>
          <a:effectLst>
            <a:outerShdw blurRad="292100" dist="139700" dir="2700000" algn="tl" rotWithShape="0">
              <a:srgbClr val="333333">
                <a:alpha val="65000"/>
              </a:srgbClr>
            </a:outerShdw>
          </a:effectLst>
        </p:spPr>
      </p:pic>
      <p:sp>
        <p:nvSpPr>
          <p:cNvPr id="7" name="文本框 6">
            <a:extLst>
              <a:ext uri="{FF2B5EF4-FFF2-40B4-BE49-F238E27FC236}">
                <a16:creationId xmlns:a16="http://schemas.microsoft.com/office/drawing/2014/main" id="{03A256CE-96AC-D98E-3B0E-5D512074D042}"/>
              </a:ext>
            </a:extLst>
          </p:cNvPr>
          <p:cNvSpPr txBox="1"/>
          <p:nvPr/>
        </p:nvSpPr>
        <p:spPr>
          <a:xfrm>
            <a:off x="5680364" y="5934670"/>
            <a:ext cx="6096000" cy="923330"/>
          </a:xfrm>
          <a:prstGeom prst="rect">
            <a:avLst/>
          </a:prstGeom>
          <a:noFill/>
        </p:spPr>
        <p:txBody>
          <a:bodyPr wrap="square">
            <a:spAutoFit/>
          </a:bodyPr>
          <a:lstStyle/>
          <a:p>
            <a:r>
              <a:rPr lang="en-US" altLang="zh-CN" dirty="0">
                <a:hlinkClick r:id="rId3"/>
              </a:rPr>
              <a:t>(58 </a:t>
            </a:r>
            <a:r>
              <a:rPr lang="zh-CN" altLang="en-US" dirty="0">
                <a:hlinkClick r:id="rId3"/>
              </a:rPr>
              <a:t>封私信 </a:t>
            </a:r>
            <a:r>
              <a:rPr lang="en-US" altLang="zh-CN" dirty="0">
                <a:hlinkClick r:id="rId3"/>
              </a:rPr>
              <a:t>/ 65 </a:t>
            </a:r>
            <a:r>
              <a:rPr lang="zh-CN" altLang="en-US" dirty="0">
                <a:hlinkClick r:id="rId3"/>
              </a:rPr>
              <a:t>条消息</a:t>
            </a:r>
            <a:r>
              <a:rPr lang="en-US" altLang="zh-CN" dirty="0">
                <a:hlinkClick r:id="rId3"/>
              </a:rPr>
              <a:t>) </a:t>
            </a:r>
            <a:r>
              <a:rPr lang="zh-CN" altLang="en-US" dirty="0">
                <a:hlinkClick r:id="rId3"/>
              </a:rPr>
              <a:t>请问关于卡尔曼滤波算法核心五公式的来源，与贝叶斯公式（准则）有什么具体关系？ </a:t>
            </a:r>
            <a:r>
              <a:rPr lang="en-US" altLang="zh-CN" dirty="0">
                <a:hlinkClick r:id="rId3"/>
              </a:rPr>
              <a:t>- </a:t>
            </a:r>
            <a:r>
              <a:rPr lang="zh-CN" altLang="en-US" dirty="0">
                <a:hlinkClick r:id="rId3"/>
              </a:rPr>
              <a:t>知乎 </a:t>
            </a:r>
            <a:r>
              <a:rPr lang="en-US" altLang="zh-CN" dirty="0">
                <a:hlinkClick r:id="rId3"/>
              </a:rPr>
              <a:t>(zhihu.com)</a:t>
            </a:r>
            <a:endParaRPr lang="zh-CN" altLang="en-US" dirty="0"/>
          </a:p>
        </p:txBody>
      </p:sp>
    </p:spTree>
    <p:extLst>
      <p:ext uri="{BB962C8B-B14F-4D97-AF65-F5344CB8AC3E}">
        <p14:creationId xmlns:p14="http://schemas.microsoft.com/office/powerpoint/2010/main" val="730543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FEB759-A02F-BCFB-6E11-F5F218B10B68}"/>
              </a:ext>
            </a:extLst>
          </p:cNvPr>
          <p:cNvSpPr>
            <a:spLocks noGrp="1"/>
          </p:cNvSpPr>
          <p:nvPr>
            <p:ph type="title"/>
          </p:nvPr>
        </p:nvSpPr>
        <p:spPr/>
        <p:txBody>
          <a:bodyPr/>
          <a:lstStyle/>
          <a:p>
            <a:r>
              <a:rPr lang="zh-CN" altLang="en-US" dirty="0"/>
              <a:t>第三章</a:t>
            </a:r>
            <a:r>
              <a:rPr lang="en-US" altLang="zh-CN" dirty="0"/>
              <a:t>——</a:t>
            </a:r>
            <a:r>
              <a:rPr lang="zh-CN" altLang="en-US" dirty="0"/>
              <a:t>心理学了呀，</a:t>
            </a:r>
            <a:r>
              <a:rPr lang="en-US" altLang="zh-CN" dirty="0"/>
              <a:t>666</a:t>
            </a:r>
            <a:endParaRPr lang="zh-CN" altLang="en-US" dirty="0"/>
          </a:p>
        </p:txBody>
      </p:sp>
      <p:sp>
        <p:nvSpPr>
          <p:cNvPr id="3" name="内容占位符 2">
            <a:extLst>
              <a:ext uri="{FF2B5EF4-FFF2-40B4-BE49-F238E27FC236}">
                <a16:creationId xmlns:a16="http://schemas.microsoft.com/office/drawing/2014/main" id="{0BB9FFD8-185A-4E37-64AE-43B58569DB1E}"/>
              </a:ext>
            </a:extLst>
          </p:cNvPr>
          <p:cNvSpPr>
            <a:spLocks noGrp="1"/>
          </p:cNvSpPr>
          <p:nvPr>
            <p:ph idx="1"/>
          </p:nvPr>
        </p:nvSpPr>
        <p:spPr>
          <a:xfrm>
            <a:off x="838200" y="1428461"/>
            <a:ext cx="10836565" cy="2349211"/>
          </a:xfrm>
        </p:spPr>
        <p:txBody>
          <a:bodyPr>
            <a:normAutofit fontScale="85000" lnSpcReduction="10000"/>
          </a:bodyPr>
          <a:lstStyle/>
          <a:p>
            <a:r>
              <a:rPr lang="zh-CN" altLang="en-US" dirty="0"/>
              <a:t>情人节收到女同学的巧克力</a:t>
            </a:r>
            <a:r>
              <a:rPr lang="en-US" altLang="zh-CN" dirty="0"/>
              <a:t>——</a:t>
            </a:r>
            <a:r>
              <a:rPr lang="zh-CN" altLang="en-US" dirty="0"/>
              <a:t>请问她喜欢你的概率怎么算？</a:t>
            </a:r>
            <a:endParaRPr lang="en-US" altLang="zh-CN" dirty="0"/>
          </a:p>
          <a:p>
            <a:r>
              <a:rPr lang="zh-CN" altLang="en-US" b="1" dirty="0">
                <a:highlight>
                  <a:srgbClr val="FFFF00"/>
                </a:highlight>
              </a:rPr>
              <a:t>理由不充分原理</a:t>
            </a:r>
            <a:r>
              <a:rPr lang="zh-CN" altLang="en-US" dirty="0"/>
              <a:t>：假设她看到一个男生：白马和路人几率一半一半来出发计算</a:t>
            </a:r>
            <a:r>
              <a:rPr lang="zh-CN" altLang="en-US" b="1" dirty="0">
                <a:highlight>
                  <a:srgbClr val="FFFF00"/>
                </a:highlight>
              </a:rPr>
              <a:t>（主观概率）</a:t>
            </a:r>
            <a:r>
              <a:rPr lang="zh-CN" altLang="en-US" dirty="0"/>
              <a:t>（当然现实中不可能这样，不过这也是现实中自我麻醉或者我小时候常用的伎俩哈哈哈，故意制造一个看似合理的概率）（感觉得按单身女性问卷，微信朋友圈中（毕竟是同事了肯定有微信了）愿意多少人试着当男朋友）统计一下才晓得，这个统计也很好做啊。不过还有个问题，如果她现在不想脱单，可能就是</a:t>
            </a:r>
            <a:r>
              <a:rPr lang="en-US" altLang="zh-CN" dirty="0"/>
              <a:t>0</a:t>
            </a:r>
            <a:r>
              <a:rPr lang="zh-CN" altLang="en-US" dirty="0"/>
              <a:t>，还得统计当前想不想脱单。</a:t>
            </a:r>
          </a:p>
        </p:txBody>
      </p:sp>
      <p:pic>
        <p:nvPicPr>
          <p:cNvPr id="5" name="图片 4">
            <a:extLst>
              <a:ext uri="{FF2B5EF4-FFF2-40B4-BE49-F238E27FC236}">
                <a16:creationId xmlns:a16="http://schemas.microsoft.com/office/drawing/2014/main" id="{532B7CF8-6F33-E172-8632-006509F4C9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49862"/>
            <a:ext cx="7372765" cy="3008138"/>
          </a:xfrm>
          <a:prstGeom prst="rect">
            <a:avLst/>
          </a:prstGeom>
        </p:spPr>
      </p:pic>
    </p:spTree>
    <p:extLst>
      <p:ext uri="{BB962C8B-B14F-4D97-AF65-F5344CB8AC3E}">
        <p14:creationId xmlns:p14="http://schemas.microsoft.com/office/powerpoint/2010/main" val="542728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E69DE1-E1FD-F918-E3A6-36FA25FEFEE1}"/>
              </a:ext>
            </a:extLst>
          </p:cNvPr>
          <p:cNvSpPr>
            <a:spLocks noGrp="1"/>
          </p:cNvSpPr>
          <p:nvPr>
            <p:ph type="title"/>
          </p:nvPr>
        </p:nvSpPr>
        <p:spPr/>
        <p:txBody>
          <a:bodyPr/>
          <a:lstStyle/>
          <a:p>
            <a:r>
              <a:rPr lang="zh-CN" altLang="en-US" dirty="0"/>
              <a:t>习题三（</a:t>
            </a:r>
            <a:r>
              <a:rPr lang="en-US" altLang="zh-CN" dirty="0"/>
              <a:t>right</a:t>
            </a:r>
            <a:r>
              <a:rPr lang="zh-CN" altLang="en-US" dirty="0"/>
              <a:t>）</a:t>
            </a:r>
          </a:p>
        </p:txBody>
      </p:sp>
      <p:sp>
        <p:nvSpPr>
          <p:cNvPr id="3" name="内容占位符 2">
            <a:extLst>
              <a:ext uri="{FF2B5EF4-FFF2-40B4-BE49-F238E27FC236}">
                <a16:creationId xmlns:a16="http://schemas.microsoft.com/office/drawing/2014/main" id="{0DE0D0E6-8913-8A37-F69A-412E5C4F0FE8}"/>
              </a:ext>
            </a:extLst>
          </p:cNvPr>
          <p:cNvSpPr>
            <a:spLocks noGrp="1"/>
          </p:cNvSpPr>
          <p:nvPr>
            <p:ph idx="1"/>
          </p:nvPr>
        </p:nvSpPr>
        <p:spPr/>
        <p:txBody>
          <a:bodyPr/>
          <a:lstStyle/>
          <a:p>
            <a:r>
              <a:rPr lang="en-US" altLang="zh-CN" dirty="0"/>
              <a:t>P</a:t>
            </a:r>
            <a:r>
              <a:rPr lang="zh-CN" altLang="en-US" dirty="0"/>
              <a:t>（喜欢，送巧克力</a:t>
            </a:r>
            <a:r>
              <a:rPr lang="en-US" altLang="zh-CN" dirty="0"/>
              <a:t>——</a:t>
            </a:r>
            <a:r>
              <a:rPr lang="zh-CN" altLang="en-US" dirty="0"/>
              <a:t>天命巧克力）</a:t>
            </a:r>
            <a:r>
              <a:rPr lang="en-US" altLang="zh-CN" dirty="0"/>
              <a:t>=0.4*0.4=0.16</a:t>
            </a:r>
          </a:p>
          <a:p>
            <a:r>
              <a:rPr lang="en-US" altLang="zh-CN" dirty="0"/>
              <a:t>P</a:t>
            </a:r>
            <a:r>
              <a:rPr lang="zh-CN" altLang="en-US" dirty="0"/>
              <a:t>（喜欢，不送巧克力</a:t>
            </a:r>
            <a:r>
              <a:rPr lang="en-US" altLang="zh-CN" dirty="0"/>
              <a:t>——</a:t>
            </a:r>
            <a:r>
              <a:rPr lang="zh-CN" altLang="en-US" dirty="0"/>
              <a:t>冷漠坏女人）</a:t>
            </a:r>
            <a:r>
              <a:rPr lang="en-US" altLang="zh-CN" dirty="0"/>
              <a:t>=0.4*0.6=0.24</a:t>
            </a:r>
          </a:p>
          <a:p>
            <a:r>
              <a:rPr lang="en-US" altLang="zh-CN" dirty="0"/>
              <a:t>P</a:t>
            </a:r>
            <a:r>
              <a:rPr lang="zh-CN" altLang="en-US" dirty="0"/>
              <a:t>（不喜欢，送</a:t>
            </a:r>
            <a:r>
              <a:rPr lang="en-US" altLang="zh-CN" dirty="0"/>
              <a:t>——</a:t>
            </a:r>
            <a:r>
              <a:rPr lang="zh-CN" altLang="en-US" dirty="0"/>
              <a:t>义理巧克力，不爱何撩）</a:t>
            </a:r>
            <a:r>
              <a:rPr lang="en-US" altLang="zh-CN" dirty="0"/>
              <a:t>=0.6*0.2=0.12</a:t>
            </a:r>
            <a:endParaRPr lang="en-US" altLang="zh-CN" sz="2400" dirty="0"/>
          </a:p>
          <a:p>
            <a:r>
              <a:rPr lang="en-US" altLang="zh-CN" dirty="0"/>
              <a:t>P</a:t>
            </a:r>
            <a:r>
              <a:rPr lang="zh-CN" altLang="en-US" dirty="0"/>
              <a:t>（不喜欢，不送</a:t>
            </a:r>
            <a:r>
              <a:rPr lang="en-US" altLang="zh-CN" dirty="0"/>
              <a:t>——</a:t>
            </a:r>
            <a:r>
              <a:rPr lang="zh-CN" altLang="en-US" dirty="0"/>
              <a:t>真独立女性）</a:t>
            </a:r>
            <a:r>
              <a:rPr lang="en-US" altLang="zh-CN" dirty="0"/>
              <a:t>=0.6*0.8=0.48</a:t>
            </a:r>
          </a:p>
          <a:p>
            <a:r>
              <a:rPr lang="en-US" altLang="zh-CN" dirty="0"/>
              <a:t>P</a:t>
            </a:r>
            <a:r>
              <a:rPr lang="zh-CN" altLang="en-US" dirty="0"/>
              <a:t>（喜欢</a:t>
            </a:r>
            <a:r>
              <a:rPr lang="en-US" altLang="zh-CN" dirty="0"/>
              <a:t>|</a:t>
            </a:r>
            <a:r>
              <a:rPr lang="zh-CN" altLang="en-US" dirty="0"/>
              <a:t>有巧克力）</a:t>
            </a:r>
            <a:r>
              <a:rPr lang="en-US" altLang="zh-CN" dirty="0"/>
              <a:t>=0.16/(0.16+0.12)=57.14%</a:t>
            </a:r>
          </a:p>
          <a:p>
            <a:endParaRPr lang="en-US" altLang="zh-CN" dirty="0"/>
          </a:p>
          <a:p>
            <a:r>
              <a:rPr lang="zh-CN" altLang="en-US" dirty="0"/>
              <a:t>一眼顶真，鉴定为：虾头普信理工男哈哈哈</a:t>
            </a:r>
            <a:endParaRPr lang="en-US" altLang="zh-CN" dirty="0"/>
          </a:p>
          <a:p>
            <a:endParaRPr lang="zh-CN" altLang="en-US" dirty="0"/>
          </a:p>
        </p:txBody>
      </p:sp>
    </p:spTree>
    <p:extLst>
      <p:ext uri="{BB962C8B-B14F-4D97-AF65-F5344CB8AC3E}">
        <p14:creationId xmlns:p14="http://schemas.microsoft.com/office/powerpoint/2010/main" val="916019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3636C2-D5D0-FA1C-6F2E-C193C9F4156B}"/>
              </a:ext>
            </a:extLst>
          </p:cNvPr>
          <p:cNvSpPr>
            <a:spLocks noGrp="1"/>
          </p:cNvSpPr>
          <p:nvPr>
            <p:ph type="title"/>
          </p:nvPr>
        </p:nvSpPr>
        <p:spPr/>
        <p:txBody>
          <a:bodyPr>
            <a:normAutofit fontScale="90000"/>
          </a:bodyPr>
          <a:lstStyle/>
          <a:p>
            <a:r>
              <a:rPr lang="zh-CN" altLang="en-US" dirty="0"/>
              <a:t>第四章：第一个孩子是女儿，那么下一个孩子是男孩还是女孩？牛啊人口学伦理学来了</a:t>
            </a:r>
          </a:p>
        </p:txBody>
      </p:sp>
      <p:sp>
        <p:nvSpPr>
          <p:cNvPr id="3" name="内容占位符 2">
            <a:extLst>
              <a:ext uri="{FF2B5EF4-FFF2-40B4-BE49-F238E27FC236}">
                <a16:creationId xmlns:a16="http://schemas.microsoft.com/office/drawing/2014/main" id="{140F5BD5-B54D-360D-67FD-8F8A7F768DE7}"/>
              </a:ext>
            </a:extLst>
          </p:cNvPr>
          <p:cNvSpPr>
            <a:spLocks noGrp="1"/>
          </p:cNvSpPr>
          <p:nvPr>
            <p:ph idx="1"/>
          </p:nvPr>
        </p:nvSpPr>
        <p:spPr>
          <a:xfrm>
            <a:off x="838200" y="1825625"/>
            <a:ext cx="10515600" cy="4861502"/>
          </a:xfrm>
        </p:spPr>
        <p:txBody>
          <a:bodyPr>
            <a:normAutofit fontScale="92500" lnSpcReduction="20000"/>
          </a:bodyPr>
          <a:lstStyle/>
          <a:p>
            <a:r>
              <a:rPr lang="zh-CN" altLang="en-US" dirty="0"/>
              <a:t>概率之概率：该夫妻俩生女儿的概率假定有三种可能：</a:t>
            </a:r>
            <a:r>
              <a:rPr lang="en-US" altLang="zh-CN" dirty="0"/>
              <a:t>0.4,0.5,0.6</a:t>
            </a:r>
            <a:r>
              <a:rPr lang="zh-CN" altLang="en-US" b="1" dirty="0">
                <a:highlight>
                  <a:srgbClr val="FFFF00"/>
                </a:highlight>
              </a:rPr>
              <a:t>（用概率设定类别下先验和条件概率）</a:t>
            </a:r>
            <a:r>
              <a:rPr lang="zh-CN" altLang="en-US" dirty="0"/>
              <a:t>，而这三种可能依照理由不充分原理三等分，</a:t>
            </a:r>
            <a:r>
              <a:rPr lang="zh-CN" altLang="en-US" strike="dblStrike" dirty="0"/>
              <a:t>故</a:t>
            </a:r>
            <a:r>
              <a:rPr lang="en-US" altLang="zh-CN" strike="dblStrike" dirty="0"/>
              <a:t>P</a:t>
            </a:r>
            <a:r>
              <a:rPr lang="zh-CN" altLang="en-US" strike="dblStrike" dirty="0"/>
              <a:t>（生女儿）有</a:t>
            </a:r>
            <a:r>
              <a:rPr lang="en-US" altLang="zh-CN" strike="dblStrike" dirty="0"/>
              <a:t>p=0.4/3,0.5/3,0.6/3</a:t>
            </a:r>
            <a:r>
              <a:rPr lang="zh-CN" altLang="en-US" strike="dblStrike" dirty="0"/>
              <a:t>三种可能，和为</a:t>
            </a:r>
            <a:r>
              <a:rPr lang="en-US" altLang="zh-CN" strike="dblStrike" dirty="0"/>
              <a:t>0.5</a:t>
            </a:r>
          </a:p>
          <a:p>
            <a:r>
              <a:rPr lang="zh-CN" altLang="en-US" dirty="0"/>
              <a:t>（上面其实没错，相当于求先验概率下的生女期望值）</a:t>
            </a:r>
            <a:endParaRPr lang="en-US" altLang="zh-CN" dirty="0"/>
          </a:p>
          <a:p>
            <a:endParaRPr lang="en-US" altLang="zh-CN" dirty="0"/>
          </a:p>
          <a:p>
            <a:r>
              <a:rPr lang="zh-CN" altLang="en-US" dirty="0"/>
              <a:t>生女孩概率</a:t>
            </a:r>
            <a:r>
              <a:rPr lang="en-US" altLang="zh-CN" dirty="0"/>
              <a:t>0.4,0.5,0.6</a:t>
            </a:r>
            <a:r>
              <a:rPr lang="zh-CN" altLang="en-US" dirty="0"/>
              <a:t>类似于检测出阴阳概率，</a:t>
            </a:r>
            <a:br>
              <a:rPr lang="en-US" altLang="zh-CN" dirty="0"/>
            </a:br>
            <a:r>
              <a:rPr lang="zh-CN" altLang="en-US" dirty="0"/>
              <a:t>而</a:t>
            </a:r>
            <a:r>
              <a:rPr lang="en-US" altLang="zh-CN" dirty="0"/>
              <a:t>1/3</a:t>
            </a:r>
            <a:r>
              <a:rPr lang="zh-CN" altLang="en-US" dirty="0"/>
              <a:t>是类似患病率、健康率、亚健康率这种分类。</a:t>
            </a:r>
            <a:endParaRPr lang="en-US" altLang="zh-CN" dirty="0"/>
          </a:p>
          <a:p>
            <a:endParaRPr lang="en-US" altLang="zh-CN" dirty="0"/>
          </a:p>
          <a:p>
            <a:r>
              <a:rPr lang="zh-CN" altLang="en-US" dirty="0"/>
              <a:t>其实有个问题：第一胎生的是女孩有两种解释：这夫妻生女儿的能力更强</a:t>
            </a:r>
            <a:r>
              <a:rPr lang="en-US" altLang="zh-CN" dirty="0"/>
              <a:t>&gt;0.5</a:t>
            </a:r>
            <a:r>
              <a:rPr lang="zh-CN" altLang="en-US" dirty="0"/>
              <a:t>；或者生得多了总归是男女各半所以下次生男孩概率会大很多，生女儿</a:t>
            </a:r>
            <a:r>
              <a:rPr lang="en-US" altLang="zh-CN" dirty="0"/>
              <a:t>&lt;0.5</a:t>
            </a:r>
            <a:r>
              <a:rPr lang="zh-CN" altLang="en-US" dirty="0"/>
              <a:t>，完全俩方向哈哈哈</a:t>
            </a:r>
            <a:endParaRPr lang="en-US" altLang="zh-CN" dirty="0"/>
          </a:p>
          <a:p>
            <a:r>
              <a:rPr lang="zh-CN" altLang="en-US" dirty="0"/>
              <a:t>显然这里是用第一种解释，通过第一次生女儿获得后验概率做贝叶斯更新成为第二肽生女儿的先验概率了，然后求生女的期望值</a:t>
            </a:r>
          </a:p>
        </p:txBody>
      </p:sp>
      <p:pic>
        <p:nvPicPr>
          <p:cNvPr id="5" name="图片 4">
            <a:extLst>
              <a:ext uri="{FF2B5EF4-FFF2-40B4-BE49-F238E27FC236}">
                <a16:creationId xmlns:a16="http://schemas.microsoft.com/office/drawing/2014/main" id="{419D627A-1607-66D8-2EE3-FB79B39C3C66}"/>
              </a:ext>
            </a:extLst>
          </p:cNvPr>
          <p:cNvPicPr>
            <a:picLocks noChangeAspect="1"/>
          </p:cNvPicPr>
          <p:nvPr/>
        </p:nvPicPr>
        <p:blipFill>
          <a:blip r:embed="rId2"/>
          <a:stretch>
            <a:fillRect/>
          </a:stretch>
        </p:blipFill>
        <p:spPr>
          <a:xfrm>
            <a:off x="9245528" y="2787154"/>
            <a:ext cx="2946472" cy="1941685"/>
          </a:xfrm>
          <a:prstGeom prst="rect">
            <a:avLst/>
          </a:prstGeom>
        </p:spPr>
      </p:pic>
    </p:spTree>
    <p:extLst>
      <p:ext uri="{BB962C8B-B14F-4D97-AF65-F5344CB8AC3E}">
        <p14:creationId xmlns:p14="http://schemas.microsoft.com/office/powerpoint/2010/main" val="2092579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D7136F-D768-1BB3-7A97-316FBC007C26}"/>
              </a:ext>
            </a:extLst>
          </p:cNvPr>
          <p:cNvSpPr>
            <a:spLocks noGrp="1"/>
          </p:cNvSpPr>
          <p:nvPr>
            <p:ph type="title"/>
          </p:nvPr>
        </p:nvSpPr>
        <p:spPr/>
        <p:txBody>
          <a:bodyPr/>
          <a:lstStyle/>
          <a:p>
            <a:r>
              <a:rPr lang="zh-CN" altLang="en-US" dirty="0"/>
              <a:t>习题四</a:t>
            </a:r>
          </a:p>
        </p:txBody>
      </p:sp>
      <p:sp>
        <p:nvSpPr>
          <p:cNvPr id="3" name="内容占位符 2">
            <a:extLst>
              <a:ext uri="{FF2B5EF4-FFF2-40B4-BE49-F238E27FC236}">
                <a16:creationId xmlns:a16="http://schemas.microsoft.com/office/drawing/2014/main" id="{4E13C76D-EBC9-2043-F338-4223413EB19B}"/>
              </a:ext>
            </a:extLst>
          </p:cNvPr>
          <p:cNvSpPr>
            <a:spLocks noGrp="1"/>
          </p:cNvSpPr>
          <p:nvPr>
            <p:ph idx="1"/>
          </p:nvPr>
        </p:nvSpPr>
        <p:spPr>
          <a:xfrm>
            <a:off x="397164" y="1825625"/>
            <a:ext cx="11794836" cy="4351338"/>
          </a:xfrm>
        </p:spPr>
        <p:txBody>
          <a:bodyPr>
            <a:normAutofit fontScale="92500" lnSpcReduction="10000"/>
          </a:bodyPr>
          <a:lstStyle/>
          <a:p>
            <a:r>
              <a:rPr lang="en-US" altLang="zh-CN" dirty="0"/>
              <a:t>P</a:t>
            </a:r>
            <a:r>
              <a:rPr lang="zh-CN" altLang="en-US" dirty="0"/>
              <a:t>（生女能力弱）</a:t>
            </a:r>
            <a:r>
              <a:rPr lang="en-US" altLang="zh-CN" dirty="0"/>
              <a:t>=0.2</a:t>
            </a:r>
            <a:r>
              <a:rPr lang="zh-CN" altLang="en-US" dirty="0"/>
              <a:t>，</a:t>
            </a:r>
            <a:r>
              <a:rPr lang="en-US" altLang="zh-CN" dirty="0"/>
              <a:t> P</a:t>
            </a:r>
            <a:r>
              <a:rPr lang="zh-CN" altLang="en-US" dirty="0"/>
              <a:t>（生女能力中）</a:t>
            </a:r>
            <a:r>
              <a:rPr lang="en-US" altLang="zh-CN" dirty="0"/>
              <a:t>=0.6</a:t>
            </a:r>
            <a:r>
              <a:rPr lang="zh-CN" altLang="en-US" dirty="0"/>
              <a:t>，</a:t>
            </a:r>
            <a:r>
              <a:rPr lang="en-US" altLang="zh-CN" dirty="0"/>
              <a:t> P</a:t>
            </a:r>
            <a:r>
              <a:rPr lang="zh-CN" altLang="en-US" dirty="0"/>
              <a:t>（生女能力强）</a:t>
            </a:r>
            <a:r>
              <a:rPr lang="en-US" altLang="zh-CN" dirty="0"/>
              <a:t>=0.2</a:t>
            </a:r>
          </a:p>
          <a:p>
            <a:r>
              <a:rPr lang="en-US" altLang="zh-CN" dirty="0"/>
              <a:t>P</a:t>
            </a:r>
            <a:r>
              <a:rPr lang="zh-CN" altLang="en-US" dirty="0"/>
              <a:t>（弱，生女）</a:t>
            </a:r>
            <a:r>
              <a:rPr lang="en-US" altLang="zh-CN" dirty="0"/>
              <a:t>=0.2*0.4=0.08</a:t>
            </a:r>
          </a:p>
          <a:p>
            <a:r>
              <a:rPr lang="en-US" altLang="zh-CN" dirty="0"/>
              <a:t>P</a:t>
            </a:r>
            <a:r>
              <a:rPr lang="zh-CN" altLang="en-US" dirty="0"/>
              <a:t>（中，生女）</a:t>
            </a:r>
            <a:r>
              <a:rPr lang="en-US" altLang="zh-CN" dirty="0"/>
              <a:t>=0.6*0.5=0.30</a:t>
            </a:r>
          </a:p>
          <a:p>
            <a:r>
              <a:rPr lang="en-US" altLang="zh-CN" dirty="0"/>
              <a:t>P</a:t>
            </a:r>
            <a:r>
              <a:rPr lang="zh-CN" altLang="en-US" dirty="0"/>
              <a:t>（强，生女）</a:t>
            </a:r>
            <a:r>
              <a:rPr lang="en-US" altLang="zh-CN" dirty="0"/>
              <a:t>=0.2*0.6=0.12</a:t>
            </a:r>
          </a:p>
          <a:p>
            <a:r>
              <a:rPr lang="en-US" altLang="zh-CN" dirty="0"/>
              <a:t>P</a:t>
            </a:r>
            <a:r>
              <a:rPr lang="zh-CN" altLang="en-US" dirty="0"/>
              <a:t>（生女</a:t>
            </a:r>
            <a:r>
              <a:rPr lang="en-US" altLang="zh-CN" dirty="0"/>
              <a:t>|</a:t>
            </a:r>
            <a:r>
              <a:rPr lang="zh-CN" altLang="en-US" dirty="0"/>
              <a:t>弱）</a:t>
            </a:r>
            <a:r>
              <a:rPr lang="en-US" altLang="zh-CN" dirty="0"/>
              <a:t>=16%</a:t>
            </a:r>
          </a:p>
          <a:p>
            <a:r>
              <a:rPr lang="en-US" altLang="zh-CN" dirty="0"/>
              <a:t>P</a:t>
            </a:r>
            <a:r>
              <a:rPr lang="zh-CN" altLang="en-US" dirty="0"/>
              <a:t>（生女</a:t>
            </a:r>
            <a:r>
              <a:rPr lang="en-US" altLang="zh-CN" dirty="0"/>
              <a:t>|</a:t>
            </a:r>
            <a:r>
              <a:rPr lang="zh-CN" altLang="en-US" dirty="0"/>
              <a:t>中）</a:t>
            </a:r>
            <a:r>
              <a:rPr lang="en-US" altLang="zh-CN" dirty="0"/>
              <a:t>=60%</a:t>
            </a:r>
          </a:p>
          <a:p>
            <a:r>
              <a:rPr lang="en-US" altLang="zh-CN" dirty="0"/>
              <a:t>P</a:t>
            </a:r>
            <a:r>
              <a:rPr lang="zh-CN" altLang="en-US" dirty="0"/>
              <a:t>（生女</a:t>
            </a:r>
            <a:r>
              <a:rPr lang="en-US" altLang="zh-CN" dirty="0"/>
              <a:t>|</a:t>
            </a:r>
            <a:r>
              <a:rPr lang="zh-CN" altLang="en-US" dirty="0"/>
              <a:t>强）</a:t>
            </a:r>
            <a:r>
              <a:rPr lang="en-US" altLang="zh-CN" dirty="0"/>
              <a:t>=24%</a:t>
            </a:r>
          </a:p>
          <a:p>
            <a:r>
              <a:rPr lang="zh-CN" altLang="en-US" dirty="0"/>
              <a:t>（答案到这为止，</a:t>
            </a:r>
            <a:r>
              <a:rPr lang="en-US" altLang="zh-CN" dirty="0"/>
              <a:t>right</a:t>
            </a:r>
            <a:r>
              <a:rPr lang="zh-CN" altLang="en-US" dirty="0"/>
              <a:t>）</a:t>
            </a:r>
            <a:endParaRPr lang="en-US" altLang="zh-CN" dirty="0"/>
          </a:p>
          <a:p>
            <a:r>
              <a:rPr lang="zh-CN" altLang="en-US" dirty="0"/>
              <a:t>那么下次再生女的可能性期望值：</a:t>
            </a:r>
            <a:r>
              <a:rPr lang="en-US" altLang="zh-CN" dirty="0"/>
              <a:t>0.16*0.4+0.6*0.5+0.24*0.6=0.064+0.300+0.144=0.508</a:t>
            </a: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2677787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2639CC-0E8D-A86A-F08C-70929974564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A9CEAB2-1259-B745-2D82-447C6D7CEC03}"/>
              </a:ext>
            </a:extLst>
          </p:cNvPr>
          <p:cNvSpPr>
            <a:spLocks noGrp="1"/>
          </p:cNvSpPr>
          <p:nvPr>
            <p:ph idx="1"/>
          </p:nvPr>
        </p:nvSpPr>
        <p:spPr/>
        <p:txBody>
          <a:bodyPr/>
          <a:lstStyle/>
          <a:p>
            <a:r>
              <a:rPr lang="en-US" altLang="zh-CN" dirty="0"/>
              <a:t>1781</a:t>
            </a:r>
            <a:r>
              <a:rPr lang="zh-CN" altLang="en-US" dirty="0"/>
              <a:t>年左右，拉普拉斯一气呵成，将贝叶斯逆概率改编为现今公式的形式。</a:t>
            </a:r>
          </a:p>
        </p:txBody>
      </p:sp>
    </p:spTree>
    <p:extLst>
      <p:ext uri="{BB962C8B-B14F-4D97-AF65-F5344CB8AC3E}">
        <p14:creationId xmlns:p14="http://schemas.microsoft.com/office/powerpoint/2010/main" val="83417394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1932</TotalTime>
  <Words>5004</Words>
  <Application>Microsoft Office PowerPoint</Application>
  <PresentationFormat>宽屏</PresentationFormat>
  <Paragraphs>284</Paragraphs>
  <Slides>49</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49</vt:i4>
      </vt:variant>
    </vt:vector>
  </HeadingPairs>
  <TitlesOfParts>
    <vt:vector size="55" baseType="lpstr">
      <vt:lpstr>-apple-system</vt:lpstr>
      <vt:lpstr>等线</vt:lpstr>
      <vt:lpstr>等线 Light</vt:lpstr>
      <vt:lpstr>Arial</vt:lpstr>
      <vt:lpstr>Wingdings</vt:lpstr>
      <vt:lpstr>Office 主题​​</vt:lpstr>
      <vt:lpstr>PowerPoint 演示文稿</vt:lpstr>
      <vt:lpstr>习题一（right）</vt:lpstr>
      <vt:lpstr>第二章 </vt:lpstr>
      <vt:lpstr>习题二(right)</vt:lpstr>
      <vt:lpstr>第三章——心理学了呀，666</vt:lpstr>
      <vt:lpstr>习题三（right）</vt:lpstr>
      <vt:lpstr>第四章：第一个孩子是女儿，那么下一个孩子是男孩还是女孩？牛啊人口学伦理学来了</vt:lpstr>
      <vt:lpstr>习题四</vt:lpstr>
      <vt:lpstr>PowerPoint 演示文稿</vt:lpstr>
      <vt:lpstr>第五章，稍微有点水，像引言——AB壶黑白球问题</vt:lpstr>
      <vt:lpstr>习题5</vt:lpstr>
      <vt:lpstr>第六章——AB壶黑白球的标准统计学思路</vt:lpstr>
      <vt:lpstr>习题6——</vt:lpstr>
      <vt:lpstr>第七章——AB壶黑白球问题的贝叶斯解法</vt:lpstr>
      <vt:lpstr>习题7(right)</vt:lpstr>
      <vt:lpstr>第八章——极大似然原理（标准统计学也有类似先验概率的共性）</vt:lpstr>
      <vt:lpstr>PowerPoint 演示文稿</vt:lpstr>
      <vt:lpstr>习题8（right）</vt:lpstr>
      <vt:lpstr>第九章——贝叶斯推理的两个（其实是一个）悖论，太有意思了。</vt:lpstr>
      <vt:lpstr>PowerPoint 演示文稿</vt:lpstr>
      <vt:lpstr>贝叶斯算一算</vt:lpstr>
      <vt:lpstr>习题9(right)</vt:lpstr>
      <vt:lpstr>专栏二：幸运二法则</vt:lpstr>
      <vt:lpstr>第10章 独立实验乘法原则</vt:lpstr>
      <vt:lpstr>习题10</vt:lpstr>
      <vt:lpstr>第12章 序贯理性——垃圾邮件</vt:lpstr>
      <vt:lpstr>习题12</vt:lpstr>
      <vt:lpstr>第十三章——再探AB壶，取出球放回再取</vt:lpstr>
      <vt:lpstr>习题13</vt:lpstr>
      <vt:lpstr>专栏三——贝叶斯推理的二十世纪复兴</vt:lpstr>
      <vt:lpstr>第14章 用P({基本事件A}&amp;{基本事件B})等表达方式</vt:lpstr>
      <vt:lpstr>习题14</vt:lpstr>
      <vt:lpstr>第16章——</vt:lpstr>
      <vt:lpstr>习题16</vt:lpstr>
      <vt:lpstr>第17章——贝塔分布，并分四种情况详细说明</vt:lpstr>
      <vt:lpstr>习题17</vt:lpstr>
      <vt:lpstr>第十八章——期望值，承接第四章第二个生的是女儿的可能性</vt:lpstr>
      <vt:lpstr>习题18</vt:lpstr>
      <vt:lpstr>专栏四 主观概率</vt:lpstr>
      <vt:lpstr>第19章——继续生女儿的案例</vt:lpstr>
      <vt:lpstr>这里可能要多复习一下</vt:lpstr>
      <vt:lpstr>3. 回过头，在生第一胎时就假定父母生女儿能力不是0-1的均匀分布</vt:lpstr>
      <vt:lpstr>PowerPoint 演示文稿</vt:lpstr>
      <vt:lpstr>习题19</vt:lpstr>
      <vt:lpstr>第20讲：正态分布，老生常谈。 </vt:lpstr>
      <vt:lpstr>习题20</vt:lpstr>
      <vt:lpstr>第21章  基于正态的贝叶斯估计</vt:lpstr>
      <vt:lpstr>勘误</vt:lpstr>
      <vt:lpstr>课外补充</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joger watson</dc:creator>
  <cp:lastModifiedBy>joger watson</cp:lastModifiedBy>
  <cp:revision>132</cp:revision>
  <dcterms:created xsi:type="dcterms:W3CDTF">2024-09-07T03:18:28Z</dcterms:created>
  <dcterms:modified xsi:type="dcterms:W3CDTF">2024-09-14T08:37:12Z</dcterms:modified>
</cp:coreProperties>
</file>