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8" r:id="rId4"/>
    <p:sldId id="260" r:id="rId5"/>
    <p:sldId id="261" r:id="rId6"/>
    <p:sldId id="262" r:id="rId7"/>
    <p:sldId id="263" r:id="rId8"/>
    <p:sldId id="257" r:id="rId9"/>
    <p:sldId id="264" r:id="rId10"/>
    <p:sldId id="265" r:id="rId11"/>
    <p:sldId id="267" r:id="rId12"/>
    <p:sldId id="266"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9ACAA073-6EBA-4F4B-9895-7F7CF6D23BF7}">
          <p14:sldIdLst>
            <p14:sldId id="259"/>
            <p14:sldId id="256"/>
            <p14:sldId id="258"/>
            <p14:sldId id="260"/>
            <p14:sldId id="261"/>
            <p14:sldId id="262"/>
          </p14:sldIdLst>
        </p14:section>
        <p14:section name="week2" id="{1F0D19A2-C86B-49BB-B677-645389B13373}">
          <p14:sldIdLst>
            <p14:sldId id="263"/>
            <p14:sldId id="257"/>
          </p14:sldIdLst>
        </p14:section>
        <p14:section name="assignment1" id="{8064DBF0-09BE-4FDE-B160-1563F836A053}">
          <p14:sldIdLst>
            <p14:sldId id="264"/>
            <p14:sldId id="265"/>
            <p14:sldId id="267"/>
            <p14:sldId id="266"/>
          </p14:sldIdLst>
        </p14:section>
        <p14:section name="week3" id="{51480736-5622-4AD5-B433-4E58ADF92964}">
          <p14:sldIdLst>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0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6320E-BB56-6FA0-E70E-5290CA7436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06017D5-EFA7-1810-E982-6B13491DBF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0EC322D-701C-3E1E-C471-745481EACE9D}"/>
              </a:ext>
            </a:extLst>
          </p:cNvPr>
          <p:cNvSpPr>
            <a:spLocks noGrp="1"/>
          </p:cNvSpPr>
          <p:nvPr>
            <p:ph type="dt" sz="half" idx="10"/>
          </p:nvPr>
        </p:nvSpPr>
        <p:spPr/>
        <p:txBody>
          <a:bodyPr/>
          <a:lstStyle/>
          <a:p>
            <a:fld id="{CE149F47-2907-4D70-9A3B-9D223D59D4A9}" type="datetimeFigureOut">
              <a:rPr lang="zh-CN" altLang="en-US" smtClean="0"/>
              <a:t>2024/9/15</a:t>
            </a:fld>
            <a:endParaRPr lang="zh-CN" altLang="en-US"/>
          </a:p>
        </p:txBody>
      </p:sp>
      <p:sp>
        <p:nvSpPr>
          <p:cNvPr id="5" name="页脚占位符 4">
            <a:extLst>
              <a:ext uri="{FF2B5EF4-FFF2-40B4-BE49-F238E27FC236}">
                <a16:creationId xmlns:a16="http://schemas.microsoft.com/office/drawing/2014/main" id="{F3A9C30D-1454-922E-4632-8CCFDD664B3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BCF90F-B44B-1065-0589-0F9CFA8B9C4D}"/>
              </a:ext>
            </a:extLst>
          </p:cNvPr>
          <p:cNvSpPr>
            <a:spLocks noGrp="1"/>
          </p:cNvSpPr>
          <p:nvPr>
            <p:ph type="sldNum" sz="quarter" idx="12"/>
          </p:nvPr>
        </p:nvSpPr>
        <p:spPr/>
        <p:txBody>
          <a:body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3987316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AFE6D4-2EB5-3EC4-2B2D-9EC3515AB34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C27682A-230B-BFD7-9D07-BA828C884CB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E9A769-7F01-4D1E-3939-29F6FF0ACD29}"/>
              </a:ext>
            </a:extLst>
          </p:cNvPr>
          <p:cNvSpPr>
            <a:spLocks noGrp="1"/>
          </p:cNvSpPr>
          <p:nvPr>
            <p:ph type="dt" sz="half" idx="10"/>
          </p:nvPr>
        </p:nvSpPr>
        <p:spPr/>
        <p:txBody>
          <a:bodyPr/>
          <a:lstStyle/>
          <a:p>
            <a:fld id="{CE149F47-2907-4D70-9A3B-9D223D59D4A9}" type="datetimeFigureOut">
              <a:rPr lang="zh-CN" altLang="en-US" smtClean="0"/>
              <a:t>2024/9/15</a:t>
            </a:fld>
            <a:endParaRPr lang="zh-CN" altLang="en-US"/>
          </a:p>
        </p:txBody>
      </p:sp>
      <p:sp>
        <p:nvSpPr>
          <p:cNvPr id="5" name="页脚占位符 4">
            <a:extLst>
              <a:ext uri="{FF2B5EF4-FFF2-40B4-BE49-F238E27FC236}">
                <a16:creationId xmlns:a16="http://schemas.microsoft.com/office/drawing/2014/main" id="{FB1DA0A5-C7CB-1ECA-7DEC-1AC3FFBEFE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28B3E8-349A-FA30-9B05-2B1E30C2241F}"/>
              </a:ext>
            </a:extLst>
          </p:cNvPr>
          <p:cNvSpPr>
            <a:spLocks noGrp="1"/>
          </p:cNvSpPr>
          <p:nvPr>
            <p:ph type="sldNum" sz="quarter" idx="12"/>
          </p:nvPr>
        </p:nvSpPr>
        <p:spPr/>
        <p:txBody>
          <a:body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1444286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B235E6-D0E4-7F7E-FE26-9D38041BA93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DFC8019-A8F5-2CEC-F6FA-C6028BA826B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D29240-7B61-AA8F-523F-C5AE4A55C42C}"/>
              </a:ext>
            </a:extLst>
          </p:cNvPr>
          <p:cNvSpPr>
            <a:spLocks noGrp="1"/>
          </p:cNvSpPr>
          <p:nvPr>
            <p:ph type="dt" sz="half" idx="10"/>
          </p:nvPr>
        </p:nvSpPr>
        <p:spPr/>
        <p:txBody>
          <a:bodyPr/>
          <a:lstStyle/>
          <a:p>
            <a:fld id="{CE149F47-2907-4D70-9A3B-9D223D59D4A9}" type="datetimeFigureOut">
              <a:rPr lang="zh-CN" altLang="en-US" smtClean="0"/>
              <a:t>2024/9/15</a:t>
            </a:fld>
            <a:endParaRPr lang="zh-CN" altLang="en-US"/>
          </a:p>
        </p:txBody>
      </p:sp>
      <p:sp>
        <p:nvSpPr>
          <p:cNvPr id="5" name="页脚占位符 4">
            <a:extLst>
              <a:ext uri="{FF2B5EF4-FFF2-40B4-BE49-F238E27FC236}">
                <a16:creationId xmlns:a16="http://schemas.microsoft.com/office/drawing/2014/main" id="{5B5DA420-00CA-3159-68B7-EF9123C12D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E0B57F3-E596-B75C-FBF7-CAD3A05EA796}"/>
              </a:ext>
            </a:extLst>
          </p:cNvPr>
          <p:cNvSpPr>
            <a:spLocks noGrp="1"/>
          </p:cNvSpPr>
          <p:nvPr>
            <p:ph type="sldNum" sz="quarter" idx="12"/>
          </p:nvPr>
        </p:nvSpPr>
        <p:spPr/>
        <p:txBody>
          <a:body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298351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0EC219-B833-1928-8B3C-1B4F25426D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D3ECCDA-1E09-7526-639E-F83A77F8772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2810E5-16AF-9345-FFF4-CA27FD57969F}"/>
              </a:ext>
            </a:extLst>
          </p:cNvPr>
          <p:cNvSpPr>
            <a:spLocks noGrp="1"/>
          </p:cNvSpPr>
          <p:nvPr>
            <p:ph type="dt" sz="half" idx="10"/>
          </p:nvPr>
        </p:nvSpPr>
        <p:spPr/>
        <p:txBody>
          <a:bodyPr/>
          <a:lstStyle/>
          <a:p>
            <a:fld id="{CE149F47-2907-4D70-9A3B-9D223D59D4A9}" type="datetimeFigureOut">
              <a:rPr lang="zh-CN" altLang="en-US" smtClean="0"/>
              <a:t>2024/9/15</a:t>
            </a:fld>
            <a:endParaRPr lang="zh-CN" altLang="en-US"/>
          </a:p>
        </p:txBody>
      </p:sp>
      <p:sp>
        <p:nvSpPr>
          <p:cNvPr id="5" name="页脚占位符 4">
            <a:extLst>
              <a:ext uri="{FF2B5EF4-FFF2-40B4-BE49-F238E27FC236}">
                <a16:creationId xmlns:a16="http://schemas.microsoft.com/office/drawing/2014/main" id="{644405C1-68B8-5AA6-3D36-A1ED6263F2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E88DBF-AD88-D8D5-A5F0-958EC16CB6F2}"/>
              </a:ext>
            </a:extLst>
          </p:cNvPr>
          <p:cNvSpPr>
            <a:spLocks noGrp="1"/>
          </p:cNvSpPr>
          <p:nvPr>
            <p:ph type="sldNum" sz="quarter" idx="12"/>
          </p:nvPr>
        </p:nvSpPr>
        <p:spPr/>
        <p:txBody>
          <a:body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3881066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7BB0DD-EA22-E1E7-2A4A-7A7550D4657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C8FBE32-46A0-A49B-2B63-FD034CBE38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A2D37A4-04AE-CCC6-8489-8A4006F70CE5}"/>
              </a:ext>
            </a:extLst>
          </p:cNvPr>
          <p:cNvSpPr>
            <a:spLocks noGrp="1"/>
          </p:cNvSpPr>
          <p:nvPr>
            <p:ph type="dt" sz="half" idx="10"/>
          </p:nvPr>
        </p:nvSpPr>
        <p:spPr/>
        <p:txBody>
          <a:bodyPr/>
          <a:lstStyle/>
          <a:p>
            <a:fld id="{CE149F47-2907-4D70-9A3B-9D223D59D4A9}" type="datetimeFigureOut">
              <a:rPr lang="zh-CN" altLang="en-US" smtClean="0"/>
              <a:t>2024/9/15</a:t>
            </a:fld>
            <a:endParaRPr lang="zh-CN" altLang="en-US"/>
          </a:p>
        </p:txBody>
      </p:sp>
      <p:sp>
        <p:nvSpPr>
          <p:cNvPr id="5" name="页脚占位符 4">
            <a:extLst>
              <a:ext uri="{FF2B5EF4-FFF2-40B4-BE49-F238E27FC236}">
                <a16:creationId xmlns:a16="http://schemas.microsoft.com/office/drawing/2014/main" id="{2F28F02B-730C-BB14-8D58-4E8F60673F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0592B8-69F7-8241-B278-6D300CB60B5A}"/>
              </a:ext>
            </a:extLst>
          </p:cNvPr>
          <p:cNvSpPr>
            <a:spLocks noGrp="1"/>
          </p:cNvSpPr>
          <p:nvPr>
            <p:ph type="sldNum" sz="quarter" idx="12"/>
          </p:nvPr>
        </p:nvSpPr>
        <p:spPr/>
        <p:txBody>
          <a:body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1621211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EF3DFD-05BB-EB18-F9C5-64EBD931317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2A43BCB-FBD5-AB71-CBA0-BE8A3D311E5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54EDF02-5790-B61E-3F73-F12CBDDDF7F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D00D37A-7A7B-71FE-F581-CB456717418E}"/>
              </a:ext>
            </a:extLst>
          </p:cNvPr>
          <p:cNvSpPr>
            <a:spLocks noGrp="1"/>
          </p:cNvSpPr>
          <p:nvPr>
            <p:ph type="dt" sz="half" idx="10"/>
          </p:nvPr>
        </p:nvSpPr>
        <p:spPr/>
        <p:txBody>
          <a:bodyPr/>
          <a:lstStyle/>
          <a:p>
            <a:fld id="{CE149F47-2907-4D70-9A3B-9D223D59D4A9}" type="datetimeFigureOut">
              <a:rPr lang="zh-CN" altLang="en-US" smtClean="0"/>
              <a:t>2024/9/15</a:t>
            </a:fld>
            <a:endParaRPr lang="zh-CN" altLang="en-US"/>
          </a:p>
        </p:txBody>
      </p:sp>
      <p:sp>
        <p:nvSpPr>
          <p:cNvPr id="6" name="页脚占位符 5">
            <a:extLst>
              <a:ext uri="{FF2B5EF4-FFF2-40B4-BE49-F238E27FC236}">
                <a16:creationId xmlns:a16="http://schemas.microsoft.com/office/drawing/2014/main" id="{83E1021B-8B22-44D7-04B0-7C815548CB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A471CE-E43E-D7F2-6079-64D951DB8614}"/>
              </a:ext>
            </a:extLst>
          </p:cNvPr>
          <p:cNvSpPr>
            <a:spLocks noGrp="1"/>
          </p:cNvSpPr>
          <p:nvPr>
            <p:ph type="sldNum" sz="quarter" idx="12"/>
          </p:nvPr>
        </p:nvSpPr>
        <p:spPr/>
        <p:txBody>
          <a:body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3991574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CB2B7-473F-8EC5-5419-DCC3A94DD52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AF992F8-F946-C4CE-5437-7E8399B5EB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14C0ACB-7B7E-AEA3-FAD8-CEC443E2A69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C275A2B-3D4D-EFD7-EF70-0DF99A2A2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CC68797-9E9B-1A8C-6263-27539025CA0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50AE787-4237-9F51-DD49-8C247CD66494}"/>
              </a:ext>
            </a:extLst>
          </p:cNvPr>
          <p:cNvSpPr>
            <a:spLocks noGrp="1"/>
          </p:cNvSpPr>
          <p:nvPr>
            <p:ph type="dt" sz="half" idx="10"/>
          </p:nvPr>
        </p:nvSpPr>
        <p:spPr/>
        <p:txBody>
          <a:bodyPr/>
          <a:lstStyle/>
          <a:p>
            <a:fld id="{CE149F47-2907-4D70-9A3B-9D223D59D4A9}" type="datetimeFigureOut">
              <a:rPr lang="zh-CN" altLang="en-US" smtClean="0"/>
              <a:t>2024/9/15</a:t>
            </a:fld>
            <a:endParaRPr lang="zh-CN" altLang="en-US"/>
          </a:p>
        </p:txBody>
      </p:sp>
      <p:sp>
        <p:nvSpPr>
          <p:cNvPr id="8" name="页脚占位符 7">
            <a:extLst>
              <a:ext uri="{FF2B5EF4-FFF2-40B4-BE49-F238E27FC236}">
                <a16:creationId xmlns:a16="http://schemas.microsoft.com/office/drawing/2014/main" id="{A345C642-BC4C-21B9-A018-1EC472D9724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539BFD9-48F0-C007-4E15-66CEE99F0F62}"/>
              </a:ext>
            </a:extLst>
          </p:cNvPr>
          <p:cNvSpPr>
            <a:spLocks noGrp="1"/>
          </p:cNvSpPr>
          <p:nvPr>
            <p:ph type="sldNum" sz="quarter" idx="12"/>
          </p:nvPr>
        </p:nvSpPr>
        <p:spPr/>
        <p:txBody>
          <a:body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157777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0A1AE9-FBBE-6E2A-D1F1-8A14F72D853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134425E-9346-3A60-9859-6E0251F2DF01}"/>
              </a:ext>
            </a:extLst>
          </p:cNvPr>
          <p:cNvSpPr>
            <a:spLocks noGrp="1"/>
          </p:cNvSpPr>
          <p:nvPr>
            <p:ph type="dt" sz="half" idx="10"/>
          </p:nvPr>
        </p:nvSpPr>
        <p:spPr/>
        <p:txBody>
          <a:bodyPr/>
          <a:lstStyle/>
          <a:p>
            <a:fld id="{CE149F47-2907-4D70-9A3B-9D223D59D4A9}" type="datetimeFigureOut">
              <a:rPr lang="zh-CN" altLang="en-US" smtClean="0"/>
              <a:t>2024/9/15</a:t>
            </a:fld>
            <a:endParaRPr lang="zh-CN" altLang="en-US"/>
          </a:p>
        </p:txBody>
      </p:sp>
      <p:sp>
        <p:nvSpPr>
          <p:cNvPr id="4" name="页脚占位符 3">
            <a:extLst>
              <a:ext uri="{FF2B5EF4-FFF2-40B4-BE49-F238E27FC236}">
                <a16:creationId xmlns:a16="http://schemas.microsoft.com/office/drawing/2014/main" id="{CB8833F4-D9AB-B536-B643-20F89CC2A2B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64D6901-CA24-76F0-2A16-24891C457F5B}"/>
              </a:ext>
            </a:extLst>
          </p:cNvPr>
          <p:cNvSpPr>
            <a:spLocks noGrp="1"/>
          </p:cNvSpPr>
          <p:nvPr>
            <p:ph type="sldNum" sz="quarter" idx="12"/>
          </p:nvPr>
        </p:nvSpPr>
        <p:spPr/>
        <p:txBody>
          <a:body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2438700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B7E307C-1223-EC7F-1D0C-A9B0A30F2347}"/>
              </a:ext>
            </a:extLst>
          </p:cNvPr>
          <p:cNvSpPr>
            <a:spLocks noGrp="1"/>
          </p:cNvSpPr>
          <p:nvPr>
            <p:ph type="dt" sz="half" idx="10"/>
          </p:nvPr>
        </p:nvSpPr>
        <p:spPr/>
        <p:txBody>
          <a:bodyPr/>
          <a:lstStyle/>
          <a:p>
            <a:fld id="{CE149F47-2907-4D70-9A3B-9D223D59D4A9}" type="datetimeFigureOut">
              <a:rPr lang="zh-CN" altLang="en-US" smtClean="0"/>
              <a:t>2024/9/15</a:t>
            </a:fld>
            <a:endParaRPr lang="zh-CN" altLang="en-US"/>
          </a:p>
        </p:txBody>
      </p:sp>
      <p:sp>
        <p:nvSpPr>
          <p:cNvPr id="3" name="页脚占位符 2">
            <a:extLst>
              <a:ext uri="{FF2B5EF4-FFF2-40B4-BE49-F238E27FC236}">
                <a16:creationId xmlns:a16="http://schemas.microsoft.com/office/drawing/2014/main" id="{809E799F-7D56-D50A-3C5C-F4F7E61E33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BA3185B-35E3-BED7-5589-8CFE865AEC61}"/>
              </a:ext>
            </a:extLst>
          </p:cNvPr>
          <p:cNvSpPr>
            <a:spLocks noGrp="1"/>
          </p:cNvSpPr>
          <p:nvPr>
            <p:ph type="sldNum" sz="quarter" idx="12"/>
          </p:nvPr>
        </p:nvSpPr>
        <p:spPr/>
        <p:txBody>
          <a:body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2303318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F48855-6A40-4452-D4B8-1DBBDA5D130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AE99435-EE97-5FF6-FA09-5B81DB33B5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3464E05-7562-9062-97A8-253175978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E7F43C3-963E-B198-B295-992E64654420}"/>
              </a:ext>
            </a:extLst>
          </p:cNvPr>
          <p:cNvSpPr>
            <a:spLocks noGrp="1"/>
          </p:cNvSpPr>
          <p:nvPr>
            <p:ph type="dt" sz="half" idx="10"/>
          </p:nvPr>
        </p:nvSpPr>
        <p:spPr/>
        <p:txBody>
          <a:bodyPr/>
          <a:lstStyle/>
          <a:p>
            <a:fld id="{CE149F47-2907-4D70-9A3B-9D223D59D4A9}" type="datetimeFigureOut">
              <a:rPr lang="zh-CN" altLang="en-US" smtClean="0"/>
              <a:t>2024/9/15</a:t>
            </a:fld>
            <a:endParaRPr lang="zh-CN" altLang="en-US"/>
          </a:p>
        </p:txBody>
      </p:sp>
      <p:sp>
        <p:nvSpPr>
          <p:cNvPr id="6" name="页脚占位符 5">
            <a:extLst>
              <a:ext uri="{FF2B5EF4-FFF2-40B4-BE49-F238E27FC236}">
                <a16:creationId xmlns:a16="http://schemas.microsoft.com/office/drawing/2014/main" id="{B92F47FC-424E-6B10-575F-D54E851E0EE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95213C-D742-0491-5ED0-8BAAD8D53482}"/>
              </a:ext>
            </a:extLst>
          </p:cNvPr>
          <p:cNvSpPr>
            <a:spLocks noGrp="1"/>
          </p:cNvSpPr>
          <p:nvPr>
            <p:ph type="sldNum" sz="quarter" idx="12"/>
          </p:nvPr>
        </p:nvSpPr>
        <p:spPr/>
        <p:txBody>
          <a:body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428468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F04392-8A0B-98D6-996C-40DDDEC7EF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A59A1AF-A520-0516-C969-30E2885AF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A317545-4D8B-FFCC-E3BE-B33A1A638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1448048-A3F2-EA5C-92C5-EA261C448FD8}"/>
              </a:ext>
            </a:extLst>
          </p:cNvPr>
          <p:cNvSpPr>
            <a:spLocks noGrp="1"/>
          </p:cNvSpPr>
          <p:nvPr>
            <p:ph type="dt" sz="half" idx="10"/>
          </p:nvPr>
        </p:nvSpPr>
        <p:spPr/>
        <p:txBody>
          <a:bodyPr/>
          <a:lstStyle/>
          <a:p>
            <a:fld id="{CE149F47-2907-4D70-9A3B-9D223D59D4A9}" type="datetimeFigureOut">
              <a:rPr lang="zh-CN" altLang="en-US" smtClean="0"/>
              <a:t>2024/9/15</a:t>
            </a:fld>
            <a:endParaRPr lang="zh-CN" altLang="en-US"/>
          </a:p>
        </p:txBody>
      </p:sp>
      <p:sp>
        <p:nvSpPr>
          <p:cNvPr id="6" name="页脚占位符 5">
            <a:extLst>
              <a:ext uri="{FF2B5EF4-FFF2-40B4-BE49-F238E27FC236}">
                <a16:creationId xmlns:a16="http://schemas.microsoft.com/office/drawing/2014/main" id="{AF3AB9B6-512A-9536-6C93-312D3ACDA4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E7BA8E-7C71-354C-2BCF-257558ABA519}"/>
              </a:ext>
            </a:extLst>
          </p:cNvPr>
          <p:cNvSpPr>
            <a:spLocks noGrp="1"/>
          </p:cNvSpPr>
          <p:nvPr>
            <p:ph type="sldNum" sz="quarter" idx="12"/>
          </p:nvPr>
        </p:nvSpPr>
        <p:spPr/>
        <p:txBody>
          <a:body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4155149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82D1979-3C07-CA28-D6F9-0C57D8544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8815F89-835D-70D3-6AE2-EC8F369EC0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834850A-735D-B6EC-BDFD-EF28909D9C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49F47-2907-4D70-9A3B-9D223D59D4A9}" type="datetimeFigureOut">
              <a:rPr lang="zh-CN" altLang="en-US" smtClean="0"/>
              <a:t>2024/9/15</a:t>
            </a:fld>
            <a:endParaRPr lang="zh-CN" altLang="en-US"/>
          </a:p>
        </p:txBody>
      </p:sp>
      <p:sp>
        <p:nvSpPr>
          <p:cNvPr id="5" name="页脚占位符 4">
            <a:extLst>
              <a:ext uri="{FF2B5EF4-FFF2-40B4-BE49-F238E27FC236}">
                <a16:creationId xmlns:a16="http://schemas.microsoft.com/office/drawing/2014/main" id="{48B22C5C-5DA4-C73B-75FA-3FA1BDCE87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8B3AE74-5C41-3B71-548B-5289DC288B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D1914E-CF38-4403-93CC-3F05CF088487}" type="slidenum">
              <a:rPr lang="zh-CN" altLang="en-US" smtClean="0"/>
              <a:t>‹#›</a:t>
            </a:fld>
            <a:endParaRPr lang="zh-CN" altLang="en-US"/>
          </a:p>
        </p:txBody>
      </p:sp>
    </p:spTree>
    <p:extLst>
      <p:ext uri="{BB962C8B-B14F-4D97-AF65-F5344CB8AC3E}">
        <p14:creationId xmlns:p14="http://schemas.microsoft.com/office/powerpoint/2010/main" val="3064799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WeChat" TargetMode="External"/><Relationship Id="rId2" Type="http://schemas.openxmlformats.org/officeDocument/2006/relationships/hyperlink" Target="https://en.wikipedia.org/wiki/WhatsAp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incong.io/cn/wechat-network/" TargetMode="External"/><Relationship Id="rId2" Type="http://schemas.openxmlformats.org/officeDocument/2006/relationships/hyperlink" Target="https://en.wikipedia.org/wiki/Secure_Real-time_Transport_Protocol" TargetMode="External"/><Relationship Id="rId1" Type="http://schemas.openxmlformats.org/officeDocument/2006/relationships/slideLayout" Target="../slideLayouts/slideLayout2.xml"/><Relationship Id="rId5" Type="http://schemas.openxmlformats.org/officeDocument/2006/relationships/hyperlink" Target="https://en.wikipedia.org/wiki/WhatsApp" TargetMode="External"/><Relationship Id="rId4" Type="http://schemas.openxmlformats.org/officeDocument/2006/relationships/hyperlink" Target="https://en.wikipedia.org/wiki/WeCha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C7394CF-5967-D3D5-63BF-BA7C1378C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7389"/>
            <a:ext cx="12192000" cy="5783221"/>
          </a:xfrm>
          <a:prstGeom prst="rect">
            <a:avLst/>
          </a:prstGeom>
        </p:spPr>
      </p:pic>
      <p:sp>
        <p:nvSpPr>
          <p:cNvPr id="6" name="文本框 5">
            <a:extLst>
              <a:ext uri="{FF2B5EF4-FFF2-40B4-BE49-F238E27FC236}">
                <a16:creationId xmlns:a16="http://schemas.microsoft.com/office/drawing/2014/main" id="{9C8A1C02-9F47-D2A6-5584-27E91E077369}"/>
              </a:ext>
            </a:extLst>
          </p:cNvPr>
          <p:cNvSpPr txBox="1"/>
          <p:nvPr/>
        </p:nvSpPr>
        <p:spPr>
          <a:xfrm>
            <a:off x="101763" y="75724"/>
            <a:ext cx="4849652" cy="461665"/>
          </a:xfrm>
          <a:prstGeom prst="rect">
            <a:avLst/>
          </a:prstGeom>
          <a:noFill/>
          <a:ln>
            <a:solidFill>
              <a:srgbClr val="00B0F0"/>
            </a:solidFill>
          </a:ln>
        </p:spPr>
        <p:txBody>
          <a:bodyPr wrap="square" rtlCol="0">
            <a:spAutoFit/>
          </a:bodyPr>
          <a:lstStyle/>
          <a:p>
            <a:r>
              <a:rPr lang="en-US" altLang="zh-CN" sz="2400" b="1" dirty="0">
                <a:solidFill>
                  <a:srgbClr val="FF0000"/>
                </a:solidFill>
              </a:rPr>
              <a:t>From Liang’s Prof. Page</a:t>
            </a:r>
            <a:endParaRPr lang="zh-CN" altLang="en-US" sz="2400" b="1" dirty="0">
              <a:solidFill>
                <a:srgbClr val="FF0000"/>
              </a:solidFill>
            </a:endParaRPr>
          </a:p>
        </p:txBody>
      </p:sp>
    </p:spTree>
    <p:extLst>
      <p:ext uri="{BB962C8B-B14F-4D97-AF65-F5344CB8AC3E}">
        <p14:creationId xmlns:p14="http://schemas.microsoft.com/office/powerpoint/2010/main" val="3829237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F190C0-BCEE-110E-A9FB-EEC13BD7DB49}"/>
              </a:ext>
            </a:extLst>
          </p:cNvPr>
          <p:cNvSpPr>
            <a:spLocks noGrp="1"/>
          </p:cNvSpPr>
          <p:nvPr>
            <p:ph type="title"/>
          </p:nvPr>
        </p:nvSpPr>
        <p:spPr/>
        <p:txBody>
          <a:bodyPr/>
          <a:lstStyle/>
          <a:p>
            <a:r>
              <a:rPr lang="en-US" altLang="zh-CN" dirty="0"/>
              <a:t>P31(right)</a:t>
            </a:r>
            <a:endParaRPr lang="zh-CN" altLang="en-US" dirty="0"/>
          </a:p>
        </p:txBody>
      </p:sp>
      <p:sp>
        <p:nvSpPr>
          <p:cNvPr id="3" name="内容占位符 2">
            <a:extLst>
              <a:ext uri="{FF2B5EF4-FFF2-40B4-BE49-F238E27FC236}">
                <a16:creationId xmlns:a16="http://schemas.microsoft.com/office/drawing/2014/main" id="{304DACF6-7A53-D112-135C-432F8C5FB0DC}"/>
              </a:ext>
            </a:extLst>
          </p:cNvPr>
          <p:cNvSpPr>
            <a:spLocks noGrp="1"/>
          </p:cNvSpPr>
          <p:nvPr>
            <p:ph idx="1"/>
          </p:nvPr>
        </p:nvSpPr>
        <p:spPr>
          <a:xfrm>
            <a:off x="838200" y="3064042"/>
            <a:ext cx="10515600" cy="5800703"/>
          </a:xfrm>
        </p:spPr>
        <p:txBody>
          <a:bodyPr>
            <a:normAutofit fontScale="70000" lnSpcReduction="20000"/>
          </a:bodyPr>
          <a:lstStyle/>
          <a:p>
            <a:r>
              <a:rPr lang="en-US" altLang="zh-CN" dirty="0"/>
              <a:t> a. </a:t>
            </a:r>
            <a:br>
              <a:rPr lang="en-US" altLang="zh-CN" dirty="0"/>
            </a:br>
            <a:r>
              <a:rPr lang="en-US" altLang="zh-CN" dirty="0"/>
              <a:t>T</a:t>
            </a:r>
            <a:r>
              <a:rPr lang="en-US" altLang="zh-CN" baseline="-25000" dirty="0"/>
              <a:t>s-h1</a:t>
            </a:r>
            <a:r>
              <a:rPr lang="en-US" altLang="zh-CN" dirty="0"/>
              <a:t>= 8*10</a:t>
            </a:r>
            <a:r>
              <a:rPr lang="en-US" altLang="zh-CN" baseline="30000" dirty="0"/>
              <a:t>6</a:t>
            </a:r>
            <a:r>
              <a:rPr lang="en-US" altLang="zh-CN" dirty="0"/>
              <a:t>bits/2Mbps=4s</a:t>
            </a:r>
            <a:br>
              <a:rPr lang="en-US" altLang="zh-CN" dirty="0"/>
            </a:br>
            <a:r>
              <a:rPr lang="en-US" altLang="zh-CN" dirty="0"/>
              <a:t>T</a:t>
            </a:r>
            <a:r>
              <a:rPr lang="en-US" altLang="zh-CN" baseline="-25000" dirty="0"/>
              <a:t>s-d</a:t>
            </a:r>
            <a:r>
              <a:rPr lang="en-US" altLang="zh-CN" dirty="0"/>
              <a:t>=3* 8*10</a:t>
            </a:r>
            <a:r>
              <a:rPr lang="en-US" altLang="zh-CN" baseline="30000" dirty="0"/>
              <a:t>6</a:t>
            </a:r>
            <a:r>
              <a:rPr lang="en-US" altLang="zh-CN" dirty="0"/>
              <a:t>bits/2Mbps=12s</a:t>
            </a:r>
          </a:p>
          <a:p>
            <a:r>
              <a:rPr lang="en-US" altLang="zh-CN" dirty="0"/>
              <a:t> b.</a:t>
            </a:r>
            <a:br>
              <a:rPr lang="en-US" altLang="zh-CN" dirty="0"/>
            </a:br>
            <a:r>
              <a:rPr lang="en-US" altLang="zh-CN" dirty="0"/>
              <a:t>t</a:t>
            </a:r>
            <a:r>
              <a:rPr lang="en-US" altLang="zh-CN" baseline="-25000" dirty="0"/>
              <a:t>s-h1</a:t>
            </a:r>
            <a:r>
              <a:rPr lang="en-US" altLang="zh-CN" dirty="0"/>
              <a:t>=10000bits/2Mbps=0.005s</a:t>
            </a:r>
            <a:br>
              <a:rPr lang="en-US" altLang="zh-CN" dirty="0"/>
            </a:br>
            <a:r>
              <a:rPr lang="en-US" altLang="zh-CN" dirty="0"/>
              <a:t>t</a:t>
            </a:r>
            <a:r>
              <a:rPr lang="en-US" altLang="zh-CN" baseline="-25000" dirty="0"/>
              <a:t>b2</a:t>
            </a:r>
            <a:r>
              <a:rPr lang="en-US" altLang="zh-CN" dirty="0"/>
              <a:t>=2*10000bits/2Mbps=0.01s</a:t>
            </a:r>
          </a:p>
          <a:p>
            <a:r>
              <a:rPr lang="en-US" altLang="zh-CN" dirty="0"/>
              <a:t> c.</a:t>
            </a:r>
            <a:br>
              <a:rPr lang="en-US" altLang="zh-CN" dirty="0"/>
            </a:br>
            <a:r>
              <a:rPr lang="en-US" altLang="zh-CN" dirty="0" err="1"/>
              <a:t>t</a:t>
            </a:r>
            <a:r>
              <a:rPr lang="en-US" altLang="zh-CN" baseline="-25000" dirty="0" err="1"/>
              <a:t>s</a:t>
            </a:r>
            <a:r>
              <a:rPr lang="en-US" altLang="zh-CN" baseline="-25000" dirty="0"/>
              <a:t>-d</a:t>
            </a:r>
            <a:r>
              <a:rPr lang="en-US" altLang="zh-CN" dirty="0"/>
              <a:t>= 8*10</a:t>
            </a:r>
            <a:r>
              <a:rPr lang="en-US" altLang="zh-CN" baseline="30000" dirty="0"/>
              <a:t>6</a:t>
            </a:r>
            <a:r>
              <a:rPr lang="en-US" altLang="zh-CN" dirty="0"/>
              <a:t>bits/2Mbps+2*10000bits/2Mpbs=4.01s</a:t>
            </a:r>
            <a:br>
              <a:rPr lang="en-US" altLang="zh-CN" dirty="0"/>
            </a:br>
            <a:r>
              <a:rPr lang="en-US" altLang="zh-CN" dirty="0" err="1"/>
              <a:t>t</a:t>
            </a:r>
            <a:r>
              <a:rPr lang="en-US" altLang="zh-CN" baseline="-25000" dirty="0" err="1"/>
              <a:t>s</a:t>
            </a:r>
            <a:r>
              <a:rPr lang="en-US" altLang="zh-CN" baseline="-25000" dirty="0"/>
              <a:t>-d</a:t>
            </a:r>
            <a:r>
              <a:rPr lang="en-US" altLang="zh-CN" dirty="0"/>
              <a:t>&lt;T</a:t>
            </a:r>
            <a:r>
              <a:rPr lang="en-US" altLang="zh-CN" baseline="-25000" dirty="0"/>
              <a:t>s-d</a:t>
            </a:r>
            <a:br>
              <a:rPr lang="en-US" altLang="zh-CN" baseline="-25000" dirty="0"/>
            </a:br>
            <a:r>
              <a:rPr lang="en-US" altLang="zh-CN" dirty="0"/>
              <a:t>using message segmentation saved time a lot. The larger message and more switch it uses, the more obvious saving effect it shows.</a:t>
            </a:r>
          </a:p>
          <a:p>
            <a:r>
              <a:rPr lang="en-US" altLang="zh-CN" dirty="0"/>
              <a:t> d.</a:t>
            </a:r>
            <a:br>
              <a:rPr lang="en-US" altLang="zh-CN" dirty="0"/>
            </a:br>
            <a:r>
              <a:rPr lang="en-US" altLang="zh-CN" dirty="0"/>
              <a:t>1.for information security</a:t>
            </a:r>
            <a:br>
              <a:rPr lang="en-US" altLang="zh-CN" dirty="0"/>
            </a:br>
            <a:r>
              <a:rPr lang="en-US" altLang="zh-CN" dirty="0"/>
              <a:t>2.and if there are some packets lost, the source can just resend the lost part rather than resent the whole Message</a:t>
            </a:r>
            <a:br>
              <a:rPr lang="en-US" altLang="zh-CN" dirty="0"/>
            </a:br>
            <a:r>
              <a:rPr lang="en-US" altLang="zh-CN" dirty="0"/>
              <a:t>3.Saving the buffer memory size</a:t>
            </a:r>
          </a:p>
          <a:p>
            <a:r>
              <a:rPr lang="en-US" altLang="zh-CN" dirty="0"/>
              <a:t> e.</a:t>
            </a:r>
            <a:br>
              <a:rPr lang="en-US" altLang="zh-CN" dirty="0"/>
            </a:br>
            <a:br>
              <a:rPr lang="en-US" altLang="zh-CN" dirty="0"/>
            </a:br>
            <a:r>
              <a:rPr lang="en-US" altLang="zh-CN" dirty="0"/>
              <a:t>1.The process of segmenting and reassembling make processing time larger.</a:t>
            </a:r>
            <a:br>
              <a:rPr lang="en-US" altLang="zh-CN" dirty="0"/>
            </a:br>
            <a:r>
              <a:rPr lang="en-US" altLang="zh-CN" dirty="0"/>
              <a:t>2.An increase in the number of packets leads to a higher total amount of data headers.</a:t>
            </a:r>
            <a:br>
              <a:rPr lang="en-US" altLang="zh-CN" dirty="0"/>
            </a:br>
            <a:br>
              <a:rPr lang="en-US" altLang="zh-CN" dirty="0"/>
            </a:br>
            <a:endParaRPr lang="en-US" altLang="zh-CN" dirty="0"/>
          </a:p>
          <a:p>
            <a:endParaRPr lang="en-US" altLang="zh-CN" dirty="0"/>
          </a:p>
          <a:p>
            <a:endParaRPr lang="zh-CN" altLang="en-US" dirty="0"/>
          </a:p>
        </p:txBody>
      </p:sp>
      <p:sp>
        <p:nvSpPr>
          <p:cNvPr id="4" name="文本框 3">
            <a:extLst>
              <a:ext uri="{FF2B5EF4-FFF2-40B4-BE49-F238E27FC236}">
                <a16:creationId xmlns:a16="http://schemas.microsoft.com/office/drawing/2014/main" id="{C5DFD3F8-A0DB-E0E4-9D0B-BDA3D6947BBC}"/>
              </a:ext>
            </a:extLst>
          </p:cNvPr>
          <p:cNvSpPr txBox="1"/>
          <p:nvPr/>
        </p:nvSpPr>
        <p:spPr>
          <a:xfrm>
            <a:off x="651163" y="1997839"/>
            <a:ext cx="8963891" cy="923330"/>
          </a:xfrm>
          <a:prstGeom prst="rect">
            <a:avLst/>
          </a:prstGeom>
          <a:noFill/>
        </p:spPr>
        <p:txBody>
          <a:bodyPr wrap="square" rtlCol="0">
            <a:spAutoFit/>
          </a:bodyPr>
          <a:lstStyle/>
          <a:p>
            <a:r>
              <a:rPr lang="en-US" altLang="zh-CN" dirty="0" err="1"/>
              <a:t>a,.Message</a:t>
            </a:r>
            <a:r>
              <a:rPr lang="en-US" altLang="zh-CN" dirty="0"/>
              <a:t>: 8*10</a:t>
            </a:r>
            <a:r>
              <a:rPr lang="en-US" altLang="zh-CN" baseline="30000" dirty="0"/>
              <a:t>6</a:t>
            </a:r>
            <a:r>
              <a:rPr lang="en-US" altLang="zh-CN" dirty="0"/>
              <a:t> bits</a:t>
            </a:r>
          </a:p>
          <a:p>
            <a:r>
              <a:rPr lang="en-US" altLang="zh-CN" dirty="0"/>
              <a:t>Link transport rate: 2Mbps</a:t>
            </a:r>
          </a:p>
          <a:p>
            <a:endParaRPr lang="en-US" altLang="zh-CN" dirty="0"/>
          </a:p>
        </p:txBody>
      </p:sp>
    </p:spTree>
    <p:extLst>
      <p:ext uri="{BB962C8B-B14F-4D97-AF65-F5344CB8AC3E}">
        <p14:creationId xmlns:p14="http://schemas.microsoft.com/office/powerpoint/2010/main" val="87823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7B267B-5479-BC40-30D4-04FC80BDB4D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60A0853-A951-4C37-22FA-0B48D1D17382}"/>
              </a:ext>
            </a:extLst>
          </p:cNvPr>
          <p:cNvSpPr>
            <a:spLocks noGrp="1"/>
          </p:cNvSpPr>
          <p:nvPr>
            <p:ph idx="1"/>
          </p:nvPr>
        </p:nvSpPr>
        <p:spPr/>
        <p:txBody>
          <a:bodyPr>
            <a:normAutofit fontScale="62500" lnSpcReduction="20000"/>
          </a:bodyPr>
          <a:lstStyle/>
          <a:p>
            <a:pPr algn="l"/>
            <a:r>
              <a:rPr lang="en-US" altLang="zh-CN" b="1" i="0" dirty="0">
                <a:solidFill>
                  <a:srgbClr val="060607"/>
                </a:solidFill>
                <a:effectLst/>
                <a:latin typeface="-apple-system"/>
              </a:rPr>
              <a:t>WhatsApp:</a:t>
            </a:r>
            <a:r>
              <a:rPr lang="en-US" altLang="zh-CN" b="0" i="0" dirty="0">
                <a:solidFill>
                  <a:srgbClr val="060607"/>
                </a:solidFill>
                <a:effectLst/>
                <a:latin typeface="-apple-system"/>
              </a:rPr>
              <a:t> WhatsApp is renowned for its end-to-end encryption, which is facilitated by the </a:t>
            </a:r>
            <a:r>
              <a:rPr lang="en-US" altLang="zh-CN" b="1" i="0" dirty="0">
                <a:solidFill>
                  <a:srgbClr val="060607"/>
                </a:solidFill>
                <a:effectLst/>
                <a:latin typeface="-apple-system"/>
              </a:rPr>
              <a:t>Signal Protocol.</a:t>
            </a:r>
            <a:r>
              <a:rPr lang="en-US" altLang="zh-CN" b="0" i="0" dirty="0">
                <a:solidFill>
                  <a:srgbClr val="060607"/>
                </a:solidFill>
                <a:effectLst/>
                <a:latin typeface="-apple-system"/>
              </a:rPr>
              <a:t> This protocol ensures that messages, calls, photos, and videos sent over WhatsApp are secured and can only be read by the intended recipients. For voice and video calls, WhatsApp employs the </a:t>
            </a:r>
            <a:r>
              <a:rPr lang="en-US" altLang="zh-CN" b="1" i="0" dirty="0">
                <a:solidFill>
                  <a:srgbClr val="060607"/>
                </a:solidFill>
                <a:effectLst/>
                <a:latin typeface="-apple-system"/>
              </a:rPr>
              <a:t>Secure Real-time Transport Protocol (SRTP) </a:t>
            </a:r>
            <a:r>
              <a:rPr lang="en-US" altLang="zh-CN" b="0" i="0" dirty="0">
                <a:solidFill>
                  <a:srgbClr val="060607"/>
                </a:solidFill>
                <a:effectLst/>
                <a:latin typeface="-apple-system"/>
              </a:rPr>
              <a:t>to provide encryption, integrity, and authentication of the media stream. The application also </a:t>
            </a:r>
            <a:r>
              <a:rPr lang="en-US" altLang="zh-CN" b="1" i="0" dirty="0">
                <a:solidFill>
                  <a:srgbClr val="060607"/>
                </a:solidFill>
                <a:effectLst/>
                <a:latin typeface="-apple-system"/>
              </a:rPr>
              <a:t>uses a combination of HTTP and TCP </a:t>
            </a:r>
            <a:r>
              <a:rPr lang="en-US" altLang="zh-CN" b="0" i="0" dirty="0">
                <a:solidFill>
                  <a:srgbClr val="060607"/>
                </a:solidFill>
                <a:effectLst/>
                <a:latin typeface="-apple-system"/>
              </a:rPr>
              <a:t>for communication over the internet, with </a:t>
            </a:r>
            <a:r>
              <a:rPr lang="en-US" altLang="zh-CN" b="1" i="0" dirty="0" err="1">
                <a:solidFill>
                  <a:srgbClr val="060607"/>
                </a:solidFill>
                <a:effectLst/>
                <a:latin typeface="-apple-system"/>
              </a:rPr>
              <a:t>mmTLS</a:t>
            </a:r>
            <a:r>
              <a:rPr lang="en-US" altLang="zh-CN" b="1" i="0" dirty="0">
                <a:solidFill>
                  <a:srgbClr val="060607"/>
                </a:solidFill>
                <a:effectLst/>
                <a:latin typeface="-apple-system"/>
              </a:rPr>
              <a:t> (mobile-optimized Transport Layer Security) </a:t>
            </a:r>
            <a:r>
              <a:rPr lang="en-US" altLang="zh-CN" b="0" i="0" dirty="0">
                <a:solidFill>
                  <a:srgbClr val="060607"/>
                </a:solidFill>
                <a:effectLst/>
                <a:latin typeface="-apple-system"/>
              </a:rPr>
              <a:t>to secure these connections.</a:t>
            </a:r>
          </a:p>
          <a:p>
            <a:pPr algn="l"/>
            <a:r>
              <a:rPr lang="en-US" altLang="zh-CN" b="1" i="0" dirty="0">
                <a:solidFill>
                  <a:srgbClr val="060607"/>
                </a:solidFill>
                <a:effectLst/>
                <a:latin typeface="-apple-system"/>
              </a:rPr>
              <a:t>Citation:</a:t>
            </a:r>
            <a:r>
              <a:rPr lang="en-US" altLang="zh-CN" b="0" i="0" dirty="0">
                <a:solidFill>
                  <a:srgbClr val="060607"/>
                </a:solidFill>
                <a:effectLst/>
                <a:latin typeface="-apple-system"/>
              </a:rPr>
              <a:t> "WhatsApp." Wikipedia, Wikimedia Foundation, </a:t>
            </a:r>
            <a:r>
              <a:rPr lang="en-US" altLang="zh-CN" b="0" i="0" u="sng" dirty="0">
                <a:solidFill>
                  <a:srgbClr val="060607"/>
                </a:solidFill>
                <a:effectLst/>
                <a:latin typeface="-apple-system"/>
                <a:hlinkClick r:id="rId2"/>
              </a:rPr>
              <a:t>https://en.wikipedia.org/wiki/WhatsApp</a:t>
            </a:r>
            <a:r>
              <a:rPr lang="en-US" altLang="zh-CN" b="0" i="0" dirty="0">
                <a:solidFill>
                  <a:srgbClr val="060607"/>
                </a:solidFill>
                <a:effectLst/>
                <a:latin typeface="-apple-system"/>
              </a:rPr>
              <a:t>. </a:t>
            </a:r>
            <a:endParaRPr lang="en-US" altLang="zh-CN" dirty="0">
              <a:solidFill>
                <a:srgbClr val="060607"/>
              </a:solidFill>
              <a:latin typeface="-apple-system"/>
            </a:endParaRPr>
          </a:p>
          <a:p>
            <a:pPr algn="l"/>
            <a:endParaRPr lang="en-US" altLang="zh-CN" b="1" i="0" dirty="0">
              <a:solidFill>
                <a:srgbClr val="060607"/>
              </a:solidFill>
              <a:effectLst/>
              <a:latin typeface="-apple-system"/>
            </a:endParaRPr>
          </a:p>
          <a:p>
            <a:pPr algn="l"/>
            <a:r>
              <a:rPr lang="en-US" altLang="zh-CN" b="1" i="0" dirty="0">
                <a:solidFill>
                  <a:srgbClr val="060607"/>
                </a:solidFill>
                <a:effectLst/>
                <a:latin typeface="-apple-system"/>
              </a:rPr>
              <a:t>WeChat:</a:t>
            </a:r>
            <a:r>
              <a:rPr lang="en-US" altLang="zh-CN" b="0" i="0" dirty="0">
                <a:solidFill>
                  <a:srgbClr val="060607"/>
                </a:solidFill>
                <a:effectLst/>
                <a:latin typeface="-apple-system"/>
              </a:rPr>
              <a:t> WeChat, developed by Tencent, operates on a variety of protocols to ensure efficient and secure communication. It primarily uses </a:t>
            </a:r>
            <a:r>
              <a:rPr lang="en-US" altLang="zh-CN" b="1" i="0" dirty="0">
                <a:solidFill>
                  <a:srgbClr val="060607"/>
                </a:solidFill>
                <a:effectLst/>
                <a:latin typeface="-apple-system"/>
              </a:rPr>
              <a:t>HTTP and TCP </a:t>
            </a:r>
            <a:r>
              <a:rPr lang="en-US" altLang="zh-CN" b="0" i="0" dirty="0">
                <a:solidFill>
                  <a:srgbClr val="060607"/>
                </a:solidFill>
                <a:effectLst/>
                <a:latin typeface="-apple-system"/>
              </a:rPr>
              <a:t>for stable data transmission. For added security, WeChat employs </a:t>
            </a:r>
            <a:r>
              <a:rPr lang="en-US" altLang="zh-CN" b="1" i="0" dirty="0" err="1">
                <a:solidFill>
                  <a:srgbClr val="060607"/>
                </a:solidFill>
                <a:effectLst/>
                <a:latin typeface="-apple-system"/>
              </a:rPr>
              <a:t>mmTLS</a:t>
            </a:r>
            <a:r>
              <a:rPr lang="en-US" altLang="zh-CN" b="0" i="0" dirty="0">
                <a:solidFill>
                  <a:srgbClr val="060607"/>
                </a:solidFill>
                <a:effectLst/>
                <a:latin typeface="-apple-system"/>
              </a:rPr>
              <a:t>, which is designed to provide a secure connection tailored for mobile devices. Additionally, WeChat utilizes a combination of </a:t>
            </a:r>
            <a:r>
              <a:rPr lang="en-US" altLang="zh-CN" b="1" i="0" dirty="0" err="1">
                <a:solidFill>
                  <a:srgbClr val="060607"/>
                </a:solidFill>
                <a:effectLst/>
                <a:latin typeface="-apple-system"/>
              </a:rPr>
              <a:t>MTProto</a:t>
            </a:r>
            <a:r>
              <a:rPr lang="en-US" altLang="zh-CN" b="1" i="0" dirty="0">
                <a:solidFill>
                  <a:srgbClr val="060607"/>
                </a:solidFill>
                <a:effectLst/>
                <a:latin typeface="-apple-system"/>
              </a:rPr>
              <a:t> (a custom protocol developed by Telegram) and HTTPS </a:t>
            </a:r>
            <a:r>
              <a:rPr lang="en-US" altLang="zh-CN" b="0" i="0" dirty="0">
                <a:solidFill>
                  <a:srgbClr val="060607"/>
                </a:solidFill>
                <a:effectLst/>
                <a:latin typeface="-apple-system"/>
              </a:rPr>
              <a:t>to enhance the privacy and security of its messaging service. </a:t>
            </a:r>
            <a:r>
              <a:rPr lang="en-US" altLang="zh-CN" b="1" i="0" dirty="0">
                <a:solidFill>
                  <a:srgbClr val="060607"/>
                </a:solidFill>
                <a:effectLst/>
                <a:latin typeface="-apple-system"/>
              </a:rPr>
              <a:t>UDP and DNS </a:t>
            </a:r>
            <a:r>
              <a:rPr lang="en-US" altLang="zh-CN" b="0" i="0" dirty="0">
                <a:solidFill>
                  <a:srgbClr val="060607"/>
                </a:solidFill>
                <a:effectLst/>
                <a:latin typeface="-apple-system"/>
              </a:rPr>
              <a:t>are also part of the technology stack that WeChat uses for its operations.</a:t>
            </a:r>
          </a:p>
          <a:p>
            <a:pPr algn="l"/>
            <a:r>
              <a:rPr lang="en-US" altLang="zh-CN" b="1" i="0" dirty="0">
                <a:solidFill>
                  <a:srgbClr val="060607"/>
                </a:solidFill>
                <a:effectLst/>
                <a:latin typeface="-apple-system"/>
              </a:rPr>
              <a:t>Citation:</a:t>
            </a:r>
            <a:r>
              <a:rPr lang="en-US" altLang="zh-CN" b="0" i="0" dirty="0">
                <a:solidFill>
                  <a:srgbClr val="060607"/>
                </a:solidFill>
                <a:effectLst/>
                <a:latin typeface="-apple-system"/>
              </a:rPr>
              <a:t> "</a:t>
            </a:r>
            <a:r>
              <a:rPr lang="zh-CN" altLang="en-US" b="0" i="0" dirty="0">
                <a:solidFill>
                  <a:srgbClr val="060607"/>
                </a:solidFill>
                <a:effectLst/>
                <a:latin typeface="-apple-system"/>
              </a:rPr>
              <a:t>微信背后的网络运作 </a:t>
            </a:r>
            <a:r>
              <a:rPr lang="en-US" altLang="zh-CN" b="0" i="0" dirty="0">
                <a:solidFill>
                  <a:srgbClr val="060607"/>
                </a:solidFill>
                <a:effectLst/>
                <a:latin typeface="-apple-system"/>
              </a:rPr>
              <a:t>- </a:t>
            </a:r>
            <a:r>
              <a:rPr lang="en-US" altLang="zh-CN" b="0" i="0" dirty="0" err="1">
                <a:solidFill>
                  <a:srgbClr val="060607"/>
                </a:solidFill>
                <a:effectLst/>
                <a:latin typeface="-apple-system"/>
              </a:rPr>
              <a:t>Mincong</a:t>
            </a:r>
            <a:r>
              <a:rPr lang="en-US" altLang="zh-CN" b="0" i="0" dirty="0">
                <a:solidFill>
                  <a:srgbClr val="060607"/>
                </a:solidFill>
                <a:effectLst/>
                <a:latin typeface="-apple-system"/>
              </a:rPr>
              <a:t> Huang." https://mincong.io/cn/wechat-network/</a:t>
            </a:r>
            <a:br>
              <a:rPr lang="en-US" altLang="zh-CN" b="0" i="0" dirty="0">
                <a:solidFill>
                  <a:srgbClr val="060607"/>
                </a:solidFill>
                <a:effectLst/>
                <a:latin typeface="-apple-system"/>
              </a:rPr>
            </a:br>
            <a:r>
              <a:rPr lang="en-US" altLang="zh-CN" b="0" i="0" dirty="0">
                <a:solidFill>
                  <a:srgbClr val="060607"/>
                </a:solidFill>
                <a:effectLst/>
                <a:latin typeface="-apple-system"/>
              </a:rPr>
              <a:t> "WeChat." Wikipedia, Wikimedia Foundation, </a:t>
            </a:r>
            <a:r>
              <a:rPr lang="en-US" altLang="zh-CN" b="0" i="0" u="sng" dirty="0">
                <a:solidFill>
                  <a:srgbClr val="060607"/>
                </a:solidFill>
                <a:effectLst/>
                <a:latin typeface="-apple-system"/>
                <a:hlinkClick r:id="rId3"/>
              </a:rPr>
              <a:t>https://en.wikipedia.org/wiki/WeChat</a:t>
            </a:r>
            <a:r>
              <a:rPr lang="en-US" altLang="zh-CN" b="0" i="0" dirty="0">
                <a:solidFill>
                  <a:srgbClr val="060607"/>
                </a:solidFill>
                <a:effectLst/>
                <a:latin typeface="-apple-system"/>
              </a:rPr>
              <a:t>. </a:t>
            </a:r>
          </a:p>
          <a:p>
            <a:endParaRPr lang="zh-CN" altLang="en-US" dirty="0"/>
          </a:p>
        </p:txBody>
      </p:sp>
    </p:spTree>
    <p:extLst>
      <p:ext uri="{BB962C8B-B14F-4D97-AF65-F5344CB8AC3E}">
        <p14:creationId xmlns:p14="http://schemas.microsoft.com/office/powerpoint/2010/main" val="217917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B3BCAF-1445-C708-62CA-411C5CE808F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2A13CDD-6ED2-18AF-6EF6-316DB430DA21}"/>
              </a:ext>
            </a:extLst>
          </p:cNvPr>
          <p:cNvSpPr>
            <a:spLocks noGrp="1"/>
          </p:cNvSpPr>
          <p:nvPr>
            <p:ph idx="1"/>
          </p:nvPr>
        </p:nvSpPr>
        <p:spPr/>
        <p:txBody>
          <a:bodyPr/>
          <a:lstStyle/>
          <a:p>
            <a:r>
              <a:rPr lang="en-US" altLang="zh-CN" dirty="0"/>
              <a:t>1</a:t>
            </a:r>
            <a:r>
              <a:rPr lang="zh-CN" altLang="en-US" dirty="0"/>
              <a:t>、按照功能</a:t>
            </a:r>
            <a:endParaRPr lang="en-US" altLang="zh-CN" dirty="0"/>
          </a:p>
          <a:p>
            <a:r>
              <a:rPr lang="zh-CN" altLang="en-US" dirty="0"/>
              <a:t>登录</a:t>
            </a:r>
            <a:endParaRPr lang="en-US" altLang="zh-CN" dirty="0"/>
          </a:p>
          <a:p>
            <a:r>
              <a:rPr lang="zh-CN" altLang="en-US" dirty="0"/>
              <a:t>传输文字</a:t>
            </a:r>
            <a:endParaRPr lang="en-US" altLang="zh-CN" dirty="0"/>
          </a:p>
          <a:p>
            <a:r>
              <a:rPr lang="zh-CN" altLang="en-US" dirty="0"/>
              <a:t>传输图片</a:t>
            </a:r>
            <a:endParaRPr lang="en-US" altLang="zh-CN" dirty="0"/>
          </a:p>
          <a:p>
            <a:r>
              <a:rPr lang="zh-CN" altLang="en-US" dirty="0"/>
              <a:t>通话</a:t>
            </a:r>
            <a:endParaRPr lang="en-US" altLang="zh-CN" dirty="0"/>
          </a:p>
          <a:p>
            <a:r>
              <a:rPr lang="zh-CN" altLang="en-US" dirty="0"/>
              <a:t>打视频电话</a:t>
            </a:r>
            <a:endParaRPr lang="en-US" altLang="zh-CN" dirty="0"/>
          </a:p>
          <a:p>
            <a:r>
              <a:rPr lang="zh-CN" altLang="en-US" dirty="0"/>
              <a:t>传输文件</a:t>
            </a:r>
            <a:endParaRPr lang="en-US" altLang="zh-CN" dirty="0"/>
          </a:p>
          <a:p>
            <a:r>
              <a:rPr lang="en-US" altLang="zh-CN" dirty="0"/>
              <a:t>2</a:t>
            </a:r>
            <a:r>
              <a:rPr lang="zh-CN" altLang="en-US" dirty="0"/>
              <a:t>、按照协议层数</a:t>
            </a:r>
            <a:endParaRPr lang="en-US" altLang="zh-CN" dirty="0"/>
          </a:p>
          <a:p>
            <a:endParaRPr lang="en-US" altLang="zh-CN" dirty="0"/>
          </a:p>
        </p:txBody>
      </p:sp>
      <p:graphicFrame>
        <p:nvGraphicFramePr>
          <p:cNvPr id="4" name="表格 3">
            <a:extLst>
              <a:ext uri="{FF2B5EF4-FFF2-40B4-BE49-F238E27FC236}">
                <a16:creationId xmlns:a16="http://schemas.microsoft.com/office/drawing/2014/main" id="{5644F7D7-B76F-63E8-84A1-664A5DA748D3}"/>
              </a:ext>
            </a:extLst>
          </p:cNvPr>
          <p:cNvGraphicFramePr>
            <a:graphicFrameLocks noGrp="1"/>
          </p:cNvGraphicFramePr>
          <p:nvPr>
            <p:extLst>
              <p:ext uri="{D42A27DB-BD31-4B8C-83A1-F6EECF244321}">
                <p14:modId xmlns:p14="http://schemas.microsoft.com/office/powerpoint/2010/main" val="3949339199"/>
              </p:ext>
            </p:extLst>
          </p:nvPr>
        </p:nvGraphicFramePr>
        <p:xfrm>
          <a:off x="2032000" y="719666"/>
          <a:ext cx="8127999" cy="62433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202264648"/>
                    </a:ext>
                  </a:extLst>
                </a:gridCol>
                <a:gridCol w="2709333">
                  <a:extLst>
                    <a:ext uri="{9D8B030D-6E8A-4147-A177-3AD203B41FA5}">
                      <a16:colId xmlns:a16="http://schemas.microsoft.com/office/drawing/2014/main" val="2789092108"/>
                    </a:ext>
                  </a:extLst>
                </a:gridCol>
                <a:gridCol w="2709333">
                  <a:extLst>
                    <a:ext uri="{9D8B030D-6E8A-4147-A177-3AD203B41FA5}">
                      <a16:colId xmlns:a16="http://schemas.microsoft.com/office/drawing/2014/main" val="2128962795"/>
                    </a:ext>
                  </a:extLst>
                </a:gridCol>
              </a:tblGrid>
              <a:tr h="370840">
                <a:tc>
                  <a:txBody>
                    <a:bodyPr/>
                    <a:lstStyle/>
                    <a:p>
                      <a:endParaRPr lang="zh-CN" altLang="en-US" dirty="0"/>
                    </a:p>
                  </a:txBody>
                  <a:tcPr/>
                </a:tc>
                <a:tc>
                  <a:txBody>
                    <a:bodyPr/>
                    <a:lstStyle/>
                    <a:p>
                      <a:r>
                        <a:rPr lang="en-US" altLang="zh-CN" dirty="0" err="1"/>
                        <a:t>Wechat</a:t>
                      </a:r>
                      <a:endParaRPr lang="zh-CN" altLang="en-US" dirty="0"/>
                    </a:p>
                  </a:txBody>
                  <a:tcPr/>
                </a:tc>
                <a:tc>
                  <a:txBody>
                    <a:bodyPr/>
                    <a:lstStyle/>
                    <a:p>
                      <a:endParaRPr lang="zh-CN" altLang="en-US"/>
                    </a:p>
                  </a:txBody>
                  <a:tcPr/>
                </a:tc>
                <a:extLst>
                  <a:ext uri="{0D108BD9-81ED-4DB2-BD59-A6C34878D82A}">
                    <a16:rowId xmlns:a16="http://schemas.microsoft.com/office/drawing/2014/main" val="2731878111"/>
                  </a:ext>
                </a:extLst>
              </a:tr>
              <a:tr h="370840">
                <a:tc>
                  <a:txBody>
                    <a:bodyPr/>
                    <a:lstStyle/>
                    <a:p>
                      <a:r>
                        <a:rPr lang="zh-CN" altLang="en-US" sz="1800" b="0" i="0" kern="1200" dirty="0">
                          <a:solidFill>
                            <a:schemeClr val="dk1"/>
                          </a:solidFill>
                          <a:effectLst/>
                          <a:latin typeface="+mn-lt"/>
                          <a:ea typeface="+mn-ea"/>
                          <a:cs typeface="+mn-cs"/>
                        </a:rPr>
                        <a:t>登陆验证、头像身份信息、日志</a:t>
                      </a:r>
                      <a:endParaRPr lang="zh-CN" altLang="en-US" dirty="0"/>
                    </a:p>
                  </a:txBody>
                  <a:tcPr/>
                </a:tc>
                <a:tc>
                  <a:txBody>
                    <a:bodyPr/>
                    <a:lstStyle/>
                    <a:p>
                      <a:r>
                        <a:rPr lang="en-US" altLang="zh-CN" sz="1800" b="0" i="0" kern="1200" dirty="0">
                          <a:solidFill>
                            <a:schemeClr val="dk1"/>
                          </a:solidFill>
                          <a:effectLst/>
                          <a:latin typeface="+mn-lt"/>
                          <a:ea typeface="+mn-ea"/>
                          <a:cs typeface="+mn-cs"/>
                        </a:rPr>
                        <a:t>HTTP</a:t>
                      </a:r>
                      <a:endParaRPr lang="zh-CN" altLang="en-US" dirty="0"/>
                    </a:p>
                  </a:txBody>
                  <a:tcPr/>
                </a:tc>
                <a:tc>
                  <a:txBody>
                    <a:bodyPr/>
                    <a:lstStyle/>
                    <a:p>
                      <a:endParaRPr lang="zh-CN" altLang="en-US"/>
                    </a:p>
                  </a:txBody>
                  <a:tcPr/>
                </a:tc>
                <a:extLst>
                  <a:ext uri="{0D108BD9-81ED-4DB2-BD59-A6C34878D82A}">
                    <a16:rowId xmlns:a16="http://schemas.microsoft.com/office/drawing/2014/main" val="2307560591"/>
                  </a:ext>
                </a:extLst>
              </a:tr>
              <a:tr h="370840">
                <a:tc>
                  <a:txBody>
                    <a:bodyPr/>
                    <a:lstStyle/>
                    <a:p>
                      <a:r>
                        <a:rPr lang="zh-CN" altLang="en-US" sz="1800" b="0" i="0" kern="1200" dirty="0">
                          <a:solidFill>
                            <a:schemeClr val="dk1"/>
                          </a:solidFill>
                          <a:effectLst/>
                          <a:latin typeface="+mn-lt"/>
                          <a:ea typeface="+mn-ea"/>
                          <a:cs typeface="+mn-cs"/>
                        </a:rPr>
                        <a:t>文本消息、语音消息、视频消息、图片消息</a:t>
                      </a:r>
                      <a:endParaRPr lang="zh-CN" altLang="en-US" dirty="0"/>
                    </a:p>
                  </a:txBody>
                  <a:tcPr/>
                </a:tc>
                <a:tc>
                  <a:txBody>
                    <a:bodyPr/>
                    <a:lstStyle/>
                    <a:p>
                      <a:r>
                        <a:rPr lang="en-US" altLang="zh-CN" dirty="0"/>
                        <a:t>TCP  </a:t>
                      </a:r>
                      <a:r>
                        <a:rPr lang="en-US" altLang="zh-CN" sz="1800" b="0" i="0" kern="1200" dirty="0" err="1">
                          <a:solidFill>
                            <a:schemeClr val="dk1"/>
                          </a:solidFill>
                          <a:effectLst/>
                          <a:latin typeface="+mn-lt"/>
                          <a:ea typeface="+mn-ea"/>
                          <a:cs typeface="+mn-cs"/>
                        </a:rPr>
                        <a:t>mmTLS</a:t>
                      </a:r>
                      <a:r>
                        <a:rPr lang="en-US" altLang="zh-CN" sz="1800" b="0" i="0" kern="1200" baseline="30000" dirty="0">
                          <a:solidFill>
                            <a:schemeClr val="dk1"/>
                          </a:solidFill>
                          <a:effectLst/>
                          <a:latin typeface="+mn-lt"/>
                          <a:ea typeface="+mn-ea"/>
                          <a:cs typeface="+mn-cs"/>
                        </a:rPr>
                        <a:t>[1]</a:t>
                      </a:r>
                      <a:endParaRPr lang="zh-CN" altLang="en-US" baseline="30000" dirty="0"/>
                    </a:p>
                  </a:txBody>
                  <a:tcPr/>
                </a:tc>
                <a:tc>
                  <a:txBody>
                    <a:bodyPr/>
                    <a:lstStyle/>
                    <a:p>
                      <a:endParaRPr lang="zh-CN" altLang="en-US"/>
                    </a:p>
                  </a:txBody>
                  <a:tcPr/>
                </a:tc>
                <a:extLst>
                  <a:ext uri="{0D108BD9-81ED-4DB2-BD59-A6C34878D82A}">
                    <a16:rowId xmlns:a16="http://schemas.microsoft.com/office/drawing/2014/main" val="1399305217"/>
                  </a:ext>
                </a:extLst>
              </a:tr>
              <a:tr h="370840">
                <a:tc>
                  <a:txBody>
                    <a:bodyPr/>
                    <a:lstStyle/>
                    <a:p>
                      <a:r>
                        <a:rPr lang="zh-CN" altLang="en-US" sz="1800" b="0" i="0" kern="1200" dirty="0">
                          <a:solidFill>
                            <a:schemeClr val="dk1"/>
                          </a:solidFill>
                          <a:effectLst/>
                          <a:latin typeface="+mn-lt"/>
                          <a:ea typeface="+mn-ea"/>
                          <a:cs typeface="+mn-cs"/>
                        </a:rPr>
                        <a:t>视频聊天</a:t>
                      </a:r>
                      <a:endParaRPr lang="zh-CN" altLang="en-US" dirty="0"/>
                    </a:p>
                  </a:txBody>
                  <a:tcPr/>
                </a:tc>
                <a:tc>
                  <a:txBody>
                    <a:bodyPr/>
                    <a:lstStyle/>
                    <a:p>
                      <a:r>
                        <a:rPr lang="en-US" altLang="zh-CN" dirty="0"/>
                        <a:t>UDP</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a:solidFill>
                            <a:schemeClr val="dk1"/>
                          </a:solidFill>
                          <a:effectLst/>
                          <a:latin typeface="+mn-lt"/>
                          <a:ea typeface="+mn-ea"/>
                          <a:cs typeface="+mn-cs"/>
                        </a:rPr>
                        <a:t>使用 </a:t>
                      </a:r>
                      <a:r>
                        <a:rPr lang="en-US" altLang="zh-CN" sz="1800" b="0" i="0" u="none" strike="noStrike" kern="1200" dirty="0">
                          <a:solidFill>
                            <a:schemeClr val="dk1"/>
                          </a:solidFill>
                          <a:effectLst/>
                          <a:latin typeface="+mn-lt"/>
                          <a:ea typeface="+mn-ea"/>
                          <a:cs typeface="+mn-cs"/>
                          <a:hlinkClick r:id="rId2" tooltip="Secure Real-time Transport Protocol"/>
                        </a:rPr>
                        <a:t>SRTP</a:t>
                      </a:r>
                      <a:r>
                        <a:rPr lang="en-US" altLang="zh-CN" sz="1800" b="0" i="0" kern="1200" dirty="0">
                          <a:solidFill>
                            <a:schemeClr val="dk1"/>
                          </a:solidFill>
                          <a:effectLst/>
                          <a:latin typeface="+mn-lt"/>
                          <a:ea typeface="+mn-ea"/>
                          <a:cs typeface="+mn-cs"/>
                        </a:rPr>
                        <a:t> </a:t>
                      </a:r>
                      <a:r>
                        <a:rPr lang="zh-CN" altLang="en-US" sz="1800" b="0" i="0" kern="1200" dirty="0">
                          <a:solidFill>
                            <a:schemeClr val="dk1"/>
                          </a:solidFill>
                          <a:effectLst/>
                          <a:latin typeface="+mn-lt"/>
                          <a:ea typeface="+mn-ea"/>
                          <a:cs typeface="+mn-cs"/>
                        </a:rPr>
                        <a:t>加密</a:t>
                      </a:r>
                      <a:endParaRPr lang="zh-CN" altLang="en-US" dirty="0"/>
                    </a:p>
                    <a:p>
                      <a:endParaRPr lang="zh-CN" altLang="en-US" dirty="0"/>
                    </a:p>
                  </a:txBody>
                  <a:tcPr/>
                </a:tc>
                <a:extLst>
                  <a:ext uri="{0D108BD9-81ED-4DB2-BD59-A6C34878D82A}">
                    <a16:rowId xmlns:a16="http://schemas.microsoft.com/office/drawing/2014/main" val="1152811758"/>
                  </a:ext>
                </a:extLst>
              </a:tr>
              <a:tr h="370840">
                <a:tc>
                  <a:txBody>
                    <a:bodyPr/>
                    <a:lstStyle/>
                    <a:p>
                      <a:endParaRPr lang="zh-CN" altLang="en-US"/>
                    </a:p>
                  </a:txBody>
                  <a:tcPr/>
                </a:tc>
                <a:tc>
                  <a:txBody>
                    <a:bodyPr/>
                    <a:lstStyle/>
                    <a:p>
                      <a:r>
                        <a:rPr lang="en-US" altLang="zh-CN" sz="1800" b="0" i="0" kern="1200" dirty="0">
                          <a:solidFill>
                            <a:schemeClr val="dk1"/>
                          </a:solidFill>
                          <a:effectLst/>
                          <a:latin typeface="+mn-lt"/>
                          <a:ea typeface="+mn-ea"/>
                          <a:cs typeface="+mn-cs"/>
                        </a:rPr>
                        <a:t>DNS</a:t>
                      </a:r>
                      <a:endParaRPr lang="zh-CN" altLang="en-US" dirty="0"/>
                    </a:p>
                  </a:txBody>
                  <a:tcPr/>
                </a:tc>
                <a:tc>
                  <a:txBody>
                    <a:bodyPr/>
                    <a:lstStyle/>
                    <a:p>
                      <a:endParaRPr lang="zh-CN" altLang="en-US"/>
                    </a:p>
                  </a:txBody>
                  <a:tcPr/>
                </a:tc>
                <a:extLst>
                  <a:ext uri="{0D108BD9-81ED-4DB2-BD59-A6C34878D82A}">
                    <a16:rowId xmlns:a16="http://schemas.microsoft.com/office/drawing/2014/main" val="1470862761"/>
                  </a:ext>
                </a:extLst>
              </a:tr>
              <a:tr h="370840">
                <a:tc>
                  <a:txBody>
                    <a:bodyPr/>
                    <a:lstStyle/>
                    <a:p>
                      <a:r>
                        <a:rPr lang="en-US" altLang="zh-CN" sz="1800" b="0" i="0" kern="1200" dirty="0">
                          <a:solidFill>
                            <a:schemeClr val="dk1"/>
                          </a:solidFill>
                          <a:effectLst/>
                          <a:latin typeface="+mn-lt"/>
                          <a:ea typeface="+mn-ea"/>
                          <a:cs typeface="+mn-cs"/>
                        </a:rPr>
                        <a:t>end-to-end encryption,  for messages, calls, photos, and videos</a:t>
                      </a:r>
                      <a:endParaRPr lang="zh-CN" altLang="en-US" dirty="0"/>
                    </a:p>
                  </a:txBody>
                  <a:tcPr/>
                </a:tc>
                <a:tc>
                  <a:txBody>
                    <a:bodyPr/>
                    <a:lstStyle/>
                    <a:p>
                      <a:r>
                        <a:rPr lang="en-US" altLang="zh-CN" sz="1800" b="0" i="0" kern="1200" dirty="0">
                          <a:solidFill>
                            <a:schemeClr val="dk1"/>
                          </a:solidFill>
                          <a:effectLst/>
                          <a:latin typeface="+mn-lt"/>
                          <a:ea typeface="+mn-ea"/>
                          <a:cs typeface="+mn-cs"/>
                        </a:rPr>
                        <a:t>a combination of </a:t>
                      </a:r>
                      <a:r>
                        <a:rPr lang="en-US" altLang="zh-CN" sz="1800" b="1" i="0" kern="1200" dirty="0" err="1">
                          <a:solidFill>
                            <a:schemeClr val="dk1"/>
                          </a:solidFill>
                          <a:effectLst/>
                          <a:latin typeface="+mn-lt"/>
                          <a:ea typeface="+mn-ea"/>
                          <a:cs typeface="+mn-cs"/>
                        </a:rPr>
                        <a:t>MTProto</a:t>
                      </a:r>
                      <a:r>
                        <a:rPr lang="en-US" altLang="zh-CN" sz="1800" b="0" i="0" kern="1200" dirty="0">
                          <a:solidFill>
                            <a:schemeClr val="dk1"/>
                          </a:solidFill>
                          <a:effectLst/>
                          <a:latin typeface="+mn-lt"/>
                          <a:ea typeface="+mn-ea"/>
                          <a:cs typeface="+mn-cs"/>
                        </a:rPr>
                        <a:t> and </a:t>
                      </a:r>
                      <a:r>
                        <a:rPr lang="en-US" altLang="zh-CN" sz="1800" b="1" i="0" kern="1200" dirty="0">
                          <a:solidFill>
                            <a:schemeClr val="dk1"/>
                          </a:solidFill>
                          <a:effectLst/>
                          <a:latin typeface="+mn-lt"/>
                          <a:ea typeface="+mn-ea"/>
                          <a:cs typeface="+mn-cs"/>
                        </a:rPr>
                        <a:t>HTTPS</a:t>
                      </a:r>
                      <a:endParaRPr lang="zh-CN" altLang="en-US" dirty="0"/>
                    </a:p>
                  </a:txBody>
                  <a:tcPr/>
                </a:tc>
                <a:tc>
                  <a:txBody>
                    <a:bodyPr/>
                    <a:lstStyle/>
                    <a:p>
                      <a:r>
                        <a:rPr lang="en-US" altLang="zh-CN" sz="1800" b="0" i="0" kern="1200" dirty="0">
                          <a:solidFill>
                            <a:schemeClr val="dk1"/>
                          </a:solidFill>
                          <a:effectLst/>
                          <a:latin typeface="+mn-lt"/>
                          <a:ea typeface="+mn-ea"/>
                          <a:cs typeface="+mn-cs"/>
                        </a:rPr>
                        <a:t> </a:t>
                      </a:r>
                      <a:r>
                        <a:rPr lang="en-US" altLang="zh-CN" sz="1800" b="1" i="0" kern="1200" dirty="0">
                          <a:solidFill>
                            <a:schemeClr val="dk1"/>
                          </a:solidFill>
                          <a:effectLst/>
                          <a:latin typeface="+mn-lt"/>
                          <a:ea typeface="+mn-ea"/>
                          <a:cs typeface="+mn-cs"/>
                        </a:rPr>
                        <a:t>Signal Protocol</a:t>
                      </a:r>
                      <a:r>
                        <a:rPr lang="en-US" altLang="zh-CN" sz="1800" b="0" i="0" kern="1200" dirty="0">
                          <a:solidFill>
                            <a:schemeClr val="dk1"/>
                          </a:solidFill>
                          <a:effectLst/>
                          <a:latin typeface="+mn-lt"/>
                          <a:ea typeface="+mn-ea"/>
                          <a:cs typeface="+mn-cs"/>
                        </a:rPr>
                        <a:t> </a:t>
                      </a:r>
                      <a:endParaRPr lang="zh-CN" altLang="en-US" dirty="0"/>
                    </a:p>
                  </a:txBody>
                  <a:tcPr/>
                </a:tc>
                <a:extLst>
                  <a:ext uri="{0D108BD9-81ED-4DB2-BD59-A6C34878D82A}">
                    <a16:rowId xmlns:a16="http://schemas.microsoft.com/office/drawing/2014/main" val="1127520816"/>
                  </a:ext>
                </a:extLst>
              </a:tr>
              <a:tr h="370840">
                <a:tc>
                  <a:txBody>
                    <a:bodyPr/>
                    <a:lstStyle/>
                    <a:p>
                      <a:r>
                        <a:rPr lang="en-US" altLang="zh-CN" dirty="0"/>
                        <a:t>payments and sensitive data</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547886508"/>
                  </a:ext>
                </a:extLst>
              </a:tr>
              <a:tr h="370840">
                <a:tc>
                  <a:txBody>
                    <a:bodyPr/>
                    <a:lstStyle/>
                    <a:p>
                      <a:r>
                        <a:rPr lang="en-US" altLang="zh-CN" sz="1800" b="0" i="0" kern="1200" dirty="0">
                          <a:solidFill>
                            <a:schemeClr val="dk1"/>
                          </a:solidFill>
                          <a:effectLst/>
                          <a:latin typeface="+mn-lt"/>
                          <a:ea typeface="+mn-ea"/>
                          <a:cs typeface="+mn-cs"/>
                        </a:rPr>
                        <a:t>broadcast (one-to-many) messaging</a:t>
                      </a:r>
                      <a:endParaRPr lang="zh-CN" altLang="en-US" dirty="0"/>
                    </a:p>
                  </a:txBody>
                  <a:tcPr/>
                </a:tc>
                <a:tc>
                  <a:txBody>
                    <a:bodyPr/>
                    <a:lstStyle/>
                    <a:p>
                      <a:endParaRPr lang="zh-CN" altLang="en-US"/>
                    </a:p>
                  </a:txBody>
                  <a:tcPr/>
                </a:tc>
                <a:tc>
                  <a:txBody>
                    <a:bodyPr/>
                    <a:lstStyle/>
                    <a:p>
                      <a:endParaRPr lang="en-US" altLang="zh-CN" dirty="0"/>
                    </a:p>
                    <a:p>
                      <a:endParaRPr lang="en-US" altLang="zh-CN" dirty="0"/>
                    </a:p>
                    <a:p>
                      <a:endParaRPr lang="zh-CN" altLang="en-US" dirty="0"/>
                    </a:p>
                  </a:txBody>
                  <a:tcPr/>
                </a:tc>
                <a:extLst>
                  <a:ext uri="{0D108BD9-81ED-4DB2-BD59-A6C34878D82A}">
                    <a16:rowId xmlns:a16="http://schemas.microsoft.com/office/drawing/2014/main" val="2618448249"/>
                  </a:ext>
                </a:extLst>
              </a:tr>
              <a:tr h="370840">
                <a:tc>
                  <a:txBody>
                    <a:bodyPr/>
                    <a:lstStyle/>
                    <a:p>
                      <a:r>
                        <a:rPr lang="zh-TW" altLang="en-US" sz="1800" b="0" i="0" kern="1200" dirty="0">
                          <a:solidFill>
                            <a:schemeClr val="dk1"/>
                          </a:solidFill>
                          <a:effectLst/>
                          <a:latin typeface="+mn-lt"/>
                          <a:ea typeface="+mn-ea"/>
                          <a:cs typeface="+mn-cs"/>
                        </a:rPr>
                        <a:t>共享他們的位置</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3850611305"/>
                  </a:ext>
                </a:extLst>
              </a:tr>
              <a:tr h="370840">
                <a:tc>
                  <a:txBody>
                    <a:bodyPr/>
                    <a:lstStyle/>
                    <a:p>
                      <a:r>
                        <a:rPr lang="zh-CN" altLang="en-US" sz="1800" b="0" i="0" kern="1200" dirty="0">
                          <a:solidFill>
                            <a:schemeClr val="dk1"/>
                          </a:solidFill>
                          <a:effectLst/>
                          <a:latin typeface="+mn-lt"/>
                          <a:ea typeface="+mn-ea"/>
                          <a:cs typeface="+mn-cs"/>
                        </a:rPr>
                        <a:t>掃描二維碼</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2875486070"/>
                  </a:ext>
                </a:extLst>
              </a:tr>
              <a:tr h="370840">
                <a:tc>
                  <a:txBody>
                    <a:bodyPr/>
                    <a:lstStyle/>
                    <a:p>
                      <a:endParaRPr lang="zh-CN" altLang="en-US" dirty="0"/>
                    </a:p>
                  </a:txBody>
                  <a:tcPr/>
                </a:tc>
                <a:tc>
                  <a:txBody>
                    <a:bodyPr/>
                    <a:lstStyle/>
                    <a:p>
                      <a:endParaRPr lang="zh-CN" altLang="en-US"/>
                    </a:p>
                  </a:txBody>
                  <a:tcPr/>
                </a:tc>
                <a:tc>
                  <a:txBody>
                    <a:bodyPr/>
                    <a:lstStyle/>
                    <a:p>
                      <a:r>
                        <a:rPr lang="en-US" altLang="zh-CN" sz="1800" b="0" i="0" kern="1200" dirty="0">
                          <a:solidFill>
                            <a:schemeClr val="dk1"/>
                          </a:solidFill>
                          <a:effectLst/>
                          <a:latin typeface="+mn-lt"/>
                          <a:ea typeface="+mn-ea"/>
                          <a:cs typeface="+mn-cs"/>
                        </a:rPr>
                        <a:t>XMPP</a:t>
                      </a:r>
                      <a:endParaRPr lang="zh-CN" altLang="en-US" dirty="0"/>
                    </a:p>
                  </a:txBody>
                  <a:tcPr/>
                </a:tc>
                <a:extLst>
                  <a:ext uri="{0D108BD9-81ED-4DB2-BD59-A6C34878D82A}">
                    <a16:rowId xmlns:a16="http://schemas.microsoft.com/office/drawing/2014/main" val="689181431"/>
                  </a:ext>
                </a:extLst>
              </a:tr>
            </a:tbl>
          </a:graphicData>
        </a:graphic>
      </p:graphicFrame>
      <p:sp>
        <p:nvSpPr>
          <p:cNvPr id="6" name="文本框 5">
            <a:extLst>
              <a:ext uri="{FF2B5EF4-FFF2-40B4-BE49-F238E27FC236}">
                <a16:creationId xmlns:a16="http://schemas.microsoft.com/office/drawing/2014/main" id="{62AD55C1-70E1-F6A1-3081-98AD51671F65}"/>
              </a:ext>
            </a:extLst>
          </p:cNvPr>
          <p:cNvSpPr txBox="1"/>
          <p:nvPr/>
        </p:nvSpPr>
        <p:spPr>
          <a:xfrm>
            <a:off x="249382" y="6488668"/>
            <a:ext cx="6096000" cy="369332"/>
          </a:xfrm>
          <a:prstGeom prst="rect">
            <a:avLst/>
          </a:prstGeom>
          <a:noFill/>
        </p:spPr>
        <p:txBody>
          <a:bodyPr wrap="square">
            <a:spAutoFit/>
          </a:bodyPr>
          <a:lstStyle/>
          <a:p>
            <a:r>
              <a:rPr lang="zh-CN" altLang="en-US" dirty="0">
                <a:hlinkClick r:id="rId3"/>
              </a:rPr>
              <a:t>微信背后的网络运作 </a:t>
            </a:r>
            <a:r>
              <a:rPr lang="en-US" altLang="zh-CN" dirty="0">
                <a:hlinkClick r:id="rId3"/>
              </a:rPr>
              <a:t>- </a:t>
            </a:r>
            <a:r>
              <a:rPr lang="en-US" altLang="zh-CN" dirty="0" err="1">
                <a:hlinkClick r:id="rId3"/>
              </a:rPr>
              <a:t>Mincong</a:t>
            </a:r>
            <a:r>
              <a:rPr lang="en-US" altLang="zh-CN" dirty="0">
                <a:hlinkClick r:id="rId3"/>
              </a:rPr>
              <a:t> Huang</a:t>
            </a:r>
            <a:endParaRPr lang="zh-CN" altLang="en-US" dirty="0"/>
          </a:p>
        </p:txBody>
      </p:sp>
      <p:sp>
        <p:nvSpPr>
          <p:cNvPr id="8" name="文本框 7">
            <a:extLst>
              <a:ext uri="{FF2B5EF4-FFF2-40B4-BE49-F238E27FC236}">
                <a16:creationId xmlns:a16="http://schemas.microsoft.com/office/drawing/2014/main" id="{08218FAD-A9D7-7BB8-F819-1244831B4F67}"/>
              </a:ext>
            </a:extLst>
          </p:cNvPr>
          <p:cNvSpPr txBox="1"/>
          <p:nvPr/>
        </p:nvSpPr>
        <p:spPr>
          <a:xfrm>
            <a:off x="5527964" y="6488668"/>
            <a:ext cx="6096000" cy="369332"/>
          </a:xfrm>
          <a:prstGeom prst="rect">
            <a:avLst/>
          </a:prstGeom>
          <a:noFill/>
        </p:spPr>
        <p:txBody>
          <a:bodyPr wrap="square">
            <a:spAutoFit/>
          </a:bodyPr>
          <a:lstStyle/>
          <a:p>
            <a:r>
              <a:rPr lang="en-US" altLang="zh-CN" b="0" i="0" u="sng" dirty="0">
                <a:solidFill>
                  <a:srgbClr val="060607"/>
                </a:solidFill>
                <a:effectLst/>
                <a:latin typeface="-apple-system"/>
                <a:hlinkClick r:id="rId4"/>
              </a:rPr>
              <a:t>https://en.wikipedia.org/wiki/WeChat</a:t>
            </a:r>
            <a:endParaRPr lang="zh-CN" altLang="en-US" dirty="0"/>
          </a:p>
        </p:txBody>
      </p:sp>
      <p:sp>
        <p:nvSpPr>
          <p:cNvPr id="10" name="文本框 9">
            <a:extLst>
              <a:ext uri="{FF2B5EF4-FFF2-40B4-BE49-F238E27FC236}">
                <a16:creationId xmlns:a16="http://schemas.microsoft.com/office/drawing/2014/main" id="{D5A5E282-D8AA-EA97-FB23-30D1C101DD41}"/>
              </a:ext>
            </a:extLst>
          </p:cNvPr>
          <p:cNvSpPr txBox="1"/>
          <p:nvPr/>
        </p:nvSpPr>
        <p:spPr>
          <a:xfrm>
            <a:off x="5527964" y="6044790"/>
            <a:ext cx="6096000" cy="369332"/>
          </a:xfrm>
          <a:prstGeom prst="rect">
            <a:avLst/>
          </a:prstGeom>
          <a:noFill/>
        </p:spPr>
        <p:txBody>
          <a:bodyPr wrap="square">
            <a:spAutoFit/>
          </a:bodyPr>
          <a:lstStyle/>
          <a:p>
            <a:r>
              <a:rPr lang="en-US" altLang="zh-CN" b="0" i="0" u="sng" dirty="0">
                <a:solidFill>
                  <a:srgbClr val="060607"/>
                </a:solidFill>
                <a:effectLst/>
                <a:latin typeface="-apple-system"/>
                <a:hlinkClick r:id="rId5"/>
              </a:rPr>
              <a:t>https://en.wikipedia.org/wiki/WhatsApp</a:t>
            </a:r>
            <a:endParaRPr lang="zh-CN" altLang="en-US" dirty="0"/>
          </a:p>
        </p:txBody>
      </p:sp>
    </p:spTree>
    <p:extLst>
      <p:ext uri="{BB962C8B-B14F-4D97-AF65-F5344CB8AC3E}">
        <p14:creationId xmlns:p14="http://schemas.microsoft.com/office/powerpoint/2010/main" val="59640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14AA2-1D80-B5BA-DB58-4DFF65E38496}"/>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3C084E7E-4750-C445-725A-A0BD959CFD82}"/>
              </a:ext>
            </a:extLst>
          </p:cNvPr>
          <p:cNvSpPr>
            <a:spLocks noGrp="1"/>
          </p:cNvSpPr>
          <p:nvPr>
            <p:ph idx="1"/>
          </p:nvPr>
        </p:nvSpPr>
        <p:spPr/>
        <p:txBody>
          <a:bodyPr/>
          <a:lstStyle/>
          <a:p>
            <a:r>
              <a:rPr lang="en-US" altLang="zh-CN" dirty="0"/>
              <a:t>SNMP</a:t>
            </a:r>
            <a:r>
              <a:rPr lang="zh-CN" altLang="en-US" dirty="0"/>
              <a:t>是啥？  应用层协议，主要管理局域网中的路由器等等设备用的，</a:t>
            </a:r>
            <a:r>
              <a:rPr lang="en-US" altLang="zh-CN" dirty="0"/>
              <a:t>simple network </a:t>
            </a:r>
            <a:r>
              <a:rPr lang="en-US" altLang="zh-CN"/>
              <a:t>management protocol</a:t>
            </a:r>
          </a:p>
          <a:p>
            <a:endParaRPr lang="zh-CN" altLang="en-US" dirty="0"/>
          </a:p>
        </p:txBody>
      </p:sp>
    </p:spTree>
    <p:extLst>
      <p:ext uri="{BB962C8B-B14F-4D97-AF65-F5344CB8AC3E}">
        <p14:creationId xmlns:p14="http://schemas.microsoft.com/office/powerpoint/2010/main" val="3479524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1EDDDBE-998F-D7A2-289F-93C4E6685AFE}"/>
              </a:ext>
            </a:extLst>
          </p:cNvPr>
          <p:cNvSpPr/>
          <p:nvPr/>
        </p:nvSpPr>
        <p:spPr>
          <a:xfrm>
            <a:off x="0" y="0"/>
            <a:ext cx="4978696"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33CC9DA8-0C96-E7AC-E7CE-1510313BB74E}"/>
              </a:ext>
            </a:extLst>
          </p:cNvPr>
          <p:cNvPicPr>
            <a:picLocks noChangeAspect="1"/>
          </p:cNvPicPr>
          <p:nvPr/>
        </p:nvPicPr>
        <p:blipFill>
          <a:blip r:embed="rId2"/>
          <a:stretch>
            <a:fillRect/>
          </a:stretch>
        </p:blipFill>
        <p:spPr>
          <a:xfrm>
            <a:off x="46928" y="130853"/>
            <a:ext cx="4978709" cy="3298148"/>
          </a:xfrm>
          <a:prstGeom prst="rect">
            <a:avLst/>
          </a:prstGeom>
        </p:spPr>
      </p:pic>
      <p:sp>
        <p:nvSpPr>
          <p:cNvPr id="6" name="文本框 5">
            <a:extLst>
              <a:ext uri="{FF2B5EF4-FFF2-40B4-BE49-F238E27FC236}">
                <a16:creationId xmlns:a16="http://schemas.microsoft.com/office/drawing/2014/main" id="{2FBE0C7A-0962-75DB-00BE-854645D51341}"/>
              </a:ext>
            </a:extLst>
          </p:cNvPr>
          <p:cNvSpPr txBox="1"/>
          <p:nvPr/>
        </p:nvSpPr>
        <p:spPr>
          <a:xfrm>
            <a:off x="53125" y="3528171"/>
            <a:ext cx="4849652" cy="461665"/>
          </a:xfrm>
          <a:prstGeom prst="rect">
            <a:avLst/>
          </a:prstGeom>
          <a:noFill/>
          <a:ln>
            <a:solidFill>
              <a:srgbClr val="00B0F0"/>
            </a:solidFill>
          </a:ln>
        </p:spPr>
        <p:txBody>
          <a:bodyPr wrap="square" rtlCol="0">
            <a:spAutoFit/>
          </a:bodyPr>
          <a:lstStyle/>
          <a:p>
            <a:r>
              <a:rPr lang="en-US" altLang="zh-CN" sz="2400" b="1" dirty="0">
                <a:solidFill>
                  <a:srgbClr val="FF0000"/>
                </a:solidFill>
              </a:rPr>
              <a:t>From Logostics-CS5222-2024.pdf</a:t>
            </a:r>
            <a:endParaRPr lang="zh-CN" altLang="en-US" sz="2400" b="1" dirty="0">
              <a:solidFill>
                <a:srgbClr val="FF0000"/>
              </a:solidFill>
            </a:endParaRPr>
          </a:p>
        </p:txBody>
      </p:sp>
      <p:pic>
        <p:nvPicPr>
          <p:cNvPr id="8" name="图片 7">
            <a:extLst>
              <a:ext uri="{FF2B5EF4-FFF2-40B4-BE49-F238E27FC236}">
                <a16:creationId xmlns:a16="http://schemas.microsoft.com/office/drawing/2014/main" id="{67819B0A-EB03-A9C5-1E2A-102680980F5D}"/>
              </a:ext>
            </a:extLst>
          </p:cNvPr>
          <p:cNvPicPr>
            <a:picLocks noChangeAspect="1"/>
          </p:cNvPicPr>
          <p:nvPr/>
        </p:nvPicPr>
        <p:blipFill rotWithShape="1">
          <a:blip r:embed="rId3"/>
          <a:srcRect r="10192"/>
          <a:stretch/>
        </p:blipFill>
        <p:spPr>
          <a:xfrm>
            <a:off x="4902779" y="158562"/>
            <a:ext cx="7242293" cy="3097256"/>
          </a:xfrm>
          <a:prstGeom prst="rect">
            <a:avLst/>
          </a:prstGeom>
        </p:spPr>
      </p:pic>
      <p:pic>
        <p:nvPicPr>
          <p:cNvPr id="11" name="图片 10">
            <a:extLst>
              <a:ext uri="{FF2B5EF4-FFF2-40B4-BE49-F238E27FC236}">
                <a16:creationId xmlns:a16="http://schemas.microsoft.com/office/drawing/2014/main" id="{E024F307-6730-8118-6060-74977BB377E7}"/>
              </a:ext>
            </a:extLst>
          </p:cNvPr>
          <p:cNvPicPr>
            <a:picLocks noChangeAspect="1"/>
          </p:cNvPicPr>
          <p:nvPr/>
        </p:nvPicPr>
        <p:blipFill>
          <a:blip r:embed="rId4"/>
          <a:stretch>
            <a:fillRect/>
          </a:stretch>
        </p:blipFill>
        <p:spPr>
          <a:xfrm>
            <a:off x="46928" y="4080228"/>
            <a:ext cx="4414991" cy="2646919"/>
          </a:xfrm>
          <a:prstGeom prst="rect">
            <a:avLst/>
          </a:prstGeom>
        </p:spPr>
      </p:pic>
      <p:pic>
        <p:nvPicPr>
          <p:cNvPr id="13" name="图片 12">
            <a:extLst>
              <a:ext uri="{FF2B5EF4-FFF2-40B4-BE49-F238E27FC236}">
                <a16:creationId xmlns:a16="http://schemas.microsoft.com/office/drawing/2014/main" id="{2A026C4E-F4B2-B9AA-CC01-46F536218CD2}"/>
              </a:ext>
            </a:extLst>
          </p:cNvPr>
          <p:cNvPicPr>
            <a:picLocks noChangeAspect="1"/>
          </p:cNvPicPr>
          <p:nvPr/>
        </p:nvPicPr>
        <p:blipFill>
          <a:blip r:embed="rId5"/>
          <a:stretch>
            <a:fillRect/>
          </a:stretch>
        </p:blipFill>
        <p:spPr>
          <a:xfrm>
            <a:off x="5404890" y="3912449"/>
            <a:ext cx="5095238" cy="2676190"/>
          </a:xfrm>
          <a:prstGeom prst="rect">
            <a:avLst/>
          </a:prstGeom>
        </p:spPr>
      </p:pic>
      <p:sp>
        <p:nvSpPr>
          <p:cNvPr id="14" name="文本框 13">
            <a:extLst>
              <a:ext uri="{FF2B5EF4-FFF2-40B4-BE49-F238E27FC236}">
                <a16:creationId xmlns:a16="http://schemas.microsoft.com/office/drawing/2014/main" id="{4CCDF1C9-494D-96DC-B7AA-C7F31C20798F}"/>
              </a:ext>
            </a:extLst>
          </p:cNvPr>
          <p:cNvSpPr txBox="1"/>
          <p:nvPr/>
        </p:nvSpPr>
        <p:spPr>
          <a:xfrm>
            <a:off x="5805053" y="3440484"/>
            <a:ext cx="4893421" cy="461665"/>
          </a:xfrm>
          <a:prstGeom prst="rect">
            <a:avLst/>
          </a:prstGeom>
          <a:noFill/>
          <a:ln>
            <a:solidFill>
              <a:srgbClr val="00B0F0"/>
            </a:solidFill>
          </a:ln>
        </p:spPr>
        <p:txBody>
          <a:bodyPr wrap="square" rtlCol="0">
            <a:spAutoFit/>
          </a:bodyPr>
          <a:lstStyle/>
          <a:p>
            <a:r>
              <a:rPr lang="en-US" altLang="zh-CN" sz="2400" b="1" dirty="0">
                <a:solidFill>
                  <a:srgbClr val="FF0000"/>
                </a:solidFill>
              </a:rPr>
              <a:t>From Canvas course overview</a:t>
            </a:r>
            <a:endParaRPr lang="zh-CN" altLang="en-US" sz="2400" b="1" dirty="0">
              <a:solidFill>
                <a:srgbClr val="FF0000"/>
              </a:solidFill>
            </a:endParaRPr>
          </a:p>
        </p:txBody>
      </p:sp>
      <p:cxnSp>
        <p:nvCxnSpPr>
          <p:cNvPr id="16" name="直接连接符 15">
            <a:extLst>
              <a:ext uri="{FF2B5EF4-FFF2-40B4-BE49-F238E27FC236}">
                <a16:creationId xmlns:a16="http://schemas.microsoft.com/office/drawing/2014/main" id="{A1366F0A-299A-CDF4-9C10-4A0CDECF62BF}"/>
              </a:ext>
            </a:extLst>
          </p:cNvPr>
          <p:cNvCxnSpPr/>
          <p:nvPr/>
        </p:nvCxnSpPr>
        <p:spPr>
          <a:xfrm>
            <a:off x="5025637" y="0"/>
            <a:ext cx="0" cy="69402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549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5284D7D-467C-76AF-06DA-04B9C902261C}"/>
              </a:ext>
            </a:extLst>
          </p:cNvPr>
          <p:cNvSpPr txBox="1"/>
          <p:nvPr/>
        </p:nvSpPr>
        <p:spPr>
          <a:xfrm>
            <a:off x="267462" y="179755"/>
            <a:ext cx="10238994" cy="369332"/>
          </a:xfrm>
          <a:prstGeom prst="rect">
            <a:avLst/>
          </a:prstGeom>
          <a:noFill/>
        </p:spPr>
        <p:txBody>
          <a:bodyPr wrap="square">
            <a:spAutoFit/>
          </a:bodyPr>
          <a:lstStyle/>
          <a:p>
            <a:r>
              <a:rPr lang="en-US" altLang="zh-CN" b="0" i="1" dirty="0">
                <a:solidFill>
                  <a:srgbClr val="2D3B45"/>
                </a:solidFill>
                <a:effectLst/>
                <a:highlight>
                  <a:srgbClr val="FFFFFF"/>
                </a:highlight>
                <a:latin typeface="inherit"/>
              </a:rPr>
              <a:t>Kurose, J. F. and Ross, K. W. (2017). Computer Networking: A Top Down Approach. Pearson,  8th Edition.</a:t>
            </a:r>
            <a:endParaRPr lang="zh-CN" altLang="en-US" dirty="0"/>
          </a:p>
        </p:txBody>
      </p:sp>
      <p:pic>
        <p:nvPicPr>
          <p:cNvPr id="3" name="图片 2">
            <a:extLst>
              <a:ext uri="{FF2B5EF4-FFF2-40B4-BE49-F238E27FC236}">
                <a16:creationId xmlns:a16="http://schemas.microsoft.com/office/drawing/2014/main" id="{C28C7F71-5ADC-FFBD-C6E7-87087B8C0B18}"/>
              </a:ext>
            </a:extLst>
          </p:cNvPr>
          <p:cNvPicPr>
            <a:picLocks noChangeAspect="1"/>
          </p:cNvPicPr>
          <p:nvPr/>
        </p:nvPicPr>
        <p:blipFill>
          <a:blip r:embed="rId2"/>
          <a:stretch>
            <a:fillRect/>
          </a:stretch>
        </p:blipFill>
        <p:spPr>
          <a:xfrm>
            <a:off x="0" y="1373000"/>
            <a:ext cx="12192000" cy="4112000"/>
          </a:xfrm>
          <a:prstGeom prst="rect">
            <a:avLst/>
          </a:prstGeom>
        </p:spPr>
      </p:pic>
      <p:sp>
        <p:nvSpPr>
          <p:cNvPr id="4" name="文本框 3">
            <a:extLst>
              <a:ext uri="{FF2B5EF4-FFF2-40B4-BE49-F238E27FC236}">
                <a16:creationId xmlns:a16="http://schemas.microsoft.com/office/drawing/2014/main" id="{9B0BA46C-B9A8-9993-500B-5189945FF622}"/>
              </a:ext>
            </a:extLst>
          </p:cNvPr>
          <p:cNvSpPr txBox="1"/>
          <p:nvPr/>
        </p:nvSpPr>
        <p:spPr>
          <a:xfrm>
            <a:off x="802155" y="5347243"/>
            <a:ext cx="4849652" cy="461665"/>
          </a:xfrm>
          <a:prstGeom prst="rect">
            <a:avLst/>
          </a:prstGeom>
          <a:noFill/>
          <a:ln>
            <a:solidFill>
              <a:srgbClr val="00B0F0"/>
            </a:solidFill>
          </a:ln>
        </p:spPr>
        <p:txBody>
          <a:bodyPr wrap="square" rtlCol="0">
            <a:spAutoFit/>
          </a:bodyPr>
          <a:lstStyle/>
          <a:p>
            <a:r>
              <a:rPr lang="en-US" altLang="zh-CN" sz="2400" b="1" dirty="0">
                <a:solidFill>
                  <a:srgbClr val="FF0000"/>
                </a:solidFill>
              </a:rPr>
              <a:t>From syllabus.pdf</a:t>
            </a:r>
            <a:endParaRPr lang="zh-CN" altLang="en-US" sz="2400" b="1" dirty="0">
              <a:solidFill>
                <a:srgbClr val="FF0000"/>
              </a:solidFill>
            </a:endParaRPr>
          </a:p>
        </p:txBody>
      </p:sp>
    </p:spTree>
    <p:extLst>
      <p:ext uri="{BB962C8B-B14F-4D97-AF65-F5344CB8AC3E}">
        <p14:creationId xmlns:p14="http://schemas.microsoft.com/office/powerpoint/2010/main" val="68516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6F271F78-A3BD-B88F-B8C0-F48E566E2C77}"/>
              </a:ext>
            </a:extLst>
          </p:cNvPr>
          <p:cNvSpPr txBox="1"/>
          <p:nvPr/>
        </p:nvSpPr>
        <p:spPr>
          <a:xfrm>
            <a:off x="128890" y="323724"/>
            <a:ext cx="8441177" cy="3693319"/>
          </a:xfrm>
          <a:prstGeom prst="rect">
            <a:avLst/>
          </a:prstGeom>
          <a:noFill/>
        </p:spPr>
        <p:txBody>
          <a:bodyPr wrap="square">
            <a:spAutoFit/>
          </a:bodyPr>
          <a:lstStyle/>
          <a:p>
            <a:r>
              <a:rPr lang="zh-CN" altLang="en-US" dirty="0"/>
              <a:t>这个active 10% of time 意味着他某时刻0.1可能性在线</a:t>
            </a:r>
          </a:p>
          <a:p>
            <a:r>
              <a:rPr lang="zh-CN" altLang="en-US" dirty="0"/>
              <a:t>P(X&gt;10)在线人数大于10</a:t>
            </a:r>
            <a:endParaRPr lang="en-US" altLang="zh-CN" dirty="0"/>
          </a:p>
          <a:p>
            <a:endParaRPr lang="en-US" altLang="zh-CN" dirty="0"/>
          </a:p>
          <a:p>
            <a:r>
              <a:rPr lang="zh-CN" altLang="en-US" dirty="0"/>
              <a:t>=1-sigma(k=0,</a:t>
            </a:r>
            <a:r>
              <a:rPr lang="en-US" altLang="zh-CN" dirty="0"/>
              <a:t>1</a:t>
            </a:r>
            <a:r>
              <a:rPr lang="zh-CN" altLang="en-US" dirty="0"/>
              <a:t>0) C</a:t>
            </a:r>
            <a:r>
              <a:rPr lang="zh-CN" altLang="en-US" baseline="30000" dirty="0"/>
              <a:t>k</a:t>
            </a:r>
            <a:r>
              <a:rPr lang="zh-CN" altLang="en-US" baseline="-25000" dirty="0"/>
              <a:t>35</a:t>
            </a:r>
            <a:r>
              <a:rPr lang="zh-CN" altLang="en-US" dirty="0"/>
              <a:t>)p</a:t>
            </a:r>
            <a:r>
              <a:rPr lang="en-US" altLang="zh-CN" baseline="30000" dirty="0"/>
              <a:t>k</a:t>
            </a:r>
            <a:r>
              <a:rPr lang="en-US" altLang="zh-CN" dirty="0"/>
              <a:t>(1-p)</a:t>
            </a:r>
            <a:r>
              <a:rPr lang="en-US" altLang="zh-CN" baseline="30000" dirty="0"/>
              <a:t>35-k</a:t>
            </a:r>
            <a:r>
              <a:rPr lang="zh-CN" altLang="en-US" dirty="0"/>
              <a:t>的，而</a:t>
            </a:r>
            <a:r>
              <a:rPr lang="en-US" altLang="zh-CN" dirty="0"/>
              <a:t>p=0.1</a:t>
            </a:r>
            <a:br>
              <a:rPr lang="en-US" altLang="zh-CN" dirty="0"/>
            </a:br>
            <a:br>
              <a:rPr lang="en-US" altLang="zh-CN" dirty="0"/>
            </a:br>
            <a:br>
              <a:rPr lang="en-US" altLang="zh-CN" dirty="0"/>
            </a:br>
            <a:br>
              <a:rPr lang="en-US" altLang="zh-CN" dirty="0"/>
            </a:br>
            <a:r>
              <a:rPr lang="en-US" altLang="zh-CN" dirty="0"/>
              <a:t>python</a:t>
            </a:r>
            <a:r>
              <a:rPr lang="zh-CN" altLang="en-US" dirty="0"/>
              <a:t>中指数：</a:t>
            </a:r>
            <a:endParaRPr lang="en-US" altLang="zh-CN" dirty="0"/>
          </a:p>
          <a:p>
            <a:r>
              <a:rPr lang="en-US" altLang="zh-CN" dirty="0"/>
              <a:t>0.1 ** 2</a:t>
            </a:r>
          </a:p>
          <a:p>
            <a:r>
              <a:rPr lang="en-US" altLang="zh-CN" dirty="0" err="1"/>
              <a:t>Math.pow</a:t>
            </a:r>
            <a:r>
              <a:rPr lang="en-US" altLang="zh-CN" dirty="0"/>
              <a:t>(0.1,2)</a:t>
            </a:r>
          </a:p>
          <a:p>
            <a:endParaRPr lang="en-US" altLang="zh-CN" dirty="0"/>
          </a:p>
          <a:p>
            <a:r>
              <a:rPr lang="en-US" altLang="zh-CN" dirty="0"/>
              <a:t>Python </a:t>
            </a:r>
            <a:r>
              <a:rPr lang="zh-CN" altLang="en-US" dirty="0"/>
              <a:t>中 排列组合：</a:t>
            </a:r>
            <a:r>
              <a:rPr lang="en-US" altLang="zh-CN" dirty="0" err="1"/>
              <a:t>scipy</a:t>
            </a:r>
            <a:r>
              <a:rPr lang="zh-CN" altLang="en-US" dirty="0"/>
              <a:t>库中的两个模块</a:t>
            </a:r>
            <a:r>
              <a:rPr lang="en-US" altLang="zh-CN" dirty="0"/>
              <a:t>permutation </a:t>
            </a:r>
            <a:r>
              <a:rPr lang="zh-CN" altLang="en-US" dirty="0"/>
              <a:t>和 </a:t>
            </a:r>
            <a:r>
              <a:rPr lang="en-US" altLang="zh-CN" dirty="0"/>
              <a:t>combination</a:t>
            </a:r>
          </a:p>
          <a:p>
            <a:r>
              <a:rPr lang="zh-CN" altLang="en-US" dirty="0"/>
              <a:t>或者</a:t>
            </a:r>
            <a:r>
              <a:rPr lang="en-US" altLang="zh-CN" dirty="0" err="1"/>
              <a:t>math.comb</a:t>
            </a:r>
            <a:r>
              <a:rPr lang="en-US" altLang="zh-CN" dirty="0"/>
              <a:t>(n, k)</a:t>
            </a:r>
            <a:endParaRPr lang="zh-CN" altLang="en-US" dirty="0"/>
          </a:p>
        </p:txBody>
      </p:sp>
      <p:pic>
        <p:nvPicPr>
          <p:cNvPr id="8" name="图片 7">
            <a:extLst>
              <a:ext uri="{FF2B5EF4-FFF2-40B4-BE49-F238E27FC236}">
                <a16:creationId xmlns:a16="http://schemas.microsoft.com/office/drawing/2014/main" id="{95B4314A-D02D-B7E0-C9AB-DEC6CA1920D0}"/>
              </a:ext>
            </a:extLst>
          </p:cNvPr>
          <p:cNvPicPr>
            <a:picLocks noChangeAspect="1"/>
          </p:cNvPicPr>
          <p:nvPr/>
        </p:nvPicPr>
        <p:blipFill>
          <a:blip r:embed="rId2"/>
          <a:stretch>
            <a:fillRect/>
          </a:stretch>
        </p:blipFill>
        <p:spPr>
          <a:xfrm>
            <a:off x="5934075" y="0"/>
            <a:ext cx="6257925" cy="3143250"/>
          </a:xfrm>
          <a:prstGeom prst="rect">
            <a:avLst/>
          </a:prstGeom>
        </p:spPr>
      </p:pic>
      <p:pic>
        <p:nvPicPr>
          <p:cNvPr id="10" name="图片 9">
            <a:extLst>
              <a:ext uri="{FF2B5EF4-FFF2-40B4-BE49-F238E27FC236}">
                <a16:creationId xmlns:a16="http://schemas.microsoft.com/office/drawing/2014/main" id="{D951FE81-FDBC-8F22-32E4-BE73E7FB29BC}"/>
              </a:ext>
            </a:extLst>
          </p:cNvPr>
          <p:cNvPicPr>
            <a:picLocks noChangeAspect="1"/>
          </p:cNvPicPr>
          <p:nvPr/>
        </p:nvPicPr>
        <p:blipFill>
          <a:blip r:embed="rId3"/>
          <a:stretch>
            <a:fillRect/>
          </a:stretch>
        </p:blipFill>
        <p:spPr>
          <a:xfrm>
            <a:off x="7678163" y="3190875"/>
            <a:ext cx="4248150" cy="476250"/>
          </a:xfrm>
          <a:prstGeom prst="rect">
            <a:avLst/>
          </a:prstGeom>
        </p:spPr>
      </p:pic>
    </p:spTree>
    <p:extLst>
      <p:ext uri="{BB962C8B-B14F-4D97-AF65-F5344CB8AC3E}">
        <p14:creationId xmlns:p14="http://schemas.microsoft.com/office/powerpoint/2010/main" val="1938634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84D1D9-2F93-9AEA-8355-ABB110E0AECF}"/>
              </a:ext>
            </a:extLst>
          </p:cNvPr>
          <p:cNvSpPr>
            <a:spLocks noGrp="1"/>
          </p:cNvSpPr>
          <p:nvPr>
            <p:ph type="title"/>
          </p:nvPr>
        </p:nvSpPr>
        <p:spPr>
          <a:xfrm>
            <a:off x="396240" y="34706"/>
            <a:ext cx="10515600" cy="1325563"/>
          </a:xfrm>
        </p:spPr>
        <p:txBody>
          <a:bodyPr/>
          <a:lstStyle/>
          <a:p>
            <a:r>
              <a:rPr lang="en-US" altLang="zh-CN" dirty="0"/>
              <a:t>tutorial1</a:t>
            </a:r>
            <a:endParaRPr lang="zh-CN" altLang="en-US" dirty="0"/>
          </a:p>
        </p:txBody>
      </p:sp>
      <p:sp>
        <p:nvSpPr>
          <p:cNvPr id="3" name="内容占位符 2">
            <a:extLst>
              <a:ext uri="{FF2B5EF4-FFF2-40B4-BE49-F238E27FC236}">
                <a16:creationId xmlns:a16="http://schemas.microsoft.com/office/drawing/2014/main" id="{F8CB6EF6-D7B0-3DB6-2C14-95D7AA04C52B}"/>
              </a:ext>
            </a:extLst>
          </p:cNvPr>
          <p:cNvSpPr>
            <a:spLocks noGrp="1"/>
          </p:cNvSpPr>
          <p:nvPr>
            <p:ph idx="1"/>
          </p:nvPr>
        </p:nvSpPr>
        <p:spPr>
          <a:xfrm>
            <a:off x="396240" y="1249680"/>
            <a:ext cx="10957560" cy="4927283"/>
          </a:xfrm>
        </p:spPr>
        <p:txBody>
          <a:bodyPr>
            <a:normAutofit fontScale="55000" lnSpcReduction="20000"/>
          </a:bodyPr>
          <a:lstStyle/>
          <a:p>
            <a:r>
              <a:rPr lang="en-US" altLang="zh-CN" dirty="0"/>
              <a:t>1(a)  L/R=16000*1000/(10**9)(</a:t>
            </a:r>
            <a:r>
              <a:rPr lang="en-US" altLang="zh-CN" dirty="0" err="1"/>
              <a:t>ms</a:t>
            </a:r>
            <a:r>
              <a:rPr lang="en-US" altLang="zh-CN" dirty="0"/>
              <a:t>)=0.016ms</a:t>
            </a:r>
          </a:p>
          <a:p>
            <a:r>
              <a:rPr lang="en-US" altLang="zh-CN" dirty="0"/>
              <a:t>1(b) 1/(L/R)=62500</a:t>
            </a:r>
          </a:p>
          <a:p>
            <a:endParaRPr lang="en-US" altLang="zh-CN" dirty="0"/>
          </a:p>
          <a:p>
            <a:r>
              <a:rPr lang="en-US" altLang="zh-CN" dirty="0"/>
              <a:t>2</a:t>
            </a:r>
          </a:p>
          <a:p>
            <a:r>
              <a:rPr lang="en-US" altLang="zh-CN" dirty="0"/>
              <a:t>d</a:t>
            </a:r>
            <a:r>
              <a:rPr lang="en-US" altLang="zh-CN" baseline="-25000" dirty="0"/>
              <a:t>trans1</a:t>
            </a:r>
            <a:r>
              <a:rPr lang="en-US" altLang="zh-CN" dirty="0"/>
              <a:t>=12000*1000/(10**9)=0.012ms</a:t>
            </a:r>
          </a:p>
          <a:p>
            <a:r>
              <a:rPr lang="en-US" altLang="zh-CN" dirty="0"/>
              <a:t>d</a:t>
            </a:r>
            <a:r>
              <a:rPr lang="en-US" altLang="zh-CN" baseline="-25000" dirty="0"/>
              <a:t>prop1</a:t>
            </a:r>
            <a:r>
              <a:rPr lang="en-US" altLang="zh-CN" dirty="0"/>
              <a:t>=2*1000*1000/(3*10**8)=2/300 </a:t>
            </a:r>
            <a:r>
              <a:rPr lang="en-US" altLang="zh-CN" dirty="0" err="1"/>
              <a:t>ms</a:t>
            </a:r>
            <a:endParaRPr lang="en-US" altLang="zh-CN" dirty="0"/>
          </a:p>
          <a:p>
            <a:r>
              <a:rPr lang="en-US" altLang="zh-CN" dirty="0"/>
              <a:t>d</a:t>
            </a:r>
            <a:r>
              <a:rPr lang="en-US" altLang="zh-CN" baseline="-25000" dirty="0"/>
              <a:t>trans2</a:t>
            </a:r>
            <a:r>
              <a:rPr lang="en-US" altLang="zh-CN" dirty="0"/>
              <a:t>=12000*1000/(10**7)=1.2ms</a:t>
            </a:r>
          </a:p>
          <a:p>
            <a:r>
              <a:rPr lang="en-US" altLang="zh-CN" dirty="0"/>
              <a:t>d</a:t>
            </a:r>
            <a:r>
              <a:rPr lang="en-US" altLang="zh-CN" baseline="-25000" dirty="0"/>
              <a:t>prop2</a:t>
            </a:r>
            <a:r>
              <a:rPr lang="en-US" altLang="zh-CN" dirty="0"/>
              <a:t>=1000*1000*1000/(3*10**8)=10/3 </a:t>
            </a:r>
            <a:r>
              <a:rPr lang="en-US" altLang="zh-CN" dirty="0" err="1"/>
              <a:t>ms</a:t>
            </a:r>
            <a:endParaRPr lang="en-US" altLang="zh-CN" dirty="0"/>
          </a:p>
          <a:p>
            <a:r>
              <a:rPr lang="en-US" altLang="zh-CN" dirty="0"/>
              <a:t>d</a:t>
            </a:r>
            <a:r>
              <a:rPr lang="en-US" altLang="zh-CN" baseline="-25000" dirty="0"/>
              <a:t>trans3</a:t>
            </a:r>
            <a:r>
              <a:rPr lang="en-US" altLang="zh-CN" dirty="0"/>
              <a:t>=12000*1000/(10**8)=0.12ms</a:t>
            </a:r>
          </a:p>
          <a:p>
            <a:r>
              <a:rPr lang="en-US" altLang="zh-CN" dirty="0"/>
              <a:t>d</a:t>
            </a:r>
            <a:r>
              <a:rPr lang="en-US" altLang="zh-CN" baseline="-25000" dirty="0"/>
              <a:t>prop3</a:t>
            </a:r>
            <a:r>
              <a:rPr lang="en-US" altLang="zh-CN" dirty="0"/>
              <a:t>=2*1000*1000/(3*10**8)=2/300 </a:t>
            </a:r>
            <a:r>
              <a:rPr lang="en-US" altLang="zh-CN" dirty="0" err="1"/>
              <a:t>ms</a:t>
            </a:r>
            <a:endParaRPr lang="en-US" altLang="zh-CN" dirty="0"/>
          </a:p>
          <a:p>
            <a:r>
              <a:rPr lang="zh-CN" altLang="en-US" dirty="0"/>
              <a:t>一共是</a:t>
            </a:r>
            <a:r>
              <a:rPr lang="en-US" altLang="zh-CN" dirty="0"/>
              <a:t>d=0.012+0.067+1.2+3.333+0.12+0.067=4.678ms</a:t>
            </a:r>
          </a:p>
          <a:p>
            <a:endParaRPr lang="en-US" altLang="zh-CN" dirty="0"/>
          </a:p>
          <a:p>
            <a:r>
              <a:rPr lang="en-US" altLang="zh-CN" dirty="0">
                <a:solidFill>
                  <a:srgbClr val="FF0000"/>
                </a:solidFill>
              </a:rPr>
              <a:t>3(a)??? 20% of the users? Or 1 user		</a:t>
            </a:r>
            <a:r>
              <a:rPr lang="en-US" altLang="zh-CN" b="0" i="0" dirty="0">
                <a:solidFill>
                  <a:srgbClr val="FF0000"/>
                </a:solidFill>
                <a:effectLst/>
                <a:latin typeface="ff2"/>
              </a:rPr>
              <a:t>Answer: 10/5=2 users.</a:t>
            </a:r>
            <a:endParaRPr lang="en-US" altLang="zh-CN" dirty="0">
              <a:solidFill>
                <a:srgbClr val="FF0000"/>
              </a:solidFill>
            </a:endParaRPr>
          </a:p>
          <a:p>
            <a:pPr algn="l"/>
            <a:r>
              <a:rPr lang="en-US" altLang="zh-CN" dirty="0">
                <a:solidFill>
                  <a:srgbClr val="FF0000"/>
                </a:solidFill>
              </a:rPr>
              <a:t>3(b)Answer: </a:t>
            </a:r>
            <a:r>
              <a:rPr lang="en-US" altLang="zh-CN" dirty="0" err="1">
                <a:solidFill>
                  <a:srgbClr val="FF0000"/>
                </a:solidFill>
              </a:rPr>
              <a:t>Probility</a:t>
            </a:r>
            <a:r>
              <a:rPr lang="en-US" altLang="zh-CN" dirty="0">
                <a:solidFill>
                  <a:srgbClr val="FF0000"/>
                </a:solidFill>
              </a:rPr>
              <a:t>: comb(4,3)*(0.2**3)*0.8+comb(4,4)*(0.2**4)=0.0256+0.0016=0.0272</a:t>
            </a:r>
          </a:p>
          <a:p>
            <a:r>
              <a:rPr lang="en-US" altLang="zh-CN" dirty="0"/>
              <a:t>4(a)20Mbps</a:t>
            </a:r>
          </a:p>
          <a:p>
            <a:r>
              <a:rPr lang="en-US" altLang="zh-CN" dirty="0"/>
              <a:t>4(b) The four links from the servers to the shared link</a:t>
            </a:r>
            <a:r>
              <a:rPr lang="zh-CN" altLang="en-US" dirty="0"/>
              <a:t>（</a:t>
            </a:r>
            <a:r>
              <a:rPr lang="en-US" altLang="zh-CN" b="1" dirty="0">
                <a:solidFill>
                  <a:schemeClr val="accent1"/>
                </a:solidFill>
              </a:rPr>
              <a:t>first hop</a:t>
            </a:r>
            <a:r>
              <a:rPr lang="zh-CN" altLang="en-US" b="1" dirty="0">
                <a:solidFill>
                  <a:schemeClr val="accent1"/>
                </a:solidFill>
              </a:rPr>
              <a:t>，因为比</a:t>
            </a:r>
            <a:r>
              <a:rPr lang="en-US" altLang="zh-CN" b="1" dirty="0">
                <a:solidFill>
                  <a:schemeClr val="accent1"/>
                </a:solidFill>
              </a:rPr>
              <a:t>300/4</a:t>
            </a:r>
            <a:r>
              <a:rPr lang="zh-CN" altLang="en-US" b="1" dirty="0">
                <a:solidFill>
                  <a:schemeClr val="accent1"/>
                </a:solidFill>
              </a:rPr>
              <a:t>和</a:t>
            </a:r>
            <a:r>
              <a:rPr lang="en-US" altLang="zh-CN" b="1" dirty="0">
                <a:solidFill>
                  <a:schemeClr val="accent1"/>
                </a:solidFill>
              </a:rPr>
              <a:t>60</a:t>
            </a:r>
            <a:r>
              <a:rPr lang="zh-CN" altLang="en-US" b="1" dirty="0">
                <a:solidFill>
                  <a:schemeClr val="accent1"/>
                </a:solidFill>
              </a:rPr>
              <a:t>都小</a:t>
            </a:r>
            <a:r>
              <a:rPr lang="zh-CN" altLang="en-US" dirty="0"/>
              <a:t>）</a:t>
            </a:r>
            <a:endParaRPr lang="en-US" altLang="zh-CN" dirty="0"/>
          </a:p>
          <a:p>
            <a:r>
              <a:rPr lang="en-US" altLang="zh-CN" dirty="0"/>
              <a:t>4(c)links from servers to shared link:100%, shared link: 80/300=26.67% , links from shared link to clients : 20/60=33.33%</a:t>
            </a:r>
          </a:p>
          <a:p>
            <a:endParaRPr lang="en-US" altLang="zh-CN" dirty="0"/>
          </a:p>
          <a:p>
            <a:endParaRPr lang="zh-CN" altLang="en-US" dirty="0"/>
          </a:p>
        </p:txBody>
      </p:sp>
      <p:sp>
        <p:nvSpPr>
          <p:cNvPr id="5" name="文本框 4">
            <a:extLst>
              <a:ext uri="{FF2B5EF4-FFF2-40B4-BE49-F238E27FC236}">
                <a16:creationId xmlns:a16="http://schemas.microsoft.com/office/drawing/2014/main" id="{0B14ED96-770C-9557-3814-6BD19A01EDED}"/>
              </a:ext>
            </a:extLst>
          </p:cNvPr>
          <p:cNvSpPr txBox="1"/>
          <p:nvPr/>
        </p:nvSpPr>
        <p:spPr>
          <a:xfrm>
            <a:off x="589280" y="6176963"/>
            <a:ext cx="8605520" cy="646331"/>
          </a:xfrm>
          <a:prstGeom prst="rect">
            <a:avLst/>
          </a:prstGeom>
          <a:noFill/>
        </p:spPr>
        <p:txBody>
          <a:bodyPr wrap="square">
            <a:spAutoFit/>
          </a:bodyPr>
          <a:lstStyle/>
          <a:p>
            <a:r>
              <a:rPr lang="zh-CN" altLang="en-US" dirty="0"/>
              <a:t>答案：https://www.studocu.com/hk/document/city-university-of-hong-kong/computer-networks/tutorial-1-solutions/36443433</a:t>
            </a:r>
          </a:p>
        </p:txBody>
      </p:sp>
    </p:spTree>
    <p:extLst>
      <p:ext uri="{BB962C8B-B14F-4D97-AF65-F5344CB8AC3E}">
        <p14:creationId xmlns:p14="http://schemas.microsoft.com/office/powerpoint/2010/main" val="2781352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DF9604-81C9-9CB6-BE93-9D087897F2DA}"/>
              </a:ext>
            </a:extLst>
          </p:cNvPr>
          <p:cNvSpPr>
            <a:spLocks noGrp="1"/>
          </p:cNvSpPr>
          <p:nvPr>
            <p:ph type="title"/>
          </p:nvPr>
        </p:nvSpPr>
        <p:spPr/>
        <p:txBody>
          <a:bodyPr/>
          <a:lstStyle/>
          <a:p>
            <a:r>
              <a:rPr lang="zh-CN" altLang="en-US" dirty="0"/>
              <a:t>其中第三题，有点</a:t>
            </a:r>
            <a:r>
              <a:rPr lang="en-US" altLang="zh-CN" dirty="0"/>
              <a:t>P4</a:t>
            </a:r>
            <a:r>
              <a:rPr lang="zh-CN" altLang="en-US" dirty="0"/>
              <a:t>的</a:t>
            </a:r>
            <a:r>
              <a:rPr lang="en-US" altLang="zh-CN" dirty="0"/>
              <a:t>packet switching</a:t>
            </a:r>
            <a:r>
              <a:rPr lang="zh-CN" altLang="en-US" dirty="0"/>
              <a:t>概率题</a:t>
            </a:r>
          </a:p>
        </p:txBody>
      </p:sp>
      <p:sp>
        <p:nvSpPr>
          <p:cNvPr id="3" name="内容占位符 2">
            <a:extLst>
              <a:ext uri="{FF2B5EF4-FFF2-40B4-BE49-F238E27FC236}">
                <a16:creationId xmlns:a16="http://schemas.microsoft.com/office/drawing/2014/main" id="{BE2D3940-F346-366C-EC6E-60943F9D7C8C}"/>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CEB65787-1955-20FC-54DA-7C7255469FDA}"/>
              </a:ext>
            </a:extLst>
          </p:cNvPr>
          <p:cNvPicPr>
            <a:picLocks noChangeAspect="1"/>
          </p:cNvPicPr>
          <p:nvPr/>
        </p:nvPicPr>
        <p:blipFill>
          <a:blip r:embed="rId2"/>
          <a:stretch>
            <a:fillRect/>
          </a:stretch>
        </p:blipFill>
        <p:spPr>
          <a:xfrm>
            <a:off x="752792" y="1690688"/>
            <a:ext cx="9020175" cy="2543175"/>
          </a:xfrm>
          <a:prstGeom prst="rect">
            <a:avLst/>
          </a:prstGeom>
        </p:spPr>
      </p:pic>
    </p:spTree>
    <p:extLst>
      <p:ext uri="{BB962C8B-B14F-4D97-AF65-F5344CB8AC3E}">
        <p14:creationId xmlns:p14="http://schemas.microsoft.com/office/powerpoint/2010/main" val="3364324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D7C13-B4F9-D8FC-DA80-CFD06CF2B150}"/>
              </a:ext>
            </a:extLst>
          </p:cNvPr>
          <p:cNvSpPr>
            <a:spLocks noGrp="1"/>
          </p:cNvSpPr>
          <p:nvPr>
            <p:ph type="title"/>
          </p:nvPr>
        </p:nvSpPr>
        <p:spPr/>
        <p:txBody>
          <a:bodyPr/>
          <a:lstStyle/>
          <a:p>
            <a:r>
              <a:rPr lang="en-US" altLang="zh-CN" dirty="0"/>
              <a:t>Tutorial 2</a:t>
            </a:r>
            <a:endParaRPr lang="zh-CN" altLang="en-US" dirty="0"/>
          </a:p>
        </p:txBody>
      </p:sp>
      <p:sp>
        <p:nvSpPr>
          <p:cNvPr id="3" name="内容占位符 2">
            <a:extLst>
              <a:ext uri="{FF2B5EF4-FFF2-40B4-BE49-F238E27FC236}">
                <a16:creationId xmlns:a16="http://schemas.microsoft.com/office/drawing/2014/main" id="{C31862E8-FE15-BB1B-D7F6-0E85458BE66D}"/>
              </a:ext>
            </a:extLst>
          </p:cNvPr>
          <p:cNvSpPr>
            <a:spLocks noGrp="1"/>
          </p:cNvSpPr>
          <p:nvPr>
            <p:ph idx="1"/>
          </p:nvPr>
        </p:nvSpPr>
        <p:spPr/>
        <p:txBody>
          <a:bodyPr>
            <a:normAutofit fontScale="55000" lnSpcReduction="20000"/>
          </a:bodyPr>
          <a:lstStyle/>
          <a:p>
            <a:r>
              <a:rPr lang="en-US" altLang="zh-CN" dirty="0"/>
              <a:t>1. </a:t>
            </a:r>
          </a:p>
          <a:p>
            <a:r>
              <a:rPr lang="en-US" altLang="zh-CN" dirty="0"/>
              <a:t>1)(right)TCP </a:t>
            </a:r>
            <a:r>
              <a:rPr lang="en-US" altLang="zh-CN" dirty="0" err="1"/>
              <a:t>conection</a:t>
            </a:r>
            <a:r>
              <a:rPr lang="en-US" altLang="zh-CN" dirty="0"/>
              <a:t> : 2RTTs,8 objects:16 RTTs		18RTTs</a:t>
            </a:r>
          </a:p>
          <a:p>
            <a:r>
              <a:rPr lang="en-US" altLang="zh-CN" dirty="0"/>
              <a:t>2)(false)TCP connection: 2RTTs,8 objects:8 RTTs		10RTTs</a:t>
            </a:r>
          </a:p>
          <a:p>
            <a:r>
              <a:rPr lang="en-US" altLang="zh-CN" b="1" dirty="0">
                <a:solidFill>
                  <a:srgbClr val="FF0000"/>
                </a:solidFill>
              </a:rPr>
              <a:t>2)2RTTs+1RTT=3RTTs</a:t>
            </a:r>
          </a:p>
          <a:p>
            <a:r>
              <a:rPr lang="en-US" altLang="zh-CN" dirty="0"/>
              <a:t>2.</a:t>
            </a:r>
          </a:p>
          <a:p>
            <a:r>
              <a:rPr lang="en-US" altLang="zh-CN" dirty="0"/>
              <a:t>A. (1-p)</a:t>
            </a:r>
            <a:r>
              <a:rPr lang="en-US" altLang="zh-CN" baseline="30000" dirty="0"/>
              <a:t>N</a:t>
            </a:r>
            <a:r>
              <a:rPr lang="en-US" altLang="zh-CN" dirty="0"/>
              <a:t>,</a:t>
            </a:r>
          </a:p>
          <a:p>
            <a:r>
              <a:rPr lang="en-US" altLang="zh-CN" dirty="0"/>
              <a:t>B.1-(1-p)</a:t>
            </a:r>
            <a:r>
              <a:rPr lang="en-US" altLang="zh-CN" baseline="30000" dirty="0"/>
              <a:t>N</a:t>
            </a:r>
            <a:r>
              <a:rPr lang="en-US" altLang="zh-CN" dirty="0"/>
              <a:t> times on average per packet</a:t>
            </a:r>
          </a:p>
          <a:p>
            <a:r>
              <a:rPr lang="en-US" altLang="zh-CN" b="1" dirty="0">
                <a:highlight>
                  <a:srgbClr val="FF0000"/>
                </a:highlight>
              </a:rPr>
              <a:t>1/(1-p)^N</a:t>
            </a:r>
          </a:p>
          <a:p>
            <a:r>
              <a:rPr lang="en-US" altLang="zh-CN" dirty="0">
                <a:highlight>
                  <a:srgbClr val="FF0000"/>
                </a:highlight>
              </a:rPr>
              <a:t>3.</a:t>
            </a:r>
          </a:p>
          <a:p>
            <a:r>
              <a:rPr lang="en-US" altLang="zh-CN" dirty="0"/>
              <a:t>4.5*1500bits/2Mbps=3.375ms</a:t>
            </a:r>
          </a:p>
          <a:p>
            <a:r>
              <a:rPr lang="en-US" altLang="zh-CN" dirty="0"/>
              <a:t>4.????</a:t>
            </a:r>
          </a:p>
          <a:p>
            <a:r>
              <a:rPr lang="zh-CN" altLang="en-US" dirty="0"/>
              <a:t>首先，没有决定排队顺序的延时</a:t>
            </a:r>
            <a:endParaRPr lang="en-US" altLang="zh-CN" dirty="0"/>
          </a:p>
          <a:p>
            <a:r>
              <a:rPr lang="en-US" altLang="zh-CN" dirty="0"/>
              <a:t>(right)(i-1)L/R,</a:t>
            </a:r>
          </a:p>
          <a:p>
            <a:r>
              <a:rPr lang="en-US" altLang="zh-CN" dirty="0"/>
              <a:t>(right)(i-2)L/R</a:t>
            </a:r>
          </a:p>
          <a:p>
            <a:r>
              <a:rPr lang="en-US" altLang="zh-CN" dirty="0">
                <a:highlight>
                  <a:srgbClr val="FF0000"/>
                </a:highlight>
              </a:rPr>
              <a:t>(N-1)L/2R-</a:t>
            </a:r>
            <a:r>
              <a:rPr lang="en-US" altLang="zh-CN" dirty="0"/>
              <a:t>----------(N/2-1)(L/R)    </a:t>
            </a:r>
            <a:r>
              <a:rPr lang="zh-CN" altLang="en-US" dirty="0"/>
              <a:t>因为</a:t>
            </a:r>
            <a:r>
              <a:rPr lang="en-US" altLang="zh-CN" dirty="0" err="1"/>
              <a:t>i</a:t>
            </a:r>
            <a:r>
              <a:rPr lang="zh-CN" altLang="en-US" dirty="0"/>
              <a:t>是从</a:t>
            </a:r>
            <a:r>
              <a:rPr lang="en-US" altLang="zh-CN" dirty="0"/>
              <a:t>1</a:t>
            </a:r>
            <a:r>
              <a:rPr lang="zh-CN" altLang="en-US" dirty="0"/>
              <a:t>开始而不是从</a:t>
            </a:r>
            <a:r>
              <a:rPr lang="en-US" altLang="zh-CN" dirty="0"/>
              <a:t>0</a:t>
            </a:r>
            <a:r>
              <a:rPr lang="zh-CN" altLang="en-US"/>
              <a:t>开始</a:t>
            </a:r>
            <a:endParaRPr lang="en-US" altLang="zh-CN" dirty="0"/>
          </a:p>
          <a:p>
            <a:endParaRPr lang="zh-CN" altLang="en-US" dirty="0"/>
          </a:p>
        </p:txBody>
      </p:sp>
    </p:spTree>
    <p:extLst>
      <p:ext uri="{BB962C8B-B14F-4D97-AF65-F5344CB8AC3E}">
        <p14:creationId xmlns:p14="http://schemas.microsoft.com/office/powerpoint/2010/main" val="963868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1CA260E-E2C7-5759-9DD8-0D7B6FD4D2B0}"/>
              </a:ext>
            </a:extLst>
          </p:cNvPr>
          <p:cNvSpPr txBox="1"/>
          <p:nvPr/>
        </p:nvSpPr>
        <p:spPr>
          <a:xfrm>
            <a:off x="290945" y="1872734"/>
            <a:ext cx="6096000" cy="1200329"/>
          </a:xfrm>
          <a:prstGeom prst="rect">
            <a:avLst/>
          </a:prstGeom>
          <a:noFill/>
        </p:spPr>
        <p:txBody>
          <a:bodyPr wrap="square">
            <a:spAutoFit/>
          </a:bodyPr>
          <a:lstStyle/>
          <a:p>
            <a:r>
              <a:rPr lang="en-US" altLang="zh-CN" dirty="0"/>
              <a:t>Deducted</a:t>
            </a:r>
          </a:p>
          <a:p>
            <a:r>
              <a:rPr lang="en-US" altLang="zh-CN" dirty="0"/>
              <a:t>Plagiarisms</a:t>
            </a:r>
          </a:p>
          <a:p>
            <a:r>
              <a:rPr lang="en-US" altLang="zh-CN" dirty="0"/>
              <a:t>Panel		</a:t>
            </a:r>
            <a:r>
              <a:rPr lang="zh-CN" altLang="en-US" dirty="0"/>
              <a:t>专家小组</a:t>
            </a:r>
            <a:endParaRPr lang="en-US" altLang="zh-CN" dirty="0"/>
          </a:p>
          <a:p>
            <a:r>
              <a:rPr lang="en-US" altLang="zh-CN" dirty="0"/>
              <a:t>Scenario		</a:t>
            </a:r>
            <a:r>
              <a:rPr lang="zh-CN" altLang="en-US" dirty="0"/>
              <a:t>方案</a:t>
            </a:r>
          </a:p>
        </p:txBody>
      </p:sp>
    </p:spTree>
    <p:extLst>
      <p:ext uri="{BB962C8B-B14F-4D97-AF65-F5344CB8AC3E}">
        <p14:creationId xmlns:p14="http://schemas.microsoft.com/office/powerpoint/2010/main" val="223957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B7C44-7021-EF22-4745-E5CAE82140E3}"/>
              </a:ext>
            </a:extLst>
          </p:cNvPr>
          <p:cNvSpPr>
            <a:spLocks noGrp="1"/>
          </p:cNvSpPr>
          <p:nvPr>
            <p:ph type="title"/>
          </p:nvPr>
        </p:nvSpPr>
        <p:spPr/>
        <p:txBody>
          <a:bodyPr/>
          <a:lstStyle/>
          <a:p>
            <a:r>
              <a:rPr lang="zh-CN" altLang="en-US" dirty="0"/>
              <a:t>两道题，好像是教材课后习题？  </a:t>
            </a:r>
            <a:r>
              <a:rPr lang="en-US" altLang="zh-CN" dirty="0"/>
              <a:t>P6(right)</a:t>
            </a:r>
            <a:endParaRPr lang="zh-CN" altLang="en-US" dirty="0"/>
          </a:p>
        </p:txBody>
      </p:sp>
      <p:cxnSp>
        <p:nvCxnSpPr>
          <p:cNvPr id="5" name="直接连接符 4">
            <a:extLst>
              <a:ext uri="{FF2B5EF4-FFF2-40B4-BE49-F238E27FC236}">
                <a16:creationId xmlns:a16="http://schemas.microsoft.com/office/drawing/2014/main" id="{3E677F0F-553B-1A56-EBF2-F69445EEBCD6}"/>
              </a:ext>
            </a:extLst>
          </p:cNvPr>
          <p:cNvCxnSpPr>
            <a:cxnSpLocks/>
          </p:cNvCxnSpPr>
          <p:nvPr/>
        </p:nvCxnSpPr>
        <p:spPr>
          <a:xfrm>
            <a:off x="1440872" y="2355273"/>
            <a:ext cx="3449783"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E6C3A316-2BEE-51EA-B6D5-8CF08124071B}"/>
              </a:ext>
            </a:extLst>
          </p:cNvPr>
          <p:cNvSpPr txBox="1"/>
          <p:nvPr/>
        </p:nvSpPr>
        <p:spPr>
          <a:xfrm>
            <a:off x="1011382" y="2521527"/>
            <a:ext cx="429490" cy="369332"/>
          </a:xfrm>
          <a:prstGeom prst="rect">
            <a:avLst/>
          </a:prstGeom>
          <a:noFill/>
        </p:spPr>
        <p:txBody>
          <a:bodyPr wrap="square" rtlCol="0">
            <a:spAutoFit/>
          </a:bodyPr>
          <a:lstStyle/>
          <a:p>
            <a:r>
              <a:rPr lang="en-US" altLang="zh-CN" dirty="0"/>
              <a:t>A</a:t>
            </a:r>
            <a:endParaRPr lang="zh-CN" altLang="en-US" dirty="0"/>
          </a:p>
        </p:txBody>
      </p:sp>
      <p:sp>
        <p:nvSpPr>
          <p:cNvPr id="8" name="文本框 7">
            <a:extLst>
              <a:ext uri="{FF2B5EF4-FFF2-40B4-BE49-F238E27FC236}">
                <a16:creationId xmlns:a16="http://schemas.microsoft.com/office/drawing/2014/main" id="{C125B15E-54EA-6535-1D1C-DD8639C5D5A9}"/>
              </a:ext>
            </a:extLst>
          </p:cNvPr>
          <p:cNvSpPr txBox="1"/>
          <p:nvPr/>
        </p:nvSpPr>
        <p:spPr>
          <a:xfrm>
            <a:off x="4849091" y="2521527"/>
            <a:ext cx="429490" cy="369332"/>
          </a:xfrm>
          <a:prstGeom prst="rect">
            <a:avLst/>
          </a:prstGeom>
          <a:noFill/>
        </p:spPr>
        <p:txBody>
          <a:bodyPr wrap="square" rtlCol="0">
            <a:spAutoFit/>
          </a:bodyPr>
          <a:lstStyle/>
          <a:p>
            <a:r>
              <a:rPr lang="en-US" altLang="zh-CN" dirty="0"/>
              <a:t>B</a:t>
            </a:r>
            <a:endParaRPr lang="zh-CN" altLang="en-US" dirty="0"/>
          </a:p>
        </p:txBody>
      </p:sp>
      <p:sp>
        <p:nvSpPr>
          <p:cNvPr id="9" name="文本框 8">
            <a:extLst>
              <a:ext uri="{FF2B5EF4-FFF2-40B4-BE49-F238E27FC236}">
                <a16:creationId xmlns:a16="http://schemas.microsoft.com/office/drawing/2014/main" id="{F00DA1F1-2AD1-E035-B9B3-2BAA0137C83E}"/>
              </a:ext>
            </a:extLst>
          </p:cNvPr>
          <p:cNvSpPr txBox="1"/>
          <p:nvPr/>
        </p:nvSpPr>
        <p:spPr>
          <a:xfrm>
            <a:off x="1011382" y="1902815"/>
            <a:ext cx="1524000" cy="369332"/>
          </a:xfrm>
          <a:prstGeom prst="rect">
            <a:avLst/>
          </a:prstGeom>
          <a:noFill/>
        </p:spPr>
        <p:txBody>
          <a:bodyPr wrap="square" rtlCol="0">
            <a:spAutoFit/>
          </a:bodyPr>
          <a:lstStyle/>
          <a:p>
            <a:r>
              <a:rPr lang="en-US" altLang="zh-CN" dirty="0"/>
              <a:t>R bps</a:t>
            </a:r>
            <a:endParaRPr lang="zh-CN" altLang="en-US" dirty="0"/>
          </a:p>
        </p:txBody>
      </p:sp>
      <p:sp>
        <p:nvSpPr>
          <p:cNvPr id="10" name="文本框 9">
            <a:extLst>
              <a:ext uri="{FF2B5EF4-FFF2-40B4-BE49-F238E27FC236}">
                <a16:creationId xmlns:a16="http://schemas.microsoft.com/office/drawing/2014/main" id="{FE786B04-8FBA-093F-156C-CC319CD69EE0}"/>
              </a:ext>
            </a:extLst>
          </p:cNvPr>
          <p:cNvSpPr txBox="1"/>
          <p:nvPr/>
        </p:nvSpPr>
        <p:spPr>
          <a:xfrm>
            <a:off x="2403763" y="2706193"/>
            <a:ext cx="1524000" cy="369332"/>
          </a:xfrm>
          <a:prstGeom prst="rect">
            <a:avLst/>
          </a:prstGeom>
          <a:noFill/>
        </p:spPr>
        <p:txBody>
          <a:bodyPr wrap="square" rtlCol="0">
            <a:spAutoFit/>
          </a:bodyPr>
          <a:lstStyle/>
          <a:p>
            <a:r>
              <a:rPr lang="en-US" altLang="zh-CN" dirty="0"/>
              <a:t> m meters</a:t>
            </a:r>
            <a:endParaRPr lang="zh-CN" altLang="en-US" dirty="0"/>
          </a:p>
        </p:txBody>
      </p:sp>
      <p:sp>
        <p:nvSpPr>
          <p:cNvPr id="11" name="文本框 10">
            <a:extLst>
              <a:ext uri="{FF2B5EF4-FFF2-40B4-BE49-F238E27FC236}">
                <a16:creationId xmlns:a16="http://schemas.microsoft.com/office/drawing/2014/main" id="{3684636A-40EF-B352-476E-BC90147C77E9}"/>
              </a:ext>
            </a:extLst>
          </p:cNvPr>
          <p:cNvSpPr txBox="1"/>
          <p:nvPr/>
        </p:nvSpPr>
        <p:spPr>
          <a:xfrm>
            <a:off x="2660073" y="1857126"/>
            <a:ext cx="1524000" cy="369332"/>
          </a:xfrm>
          <a:prstGeom prst="rect">
            <a:avLst/>
          </a:prstGeom>
          <a:noFill/>
        </p:spPr>
        <p:txBody>
          <a:bodyPr wrap="square" rtlCol="0">
            <a:spAutoFit/>
          </a:bodyPr>
          <a:lstStyle/>
          <a:p>
            <a:r>
              <a:rPr lang="en-US" altLang="zh-CN" dirty="0"/>
              <a:t> s m/s</a:t>
            </a:r>
            <a:endParaRPr lang="zh-CN" altLang="en-US" dirty="0"/>
          </a:p>
        </p:txBody>
      </p:sp>
      <p:sp>
        <p:nvSpPr>
          <p:cNvPr id="12" name="矩形 11">
            <a:extLst>
              <a:ext uri="{FF2B5EF4-FFF2-40B4-BE49-F238E27FC236}">
                <a16:creationId xmlns:a16="http://schemas.microsoft.com/office/drawing/2014/main" id="{C922A0E5-DDAD-311D-0304-84AAED16D781}"/>
              </a:ext>
            </a:extLst>
          </p:cNvPr>
          <p:cNvSpPr/>
          <p:nvPr/>
        </p:nvSpPr>
        <p:spPr>
          <a:xfrm>
            <a:off x="1440872" y="2400961"/>
            <a:ext cx="526473" cy="369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t>L bits</a:t>
            </a:r>
            <a:endParaRPr lang="zh-CN" altLang="en-US" sz="1200" dirty="0"/>
          </a:p>
        </p:txBody>
      </p:sp>
      <p:sp>
        <p:nvSpPr>
          <p:cNvPr id="13" name="文本框 12">
            <a:extLst>
              <a:ext uri="{FF2B5EF4-FFF2-40B4-BE49-F238E27FC236}">
                <a16:creationId xmlns:a16="http://schemas.microsoft.com/office/drawing/2014/main" id="{B94E7E2F-22BC-AD29-8F76-EA6029D9DBA7}"/>
              </a:ext>
            </a:extLst>
          </p:cNvPr>
          <p:cNvSpPr txBox="1"/>
          <p:nvPr/>
        </p:nvSpPr>
        <p:spPr>
          <a:xfrm>
            <a:off x="581890" y="3209513"/>
            <a:ext cx="8963891" cy="2862322"/>
          </a:xfrm>
          <a:prstGeom prst="rect">
            <a:avLst/>
          </a:prstGeom>
          <a:noFill/>
        </p:spPr>
        <p:txBody>
          <a:bodyPr wrap="square" rtlCol="0">
            <a:spAutoFit/>
          </a:bodyPr>
          <a:lstStyle/>
          <a:p>
            <a:r>
              <a:rPr lang="en-US" altLang="zh-CN" dirty="0"/>
              <a:t>a,.</a:t>
            </a:r>
            <a:r>
              <a:rPr lang="en-US" altLang="zh-CN" dirty="0" err="1"/>
              <a:t>d</a:t>
            </a:r>
            <a:r>
              <a:rPr lang="en-US" altLang="zh-CN" baseline="-25000" dirty="0" err="1"/>
              <a:t>prop</a:t>
            </a:r>
            <a:r>
              <a:rPr lang="en-US" altLang="zh-CN" dirty="0"/>
              <a:t>=m/s(s)</a:t>
            </a:r>
          </a:p>
          <a:p>
            <a:r>
              <a:rPr lang="en-US" altLang="zh-CN" dirty="0" err="1"/>
              <a:t>b.d</a:t>
            </a:r>
            <a:r>
              <a:rPr lang="en-US" altLang="zh-CN" baseline="-25000" dirty="0" err="1"/>
              <a:t>trans</a:t>
            </a:r>
            <a:r>
              <a:rPr lang="en-US" altLang="zh-CN" dirty="0"/>
              <a:t>=L/R(s)</a:t>
            </a:r>
          </a:p>
          <a:p>
            <a:r>
              <a:rPr lang="en-US" altLang="zh-CN" dirty="0" err="1"/>
              <a:t>c.d</a:t>
            </a:r>
            <a:r>
              <a:rPr lang="en-US" altLang="zh-CN" baseline="-25000" dirty="0" err="1"/>
              <a:t>nodal</a:t>
            </a:r>
            <a:r>
              <a:rPr lang="en-US" altLang="zh-CN" dirty="0"/>
              <a:t>=</a:t>
            </a:r>
            <a:r>
              <a:rPr lang="en-US" altLang="zh-CN" dirty="0" err="1"/>
              <a:t>d</a:t>
            </a:r>
            <a:r>
              <a:rPr lang="en-US" altLang="zh-CN" baseline="-25000" dirty="0" err="1"/>
              <a:t>trans</a:t>
            </a:r>
            <a:r>
              <a:rPr lang="en-US" altLang="zh-CN" dirty="0" err="1"/>
              <a:t>+d</a:t>
            </a:r>
            <a:r>
              <a:rPr lang="en-US" altLang="zh-CN" baseline="-25000" dirty="0" err="1"/>
              <a:t>prop</a:t>
            </a:r>
            <a:r>
              <a:rPr lang="en-US" altLang="zh-CN" dirty="0"/>
              <a:t>=m/</a:t>
            </a:r>
            <a:r>
              <a:rPr lang="en-US" altLang="zh-CN" dirty="0" err="1"/>
              <a:t>s+L</a:t>
            </a:r>
            <a:r>
              <a:rPr lang="en-US" altLang="zh-CN" dirty="0"/>
              <a:t>/R (s)</a:t>
            </a:r>
          </a:p>
          <a:p>
            <a:r>
              <a:rPr lang="en-US" altLang="zh-CN" dirty="0">
                <a:highlight>
                  <a:srgbClr val="FF0000"/>
                </a:highlight>
              </a:rPr>
              <a:t>d.</a:t>
            </a:r>
            <a:r>
              <a:rPr lang="en-US" altLang="zh-CN" dirty="0"/>
              <a:t> just at the begin (A side) of the link   </a:t>
            </a:r>
            <a:r>
              <a:rPr lang="zh-CN" altLang="en-US" dirty="0"/>
              <a:t>还是说要表达刚刚踏上线路</a:t>
            </a:r>
            <a:endParaRPr lang="en-US" altLang="zh-CN" dirty="0"/>
          </a:p>
          <a:p>
            <a:r>
              <a:rPr lang="en-US" altLang="zh-CN" dirty="0">
                <a:highlight>
                  <a:srgbClr val="FF0000"/>
                </a:highlight>
              </a:rPr>
              <a:t>e</a:t>
            </a:r>
            <a:r>
              <a:rPr lang="en-US" altLang="zh-CN" dirty="0"/>
              <a:t>. On the </a:t>
            </a:r>
            <a:r>
              <a:rPr lang="en-US" altLang="zh-CN" dirty="0" err="1"/>
              <a:t>link,which</a:t>
            </a:r>
            <a:r>
              <a:rPr lang="en-US" altLang="zh-CN" dirty="0"/>
              <a:t> is far away from A , the distance is s*</a:t>
            </a:r>
            <a:r>
              <a:rPr lang="en-US" altLang="zh-CN" dirty="0" err="1"/>
              <a:t>d</a:t>
            </a:r>
            <a:r>
              <a:rPr lang="en-US" altLang="zh-CN" baseline="-25000" dirty="0" err="1"/>
              <a:t>trans</a:t>
            </a:r>
            <a:r>
              <a:rPr lang="en-US" altLang="zh-CN" dirty="0"/>
              <a:t> (m)	</a:t>
            </a:r>
            <a:r>
              <a:rPr lang="zh-CN" altLang="en-US" dirty="0"/>
              <a:t>还是说整个</a:t>
            </a:r>
            <a:r>
              <a:rPr lang="en-US" altLang="zh-CN" dirty="0"/>
              <a:t>packet</a:t>
            </a:r>
            <a:r>
              <a:rPr lang="zh-CN" altLang="en-US" dirty="0"/>
              <a:t>全部都搭上链了才开始一起传</a:t>
            </a:r>
            <a:endParaRPr lang="en-US" altLang="zh-CN" dirty="0"/>
          </a:p>
          <a:p>
            <a:r>
              <a:rPr lang="en-US" altLang="zh-CN" dirty="0">
                <a:highlight>
                  <a:srgbClr val="FF0000"/>
                </a:highlight>
              </a:rPr>
              <a:t>f. </a:t>
            </a:r>
            <a:r>
              <a:rPr lang="en-US" altLang="zh-CN" dirty="0"/>
              <a:t>At B buffer</a:t>
            </a:r>
          </a:p>
          <a:p>
            <a:r>
              <a:rPr lang="en-US" altLang="zh-CN" dirty="0"/>
              <a:t>g. If </a:t>
            </a:r>
            <a:r>
              <a:rPr lang="en-US" altLang="zh-CN" dirty="0" err="1"/>
              <a:t>d</a:t>
            </a:r>
            <a:r>
              <a:rPr lang="en-US" altLang="zh-CN" baseline="-25000" dirty="0" err="1"/>
              <a:t>prop</a:t>
            </a:r>
            <a:r>
              <a:rPr lang="en-US" altLang="zh-CN" dirty="0"/>
              <a:t>=</a:t>
            </a:r>
            <a:r>
              <a:rPr lang="en-US" altLang="zh-CN" dirty="0" err="1"/>
              <a:t>d</a:t>
            </a:r>
            <a:r>
              <a:rPr lang="en-US" altLang="zh-CN" baseline="-25000" dirty="0" err="1"/>
              <a:t>trans</a:t>
            </a:r>
            <a:r>
              <a:rPr lang="en-US" altLang="zh-CN" dirty="0"/>
              <a:t> , then m=L*s/R = 120bits*2.5*10</a:t>
            </a:r>
            <a:r>
              <a:rPr lang="en-US" altLang="zh-CN" baseline="30000" dirty="0"/>
              <a:t>8</a:t>
            </a:r>
            <a:r>
              <a:rPr lang="en-US" altLang="zh-CN" dirty="0"/>
              <a:t>m/s / 56*10</a:t>
            </a:r>
            <a:r>
              <a:rPr lang="en-US" altLang="zh-CN" baseline="30000" dirty="0"/>
              <a:t>3</a:t>
            </a:r>
            <a:r>
              <a:rPr lang="en-US" altLang="zh-CN" dirty="0"/>
              <a:t> bps =5.357*10</a:t>
            </a:r>
            <a:r>
              <a:rPr lang="en-US" altLang="zh-CN" baseline="30000" dirty="0"/>
              <a:t>5</a:t>
            </a:r>
            <a:r>
              <a:rPr lang="en-US" altLang="zh-CN" dirty="0"/>
              <a:t>m</a:t>
            </a:r>
          </a:p>
          <a:p>
            <a:endParaRPr lang="en-US" altLang="zh-CN" dirty="0"/>
          </a:p>
          <a:p>
            <a:endParaRPr lang="en-US" altLang="zh-CN" dirty="0"/>
          </a:p>
        </p:txBody>
      </p:sp>
    </p:spTree>
    <p:extLst>
      <p:ext uri="{BB962C8B-B14F-4D97-AF65-F5344CB8AC3E}">
        <p14:creationId xmlns:p14="http://schemas.microsoft.com/office/powerpoint/2010/main" val="41508106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3795</TotalTime>
  <Words>1261</Words>
  <Application>Microsoft Office PowerPoint</Application>
  <PresentationFormat>宽屏</PresentationFormat>
  <Paragraphs>111</Paragraphs>
  <Slides>13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-apple-system</vt:lpstr>
      <vt:lpstr>ff2</vt:lpstr>
      <vt:lpstr>inherit</vt:lpstr>
      <vt:lpstr>等线</vt:lpstr>
      <vt:lpstr>等线 Light</vt:lpstr>
      <vt:lpstr>Arial</vt:lpstr>
      <vt:lpstr>Office 主题​​</vt:lpstr>
      <vt:lpstr>PowerPoint 演示文稿</vt:lpstr>
      <vt:lpstr>PowerPoint 演示文稿</vt:lpstr>
      <vt:lpstr>PowerPoint 演示文稿</vt:lpstr>
      <vt:lpstr>PowerPoint 演示文稿</vt:lpstr>
      <vt:lpstr>tutorial1</vt:lpstr>
      <vt:lpstr>其中第三题，有点P4的packet switching概率题</vt:lpstr>
      <vt:lpstr>Tutorial 2</vt:lpstr>
      <vt:lpstr>PowerPoint 演示文稿</vt:lpstr>
      <vt:lpstr>两道题，好像是教材课后习题？  P6(right)</vt:lpstr>
      <vt:lpstr>P31(right)</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joger watson</dc:creator>
  <cp:lastModifiedBy>joger watson</cp:lastModifiedBy>
  <cp:revision>34</cp:revision>
  <dcterms:created xsi:type="dcterms:W3CDTF">2024-09-04T14:09:21Z</dcterms:created>
  <dcterms:modified xsi:type="dcterms:W3CDTF">2024-09-17T13:22:00Z</dcterms:modified>
</cp:coreProperties>
</file>