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1" r:id="rId5"/>
    <p:sldId id="270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86" r:id="rId16"/>
    <p:sldId id="287" r:id="rId17"/>
    <p:sldId id="288" r:id="rId18"/>
    <p:sldId id="289" r:id="rId19"/>
    <p:sldId id="290" r:id="rId20"/>
    <p:sldId id="260" r:id="rId21"/>
    <p:sldId id="261" r:id="rId22"/>
    <p:sldId id="272" r:id="rId23"/>
    <p:sldId id="279" r:id="rId24"/>
    <p:sldId id="282" r:id="rId25"/>
    <p:sldId id="281" r:id="rId26"/>
    <p:sldId id="283" r:id="rId27"/>
    <p:sldId id="284" r:id="rId28"/>
    <p:sldId id="285" r:id="rId29"/>
    <p:sldId id="273" r:id="rId30"/>
    <p:sldId id="280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1" id="{BD742F60-6147-4EEA-9C71-52AE030A95B5}">
          <p14:sldIdLst>
            <p14:sldId id="256"/>
            <p14:sldId id="269"/>
            <p14:sldId id="257"/>
            <p14:sldId id="271"/>
            <p14:sldId id="270"/>
            <p14:sldId id="258"/>
            <p14:sldId id="259"/>
            <p14:sldId id="262"/>
            <p14:sldId id="263"/>
            <p14:sldId id="265"/>
            <p14:sldId id="264"/>
            <p14:sldId id="266"/>
            <p14:sldId id="268"/>
            <p14:sldId id="267"/>
            <p14:sldId id="286"/>
            <p14:sldId id="287"/>
            <p14:sldId id="288"/>
            <p14:sldId id="289"/>
            <p14:sldId id="290"/>
            <p14:sldId id="260"/>
            <p14:sldId id="261"/>
          </p14:sldIdLst>
        </p14:section>
        <p14:section name="week2 Generative_Model" id="{E1017BD7-2FEE-4B1C-8F98-C2F668CD3A81}">
          <p14:sldIdLst>
            <p14:sldId id="272"/>
            <p14:sldId id="279"/>
            <p14:sldId id="282"/>
            <p14:sldId id="281"/>
            <p14:sldId id="283"/>
            <p14:sldId id="284"/>
            <p14:sldId id="285"/>
            <p14:sldId id="273"/>
            <p14:sldId id="280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DE0CC-F20C-B30E-1081-B504F790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C0EDB-915D-ACC4-DB11-CFD1F453A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98429-25CF-29FB-9406-F7E2C46F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4D484-3E3E-AECF-8CEC-D7AFB6D5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22F30-64AB-9DA1-4757-A59BDAA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3216-EA79-AEFC-18A3-89B6DA2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A1111-A778-E0D3-AB97-6ECF4356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2064B-4047-9C61-3497-431BA54A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665F9-D087-B9FB-4FB3-44B05267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5C82-9E1C-9CAC-6B75-D13252B7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07C20-7662-DBFF-AFD0-303A9C0D9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B2C82-B4C4-983E-37C2-DC0A4A000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FDE00-D726-8277-7692-1162BAA9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6199B-A727-A6E4-674D-72061D86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FF37F-FA7B-FBB4-A6C9-17C32B04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02D5-6E1B-5A52-F7BB-FB837CC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0C6CB-8749-3BAB-D230-32064787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3A634-5BF5-F811-3A51-CE0CAD6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57FBB-CAE9-0D55-F767-479A09A5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E0DD4-C04F-BC6B-F6D5-006A47C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A939-95F8-9D79-1235-771A50BC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8EC95-9C60-76CE-A6C7-BC4D52D0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BFE39-3628-4A58-BFC5-0A19029B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E8043-173A-3676-8F72-5A655AD1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BBEA-27DA-ABD0-A5DA-8E440499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4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4664-D156-28C0-AC5C-FF045E4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CF200-498E-8BBD-BB7F-C52F04FBA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11CC2-79F5-BDD2-669D-76E6C537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80EBD-DCB0-D416-518C-367A073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977A-3ABB-3313-C7B7-71F6EB1A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45FA7-F44F-E33A-75BE-37766CD9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E0B9-368A-99A5-0754-6201AEC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C7531-9C13-1BC1-DC7D-E4A6CE9E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8E8BB-5238-DA45-99CB-608413916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E46C2-86A3-61CA-253F-14FCE6E3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86176-89C2-CD1A-3B53-A15B9344D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96265E-2453-81AF-E27F-A555BAE0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1ECFE-1047-1C3A-BB13-2B159DEE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FED0F-F921-51AC-3C45-055AB11B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6768-26D9-99F0-FA45-74206B4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8122D-E291-0685-4FAB-831A60DC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25019-2919-651F-8417-74770F81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C4AFE-F56F-BCE1-15C4-048A5E4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93491-3074-9F45-89D2-67DE3552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E18B-BC6F-30F2-C9D8-715FDC2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8AF67-FCD0-27B9-0F1B-EA3EF75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2699-48A6-4115-3732-B9CFEDC4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75FA-8281-44A1-498E-D4B50BF2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48043-EBAA-B3DA-075A-EC4642D3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6C3FE-EDFD-66E1-49E1-C513FBD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A715-3778-A5EB-0C7D-AE0F14DC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212C7-71AC-84BF-D2F3-B692E71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0FEF-5DA5-ACEB-B245-E72963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F53FD-9C90-8995-06D9-82646F50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8802E-FD59-3FE1-9F6E-50F1B188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95417-975F-EEC5-14DD-D135D6BB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9D929-C8F3-7FA1-DBD6-79D61185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609C6-BBCD-93CC-FD8F-1B41311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67285-80B5-465E-210A-8F84C278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421FB-A86B-60C8-0DDD-C00BD246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56F2F-1766-10DF-9ECE-8435534AE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86B2-EE67-48C1-9AEE-934D06D4ED9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AD1B8-1108-2A19-DD36-F055003E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D16A-21F5-0579-6696-05CC0B6D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19B0-FFDB-4F5F-A258-CC554FA7B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inat_33425327/article/details/8650058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tutorials.html" TargetMode="External"/><Relationship Id="rId5" Type="http://schemas.openxmlformats.org/officeDocument/2006/relationships/hyperlink" Target="http://matplotlib.org/users/pyplot_tutorial.html" TargetMode="External"/><Relationship Id="rId4" Type="http://schemas.openxmlformats.org/officeDocument/2006/relationships/hyperlink" Target="http://scikit-learn.org/stable/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po.continuum.io/arch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96AA25-48A8-D9DD-6DC0-17A3695D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44"/>
            <a:ext cx="6714055" cy="3977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A6B11C-2256-648B-4C60-E8277B96C880}"/>
              </a:ext>
            </a:extLst>
          </p:cNvPr>
          <p:cNvSpPr txBox="1"/>
          <p:nvPr/>
        </p:nvSpPr>
        <p:spPr>
          <a:xfrm>
            <a:off x="1033272" y="4434839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两本机器学习书，三本数学书，乐</a:t>
            </a:r>
          </a:p>
        </p:txBody>
      </p:sp>
    </p:spTree>
    <p:extLst>
      <p:ext uri="{BB962C8B-B14F-4D97-AF65-F5344CB8AC3E}">
        <p14:creationId xmlns:p14="http://schemas.microsoft.com/office/powerpoint/2010/main" val="355975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0AE7D4-752F-5B10-DB19-C637F99FD4D8}"/>
              </a:ext>
            </a:extLst>
          </p:cNvPr>
          <p:cNvSpPr txBox="1"/>
          <p:nvPr/>
        </p:nvSpPr>
        <p:spPr>
          <a:xfrm>
            <a:off x="145712" y="76458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2.6 set	</a:t>
            </a:r>
            <a:r>
              <a:rPr lang="zh-CN" altLang="en-US" b="1" dirty="0"/>
              <a:t>主要是元素不重复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EB9EB6-8DC1-4AF7-D0AC-93AD3122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68" y="914339"/>
            <a:ext cx="380047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D268B9-E208-4A4B-7449-C1661E06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" y="2725913"/>
            <a:ext cx="50673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6D5459-A06C-3678-A371-7B788D35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48" y="747507"/>
            <a:ext cx="6324497" cy="436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D61872-3B15-B638-E2DB-E94DD37C3BB2}"/>
              </a:ext>
            </a:extLst>
          </p:cNvPr>
          <p:cNvSpPr txBox="1"/>
          <p:nvPr/>
        </p:nvSpPr>
        <p:spPr>
          <a:xfrm>
            <a:off x="5885030" y="101176"/>
            <a:ext cx="51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2.7 set	</a:t>
            </a:r>
            <a:r>
              <a:rPr lang="zh-CN" altLang="en-US" b="1" dirty="0"/>
              <a:t>这个有意思在于能够缩写循环和条件语句，有点类似三元组和正则表达式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6131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55747F-BF8F-7567-1A2F-C53A8F38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213"/>
            <a:ext cx="11668125" cy="1419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772150-CDD9-BE17-FCDA-99D9BD2FC6CB}"/>
              </a:ext>
            </a:extLst>
          </p:cNvPr>
          <p:cNvSpPr txBox="1"/>
          <p:nvPr/>
        </p:nvSpPr>
        <p:spPr>
          <a:xfrm>
            <a:off x="80253" y="12175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2.10 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204255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280796-CD1F-68C0-FDB3-39F1EDC1DCEC}"/>
              </a:ext>
            </a:extLst>
          </p:cNvPr>
          <p:cNvSpPr txBox="1"/>
          <p:nvPr/>
        </p:nvSpPr>
        <p:spPr>
          <a:xfrm>
            <a:off x="546208" y="2869112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2.13 Pickle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—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这个工具头回见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219F38-6FB2-EF88-B490-6A294A39E7CC}"/>
              </a:ext>
            </a:extLst>
          </p:cNvPr>
          <p:cNvSpPr txBox="1"/>
          <p:nvPr/>
        </p:nvSpPr>
        <p:spPr>
          <a:xfrm>
            <a:off x="546208" y="707446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2.12 File Input/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Ouput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一般是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 = with open(“”,”w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或者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r”)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不用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coma	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lines=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f.readlines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()  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for line in lines: XXX print()</a:t>
            </a: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C5EB3-D5C6-8E94-AC1A-C54672AC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515443"/>
            <a:ext cx="5847715" cy="33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219F38-6FB2-EF88-B490-6A294A39E7CC}"/>
              </a:ext>
            </a:extLst>
          </p:cNvPr>
          <p:cNvSpPr txBox="1"/>
          <p:nvPr/>
        </p:nvSpPr>
        <p:spPr>
          <a:xfrm>
            <a:off x="546208" y="707446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2.14 Pandas </a:t>
            </a: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pd.read_csv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('mycsv.csv’)</a:t>
            </a: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我想起来之前去读取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tsv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文件，参数是在括号里加叭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df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['Name’]</a:t>
            </a:r>
          </a:p>
          <a:p>
            <a:pPr algn="l"/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不过求</a:t>
            </a:r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df.mean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()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不晓得为啥出错了</a:t>
            </a:r>
            <a:endParaRPr lang="en-US" altLang="zh-CN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F010E-E1B6-56B9-12F5-7024CA2CF663}"/>
              </a:ext>
            </a:extLst>
          </p:cNvPr>
          <p:cNvSpPr txBox="1"/>
          <p:nvPr/>
        </p:nvSpPr>
        <p:spPr>
          <a:xfrm>
            <a:off x="546208" y="2566726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2.15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umpy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from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 import * 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为啥不是直接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import   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 as np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？？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因为简化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np.x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x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a =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arange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(15)</a:t>
            </a: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a.reshape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(3,5)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b.Shape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b.Ndim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b.Size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000000"/>
                </a:solidFill>
                <a:effectLst/>
                <a:latin typeface="Helvetica Neue"/>
              </a:rPr>
              <a:t>b.dtype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948F35-6179-7819-B3A5-67C36D0528D0}"/>
              </a:ext>
            </a:extLst>
          </p:cNvPr>
          <p:cNvSpPr txBox="1"/>
          <p:nvPr/>
        </p:nvSpPr>
        <p:spPr>
          <a:xfrm>
            <a:off x="546208" y="5431846"/>
            <a:ext cx="6094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2.16 Array  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以下函数都是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numpy.empty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之类，因为前面有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from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numpy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Helvetica Neue"/>
              </a:rPr>
              <a:t> import *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Helvetica Neue"/>
            </a:endParaRP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A = array([1,2,3,4])   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要先搞个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list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然后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array()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一下，乐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zeros( (3,4) )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ones( (2,4) )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empty( (2,3) )	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他的值是随机选的数，不一定是内存本来的数，可以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numpy.empty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([3,2],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dytpe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=int)</a:t>
            </a:r>
          </a:p>
          <a:p>
            <a:pPr algn="l"/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Np.empty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((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num_of_tables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),object)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就是空数组，</a:t>
            </a:r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dtype</a:t>
            </a:r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object</a:t>
            </a:r>
          </a:p>
          <a:p>
            <a:pPr algn="l"/>
            <a:r>
              <a:rPr lang="en-US" altLang="zh-CN" b="1" dirty="0" err="1">
                <a:solidFill>
                  <a:srgbClr val="000000"/>
                </a:solidFill>
                <a:latin typeface="Helvetica Neue"/>
              </a:rPr>
              <a:t>arange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(0,5,0.5)</a:t>
            </a:r>
          </a:p>
          <a:p>
            <a:pPr algn="l"/>
            <a:r>
              <a:rPr lang="en-US" altLang="zh-CN" b="1" dirty="0" err="1">
                <a:solidFill>
                  <a:srgbClr val="FF0000"/>
                </a:solidFill>
                <a:latin typeface="Helvetica Neue"/>
              </a:rPr>
              <a:t>linspace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(0,1,10)</a:t>
            </a:r>
          </a:p>
          <a:p>
            <a:pPr algn="l"/>
            <a:r>
              <a:rPr lang="en-US" altLang="zh-CN" b="1" i="0" dirty="0" err="1">
                <a:solidFill>
                  <a:srgbClr val="FF0000"/>
                </a:solidFill>
                <a:effectLst/>
                <a:latin typeface="Helvetica Neue"/>
              </a:rPr>
              <a:t>logspace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(-3,3,13)</a:t>
            </a:r>
          </a:p>
          <a:p>
            <a:pPr algn="l"/>
            <a:endParaRPr lang="en-US" altLang="zh-CN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27C5D6-6D2F-07F6-B0B4-2145A0A8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5702879"/>
            <a:ext cx="6067425" cy="895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DE333F-1BEA-FDB5-F2A9-FCF85F28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77" y="7607640"/>
            <a:ext cx="7657015" cy="78551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673B43-FF88-7CF8-86F3-25AC6E0D99ED}"/>
              </a:ext>
            </a:extLst>
          </p:cNvPr>
          <p:cNvCxnSpPr/>
          <p:nvPr/>
        </p:nvCxnSpPr>
        <p:spPr>
          <a:xfrm>
            <a:off x="2141316" y="8000398"/>
            <a:ext cx="2002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1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0BC7DA-D7CA-A487-A5EB-20011297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4308"/>
            <a:ext cx="4130993" cy="244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1CC459-3C49-6801-23C0-C5B7CAB8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55" y="231577"/>
            <a:ext cx="3723809" cy="19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EADEF4-1E25-6830-156C-A55CA811E2A6}"/>
              </a:ext>
            </a:extLst>
          </p:cNvPr>
          <p:cNvSpPr txBox="1"/>
          <p:nvPr/>
        </p:nvSpPr>
        <p:spPr>
          <a:xfrm>
            <a:off x="150471" y="2928395"/>
            <a:ext cx="77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element-wise operation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arange</a:t>
            </a:r>
            <a:r>
              <a:rPr lang="en-US" altLang="zh-CN" dirty="0"/>
              <a:t>( 4 )   # [0 1 2 3]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17DEB9-E395-6D16-0A91-C6F514AB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8" y="3574726"/>
            <a:ext cx="4286848" cy="92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8251DC-2D87-48C9-FFD2-122834A1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493" y="3574726"/>
            <a:ext cx="4813758" cy="30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5A72C4-5BA6-B632-49C5-978B6D256585}"/>
              </a:ext>
            </a:extLst>
          </p:cNvPr>
          <p:cNvSpPr txBox="1"/>
          <p:nvPr/>
        </p:nvSpPr>
        <p:spPr>
          <a:xfrm>
            <a:off x="6536493" y="3261703"/>
            <a:ext cx="777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</a:t>
            </a:r>
            <a:r>
              <a:rPr lang="en-US" altLang="zh-CN" dirty="0"/>
              <a:t>A*B</a:t>
            </a:r>
            <a:r>
              <a:rPr lang="zh-CN" altLang="en-US" dirty="0"/>
              <a:t>都是</a:t>
            </a:r>
            <a:r>
              <a:rPr lang="en-US" altLang="zh-CN" dirty="0"/>
              <a:t>element-wise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4A44A0-B545-0573-072A-13BC85A4E4B4}"/>
              </a:ext>
            </a:extLst>
          </p:cNvPr>
          <p:cNvSpPr txBox="1"/>
          <p:nvPr/>
        </p:nvSpPr>
        <p:spPr>
          <a:xfrm>
            <a:off x="425060" y="5145111"/>
            <a:ext cx="7778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a.sum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a.min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a.max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a.sum</a:t>
            </a:r>
            <a:r>
              <a:rPr lang="en-US" altLang="zh-CN" b="1" dirty="0">
                <a:solidFill>
                  <a:srgbClr val="FF0000"/>
                </a:solidFill>
              </a:rPr>
              <a:t>(axis=0)    </a:t>
            </a:r>
            <a:r>
              <a:rPr lang="en-US" altLang="zh-CN" dirty="0"/>
              <a:t># sum over rows</a:t>
            </a:r>
          </a:p>
          <a:p>
            <a:r>
              <a:rPr lang="en-US" altLang="zh-CN" dirty="0" err="1"/>
              <a:t>a.sum</a:t>
            </a:r>
            <a:r>
              <a:rPr lang="en-US" altLang="zh-CN" dirty="0"/>
              <a:t>(axis=1)    # sum over column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0E8C0E-85E4-9F18-F35C-BCA94287F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060" y="5088802"/>
            <a:ext cx="4043881" cy="17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11B59-5094-D41B-6893-0F35489E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C8DB-7CD9-2F75-1FD5-647B4807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Np.array.sum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axis=**</a:t>
            </a:r>
            <a:r>
              <a:rPr lang="zh-CN" altLang="en-US" dirty="0"/>
              <a:t>单独拿出来讲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他的逻辑是方括号从外到内来看，</a:t>
            </a:r>
            <a:r>
              <a:rPr lang="en-US" altLang="zh-CN" dirty="0"/>
              <a:t>axis=0</a:t>
            </a:r>
            <a:r>
              <a:rPr lang="zh-CN" altLang="en-US" dirty="0"/>
              <a:t>就是最外面的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方括号</a:t>
            </a:r>
            <a:r>
              <a:rPr lang="zh-CN" altLang="en-US" dirty="0"/>
              <a:t>，</a:t>
            </a:r>
            <a:r>
              <a:rPr lang="en-US" altLang="zh-CN" dirty="0"/>
              <a:t>=1</a:t>
            </a:r>
            <a:r>
              <a:rPr lang="zh-CN" altLang="en-US" dirty="0"/>
              <a:t>进来一层，</a:t>
            </a:r>
            <a:r>
              <a:rPr lang="en-US" altLang="zh-CN" dirty="0"/>
              <a:t>=2</a:t>
            </a:r>
            <a:r>
              <a:rPr lang="zh-CN" altLang="en-US" dirty="0"/>
              <a:t>再进来一层。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所以三维数据时，</a:t>
            </a:r>
            <a:r>
              <a:rPr lang="en-US" altLang="zh-CN" dirty="0"/>
              <a:t>axis=0</a:t>
            </a:r>
            <a:r>
              <a:rPr lang="zh-CN" altLang="en-US" dirty="0"/>
              <a:t>就是两层数据</a:t>
            </a:r>
            <a:r>
              <a:rPr lang="en-US" altLang="zh-CN" dirty="0"/>
              <a:t>elementwise</a:t>
            </a:r>
            <a:r>
              <a:rPr lang="zh-CN" altLang="en-US" dirty="0"/>
              <a:t>相加，获得矩阵的</a:t>
            </a:r>
            <a:r>
              <a:rPr lang="en-US" altLang="zh-CN" dirty="0"/>
              <a:t>shape</a:t>
            </a:r>
            <a:r>
              <a:rPr lang="zh-CN" altLang="en-US" dirty="0"/>
              <a:t>就是原来一层数据的</a:t>
            </a:r>
            <a:r>
              <a:rPr lang="en-US" altLang="zh-CN" dirty="0"/>
              <a:t>shape</a:t>
            </a:r>
            <a:r>
              <a:rPr lang="zh-CN" altLang="en-US" dirty="0"/>
              <a:t>，</a:t>
            </a:r>
            <a:r>
              <a:rPr lang="en-US" altLang="zh-CN" dirty="0"/>
              <a:t>axis=1</a:t>
            </a:r>
            <a:r>
              <a:rPr lang="zh-CN" altLang="en-US" dirty="0"/>
              <a:t>就是一列中对应的数相加成一个数，</a:t>
            </a:r>
            <a:r>
              <a:rPr lang="en-US" altLang="zh-CN" dirty="0"/>
              <a:t>axis=2</a:t>
            </a:r>
            <a:r>
              <a:rPr lang="zh-CN" altLang="en-US" dirty="0"/>
              <a:t>就是把一行数据加成一个数</a:t>
            </a:r>
            <a:endParaRPr lang="en-US" altLang="zh-CN" dirty="0"/>
          </a:p>
          <a:p>
            <a:r>
              <a:rPr lang="zh-CN" altLang="en-US" dirty="0"/>
              <a:t>二维时</a:t>
            </a:r>
            <a:r>
              <a:rPr lang="en-US" altLang="zh-CN" dirty="0"/>
              <a:t>axis=0</a:t>
            </a:r>
            <a:r>
              <a:rPr lang="zh-CN" altLang="en-US" dirty="0"/>
              <a:t>就是把一列加起来，</a:t>
            </a:r>
            <a:r>
              <a:rPr lang="en-US" altLang="zh-CN" dirty="0"/>
              <a:t>axis=1</a:t>
            </a:r>
            <a:r>
              <a:rPr lang="zh-CN" altLang="en-US" dirty="0"/>
              <a:t>就是把一行加起来（其实二维时容易感到迷惑，因为</a:t>
            </a:r>
            <a:r>
              <a:rPr lang="en-US" altLang="zh-CN" dirty="0"/>
              <a:t>axis=0</a:t>
            </a:r>
            <a:r>
              <a:rPr lang="zh-CN" altLang="en-US" dirty="0"/>
              <a:t>不应该是</a:t>
            </a:r>
            <a:r>
              <a:rPr lang="en-US" altLang="zh-CN" dirty="0"/>
              <a:t>x</a:t>
            </a:r>
            <a:r>
              <a:rPr lang="zh-CN" altLang="en-US" dirty="0"/>
              <a:t>轴就是行么，其实我们看的是方括号从外向内的顺序）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【Python】</a:t>
            </a:r>
            <a:r>
              <a:rPr lang="zh-CN" altLang="en-US" dirty="0">
                <a:hlinkClick r:id="rId2"/>
              </a:rPr>
              <a:t>笨办法理解高维数组求和 </a:t>
            </a:r>
            <a:r>
              <a:rPr lang="en-US" altLang="zh-CN" dirty="0">
                <a:hlinkClick r:id="rId2"/>
              </a:rPr>
              <a:t>.sum(axis=0/1/2/...)_sum(axis=[0,2])-CSDN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69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BF2B-9BB2-12D1-DAE6-54F8F070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70B1E5-6841-077A-AAF6-09AA564D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125"/>
            <a:ext cx="7779694" cy="255454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Numpy provides functions for other operations (called universal functions)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argmax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argmin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max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average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cov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mean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median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ceil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floor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cumsum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cumprod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diff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prod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inv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dot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trace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transpose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39DE3-8A09-F84B-D87E-6F1163CB7B95}"/>
              </a:ext>
            </a:extLst>
          </p:cNvPr>
          <p:cNvSpPr txBox="1"/>
          <p:nvPr/>
        </p:nvSpPr>
        <p:spPr>
          <a:xfrm>
            <a:off x="838200" y="3251200"/>
            <a:ext cx="6153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2.19 Array Shape Manipulation</a:t>
            </a:r>
            <a:endParaRPr lang="en-US" altLang="zh-CN" dirty="0"/>
          </a:p>
          <a:p>
            <a:r>
              <a:rPr lang="en-US" altLang="zh-CN" dirty="0" err="1"/>
              <a:t>a.Shape</a:t>
            </a:r>
            <a:r>
              <a:rPr lang="en-US" altLang="zh-CN" dirty="0"/>
              <a:t>	</a:t>
            </a:r>
            <a:r>
              <a:rPr lang="zh-CN" altLang="en-US" dirty="0"/>
              <a:t>不用加括号（没有</a:t>
            </a:r>
            <a:r>
              <a:rPr lang="en-US" altLang="zh-CN" dirty="0"/>
              <a:t>input</a:t>
            </a:r>
            <a:r>
              <a:rPr lang="zh-CN" altLang="en-US" dirty="0"/>
              <a:t>啊）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a.ravel</a:t>
            </a:r>
            <a:r>
              <a:rPr lang="en-US" altLang="zh-CN" dirty="0"/>
              <a:t>()  </a:t>
            </a:r>
            <a:r>
              <a:rPr lang="zh-CN" altLang="en-US" dirty="0"/>
              <a:t>变成一维</a:t>
            </a:r>
            <a:endParaRPr lang="en-US" altLang="zh-CN" dirty="0"/>
          </a:p>
          <a:p>
            <a:r>
              <a:rPr lang="en-US" altLang="zh-CN" dirty="0" err="1"/>
              <a:t>a.transpose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a.reshape</a:t>
            </a:r>
            <a:r>
              <a:rPr lang="en-US" altLang="zh-CN" dirty="0"/>
              <a:t>(3,2)</a:t>
            </a:r>
          </a:p>
          <a:p>
            <a:r>
              <a:rPr lang="en-US" altLang="zh-CN" dirty="0" err="1"/>
              <a:t>a.resize</a:t>
            </a:r>
            <a:r>
              <a:rPr lang="en-US" altLang="zh-CN" dirty="0"/>
              <a:t>(3,2)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# change shape of a</a:t>
            </a:r>
          </a:p>
          <a:p>
            <a:r>
              <a:rPr lang="en-US" altLang="zh-CN" b="1" dirty="0" err="1"/>
              <a:t>a.shape</a:t>
            </a:r>
            <a:r>
              <a:rPr lang="en-US" altLang="zh-CN" b="1" dirty="0"/>
              <a:t> = 2,2,2   </a:t>
            </a:r>
          </a:p>
          <a:p>
            <a:r>
              <a:rPr lang="en-US" altLang="zh-CN" b="1" dirty="0"/>
              <a:t>a = </a:t>
            </a:r>
            <a:r>
              <a:rPr lang="en-US" altLang="zh-CN" b="1" dirty="0" err="1"/>
              <a:t>a.reshape</a:t>
            </a:r>
            <a:r>
              <a:rPr lang="en-US" altLang="zh-CN" b="1" dirty="0"/>
              <a:t>(3,5,5)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# create a mode array</a:t>
            </a:r>
          </a:p>
          <a:p>
            <a:r>
              <a:rPr lang="en-US" altLang="zh-CN" b="1" dirty="0"/>
              <a:t>A=</a:t>
            </a:r>
            <a:r>
              <a:rPr lang="en-US" altLang="zh-CN" b="1" dirty="0" err="1"/>
              <a:t>np.range</a:t>
            </a:r>
            <a:r>
              <a:rPr lang="en-US" altLang="zh-CN" b="1" dirty="0"/>
              <a:t>(1,9)</a:t>
            </a:r>
          </a:p>
          <a:p>
            <a:r>
              <a:rPr lang="en-US" altLang="zh-CN" b="1" dirty="0" err="1"/>
              <a:t>a.shape</a:t>
            </a:r>
            <a:r>
              <a:rPr lang="en-US" altLang="zh-CN" b="1" dirty="0"/>
              <a:t>=2,2,2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1D589A-23CC-FC79-C572-374C6C1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86" y="3174422"/>
            <a:ext cx="4115291" cy="2653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05210D-2CC1-395E-B5B6-C5DBACBC5305}"/>
              </a:ext>
            </a:extLst>
          </p:cNvPr>
          <p:cNvSpPr txBox="1"/>
          <p:nvPr/>
        </p:nvSpPr>
        <p:spPr>
          <a:xfrm>
            <a:off x="6640512" y="2886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2.20 Concatenating arrays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5B3401-6664-B090-619D-A76ED2E3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903" y="3330245"/>
            <a:ext cx="3700097" cy="249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92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C37724-5F9E-C8AC-A766-82E2F196E3CB}"/>
              </a:ext>
            </a:extLst>
          </p:cNvPr>
          <p:cNvSpPr txBox="1"/>
          <p:nvPr/>
        </p:nvSpPr>
        <p:spPr>
          <a:xfrm>
            <a:off x="203200" y="429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2.21 Copies and Views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EBA256-F55A-47EA-C34E-6F69639355F9}"/>
              </a:ext>
            </a:extLst>
          </p:cNvPr>
          <p:cNvSpPr txBox="1"/>
          <p:nvPr/>
        </p:nvSpPr>
        <p:spPr>
          <a:xfrm>
            <a:off x="147782" y="1242290"/>
            <a:ext cx="9799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= array([1,2,3,4])</a:t>
            </a:r>
          </a:p>
          <a:p>
            <a:r>
              <a:rPr lang="en-US" altLang="zh-CN" dirty="0"/>
              <a:t>b = a     # simple assignment (no copy made!)    	b</a:t>
            </a:r>
            <a:r>
              <a:rPr lang="zh-CN" altLang="en-US" dirty="0"/>
              <a:t>改数值改形状</a:t>
            </a:r>
            <a:r>
              <a:rPr lang="en-US" altLang="zh-CN" dirty="0"/>
              <a:t>a</a:t>
            </a:r>
            <a:r>
              <a:rPr lang="zh-CN" altLang="en-US" dirty="0"/>
              <a:t>都会变</a:t>
            </a:r>
            <a:endParaRPr lang="en-US" altLang="zh-CN" dirty="0"/>
          </a:p>
          <a:p>
            <a:r>
              <a:rPr lang="zh-CN" altLang="en-US" dirty="0"/>
              <a:t>c = a.view()   # create a view of a</a:t>
            </a:r>
            <a:r>
              <a:rPr lang="en-US" altLang="zh-CN" dirty="0"/>
              <a:t>			c</a:t>
            </a:r>
            <a:r>
              <a:rPr lang="zh-CN" altLang="en-US" dirty="0"/>
              <a:t>改数值</a:t>
            </a:r>
            <a:r>
              <a:rPr lang="en-US" altLang="zh-CN" dirty="0"/>
              <a:t>a</a:t>
            </a:r>
            <a:r>
              <a:rPr lang="zh-CN" altLang="en-US" dirty="0"/>
              <a:t>变，改形状</a:t>
            </a:r>
            <a:r>
              <a:rPr lang="en-US" altLang="zh-CN" dirty="0"/>
              <a:t>a</a:t>
            </a:r>
            <a:r>
              <a:rPr lang="zh-CN" altLang="en-US" dirty="0"/>
              <a:t>不变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d =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a.copy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()        </a:t>
            </a:r>
            <a:r>
              <a:rPr lang="en-US" altLang="zh-CN" dirty="0"/>
              <a:t># create a complete copy of a (new data is created) </a:t>
            </a:r>
            <a:r>
              <a:rPr lang="zh-CN" altLang="en-US" dirty="0"/>
              <a:t>完全无关，</a:t>
            </a:r>
            <a:r>
              <a:rPr lang="en-US" altLang="zh-CN" dirty="0"/>
              <a:t>a</a:t>
            </a:r>
            <a:r>
              <a:rPr lang="zh-CN" altLang="en-US" dirty="0"/>
              <a:t>不受影响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 is a 		#True</a:t>
            </a:r>
          </a:p>
          <a:p>
            <a:r>
              <a:rPr lang="en-US" altLang="zh-CN" dirty="0" err="1"/>
              <a:t>c.base</a:t>
            </a:r>
            <a:r>
              <a:rPr lang="en-US" altLang="zh-CN" dirty="0"/>
              <a:t> is a    # but the data is owned by 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7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4E960-C0D8-9D04-26BC-272B3698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26574" cy="1708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579D7-59CA-A472-1B99-9CDAAF51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891"/>
            <a:ext cx="4897899" cy="4224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F739AB-35FB-C418-0CAF-A8EABD8C9FB1}"/>
              </a:ext>
            </a:extLst>
          </p:cNvPr>
          <p:cNvSpPr txBox="1"/>
          <p:nvPr/>
        </p:nvSpPr>
        <p:spPr>
          <a:xfrm>
            <a:off x="5236464" y="17087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报错主要是代码要更新了。两种方法</a:t>
            </a:r>
            <a:endParaRPr lang="en-US" altLang="zh-CN" dirty="0"/>
          </a:p>
          <a:p>
            <a:r>
              <a:rPr lang="zh-CN" altLang="en-US" dirty="0"/>
              <a:t>#import matplotlib_inline</a:t>
            </a:r>
          </a:p>
          <a:p>
            <a:r>
              <a:rPr lang="zh-CN" altLang="en-US" dirty="0"/>
              <a:t>#matplotlib_inline.backend_inline.set_matplotlib_formats("svg")</a:t>
            </a:r>
            <a:endParaRPr lang="en-US" altLang="zh-CN" dirty="0"/>
          </a:p>
          <a:p>
            <a:r>
              <a:rPr lang="zh-CN" altLang="en-US" dirty="0"/>
              <a:t>或者</a:t>
            </a:r>
          </a:p>
          <a:p>
            <a:r>
              <a:rPr lang="zh-CN" altLang="en-US" dirty="0"/>
              <a:t>%config InlineBackend.figure_format = 'svg'</a:t>
            </a:r>
          </a:p>
        </p:txBody>
      </p:sp>
    </p:spTree>
    <p:extLst>
      <p:ext uri="{BB962C8B-B14F-4D97-AF65-F5344CB8AC3E}">
        <p14:creationId xmlns:p14="http://schemas.microsoft.com/office/powerpoint/2010/main" val="347159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9907675-A5DF-79DE-C3CF-C7CB64B7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8777"/>
            <a:ext cx="1072601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这个是单在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plt.plot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中的参数，实际上画一条线需要标题、轴（及其标签）、网格、线，最后再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plt.show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ot string specifies three things (e.g.,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'bo-'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Helvetica Neue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colors: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b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lue,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ed,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reen,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agenta,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yan,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ellow, blac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k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,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hite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markers: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”.” point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“o” circle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“v” triangle down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“^” triangle up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“&lt;” triangle left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“&gt;” triangle right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“8” octagon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“s” square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“p” pentagon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“*” star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“h” hexagon1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“+” plus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“x” x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“d” thin_diamond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 styles: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'-' solid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'--' dashed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'-.' dash-dotted line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':' dotted lione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52E2E-2B8C-E12D-4142-899C5E668F29}"/>
              </a:ext>
            </a:extLst>
          </p:cNvPr>
          <p:cNvSpPr txBox="1"/>
          <p:nvPr/>
        </p:nvSpPr>
        <p:spPr>
          <a:xfrm>
            <a:off x="69273" y="4983785"/>
            <a:ext cx="9656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2.23 Python Tutorials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Python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https://docs.python.org/3/tutorial/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https://docs.scipy.org/doc/numpy-dev/user/quickstart.html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scikit-learn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http://scikit-learn.org/stable/tutorial/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matplotlib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http://matplotlib.org/users/pyplot_tutorial.html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pandas -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https://pandas.pydata.org/pandas-docs/stable/tutorials.html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98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EFCBD6-72FA-D782-0AD0-69C6081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587692"/>
            <a:ext cx="8629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8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F679-35BB-9437-E986-8BAE88F2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5DFBB-196C-1221-58F1-8828B546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Incremental	</a:t>
            </a:r>
            <a:r>
              <a:rPr lang="zh-CN" altLang="en-US" dirty="0"/>
              <a:t>增加的</a:t>
            </a:r>
            <a:endParaRPr lang="en-US" altLang="zh-CN" dirty="0"/>
          </a:p>
          <a:p>
            <a:r>
              <a:rPr lang="en-US" altLang="zh-CN" dirty="0" err="1"/>
              <a:t>Cheatsheet</a:t>
            </a:r>
            <a:r>
              <a:rPr lang="en-US" altLang="zh-CN" dirty="0"/>
              <a:t>	</a:t>
            </a:r>
            <a:r>
              <a:rPr lang="zh-CN" altLang="en-US" dirty="0"/>
              <a:t>备忘录（作弊小纸条）</a:t>
            </a:r>
            <a:endParaRPr lang="en-US" altLang="zh-CN" dirty="0"/>
          </a:p>
          <a:p>
            <a:r>
              <a:rPr lang="en-US" altLang="zh-CN" dirty="0"/>
              <a:t>Pseudocode	</a:t>
            </a:r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en-US" altLang="zh-CN" dirty="0"/>
              <a:t>Paradigm		</a:t>
            </a:r>
            <a:r>
              <a:rPr lang="zh-CN" altLang="en-US" dirty="0"/>
              <a:t>范式</a:t>
            </a:r>
            <a:endParaRPr lang="en-US" altLang="zh-CN" dirty="0"/>
          </a:p>
          <a:p>
            <a:r>
              <a:rPr lang="en-US" altLang="zh-CN" dirty="0"/>
              <a:t>Imperative	</a:t>
            </a:r>
            <a:r>
              <a:rPr lang="zh-CN" altLang="en-US" dirty="0"/>
              <a:t>命令式</a:t>
            </a:r>
            <a:r>
              <a:rPr lang="en-US" altLang="zh-CN" dirty="0"/>
              <a:t>	</a:t>
            </a:r>
            <a:r>
              <a:rPr lang="zh-CN" altLang="en-US" dirty="0"/>
              <a:t>所以命令式编程是啥？？</a:t>
            </a:r>
            <a:endParaRPr lang="en-US" altLang="zh-CN" dirty="0"/>
          </a:p>
          <a:p>
            <a:r>
              <a:rPr lang="en-US" altLang="zh-CN" dirty="0"/>
              <a:t>full-fledged	</a:t>
            </a:r>
            <a:r>
              <a:rPr lang="zh-CN" altLang="en-US" dirty="0"/>
              <a:t>成熟的</a:t>
            </a:r>
            <a:endParaRPr lang="en-US" altLang="zh-CN" dirty="0"/>
          </a:p>
          <a:p>
            <a:r>
              <a:rPr lang="en-US" altLang="zh-CN" dirty="0"/>
              <a:t>Semicolon		</a:t>
            </a:r>
            <a:r>
              <a:rPr lang="zh-CN" altLang="en-US" dirty="0"/>
              <a:t>分号</a:t>
            </a:r>
            <a:endParaRPr lang="en-US" altLang="zh-CN" dirty="0"/>
          </a:p>
          <a:p>
            <a:r>
              <a:rPr lang="en-US" altLang="zh-CN" dirty="0"/>
              <a:t>Colon		</a:t>
            </a:r>
            <a:r>
              <a:rPr lang="zh-CN" altLang="en-US" dirty="0"/>
              <a:t>冒号</a:t>
            </a:r>
            <a:endParaRPr lang="en-US" altLang="zh-CN" dirty="0"/>
          </a:p>
          <a:p>
            <a:r>
              <a:rPr lang="en-US" altLang="zh-CN" dirty="0"/>
              <a:t>Indentation	</a:t>
            </a:r>
            <a:r>
              <a:rPr lang="zh-CN" altLang="en-US" dirty="0"/>
              <a:t>缩进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Immutable		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不可更改的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2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5C66-9877-1607-5C85-EFFEBF3C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60C7-ED44-84CD-4C33-9A33EDF3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2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672FD-7750-CA5C-0599-651A6DCD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B0404-0ADC-2EB3-039A-6F825948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这章讲了俩，一个叫</a:t>
            </a:r>
            <a:r>
              <a:rPr lang="en-US" altLang="zh-CN" dirty="0"/>
              <a:t>Naïve Bayes</a:t>
            </a:r>
            <a:r>
              <a:rPr lang="zh-CN" altLang="en-US" dirty="0"/>
              <a:t>，另一个叫</a:t>
            </a:r>
            <a:r>
              <a:rPr lang="en-US" altLang="zh-CN" dirty="0"/>
              <a:t>LDA</a:t>
            </a:r>
            <a:r>
              <a:rPr lang="zh-CN" altLang="en-US" dirty="0"/>
              <a:t>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），都是用于生成式模型</a:t>
            </a:r>
            <a:r>
              <a:rPr lang="en-US" altLang="zh-CN" dirty="0"/>
              <a:t>generative model</a:t>
            </a:r>
            <a:r>
              <a:rPr lang="zh-CN" altLang="en-US" dirty="0"/>
              <a:t>中常使用的。</a:t>
            </a:r>
            <a:endParaRPr lang="en-US" altLang="zh-CN" dirty="0"/>
          </a:p>
          <a:p>
            <a:r>
              <a:rPr lang="zh-CN" altLang="en-US" dirty="0"/>
              <a:t>数学上，</a:t>
            </a:r>
            <a:r>
              <a:rPr lang="zh-CN" altLang="en-US" dirty="0">
                <a:highlight>
                  <a:srgbClr val="FFFF00"/>
                </a:highlight>
              </a:rPr>
              <a:t>类条件分布</a:t>
            </a:r>
            <a:r>
              <a:rPr lang="en-US" altLang="zh-CN" dirty="0">
                <a:highlight>
                  <a:srgbClr val="FFFF00"/>
                </a:highlight>
              </a:rPr>
              <a:t>p(</a:t>
            </a:r>
            <a:r>
              <a:rPr lang="en-US" altLang="zh-CN" b="1" dirty="0" err="1">
                <a:highlight>
                  <a:srgbClr val="FFFF00"/>
                </a:highlight>
              </a:rPr>
              <a:t>x</a:t>
            </a:r>
            <a:r>
              <a:rPr lang="en-US" altLang="zh-CN" dirty="0" err="1">
                <a:highlight>
                  <a:srgbClr val="FFFF00"/>
                </a:highlight>
              </a:rPr>
              <a:t>|y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class-conditional distribution</a:t>
            </a:r>
            <a:r>
              <a:rPr lang="zh-CN" altLang="en-US" dirty="0"/>
              <a:t>，比如已经知道是不是篮球运动员的情况</a:t>
            </a:r>
            <a:r>
              <a:rPr lang="en-US" altLang="zh-CN" dirty="0"/>
              <a:t>(y=c)</a:t>
            </a:r>
            <a:r>
              <a:rPr lang="zh-CN" altLang="en-US" dirty="0"/>
              <a:t>下他身高体重</a:t>
            </a:r>
            <a:r>
              <a:rPr lang="en-US" altLang="zh-CN" dirty="0"/>
              <a:t>(x1,x2)</a:t>
            </a:r>
            <a:r>
              <a:rPr lang="zh-CN" altLang="en-US" dirty="0"/>
              <a:t>的分布情况。</a:t>
            </a:r>
            <a:r>
              <a:rPr lang="zh-CN" altLang="en-US" dirty="0">
                <a:highlight>
                  <a:srgbClr val="FFFF00"/>
                </a:highlight>
              </a:rPr>
              <a:t>后验概率</a:t>
            </a:r>
            <a:r>
              <a:rPr lang="en-US" altLang="zh-CN" dirty="0">
                <a:highlight>
                  <a:srgbClr val="FFFF00"/>
                </a:highlight>
              </a:rPr>
              <a:t>p(</a:t>
            </a:r>
            <a:r>
              <a:rPr lang="en-US" altLang="zh-CN" dirty="0" err="1">
                <a:highlight>
                  <a:srgbClr val="FFFF00"/>
                </a:highlight>
              </a:rPr>
              <a:t>y|x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class posterior probability</a:t>
            </a:r>
            <a:r>
              <a:rPr lang="zh-CN" altLang="en-US" dirty="0"/>
              <a:t>已知身高体重判断他是不是运动员的概率。</a:t>
            </a:r>
            <a:endParaRPr lang="en-US" altLang="zh-CN" dirty="0"/>
          </a:p>
          <a:p>
            <a:r>
              <a:rPr lang="zh-CN" altLang="en-US" dirty="0"/>
              <a:t>先验概率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y</a:t>
            </a:r>
            <a:r>
              <a:rPr lang="zh-CN" altLang="en-US" dirty="0"/>
              <a:t>） 就再看了，比如根据不充分定理先平均分。</a:t>
            </a:r>
            <a:endParaRPr lang="en-US" altLang="zh-CN" dirty="0"/>
          </a:p>
          <a:p>
            <a:r>
              <a:rPr lang="zh-CN" altLang="en-US" dirty="0"/>
              <a:t>类条件概率就是“似然”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42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BD0E1-D69A-F94F-9012-ABFC902E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C90A5-A6C6-7705-3515-FF791CD0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贝叶斯最优分类器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		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2.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朴素贝叶斯分类器</a:t>
            </a:r>
          </a:p>
          <a:p>
            <a:r>
              <a:rPr lang="en-US" altLang="zh-CN" b="1" dirty="0">
                <a:solidFill>
                  <a:srgbClr val="060607"/>
                </a:solidFill>
                <a:latin typeface="-apple-system"/>
              </a:rPr>
              <a:t>2-1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高斯朴素贝叶斯分类器</a:t>
            </a:r>
            <a:endParaRPr lang="en-US" altLang="zh-CN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dirty="0">
                <a:solidFill>
                  <a:srgbClr val="060607"/>
                </a:solidFill>
                <a:latin typeface="-apple-system"/>
              </a:rPr>
              <a:t>2-2. 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布尔向量朴素贝叶斯（不是身高体重，而是高矮胖瘦）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3. 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线性判别分析 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(LDA)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45B263-268B-FC9C-B988-A7E67F14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5" y="2447637"/>
            <a:ext cx="4157830" cy="6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4F9CAF-859E-3388-9CB6-571B2152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0"/>
            <a:ext cx="6058746" cy="5811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E6412-2A7B-A7AE-8591-83C31699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96798" cy="3391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82D32C-4932-F593-A342-AEF572B3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43" y="3740383"/>
            <a:ext cx="5934903" cy="781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96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E371-D815-4C16-73D2-D2DB4283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81C4E-0832-E162-4085-C6B2113A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6" y="3857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、还是不懂为什么难以估计？？</a:t>
            </a:r>
            <a:r>
              <a:rPr lang="en-US" altLang="zh-CN" dirty="0"/>
              <a:t>Ok</a:t>
            </a:r>
            <a:r>
              <a:rPr lang="zh-CN" altLang="en-US" dirty="0"/>
              <a:t>明白了，它难在难以同时获得身高体重双因变量分布。所以要拆成单看身高和单看体重的分布。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、但是像身高和体重不是独立事件啊，怎么能够用</a:t>
            </a:r>
            <a:r>
              <a:rPr lang="en-US" altLang="zh-CN" dirty="0"/>
              <a:t>NB</a:t>
            </a:r>
            <a:r>
              <a:rPr lang="zh-CN" altLang="en-US" dirty="0"/>
              <a:t>呢？</a:t>
            </a:r>
            <a:r>
              <a:rPr lang="en-US" altLang="zh-CN" dirty="0"/>
              <a:t>——</a:t>
            </a:r>
            <a:r>
              <a:rPr lang="zh-CN" altLang="en-US" dirty="0"/>
              <a:t>所以用</a:t>
            </a:r>
            <a:r>
              <a:rPr lang="en-US" altLang="zh-CN" dirty="0"/>
              <a:t>LDA</a:t>
            </a:r>
            <a:r>
              <a:rPr lang="zh-CN" altLang="en-US" dirty="0"/>
              <a:t>，给每个特征值赋予权重。可能身高在篮球更重要，而体重在举重更重要等等。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F67DF-C351-E1F2-A547-FA791E3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439"/>
            <a:ext cx="946917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BBF5-54A4-9422-6F6A-9B3E8613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7" y="6366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页完全不懂</a:t>
            </a:r>
            <a:endParaRPr lang="en-US" altLang="zh-CN" dirty="0"/>
          </a:p>
          <a:p>
            <a:r>
              <a:rPr lang="en-US" altLang="zh-CN" dirty="0"/>
              <a:t>12—</a:t>
            </a:r>
            <a:r>
              <a:rPr lang="zh-CN" altLang="en-US" dirty="0"/>
              <a:t>朴素贝叶斯下。</a:t>
            </a:r>
            <a:endParaRPr lang="en-US" altLang="zh-CN" dirty="0"/>
          </a:p>
          <a:p>
            <a:r>
              <a:rPr lang="zh-CN" altLang="en-US" dirty="0"/>
              <a:t>把多因素视作独立事件，但因素取值只考虑布尔值（从身高体重高斯分布到高矮胖瘦），自然而然想到不用高斯而是用伯努利分布。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ϕ</a:t>
            </a:r>
            <a:r>
              <a:rPr lang="en-US" altLang="zh-CN" b="0" i="1" baseline="-25000" dirty="0" err="1">
                <a:solidFill>
                  <a:srgbClr val="060607"/>
                </a:solidFill>
                <a:effectLst/>
                <a:latin typeface="KaTeX_Math"/>
              </a:rPr>
              <a:t>j</a:t>
            </a:r>
            <a:r>
              <a:rPr lang="zh-CN" altLang="en-US" b="0" i="0" baseline="-25000" dirty="0">
                <a:solidFill>
                  <a:srgbClr val="060607"/>
                </a:solidFill>
                <a:effectLst/>
                <a:latin typeface="KaTeX_Main"/>
              </a:rPr>
              <a:t>​∣</a:t>
            </a:r>
            <a:r>
              <a:rPr lang="en-US" altLang="zh-CN" b="0" i="1" baseline="-25000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是给定类别 </a:t>
            </a:r>
            <a:r>
              <a:rPr lang="en-US" altLang="zh-CN" dirty="0">
                <a:solidFill>
                  <a:srgbClr val="060607"/>
                </a:solidFill>
                <a:latin typeface="KaTeX_Main"/>
              </a:rPr>
              <a:t>y=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时特征 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KaTeX_Main"/>
              </a:rPr>
              <a:t>x</a:t>
            </a:r>
            <a:r>
              <a:rPr lang="en-US" altLang="zh-CN" b="0" i="0" baseline="-25000" dirty="0" err="1">
                <a:solidFill>
                  <a:srgbClr val="060607"/>
                </a:solidFill>
                <a:effectLst/>
                <a:latin typeface="KaTeX_Main"/>
              </a:rPr>
              <a:t>j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KaTeX_Main"/>
              </a:rPr>
              <a:t>​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 存在的概率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13——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朴素贝叶斯下：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平滑处理是要做什么事情？处理高斯朴素贝叶斯中的另一个问题（前一个是上页的特征值非连续值而是布尔值），这一次的问题是特征值为某个值时概率竟然是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0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（起因是训练集规模太小，竟然有某特征值样本出现次数为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，比如说竟然总共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100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个人中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有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个篮球运动员（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y=1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）中没有一个会唱的，只有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30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个会跳、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40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rap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的），此时独立概率联乘不就整体变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？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How to deal with——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我编造一个数据，让整体数据加一个会唱的篮球运动员，让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P(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会唱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|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是篮球员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不等于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，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假如我只编造一个数据，也就是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α=1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，那就是拉普拉斯平滑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68A64-E904-00AE-C841-3BDABA7A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13" y="4238762"/>
            <a:ext cx="4810796" cy="352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83C0EB-EEB8-5A41-512D-B74C2BCB85C2}"/>
              </a:ext>
            </a:extLst>
          </p:cNvPr>
          <p:cNvSpPr txBox="1"/>
          <p:nvPr/>
        </p:nvSpPr>
        <p:spPr>
          <a:xfrm>
            <a:off x="170230" y="4414999"/>
            <a:ext cx="559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可以理解是生物实验数据造假让实验效果更好看，也可以理解成是制造或者模拟噪声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CE5A24-DC05-A383-92C9-5281EAF61C1A}"/>
              </a:ext>
            </a:extLst>
          </p:cNvPr>
          <p:cNvSpPr txBox="1">
            <a:spLocks/>
          </p:cNvSpPr>
          <p:nvPr/>
        </p:nvSpPr>
        <p:spPr>
          <a:xfrm>
            <a:off x="838200" y="51796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</a:t>
            </a:r>
            <a:r>
              <a:rPr lang="zh-CN" altLang="en-US" dirty="0">
                <a:highlight>
                  <a:srgbClr val="FF0000"/>
                </a:highlight>
              </a:rPr>
              <a:t>为什么这个平滑过程会控制过拟合？</a:t>
            </a:r>
            <a:r>
              <a:rPr lang="zh-CN" altLang="en-US" dirty="0"/>
              <a:t>这个还要结合求梯度过程才好理解，现在只是晓得可以控制过拟合。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9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6FF02-BF26-098B-19D1-368ACC1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5AA21-722D-5930-5BFB-2D30EEBB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页</a:t>
            </a:r>
            <a:r>
              <a:rPr lang="en-US" altLang="zh-CN" dirty="0"/>
              <a:t>——</a:t>
            </a:r>
            <a:r>
              <a:rPr lang="zh-CN" altLang="en-US" dirty="0"/>
              <a:t>多项式朴素贝叶斯</a:t>
            </a:r>
            <a:endParaRPr lang="en-US" altLang="zh-CN" dirty="0"/>
          </a:p>
          <a:p>
            <a:r>
              <a:rPr lang="zh-CN" altLang="en-US" dirty="0"/>
              <a:t>不同于特征值是高斯分布或者</a:t>
            </a:r>
            <a:r>
              <a:rPr lang="en-US" altLang="zh-CN" dirty="0"/>
              <a:t>01</a:t>
            </a:r>
            <a:r>
              <a:rPr lang="zh-CN" altLang="en-US" dirty="0"/>
              <a:t>两种离散型值，这次讨论他的取值范围是</a:t>
            </a:r>
            <a:r>
              <a:rPr lang="en-US" altLang="zh-CN" dirty="0"/>
              <a:t>N</a:t>
            </a:r>
            <a:r>
              <a:rPr lang="zh-CN" altLang="en-US" dirty="0"/>
              <a:t>个离散型值。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5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6BF0-F981-E64E-DFCF-F77C3E1E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0714F-AF19-FBAF-8F9E-E2E2B5AC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线性判断分析</a:t>
            </a:r>
            <a:endParaRPr lang="en-US" altLang="zh-CN" dirty="0"/>
          </a:p>
          <a:p>
            <a:r>
              <a:rPr lang="en-US" altLang="zh-CN" dirty="0"/>
              <a:t>15.</a:t>
            </a:r>
            <a:r>
              <a:rPr lang="zh-CN" altLang="en-US" dirty="0"/>
              <a:t>首先特征值分布认定是高斯分布加一个协方差矩阵（</a:t>
            </a:r>
            <a:r>
              <a:rPr lang="en-US" altLang="zh-CN" dirty="0"/>
              <a:t>though </a:t>
            </a:r>
            <a:r>
              <a:rPr lang="en-US" altLang="zh-CN" b="1" dirty="0"/>
              <a:t>covariance matrix</a:t>
            </a:r>
            <a:r>
              <a:rPr lang="en-US" altLang="zh-CN" dirty="0"/>
              <a:t> is </a:t>
            </a:r>
            <a:r>
              <a:rPr lang="en-US" altLang="zh-CN" dirty="0" err="1"/>
              <a:t>sth</a:t>
            </a:r>
            <a:r>
              <a:rPr lang="en-US" altLang="zh-CN" dirty="0"/>
              <a:t> I still not understand</a:t>
            </a:r>
            <a:r>
              <a:rPr lang="zh-CN" altLang="en-US" dirty="0"/>
              <a:t>）但是有一点，这是个</a:t>
            </a:r>
            <a:r>
              <a:rPr lang="zh-CN" altLang="en-US" b="1" dirty="0">
                <a:solidFill>
                  <a:srgbClr val="FF0000"/>
                </a:solidFill>
              </a:rPr>
              <a:t>对角线矩阵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19.</a:t>
            </a:r>
            <a:r>
              <a:rPr lang="zh-CN" altLang="en-US" dirty="0"/>
              <a:t>因为协方差矩阵是一样的，所以找决策边界（两个的概率值相等的方程）时很多项都消了，具体过程就不多看了，最后（竟然）是</a:t>
            </a:r>
            <a:r>
              <a:rPr lang="zh-CN" altLang="en-US" b="1" dirty="0">
                <a:solidFill>
                  <a:srgbClr val="FF0000"/>
                </a:solidFill>
              </a:rPr>
              <a:t>线性边界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为什么线性判别分析（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LDA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）的参数数量是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O(N</a:t>
            </a:r>
            <a:r>
              <a:rPr lang="en-US" altLang="zh-CN" b="0" i="0" baseline="30000" dirty="0">
                <a:solidFill>
                  <a:srgbClr val="060607"/>
                </a:solidFill>
                <a:effectLst/>
                <a:latin typeface="KaTeX_Main"/>
              </a:rPr>
              <a:t>2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)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而朴素贝叶斯（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NB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）的只有 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O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)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个，哪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）个？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dirty="0"/>
              <a:t>NB</a:t>
            </a:r>
            <a:r>
              <a:rPr lang="zh-CN" altLang="en-US" dirty="0"/>
              <a:t>要估计的参数是标签种数</a:t>
            </a:r>
            <a:r>
              <a:rPr lang="en-US" altLang="zh-CN" dirty="0"/>
              <a:t>*</a:t>
            </a:r>
            <a:r>
              <a:rPr lang="zh-CN" altLang="en-US" dirty="0"/>
              <a:t>每个标签下特征值（离散型）取值类型数（身高体重，则</a:t>
            </a:r>
            <a:r>
              <a:rPr lang="en-US" altLang="zh-CN" dirty="0"/>
              <a:t>N=2</a:t>
            </a:r>
            <a:r>
              <a:rPr lang="zh-CN" altLang="en-US" dirty="0"/>
              <a:t>），每增加一个特征值，则要估计的参数增加标签种数个（比如标签是否篮球员为</a:t>
            </a:r>
            <a:r>
              <a:rPr lang="en-US" altLang="zh-CN" dirty="0"/>
              <a:t>2</a:t>
            </a:r>
            <a:r>
              <a:rPr lang="zh-CN" altLang="en-US" dirty="0"/>
              <a:t>种，那么特征值增加性别、年龄、性取向、党员与否等等，每增加一个特征值要估计的参数就增加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LDA</a:t>
            </a:r>
            <a:r>
              <a:rPr lang="zh-CN" altLang="en-US" dirty="0"/>
              <a:t>要估计的是（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U</a:t>
            </a:r>
            <a:r>
              <a:rPr lang="zh-CN" altLang="en-US" dirty="0"/>
              <a:t>，每个特征值要</a:t>
            </a:r>
            <a:r>
              <a:rPr lang="en-US" altLang="zh-CN" dirty="0"/>
              <a:t>1</a:t>
            </a:r>
            <a:r>
              <a:rPr lang="zh-CN" altLang="en-US" dirty="0"/>
              <a:t>个均值，这就是</a:t>
            </a:r>
            <a:r>
              <a:rPr lang="en-US" altLang="zh-CN" dirty="0"/>
              <a:t>N</a:t>
            </a:r>
            <a:r>
              <a:rPr lang="zh-CN" altLang="en-US" dirty="0"/>
              <a:t>个，（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协方差矩阵参数</a:t>
            </a:r>
            <a:r>
              <a:rPr lang="en-US" altLang="zh-CN" b="1" dirty="0">
                <a:solidFill>
                  <a:srgbClr val="FF0000"/>
                </a:solidFill>
              </a:rPr>
              <a:t>N*N</a:t>
            </a:r>
          </a:p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EF050EA-704A-EF05-B21B-AE583E343593}"/>
              </a:ext>
            </a:extLst>
          </p:cNvPr>
          <p:cNvCxnSpPr/>
          <p:nvPr/>
        </p:nvCxnSpPr>
        <p:spPr>
          <a:xfrm>
            <a:off x="8312727" y="2641600"/>
            <a:ext cx="1662546" cy="27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8CBE889-9B59-D769-F399-D81369BF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451" y="-239713"/>
            <a:ext cx="6038850" cy="5762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9AF5F-AE51-7FF1-8BDF-3C32DB74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45" y="5448199"/>
            <a:ext cx="595395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08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3A03-4325-CC5A-1F2C-27C785D6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C48C7-66B5-E224-0FD8-B01872AB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不晓得要怎么学习？？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DBD0F-F4BA-A3B3-7F7A-ED4CD0D5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6711"/>
            <a:ext cx="940952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5479-D351-3CB1-59B8-0FA44B7D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第二张</a:t>
            </a:r>
            <a:r>
              <a:rPr lang="en-US" altLang="zh-CN" dirty="0"/>
              <a:t>PPT</a:t>
            </a:r>
            <a:r>
              <a:rPr lang="zh-CN" altLang="en-US" dirty="0"/>
              <a:t>极其痛苦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F420-FE5B-8CEB-4DE1-59583F41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Argmax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函数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若有结果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x0= argmax(f(x))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，则表示当函数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x=x0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的时候，得到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取值范围的最大值；若有多个点使得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取得相同的最大值，那么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argmax(f(x))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的结果就是一个点集。换句话说，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argmax(f(x))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是使得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f(x)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取得最大值所对应的变量点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x(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或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的集合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arg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即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argument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，此处意为“自变量”。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141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EEA0-E1FB-948A-F8DD-AC7F69CE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Lec2-2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B71B1-5BCC-39AE-DA55-ED7919BB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0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BD29D-2412-B382-1E8A-E3F4E647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916AA-A7CF-CD26-CDF5-4A10C8E8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separating hyperplane </a:t>
            </a:r>
            <a:r>
              <a:rPr lang="zh-CN" altLang="en-US" dirty="0"/>
              <a:t>分离超平面</a:t>
            </a:r>
            <a:r>
              <a:rPr lang="en-US" altLang="zh-CN" dirty="0"/>
              <a:t>--The class boundary</a:t>
            </a:r>
            <a:r>
              <a:rPr lang="zh-CN" altLang="en-US" dirty="0"/>
              <a:t>分类边界</a:t>
            </a:r>
            <a:endParaRPr lang="en-US" altLang="zh-CN" dirty="0"/>
          </a:p>
          <a:p>
            <a:r>
              <a:rPr lang="zh-CN" altLang="en-US" dirty="0"/>
              <a:t>线性分类</a:t>
            </a:r>
            <a:r>
              <a:rPr lang="en-US" altLang="zh-CN" dirty="0"/>
              <a:t>f(x)=</a:t>
            </a:r>
            <a:r>
              <a:rPr lang="en-US" altLang="zh-CN" dirty="0" err="1"/>
              <a:t>Wx+b</a:t>
            </a:r>
            <a:r>
              <a:rPr lang="zh-CN" altLang="en-US" dirty="0"/>
              <a:t>这个也就是</a:t>
            </a:r>
            <a:r>
              <a:rPr lang="en-US" altLang="zh-CN" dirty="0"/>
              <a:t>z,</a:t>
            </a:r>
            <a:r>
              <a:rPr lang="zh-CN" altLang="en-US" dirty="0"/>
              <a:t>，看它是正是负决定</a:t>
            </a:r>
            <a:r>
              <a:rPr lang="en-US" altLang="zh-CN" dirty="0"/>
              <a:t>y=1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也就是</a:t>
            </a:r>
            <a:r>
              <a:rPr lang="en-US" altLang="zh-CN" dirty="0"/>
              <a:t>g(f(x))=1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关于</a:t>
            </a:r>
            <a:r>
              <a:rPr lang="en-US" altLang="zh-CN" dirty="0"/>
              <a:t>g(z)</a:t>
            </a:r>
            <a:r>
              <a:rPr lang="zh-CN" altLang="en-US" dirty="0"/>
              <a:t>也就是激活函数：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00"/>
                </a:highlight>
                <a:latin typeface="-apple-system"/>
              </a:rPr>
              <a:t>Logistic regression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。虽然名字中有“回归”二字，但它实际上是一种分类算法，特别是用于二分类问题。逻辑回归通过使用逻辑函数（或称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sigmoid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函数（曲线）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）将线性回归的输出映射到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之间，从而预测一个事件发生的概率。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Class posterior probability &amp;&amp;  Class conditional probability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我们基于前者去做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sigmoid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函数或者说做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Logistic regression</a:t>
            </a:r>
          </a:p>
          <a:p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关于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learn </a:t>
            </a:r>
            <a:r>
              <a:rPr lang="en-US" altLang="zh-CN" dirty="0" err="1">
                <a:solidFill>
                  <a:srgbClr val="060607"/>
                </a:solidFill>
                <a:latin typeface="-apple-system"/>
              </a:rPr>
              <a:t>w&amp;b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—MLE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最大似然法，然后加个正则防止过拟合（模型过于复杂，学到噪声没学到分布，通过设置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w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的先验分布为高斯分布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控制模型复杂度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060607"/>
                </a:solidFill>
                <a:latin typeface="-apple-system"/>
              </a:rPr>
              <a:t>C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（超参）越大噪声正则化越弱也就是允许权重越大</a:t>
            </a:r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endParaRPr lang="zh-CN" altLang="en-US" dirty="0"/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FE7F9-E1A3-34C0-9A1B-AB3897DC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829" y="5824092"/>
            <a:ext cx="3970080" cy="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7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C762-0CAA-4119-AB6F-9CB3F860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BBCC8-E686-3808-59BE-0406C48B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0000"/>
                </a:highlight>
              </a:rPr>
              <a:t>第</a:t>
            </a:r>
            <a:r>
              <a:rPr lang="en-US" altLang="zh-CN" dirty="0">
                <a:highlight>
                  <a:srgbClr val="FF0000"/>
                </a:highlight>
              </a:rPr>
              <a:t>10-13</a:t>
            </a:r>
            <a:r>
              <a:rPr lang="zh-CN" altLang="en-US" dirty="0">
                <a:highlight>
                  <a:srgbClr val="FF0000"/>
                </a:highlight>
              </a:rPr>
              <a:t>页这</a:t>
            </a:r>
            <a:r>
              <a:rPr lang="en-US" altLang="zh-CN" dirty="0">
                <a:highlight>
                  <a:srgbClr val="FF0000"/>
                </a:highlight>
              </a:rPr>
              <a:t>8</a:t>
            </a:r>
            <a:r>
              <a:rPr lang="zh-CN" altLang="en-US" dirty="0">
                <a:highlight>
                  <a:srgbClr val="FF0000"/>
                </a:highlight>
              </a:rPr>
              <a:t>行公式实在看不懂</a:t>
            </a:r>
            <a:endParaRPr lang="en-US" altLang="zh-CN" dirty="0">
              <a:highlight>
                <a:srgbClr val="FF00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正则化逻辑回归的目标函数包括两部分：正则化项（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regularization term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）和数据拟合项（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data-fit term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）。前者是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1/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C</a:t>
            </a:r>
            <a:r>
              <a:rPr lang="en-US" altLang="zh-CN" dirty="0">
                <a:solidFill>
                  <a:srgbClr val="060607"/>
                </a:solidFill>
                <a:latin typeface="KaTeX_Main"/>
              </a:rPr>
              <a:t>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KaTeX_Main"/>
              </a:rPr>
              <a:t>​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w</a:t>
            </a:r>
            <a:r>
              <a:rPr lang="en-US" altLang="zh-CN" b="0" i="1" baseline="30000" dirty="0" err="1">
                <a:solidFill>
                  <a:srgbClr val="060607"/>
                </a:solidFill>
                <a:effectLst/>
                <a:latin typeface="KaTeX_Math"/>
              </a:rPr>
              <a:t>T</a:t>
            </a:r>
            <a:r>
              <a:rPr lang="en-US" altLang="zh-CN" b="0" i="1" dirty="0" err="1">
                <a:solidFill>
                  <a:srgbClr val="060607"/>
                </a:solidFill>
                <a:effectLst/>
                <a:latin typeface="KaTeX_Math"/>
              </a:rPr>
              <a:t>w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，后者是</a:t>
            </a:r>
            <a:r>
              <a:rPr lang="pl-PL" altLang="zh-CN" b="0" i="1" dirty="0">
                <a:solidFill>
                  <a:srgbClr val="060607"/>
                </a:solidFill>
                <a:effectLst/>
                <a:latin typeface="KaTeX_Math"/>
              </a:rPr>
              <a:t>L(z) = log(1 + exp(−z))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，其中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z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是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y</a:t>
            </a:r>
            <a:r>
              <a:rPr lang="nn-NO" altLang="zh-CN" b="0" i="1" baseline="30000" dirty="0">
                <a:solidFill>
                  <a:srgbClr val="060607"/>
                </a:solidFill>
                <a:effectLst/>
                <a:latin typeface="KaTeX_Math"/>
              </a:rPr>
              <a:t>(i)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f (x</a:t>
            </a:r>
            <a:r>
              <a:rPr lang="nn-NO" altLang="zh-CN" b="0" i="1" baseline="30000" dirty="0">
                <a:solidFill>
                  <a:srgbClr val="060607"/>
                </a:solidFill>
                <a:effectLst/>
                <a:latin typeface="KaTeX_Math"/>
              </a:rPr>
              <a:t>(i)</a:t>
            </a:r>
            <a:r>
              <a:rPr lang="nn-NO" altLang="zh-CN" b="0" i="1" dirty="0">
                <a:solidFill>
                  <a:srgbClr val="060607"/>
                </a:solidFill>
                <a:effectLst/>
                <a:latin typeface="KaTeX_Math"/>
              </a:rPr>
              <a:t>)  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这不是</a:t>
            </a:r>
            <a:r>
              <a:rPr lang="en-US" altLang="zh-CN" b="0" i="1" dirty="0">
                <a:solidFill>
                  <a:srgbClr val="060607"/>
                </a:solidFill>
                <a:effectLst/>
                <a:latin typeface="KaTeX_Math"/>
              </a:rPr>
              <a:t>sigmoid</a:t>
            </a:r>
            <a:r>
              <a:rPr lang="zh-CN" altLang="en-US" b="0" i="1" dirty="0">
                <a:solidFill>
                  <a:srgbClr val="060607"/>
                </a:solidFill>
                <a:effectLst/>
                <a:latin typeface="KaTeX_Math"/>
              </a:rPr>
              <a:t>或者阶跃那些激活函数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6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3C897A-F592-D5F8-C493-B5AD083E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1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BFC56-8D9F-2098-309F-8B63360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D2840-D3E4-861B-A9DA-D1AD035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Select the Regularization Hyperparameter??——Use </a:t>
            </a:r>
            <a:r>
              <a:rPr lang="en-US" altLang="zh-CN" b="1" dirty="0"/>
              <a:t>cross-validation</a:t>
            </a:r>
            <a:r>
              <a:rPr lang="en-US" altLang="zh-CN" dirty="0"/>
              <a:t> </a:t>
            </a:r>
            <a:r>
              <a:rPr lang="en-US" altLang="zh-CN" b="1" dirty="0"/>
              <a:t>on training set </a:t>
            </a:r>
            <a:r>
              <a:rPr lang="en-US" altLang="zh-CN" dirty="0"/>
              <a:t>to select the best value of C</a:t>
            </a:r>
          </a:p>
          <a:p>
            <a:r>
              <a:rPr lang="zh-CN" altLang="en-US" dirty="0"/>
              <a:t>具体做法是设定一组</a:t>
            </a:r>
            <a:r>
              <a:rPr lang="en-US" altLang="zh-CN" dirty="0"/>
              <a:t>C</a:t>
            </a:r>
            <a:r>
              <a:rPr lang="zh-CN" altLang="en-US" dirty="0"/>
              <a:t>，然后放到训练集验证集中看准确率最高是谁，画出线来，就选之。</a:t>
            </a:r>
          </a:p>
        </p:txBody>
      </p:sp>
    </p:spTree>
    <p:extLst>
      <p:ext uri="{BB962C8B-B14F-4D97-AF65-F5344CB8AC3E}">
        <p14:creationId xmlns:p14="http://schemas.microsoft.com/office/powerpoint/2010/main" val="3053189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29A1-9375-2C64-A7CE-475DE7F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2B99A-9CA6-3F12-2E75-C711BC0E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4DD47-9107-42D4-9E34-93127828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1" y="281725"/>
            <a:ext cx="9066667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43087-F4F0-597C-C169-A8566F964674}"/>
              </a:ext>
            </a:extLst>
          </p:cNvPr>
          <p:cNvSpPr/>
          <p:nvPr/>
        </p:nvSpPr>
        <p:spPr>
          <a:xfrm>
            <a:off x="-243840" y="-411480"/>
            <a:ext cx="12832080" cy="8717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719C4-E0F5-DB6F-623A-E4254480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3305C8-FDEB-F89A-FB7B-7C85C72FEF99}"/>
              </a:ext>
            </a:extLst>
          </p:cNvPr>
          <p:cNvSpPr/>
          <p:nvPr/>
        </p:nvSpPr>
        <p:spPr>
          <a:xfrm>
            <a:off x="-243840" y="-411480"/>
            <a:ext cx="12832080" cy="87172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1E247B-E5C2-790A-24AA-D8C8038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C6FB-EC44-4873-35DE-AD42E7B2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 </a:t>
            </a:r>
            <a:r>
              <a:rPr lang="zh-CN" altLang="en-US" dirty="0"/>
              <a:t>中没有训练集，所以</a:t>
            </a:r>
            <a:r>
              <a:rPr lang="en-US" altLang="zh-CN" dirty="0"/>
              <a:t>training area ==0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K-d tree  </a:t>
            </a:r>
            <a:r>
              <a:rPr lang="zh-CN" altLang="en-US" b="1" dirty="0">
                <a:solidFill>
                  <a:srgbClr val="FF0000"/>
                </a:solidFill>
              </a:rPr>
              <a:t>要补充学习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P21</a:t>
            </a:r>
            <a:r>
              <a:rPr lang="zh-CN" altLang="en-US" b="1" dirty="0">
                <a:solidFill>
                  <a:srgbClr val="FF0000"/>
                </a:solidFill>
              </a:rPr>
              <a:t>这张</a:t>
            </a:r>
            <a:r>
              <a:rPr lang="en-US" altLang="zh-CN" b="1" dirty="0">
                <a:solidFill>
                  <a:srgbClr val="FF0000"/>
                </a:solidFill>
              </a:rPr>
              <a:t>slide</a:t>
            </a:r>
            <a:r>
              <a:rPr lang="zh-CN" altLang="en-US" b="1" dirty="0">
                <a:solidFill>
                  <a:srgbClr val="FF0000"/>
                </a:solidFill>
              </a:rPr>
              <a:t>还是不懂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FEC5-64C8-D99A-E043-2FF700E9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居然是第三部分，没想到明天要讲这么多内容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D956D-C2F6-EB33-E8EF-B41C867F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0" i="0" dirty="0">
                <a:effectLst/>
                <a:latin typeface="system-ui"/>
              </a:rPr>
              <a:t>spin-off	</a:t>
            </a:r>
            <a:r>
              <a:rPr lang="zh-CN" altLang="en-US" b="0" i="0" dirty="0">
                <a:effectLst/>
                <a:latin typeface="system-ui"/>
              </a:rPr>
              <a:t>副产品的</a:t>
            </a:r>
            <a:endParaRPr lang="en-US" altLang="zh-CN" b="0" i="0" dirty="0">
              <a:effectLst/>
              <a:latin typeface="system-ui"/>
            </a:endParaRPr>
          </a:p>
          <a:p>
            <a:r>
              <a:rPr lang="en-US" altLang="zh-CN" b="0" i="0" dirty="0">
                <a:effectLst/>
                <a:latin typeface="system-ui"/>
              </a:rPr>
              <a:t>The name, </a:t>
            </a:r>
            <a:r>
              <a:rPr lang="en-US" altLang="zh-CN" b="0" i="0" dirty="0" err="1">
                <a:effectLst/>
                <a:latin typeface="system-ui"/>
              </a:rPr>
              <a:t>Jupyter</a:t>
            </a:r>
            <a:r>
              <a:rPr lang="en-US" altLang="zh-CN" b="0" i="0" dirty="0">
                <a:effectLst/>
                <a:latin typeface="system-ui"/>
              </a:rPr>
              <a:t>, comes from the core supported programming languages that it supports: </a:t>
            </a:r>
            <a:r>
              <a:rPr lang="en-US" altLang="zh-CN" b="1" i="0" dirty="0">
                <a:effectLst/>
                <a:latin typeface="system-ui"/>
              </a:rPr>
              <a:t>Julia, Python, and R.</a:t>
            </a:r>
          </a:p>
          <a:p>
            <a:endParaRPr lang="en-US" altLang="zh-CN" b="1" i="0" dirty="0">
              <a:effectLst/>
              <a:latin typeface="system-ui"/>
            </a:endParaRPr>
          </a:p>
          <a:p>
            <a:endParaRPr lang="en-US" altLang="zh-CN" b="1" i="0" dirty="0">
              <a:effectLst/>
              <a:latin typeface="system-ui"/>
            </a:endParaRPr>
          </a:p>
          <a:p>
            <a:r>
              <a:rPr lang="en-US" altLang="zh-CN" b="1" dirty="0"/>
              <a:t>Here are some useful keyboard shortcuts:</a:t>
            </a:r>
          </a:p>
          <a:p>
            <a:r>
              <a:rPr lang="en-US" altLang="zh-CN" b="1" dirty="0"/>
              <a:t>- [arrow keys] - move up or down cells</a:t>
            </a:r>
          </a:p>
          <a:p>
            <a:r>
              <a:rPr lang="en-US" altLang="zh-CN" b="1" dirty="0"/>
              <a:t>- b - create new cell below current one</a:t>
            </a:r>
          </a:p>
          <a:p>
            <a:r>
              <a:rPr lang="en-US" altLang="zh-CN" b="1" dirty="0"/>
              <a:t>- a - create new cell above current one</a:t>
            </a:r>
          </a:p>
          <a:p>
            <a:r>
              <a:rPr lang="en-US" altLang="zh-CN" b="1" dirty="0"/>
              <a:t>- dd - delete current cell</a:t>
            </a:r>
          </a:p>
          <a:p>
            <a:r>
              <a:rPr lang="en-US" altLang="zh-CN" b="1" dirty="0"/>
              <a:t>- m - change cell to Markdown (default is code)				</a:t>
            </a:r>
            <a:r>
              <a:rPr lang="zh-CN" altLang="en-US" b="1" dirty="0"/>
              <a:t>切回用</a:t>
            </a:r>
            <a:r>
              <a:rPr lang="en-US" altLang="zh-CN" b="1" dirty="0"/>
              <a:t>Y</a:t>
            </a:r>
          </a:p>
          <a:p>
            <a:r>
              <a:rPr lang="en-US" altLang="zh-CN" b="1" dirty="0"/>
              <a:t>- [enter] - edit cell</a:t>
            </a:r>
          </a:p>
          <a:p>
            <a:r>
              <a:rPr lang="en-US" altLang="zh-CN" b="1" dirty="0"/>
              <a:t>- [</a:t>
            </a:r>
            <a:r>
              <a:rPr lang="en-US" altLang="zh-CN" b="1" dirty="0" err="1"/>
              <a:t>ctrl+enter</a:t>
            </a:r>
            <a:r>
              <a:rPr lang="en-US" altLang="zh-CN" b="1" dirty="0"/>
              <a:t>] - render/run the current cell</a:t>
            </a:r>
          </a:p>
          <a:p>
            <a:r>
              <a:rPr lang="en-US" altLang="zh-CN" b="1" dirty="0"/>
              <a:t>- [</a:t>
            </a:r>
            <a:r>
              <a:rPr lang="en-US" altLang="zh-CN" b="1" dirty="0" err="1"/>
              <a:t>shift+enter</a:t>
            </a:r>
            <a:r>
              <a:rPr lang="en-US" altLang="zh-CN" b="1" dirty="0"/>
              <a:t>] - render/run the current cell, and move to the next cell.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15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EC8F89-4D3A-5DC6-EF0F-A2A7B802A1BB}"/>
              </a:ext>
            </a:extLst>
          </p:cNvPr>
          <p:cNvSpPr txBox="1"/>
          <p:nvPr/>
        </p:nvSpPr>
        <p:spPr>
          <a:xfrm>
            <a:off x="196985" y="45249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Recommanded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 version: </a:t>
            </a:r>
            <a:r>
              <a:rPr lang="en-US" altLang="zh-CN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Anaconda3-4.2.0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9D803A-7B24-8D52-EB89-0F5DEE2FA965}"/>
              </a:ext>
            </a:extLst>
          </p:cNvPr>
          <p:cNvSpPr txBox="1"/>
          <p:nvPr/>
        </p:nvSpPr>
        <p:spPr>
          <a:xfrm>
            <a:off x="196985" y="817865"/>
            <a:ext cx="9520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https://github.com/adam-p/markdown-here/wiki/Markdown-Cheatsheet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D631BC-2202-42E6-B264-D351C9556CF7}"/>
              </a:ext>
            </a:extLst>
          </p:cNvPr>
          <p:cNvSpPr txBox="1"/>
          <p:nvPr/>
        </p:nvSpPr>
        <p:spPr>
          <a:xfrm>
            <a:off x="101226" y="1423831"/>
            <a:ext cx="103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use the `--notebook-dir=mydir` option to start the notebook in a particular directory.</a:t>
            </a:r>
          </a:p>
          <a:p>
            <a:r>
              <a:rPr lang="zh-CN" altLang="en-US" dirty="0"/>
              <a:t>- Windows: create a shortcut to run `jupyter-notebook.exe --notebook-dir=%userprofile%`.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F46C16-9260-56A4-A052-F39E5567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796"/>
            <a:ext cx="6267652" cy="3882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125CC1-B5B1-5518-5364-E0540207B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56" y="2185992"/>
            <a:ext cx="4200525" cy="1714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FB5547-87F3-72B9-5E4A-0614EC6B89E7}"/>
              </a:ext>
            </a:extLst>
          </p:cNvPr>
          <p:cNvSpPr txBox="1"/>
          <p:nvPr/>
        </p:nvSpPr>
        <p:spPr>
          <a:xfrm>
            <a:off x="6549755" y="3844305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Pop,insert,del</a:t>
            </a:r>
            <a:r>
              <a:rPr lang="zh-CN" altLang="en-US" dirty="0"/>
              <a:t>之前我用得少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B0B28B-545F-3708-0A06-14FEAF10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571" y="4248140"/>
            <a:ext cx="4389100" cy="267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4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5DB286-48FE-3F05-515A-8420C712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8" y="686807"/>
            <a:ext cx="8058150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D0073-A1BB-E765-9C72-62CF36F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" y="3721529"/>
            <a:ext cx="6349057" cy="19177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981B60-6F74-BC19-C91F-AABC6D62C571}"/>
              </a:ext>
            </a:extLst>
          </p:cNvPr>
          <p:cNvSpPr txBox="1"/>
          <p:nvPr/>
        </p:nvSpPr>
        <p:spPr>
          <a:xfrm>
            <a:off x="228398" y="2680424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2.4 String methods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8534C-C6C4-D6B4-2914-E374DD0936F8}"/>
              </a:ext>
            </a:extLst>
          </p:cNvPr>
          <p:cNvSpPr txBox="1"/>
          <p:nvPr/>
        </p:nvSpPr>
        <p:spPr>
          <a:xfrm>
            <a:off x="145712" y="76458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tuples</a:t>
            </a:r>
            <a:r>
              <a:rPr lang="zh-CN" altLang="en-US" dirty="0"/>
              <a:t>，之前用得少，一般是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BF19A2-285F-3D0B-CB0E-5E67FDDA4B91}"/>
              </a:ext>
            </a:extLst>
          </p:cNvPr>
          <p:cNvSpPr txBox="1"/>
          <p:nvPr/>
        </p:nvSpPr>
        <p:spPr>
          <a:xfrm>
            <a:off x="228398" y="3216755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之前用得多的只有</a:t>
            </a:r>
            <a:r>
              <a:rPr lang="en-US" altLang="zh-CN" dirty="0" err="1"/>
              <a:t>string.split</a:t>
            </a:r>
            <a:r>
              <a:rPr lang="en-US" altLang="zh-CN" dirty="0"/>
              <a:t>(‘,’)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23257D-507C-FBB9-0920-DEA5B0A87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5613"/>
            <a:ext cx="5712880" cy="22096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A21395D-FCD9-0402-4C01-C2D4BD1C0649}"/>
              </a:ext>
            </a:extLst>
          </p:cNvPr>
          <p:cNvSpPr txBox="1"/>
          <p:nvPr/>
        </p:nvSpPr>
        <p:spPr>
          <a:xfrm>
            <a:off x="7310134" y="5986527"/>
            <a:ext cx="42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用得是冒号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Helvetica Neue"/>
              </a:rPr>
              <a:t>coma{:0.2f}</a:t>
            </a:r>
          </a:p>
        </p:txBody>
      </p:sp>
    </p:spTree>
    <p:extLst>
      <p:ext uri="{BB962C8B-B14F-4D97-AF65-F5344CB8AC3E}">
        <p14:creationId xmlns:p14="http://schemas.microsoft.com/office/powerpoint/2010/main" val="27726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EEBED1-1CFB-7C61-A419-B9A2D907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68"/>
            <a:ext cx="66675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0AE7D4-752F-5B10-DB19-C637F99FD4D8}"/>
              </a:ext>
            </a:extLst>
          </p:cNvPr>
          <p:cNvSpPr txBox="1"/>
          <p:nvPr/>
        </p:nvSpPr>
        <p:spPr>
          <a:xfrm>
            <a:off x="145712" y="76458"/>
            <a:ext cx="42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2.5 dictionary	</a:t>
            </a:r>
            <a:r>
              <a:rPr lang="zh-CN" altLang="en-US" b="1" dirty="0"/>
              <a:t>这个直接进去查、重看也</a:t>
            </a:r>
            <a:r>
              <a:rPr lang="en-US" altLang="zh-CN" b="1" dirty="0"/>
              <a:t>ok</a:t>
            </a:r>
            <a:r>
              <a:rPr lang="zh-CN" altLang="en-US" b="1" dirty="0"/>
              <a:t>，基本不太熟悉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EE818-3359-75B4-1549-4D8F40BA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8914"/>
            <a:ext cx="7538936" cy="1702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7C394B-4DB7-3525-B129-4A950F91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12" y="4257981"/>
            <a:ext cx="4915103" cy="26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2581</Words>
  <Application>Microsoft Office PowerPoint</Application>
  <PresentationFormat>宽屏</PresentationFormat>
  <Paragraphs>195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-apple-system</vt:lpstr>
      <vt:lpstr>Helvetica Neue</vt:lpstr>
      <vt:lpstr>KaTeX_Main</vt:lpstr>
      <vt:lpstr>KaTeX_Math</vt:lpstr>
      <vt:lpstr>system-ui</vt:lpstr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第二张PPT极其痛苦</vt:lpstr>
      <vt:lpstr>PowerPoint 演示文稿</vt:lpstr>
      <vt:lpstr>PowerPoint 演示文稿</vt:lpstr>
      <vt:lpstr>居然是第三部分，没想到明天要讲这么多内容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Lec2-2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91</cp:revision>
  <dcterms:created xsi:type="dcterms:W3CDTF">2024-09-05T08:58:56Z</dcterms:created>
  <dcterms:modified xsi:type="dcterms:W3CDTF">2024-09-13T05:08:18Z</dcterms:modified>
</cp:coreProperties>
</file>