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E31A-CAC6-4500-4D15-D11317385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D5E9E-06D1-3F30-D8FF-C76F599F3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2990F-39D1-7A00-8D31-A72CE0CF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1F693-DB8C-C68D-54DD-251F8556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550F-B356-F5E2-B287-3022978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73E8-CEFD-98E2-5E20-6D43E0D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3FF1C-F2BA-3390-3EA2-6561D8CF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29E91-A523-A5D0-FB2A-0A997FD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FDFB-CC8D-6C4C-C5A2-1D3B129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E145-5E67-8C81-27C9-42A9C355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71B04-6ECB-1A00-04B4-6BAA5424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F5A81-10A6-6C12-136F-C7E506A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30FA7-5FCC-5D92-7F9C-0521DCF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0B6C9-F9C1-867F-4D54-40E0ABB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E4E62-A2E6-D411-E8BE-904F3A7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80CE-BCFB-9594-BCA4-BEAE41F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B4C27-194B-D927-40D5-5D9014B9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273E7-5021-F70F-C9A1-09BE68D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47FC-BF4A-E89A-67F9-504B323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80A6-22B8-1C9E-1669-E32DC6F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F3D5-6B0B-D661-0E98-2245298C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5AD46-3B0A-07F5-63A3-CF28BE62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978A-338C-F40E-9E61-70B85983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B7245-CB97-F313-B27E-E424F2AF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D4C67-D28F-D908-5E5A-859417C2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0F52-E7B7-7FFE-02F2-6295A2E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DC3EC-6639-68BC-382F-09261D9E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E1A4C-B179-1DBB-7292-7C8697A4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05473-403E-6D56-050A-1E96528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2E652-B073-2BA9-261F-ED61CC8F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AC221-11BC-FFC9-F49A-F74DB67C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4083-CDB4-FFB0-199A-91D50731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DC339-F8FB-FB3A-E586-52D971D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069FD-5645-FD06-1489-96008802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0356-E1A8-9532-77CB-3C7BB1E0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4423D3-FF36-DA64-D09C-CD016ED0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B6A54-5F2A-CAD1-3077-9B4A2B1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379E94-2AB5-793F-7008-84FD702A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054D3-FCEA-8A39-0057-042303A4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16EB-5EC6-660A-B639-752E5C08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C91FE3-FBF2-D0E8-BA1A-39D4588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43D1B-EA90-48F8-5609-67CA78D0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740C6-23C5-A319-F0FB-BEAE7EA5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5F7C4-025D-B60F-51B6-E207A1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2C504-2115-8E44-8676-15F74AF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B9C7D-7E2B-0CB7-FDAC-A42230B9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5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FCCE-C272-954B-BD6C-CFFAC142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7929A-BF6D-4714-580E-A14E7651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69AF4-A0DE-45C1-60FD-9EC5B9D3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CE464-0F59-9361-50F2-518ABD1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6FCFC-C56F-37DE-7883-3C2C2B2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98B8E-08DA-47BC-EA4F-ABF79E1D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6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149C2-E408-0C93-BF0B-A46A606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F45A9-7110-ED17-2A4F-781D8F6A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13D1A-0D55-D867-8AD2-DFC9E5BD3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0A4B-3488-B124-F4F8-A3AA24CA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A5773-AAFA-64C3-B7CE-3B1787A4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D7282-ADD7-960E-CFD9-65CA6C8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6401F1-9731-667B-193B-C39B94C9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8C4C-16A7-41D4-77A7-9D19055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56D2D-E651-7B78-35E3-C43CECBC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164A-5282-42FA-B9DB-9C70FE9AEFEC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9E064-275A-D807-522B-4C07A9D65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73A5A-6274-5E29-F97A-4E7077A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thesre/article/details/1157855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51662208/article/details/1356941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109AA-5922-1DCA-A069-589115283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算法图解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9400C-CF4C-58AA-9AB5-B7D329F79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20240916-</a:t>
            </a:r>
          </a:p>
          <a:p>
            <a:r>
              <a:rPr lang="zh-CN" altLang="en-US" dirty="0"/>
              <a:t>因为课程：</a:t>
            </a:r>
            <a:r>
              <a:rPr lang="en-US" altLang="zh-CN" dirty="0"/>
              <a:t>Algorithms and Game Theory</a:t>
            </a:r>
            <a:r>
              <a:rPr lang="zh-CN" altLang="en-US" dirty="0"/>
              <a:t>有大</a:t>
            </a:r>
            <a:r>
              <a:rPr lang="en-US" altLang="zh-CN" dirty="0"/>
              <a:t>O</a:t>
            </a:r>
            <a:r>
              <a:rPr lang="zh-CN" altLang="en-US" dirty="0"/>
              <a:t>表示法、枚举、贪心、动态规划等前置知识，所以赶快来找这本书看看了。</a:t>
            </a:r>
          </a:p>
        </p:txBody>
      </p:sp>
    </p:spTree>
    <p:extLst>
      <p:ext uri="{BB962C8B-B14F-4D97-AF65-F5344CB8AC3E}">
        <p14:creationId xmlns:p14="http://schemas.microsoft.com/office/powerpoint/2010/main" val="2994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6B5D-91B5-B3E3-57D4-CCEAFAA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快速排序 分而治之</a:t>
            </a:r>
            <a:r>
              <a:rPr lang="en-US" altLang="zh-CN" dirty="0"/>
              <a:t>divide and conquer(D&amp;C)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B5CE0-6DAD-5088-F953-8454D123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Recursion--(include)--</a:t>
            </a:r>
            <a:r>
              <a:rPr lang="en-US" altLang="zh-CN" dirty="0">
                <a:sym typeface="Wingdings" panose="05000000000000000000" pitchFamily="2" charset="2"/>
              </a:rPr>
              <a:t>D&amp;C---</a:t>
            </a:r>
            <a:r>
              <a:rPr lang="en-US" altLang="zh-CN" dirty="0"/>
              <a:t>--(include)--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Quicksort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例子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：每次调用要缩小问题的规模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这不是和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一样的口吻么？？异同在哪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我暂时的理解是，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D&amp;C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确确实实是把问题本身（比如土地面积大小）变小了，而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倒是从背包小容量开始考虑去推广到大容量问题</a:t>
            </a:r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欧几里得算法？？？这是最大公因数的原理吗？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https://www.khanacademy.org/ computing/computer-science/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ryptography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modarithmetic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/a/the-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euclidean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-algorithm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7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7829-B240-C8CB-988A-3FD3C77B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2C72-A776-4FDC-4977-E916DAF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2——</a:t>
            </a:r>
            <a:r>
              <a:rPr lang="zh-CN" altLang="en-US" dirty="0"/>
              <a:t>这个便于理解为什么</a:t>
            </a:r>
            <a:r>
              <a:rPr lang="en-US" altLang="zh-CN" dirty="0"/>
              <a:t>base case </a:t>
            </a:r>
            <a:r>
              <a:rPr lang="zh-CN" altLang="en-US" dirty="0"/>
              <a:t>要叫</a:t>
            </a:r>
            <a:r>
              <a:rPr lang="en-US" altLang="zh-CN" dirty="0"/>
              <a:t>base case---</a:t>
            </a:r>
            <a:r>
              <a:rPr lang="zh-CN" altLang="en-US" dirty="0"/>
              <a:t>求纯数数组元素之和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编写涉及数组的递归函数时，基线条件通常是数组为空或只包含一个元素。</a:t>
            </a:r>
            <a:endParaRPr lang="en-US" altLang="zh-CN" dirty="0"/>
          </a:p>
          <a:p>
            <a:r>
              <a:rPr lang="en-US" altLang="zh-CN" dirty="0"/>
              <a:t>Haskell</a:t>
            </a:r>
            <a:r>
              <a:rPr lang="zh-CN" altLang="en-US" dirty="0"/>
              <a:t>：</a:t>
            </a:r>
            <a:r>
              <a:rPr lang="en-US" altLang="zh-CN" dirty="0"/>
              <a:t>Haskell</a:t>
            </a:r>
            <a:r>
              <a:rPr lang="zh-CN" altLang="en-US" dirty="0"/>
              <a:t>等函数式编程语言没有循环，因此你只能使用递归来编写这样的函数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CA089-91AB-5B2B-B552-C25D62F9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7" y="2748066"/>
            <a:ext cx="66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A351-B8D9-B216-15F2-A61D4E2B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8C3FA-9C27-0F7B-F1D0-F77B776D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写尾递归的区别在函数内</a:t>
            </a:r>
            <a:r>
              <a:rPr lang="en-US" altLang="zh-CN" dirty="0"/>
              <a:t>return </a:t>
            </a:r>
            <a:r>
              <a:rPr lang="zh-CN" altLang="en-US" dirty="0"/>
              <a:t>的对象，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return</a:t>
            </a:r>
            <a:r>
              <a:rPr lang="zh-CN" altLang="en-US" dirty="0"/>
              <a:t>的对象或者是</a:t>
            </a:r>
            <a:r>
              <a:rPr lang="en-US" altLang="zh-CN" dirty="0"/>
              <a:t>0——recursive</a:t>
            </a:r>
            <a:r>
              <a:rPr lang="zh-CN" altLang="en-US" dirty="0"/>
              <a:t>，或者是</a:t>
            </a:r>
            <a:r>
              <a:rPr lang="en-US" altLang="zh-CN" dirty="0"/>
              <a:t>total——</a:t>
            </a:r>
            <a:r>
              <a:rPr lang="en-US" altLang="zh-CN" dirty="0" err="1"/>
              <a:t>tail_recursive</a:t>
            </a:r>
            <a:endParaRPr lang="en-US" altLang="zh-CN" dirty="0"/>
          </a:p>
          <a:p>
            <a:pPr lvl="1"/>
            <a:r>
              <a:rPr lang="zh-CN" altLang="en-US" dirty="0"/>
              <a:t>第二个</a:t>
            </a:r>
            <a:r>
              <a:rPr lang="en-US" altLang="zh-CN" dirty="0"/>
              <a:t>return</a:t>
            </a:r>
            <a:r>
              <a:rPr lang="zh-CN" altLang="en-US" dirty="0"/>
              <a:t>的对象：</a:t>
            </a:r>
            <a:r>
              <a:rPr lang="en-US" altLang="zh-CN" dirty="0"/>
              <a:t>recursive</a:t>
            </a:r>
            <a:r>
              <a:rPr lang="zh-CN" altLang="en-US" dirty="0"/>
              <a:t>是</a:t>
            </a:r>
            <a:r>
              <a:rPr lang="en-US" altLang="zh-CN" dirty="0"/>
              <a:t>return n*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，而</a:t>
            </a:r>
            <a:r>
              <a:rPr lang="en-US" altLang="zh-CN" dirty="0" err="1"/>
              <a:t>tail_recursive</a:t>
            </a:r>
            <a:r>
              <a:rPr lang="zh-CN" altLang="en-US" dirty="0"/>
              <a:t>是</a:t>
            </a:r>
            <a:r>
              <a:rPr lang="en-US" altLang="zh-CN" dirty="0"/>
              <a:t>return </a:t>
            </a:r>
            <a:r>
              <a:rPr lang="zh-CN" altLang="en-US" dirty="0"/>
              <a:t>的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arr,n</a:t>
            </a:r>
            <a:r>
              <a:rPr lang="en-US" altLang="zh-CN" dirty="0"/>
              <a:t>*app(</a:t>
            </a:r>
            <a:r>
              <a:rPr lang="en-US" altLang="zh-CN" dirty="0" err="1"/>
              <a:t>arr</a:t>
            </a:r>
            <a:r>
              <a:rPr lang="en-US" altLang="zh-CN" dirty="0"/>
              <a:t>))</a:t>
            </a:r>
            <a:r>
              <a:rPr lang="zh-CN" altLang="en-US" dirty="0"/>
              <a:t>，一个</a:t>
            </a:r>
            <a:r>
              <a:rPr lang="en-US" altLang="zh-CN" dirty="0"/>
              <a:t>n</a:t>
            </a:r>
            <a:r>
              <a:rPr lang="zh-CN" altLang="en-US" dirty="0"/>
              <a:t>是函数外一个是函数内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做了</a:t>
            </a:r>
            <a:r>
              <a:rPr lang="en-US" altLang="zh-CN" dirty="0"/>
              <a:t>4.1</a:t>
            </a:r>
            <a:r>
              <a:rPr lang="zh-CN" altLang="en-US" dirty="0"/>
              <a:t>和</a:t>
            </a:r>
            <a:r>
              <a:rPr lang="en-US" altLang="zh-CN" dirty="0"/>
              <a:t>4.2</a:t>
            </a:r>
            <a:r>
              <a:rPr lang="zh-CN" altLang="en-US" dirty="0"/>
              <a:t>，先跳过</a:t>
            </a:r>
            <a:r>
              <a:rPr lang="en-US" altLang="zh-CN" dirty="0"/>
              <a:t>4.3</a:t>
            </a:r>
            <a:r>
              <a:rPr lang="zh-CN" altLang="en-US" dirty="0"/>
              <a:t>和</a:t>
            </a:r>
            <a:r>
              <a:rPr lang="en-US" altLang="zh-CN" dirty="0"/>
              <a:t>4.4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Wok</a:t>
            </a:r>
            <a:r>
              <a:rPr lang="zh-CN" altLang="en-US" dirty="0"/>
              <a:t>二分查找也是一种</a:t>
            </a:r>
            <a:r>
              <a:rPr lang="en-US" altLang="zh-CN" dirty="0"/>
              <a:t>D&amp;C</a:t>
            </a:r>
            <a:r>
              <a:rPr lang="zh-CN" altLang="en-US" dirty="0"/>
              <a:t>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86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8387-D645-28BE-CC44-943913E5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AB8F5-A09F-2E3F-7091-ADCA79A2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语言标准库中的函数</a:t>
            </a:r>
            <a:r>
              <a:rPr lang="en-US" altLang="zh-CN" dirty="0" err="1"/>
              <a:t>qsort</a:t>
            </a:r>
            <a:r>
              <a:rPr lang="zh-CN" altLang="en-US" dirty="0"/>
              <a:t>实现的就是快速排序。</a:t>
            </a:r>
            <a:endParaRPr lang="en-US" altLang="zh-CN" dirty="0"/>
          </a:p>
          <a:p>
            <a:r>
              <a:rPr lang="zh-CN" altLang="en-US" dirty="0"/>
              <a:t>快速排序</a:t>
            </a:r>
            <a:r>
              <a:rPr lang="en-US" altLang="zh-CN" dirty="0"/>
              <a:t>quick sort</a:t>
            </a:r>
            <a:r>
              <a:rPr lang="zh-CN" altLang="en-US" dirty="0"/>
              <a:t>的思路：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选择基准值</a:t>
            </a:r>
            <a:r>
              <a:rPr lang="en-US" altLang="zh-CN" dirty="0"/>
              <a:t>pivot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将数组分成两个子数组：小于基准值的元素和大于基准值的元素。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对这两个子数组进行快速排序。</a:t>
            </a:r>
            <a:endParaRPr lang="en-US" altLang="zh-CN" dirty="0"/>
          </a:p>
          <a:p>
            <a:r>
              <a:rPr lang="zh-CN" altLang="en-US" dirty="0"/>
              <a:t>归纳推理</a:t>
            </a:r>
            <a:r>
              <a:rPr lang="en-US" altLang="zh-CN" dirty="0"/>
              <a:t>inductive proofs </a:t>
            </a:r>
            <a:r>
              <a:rPr lang="zh-CN" altLang="en-US" dirty="0"/>
              <a:t>包括两部分：</a:t>
            </a:r>
            <a:r>
              <a:rPr lang="en-US" altLang="zh-CN" dirty="0"/>
              <a:t>the base case and the inductive case——</a:t>
            </a:r>
            <a:r>
              <a:rPr lang="zh-CN" altLang="en-US" dirty="0"/>
              <a:t>为什么忽然说；归纳推理呢？是要说</a:t>
            </a:r>
            <a:r>
              <a:rPr lang="en-US" altLang="zh-CN" dirty="0" err="1"/>
              <a:t>qsort</a:t>
            </a:r>
            <a:r>
              <a:rPr lang="zh-CN" altLang="en-US" dirty="0"/>
              <a:t>是对任意长度的数组都有用：</a:t>
            </a:r>
            <a:endParaRPr lang="en-US" altLang="zh-CN" dirty="0"/>
          </a:p>
          <a:p>
            <a:pPr lvl="1"/>
            <a:r>
              <a:rPr lang="zh-CN" altLang="en-US" dirty="0"/>
              <a:t>在基线条件中，我证明这种算法对空数组或包含一个元素的数组管用。</a:t>
            </a:r>
            <a:endParaRPr lang="en-US" altLang="zh-CN" dirty="0"/>
          </a:p>
          <a:p>
            <a:pPr lvl="1"/>
            <a:r>
              <a:rPr lang="zh-CN" altLang="en-US" dirty="0"/>
              <a:t>在归纳条件中，我证明如果快速排序对包含一个元素的数组管用，对包含两个元素的数组也将管用，以此类推。因此，快速排序对任何长度的数组都管用。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9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B7E7-F20A-8BDD-1D8C-716AD51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3DA6-C94F-04CB-39E1-6A6DD01D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qsort</a:t>
            </a:r>
            <a:r>
              <a:rPr lang="zh-CN" altLang="en-US" dirty="0"/>
              <a:t>我就先不复现了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F1BD4-4276-87A8-1E63-6AD20F18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5" y="2429865"/>
            <a:ext cx="97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A310-2A12-8514-7B96-F95BFC46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ED996-FCC7-8E2F-A084-8E18174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quick sort</a:t>
            </a:r>
            <a:r>
              <a:rPr lang="zh-CN" altLang="en-US" dirty="0"/>
              <a:t>（注意，书本有时候翻译成快速排序，有时候又翻译成快速查找）比</a:t>
            </a:r>
            <a:r>
              <a:rPr lang="en-US" altLang="zh-CN" dirty="0"/>
              <a:t>merge sort </a:t>
            </a:r>
            <a:r>
              <a:rPr lang="zh-CN" altLang="en-US" dirty="0"/>
              <a:t>更好？</a:t>
            </a:r>
            <a:endParaRPr lang="en-US" altLang="zh-CN" dirty="0"/>
          </a:p>
          <a:p>
            <a:pPr lvl="1"/>
            <a:r>
              <a:rPr lang="zh-CN" altLang="en-US" dirty="0"/>
              <a:t>快速查找的常量比合并查找小，它们的运行时间都为O(n log n)，快速查找的速度将更快。</a:t>
            </a:r>
            <a:endParaRPr lang="en-US" altLang="zh-CN" dirty="0"/>
          </a:p>
          <a:p>
            <a:pPr lvl="1"/>
            <a:r>
              <a:rPr lang="zh-CN" altLang="en-US" dirty="0"/>
              <a:t>因为相对于遇上最糟情况，</a:t>
            </a:r>
            <a:r>
              <a:rPr lang="en-US" altLang="zh-CN" dirty="0" err="1"/>
              <a:t>Qsort</a:t>
            </a:r>
            <a:r>
              <a:rPr lang="zh-CN" altLang="en-US" dirty="0"/>
              <a:t>遇上平均情况的可能性要大得多。</a:t>
            </a:r>
            <a:endParaRPr lang="en-US" altLang="zh-CN" dirty="0"/>
          </a:p>
          <a:p>
            <a:r>
              <a:rPr lang="en-US" altLang="zh-CN" dirty="0" err="1"/>
              <a:t>Qsort</a:t>
            </a:r>
            <a:r>
              <a:rPr lang="zh-CN" altLang="en-US" dirty="0"/>
              <a:t>最糟是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）层栈（</a:t>
            </a:r>
            <a:r>
              <a:rPr lang="en-US" altLang="zh-CN" dirty="0"/>
              <a:t>simple search</a:t>
            </a:r>
            <a:r>
              <a:rPr lang="zh-CN" altLang="en-US" dirty="0"/>
              <a:t>）*每层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）次移动</a:t>
            </a:r>
            <a:r>
              <a:rPr lang="en-US" altLang="zh-CN" dirty="0"/>
              <a:t>=O(n</a:t>
            </a:r>
            <a:r>
              <a:rPr lang="en-US" altLang="zh-CN" baseline="30000" dirty="0"/>
              <a:t>2</a:t>
            </a:r>
            <a:r>
              <a:rPr lang="en-US" altLang="zh-CN" dirty="0"/>
              <a:t>)   (selection sort)</a:t>
            </a:r>
            <a:r>
              <a:rPr lang="zh-CN" altLang="en-US" dirty="0"/>
              <a:t>，比如原本就有序了而</a:t>
            </a:r>
            <a:r>
              <a:rPr lang="en-US" altLang="zh-CN" dirty="0"/>
              <a:t>pivot</a:t>
            </a:r>
            <a:r>
              <a:rPr lang="zh-CN" altLang="en-US" dirty="0"/>
              <a:t>选择数组第一个数。最好是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）层</a:t>
            </a:r>
            <a:r>
              <a:rPr lang="en-US" altLang="zh-CN" dirty="0"/>
              <a:t>(binary search)</a:t>
            </a:r>
            <a:r>
              <a:rPr lang="zh-CN" altLang="en-US" dirty="0"/>
              <a:t>*每层</a:t>
            </a:r>
            <a:r>
              <a:rPr lang="en-US" altLang="zh-CN" dirty="0"/>
              <a:t>O(n)</a:t>
            </a:r>
            <a:r>
              <a:rPr lang="zh-CN" altLang="en-US" dirty="0"/>
              <a:t>次移动</a:t>
            </a:r>
            <a:r>
              <a:rPr lang="en-US" altLang="zh-CN" dirty="0"/>
              <a:t>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，原本就有序了然后从正中间划分。当然随机选</a:t>
            </a:r>
            <a:r>
              <a:rPr lang="en-US" altLang="zh-CN" dirty="0"/>
              <a:t>pivot</a:t>
            </a:r>
            <a:r>
              <a:rPr lang="zh-CN" altLang="en-US" dirty="0"/>
              <a:t>也是这个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6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C7F4-A2B2-936E-3309-8002E97B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(right)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5377-EDAD-5D95-7B45-C03ABE64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	O(n)</a:t>
            </a:r>
          </a:p>
          <a:p>
            <a:r>
              <a:rPr lang="en-US" altLang="zh-CN" dirty="0"/>
              <a:t>4.6	O(n)</a:t>
            </a:r>
          </a:p>
          <a:p>
            <a:r>
              <a:rPr lang="en-US" altLang="zh-CN" dirty="0"/>
              <a:t>4.7	O(1)</a:t>
            </a:r>
          </a:p>
          <a:p>
            <a:r>
              <a:rPr lang="en-US" altLang="zh-CN" dirty="0"/>
              <a:t>4.8	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0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3BFE-6198-8FB6-81D5-CE4459B1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散列表 </a:t>
            </a:r>
            <a:r>
              <a:rPr lang="en-US" altLang="zh-CN" dirty="0"/>
              <a:t>hash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C86E-C1D1-94CD-39C9-0AD7F3BA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用银行员报苹果单价这个例子太好了，从而引出为啥要散列表</a:t>
            </a:r>
            <a:r>
              <a:rPr lang="en-US" altLang="zh-CN" dirty="0"/>
              <a:t>——</a:t>
            </a:r>
            <a:r>
              <a:rPr lang="zh-CN" altLang="en-US" dirty="0"/>
              <a:t>我们想要</a:t>
            </a:r>
            <a:r>
              <a:rPr lang="en-US" altLang="zh-CN" dirty="0"/>
              <a:t>O(1)!</a:t>
            </a:r>
          </a:p>
          <a:p>
            <a:r>
              <a:rPr lang="zh-CN" altLang="en-US" dirty="0"/>
              <a:t>怎么实现的呢？应用的就是数组索引来</a:t>
            </a:r>
            <a:r>
              <a:rPr lang="en-US" altLang="zh-CN" dirty="0"/>
              <a:t>search</a:t>
            </a:r>
            <a:r>
              <a:rPr lang="zh-CN" altLang="en-US" dirty="0"/>
              <a:t>是</a:t>
            </a:r>
            <a:r>
              <a:rPr lang="en-US" altLang="zh-CN" dirty="0"/>
              <a:t>O(1)——</a:t>
            </a:r>
            <a:r>
              <a:rPr lang="zh-CN" altLang="en-US" dirty="0"/>
              <a:t>如前文所说，而散列函数就是要获取</a:t>
            </a:r>
            <a:r>
              <a:rPr lang="en-US" altLang="zh-CN" dirty="0"/>
              <a:t>index</a:t>
            </a:r>
            <a:r>
              <a:rPr lang="zh-CN" altLang="en-US" dirty="0"/>
              <a:t>的。它通过三个前提实现了一定能命中：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）相同的</a:t>
            </a:r>
            <a:r>
              <a:rPr lang="en-US" altLang="zh-CN" dirty="0"/>
              <a:t>input</a:t>
            </a:r>
            <a:r>
              <a:rPr lang="zh-CN" altLang="en-US" dirty="0"/>
              <a:t>获得相同的</a:t>
            </a:r>
            <a:r>
              <a:rPr lang="en-US" altLang="zh-CN" dirty="0"/>
              <a:t>index——consistent</a:t>
            </a:r>
            <a:r>
              <a:rPr lang="zh-CN" altLang="en-US" dirty="0"/>
              <a:t>一致性。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）不同的</a:t>
            </a:r>
            <a:r>
              <a:rPr lang="en-US" altLang="zh-CN" dirty="0"/>
              <a:t>input</a:t>
            </a:r>
            <a:r>
              <a:rPr lang="zh-CN" altLang="en-US" dirty="0"/>
              <a:t>获得不同的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）获得的</a:t>
            </a:r>
            <a:r>
              <a:rPr lang="en-US" altLang="zh-CN" dirty="0"/>
              <a:t>index</a:t>
            </a:r>
            <a:r>
              <a:rPr lang="zh-CN" altLang="en-US" dirty="0"/>
              <a:t>一定在数组框定的范围内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中如何实现？</a:t>
            </a:r>
            <a:r>
              <a:rPr lang="en-US" altLang="zh-CN" dirty="0"/>
              <a:t>——</a:t>
            </a:r>
            <a:r>
              <a:rPr lang="zh-CN" altLang="en-US" dirty="0"/>
              <a:t>字典</a:t>
            </a:r>
            <a:r>
              <a:rPr lang="en-US" altLang="zh-CN" dirty="0"/>
              <a:t>a=</a:t>
            </a:r>
            <a:r>
              <a:rPr lang="en-US" altLang="zh-CN" dirty="0" err="1"/>
              <a:t>dict</a:t>
            </a:r>
            <a:r>
              <a:rPr lang="en-US" altLang="zh-CN" dirty="0"/>
              <a:t>()	</a:t>
            </a:r>
            <a:r>
              <a:rPr lang="zh-CN" altLang="en-US" dirty="0"/>
              <a:t>然后</a:t>
            </a:r>
            <a:r>
              <a:rPr lang="en-US" altLang="zh-CN" dirty="0"/>
              <a:t>a[“hello”]=1</a:t>
            </a:r>
          </a:p>
        </p:txBody>
      </p:sp>
    </p:spTree>
    <p:extLst>
      <p:ext uri="{BB962C8B-B14F-4D97-AF65-F5344CB8AC3E}">
        <p14:creationId xmlns:p14="http://schemas.microsoft.com/office/powerpoint/2010/main" val="328493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0247-9E18-4EF5-76BF-84BBBC6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707A5-91A1-5763-CD9A-95193BEC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所以</a:t>
            </a:r>
            <a:r>
              <a:rPr lang="en-US" altLang="zh-CN" strike="sngStrike" dirty="0"/>
              <a:t>exercise </a:t>
            </a:r>
            <a:r>
              <a:rPr lang="zh-CN" altLang="en-US" strike="sngStrike" dirty="0"/>
              <a:t>中显然</a:t>
            </a:r>
            <a:r>
              <a:rPr lang="en-US" altLang="zh-CN" strike="sngStrike" dirty="0"/>
              <a:t>5.1</a:t>
            </a:r>
            <a:r>
              <a:rPr lang="zh-CN" altLang="en-US" strike="sngStrike" dirty="0"/>
              <a:t>不满足（</a:t>
            </a:r>
            <a:r>
              <a:rPr lang="en-US" altLang="zh-CN" strike="sngStrike" dirty="0"/>
              <a:t>2</a:t>
            </a:r>
            <a:r>
              <a:rPr lang="zh-CN" altLang="en-US" strike="sngStrike" dirty="0"/>
              <a:t>），</a:t>
            </a:r>
            <a:r>
              <a:rPr lang="en-US" altLang="zh-CN" strike="sngStrike" dirty="0"/>
              <a:t>5.2</a:t>
            </a:r>
            <a:r>
              <a:rPr lang="zh-CN" altLang="en-US" strike="sngStrike" dirty="0"/>
              <a:t>不满足（</a:t>
            </a:r>
            <a:r>
              <a:rPr lang="en-US" altLang="zh-CN" strike="sngStrike" dirty="0"/>
              <a:t>1</a:t>
            </a:r>
            <a:r>
              <a:rPr lang="zh-CN" altLang="en-US" strike="sngStrike" dirty="0"/>
              <a:t>），</a:t>
            </a:r>
            <a:r>
              <a:rPr lang="en-US" altLang="zh-CN" strike="sngStrike" dirty="0"/>
              <a:t>5.3</a:t>
            </a:r>
            <a:r>
              <a:rPr lang="zh-CN" altLang="en-US" strike="sngStrike" dirty="0"/>
              <a:t>满足，</a:t>
            </a:r>
            <a:r>
              <a:rPr lang="en-US" altLang="zh-CN" strike="sngStrike" dirty="0"/>
              <a:t>5.4</a:t>
            </a:r>
            <a:r>
              <a:rPr lang="zh-CN" altLang="en-US" strike="sngStrike" dirty="0"/>
              <a:t>应该不满足毕竟有可能有不同数组但长度相同</a:t>
            </a:r>
            <a:endParaRPr lang="en-US" altLang="zh-CN" strike="sngStrike" dirty="0"/>
          </a:p>
          <a:p>
            <a:r>
              <a:rPr lang="en-US" altLang="zh-CN" dirty="0"/>
              <a:t>Consistent ,Not consistent , Not consistent , Consistent ——</a:t>
            </a:r>
            <a:r>
              <a:rPr lang="zh-CN" altLang="en-US" dirty="0"/>
              <a:t>这道题问的是“是否</a:t>
            </a:r>
            <a:r>
              <a:rPr lang="en-US" altLang="zh-CN" dirty="0"/>
              <a:t>consistent</a:t>
            </a:r>
            <a:r>
              <a:rPr lang="zh-CN" altLang="en-US" dirty="0"/>
              <a:t>”也就是只问了是不是</a:t>
            </a:r>
            <a:r>
              <a:rPr lang="en-US" altLang="zh-CN" dirty="0"/>
              <a:t>same </a:t>
            </a:r>
            <a:r>
              <a:rPr lang="en-US" altLang="zh-CN" dirty="0" err="1"/>
              <a:t>input</a:t>
            </a:r>
            <a:r>
              <a:rPr lang="en-US" altLang="zh-CN" dirty="0" err="1">
                <a:sym typeface="Wingdings" panose="05000000000000000000" pitchFamily="2" charset="2"/>
              </a:rPr>
              <a:t>same</a:t>
            </a:r>
            <a:r>
              <a:rPr lang="en-US" altLang="zh-CN" dirty="0">
                <a:sym typeface="Wingdings" panose="05000000000000000000" pitchFamily="2" charset="2"/>
              </a:rPr>
              <a:t>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0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6AD6-8AB2-7BAA-33AE-07C31AD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C7130-ADE0-C10E-3EFB-51C0F84A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phone_book</a:t>
            </a:r>
            <a:r>
              <a:rPr lang="en-US" altLang="zh-CN" dirty="0"/>
              <a:t> = {}</a:t>
            </a:r>
            <a:r>
              <a:rPr lang="zh-CN" altLang="en-US" dirty="0"/>
              <a:t>与</a:t>
            </a:r>
            <a:r>
              <a:rPr lang="en-US" altLang="zh-CN" dirty="0" err="1"/>
              <a:t>phone_book</a:t>
            </a:r>
            <a:r>
              <a:rPr lang="en-US" altLang="zh-CN" dirty="0"/>
              <a:t> = 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等效</a:t>
            </a:r>
            <a:endParaRPr lang="en-US" altLang="zh-CN" dirty="0"/>
          </a:p>
          <a:p>
            <a:r>
              <a:rPr lang="zh-CN" altLang="en-US" dirty="0"/>
              <a:t>散列表适合用于： </a:t>
            </a:r>
            <a:endParaRPr lang="en-US" altLang="zh-CN" dirty="0"/>
          </a:p>
          <a:p>
            <a:pPr lvl="1"/>
            <a:r>
              <a:rPr lang="zh-CN" altLang="en-US" dirty="0"/>
              <a:t>模拟映射关系； （电话簿、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防止重复；</a:t>
            </a:r>
            <a:r>
              <a:rPr lang="en-US" altLang="zh-CN" dirty="0"/>
              <a:t>	(</a:t>
            </a:r>
            <a:r>
              <a:rPr lang="zh-CN" altLang="en-US" dirty="0"/>
              <a:t>投票案例</a:t>
            </a:r>
            <a:r>
              <a:rPr lang="en-US" altLang="zh-CN" dirty="0"/>
              <a:t>)</a:t>
            </a:r>
            <a:r>
              <a:rPr lang="zh-CN" altLang="en-US" dirty="0"/>
              <a:t> 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记住数据，以免服务器再通过处理来生成它们。  （</a:t>
            </a:r>
            <a:r>
              <a:rPr lang="en-US" altLang="zh-CN" dirty="0"/>
              <a:t>Amazon</a:t>
            </a:r>
            <a:r>
              <a:rPr lang="zh-CN" altLang="en-US" dirty="0"/>
              <a:t>缓存主页</a:t>
            </a:r>
            <a:r>
              <a:rPr lang="en-US" altLang="zh-CN" dirty="0"/>
              <a:t>,about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冲突</a:t>
            </a:r>
            <a:r>
              <a:rPr lang="en-US" altLang="zh-CN" dirty="0"/>
              <a:t>collision</a:t>
            </a:r>
          </a:p>
          <a:p>
            <a:r>
              <a:rPr lang="en-US" altLang="zh-CN" dirty="0"/>
              <a:t>O(1)</a:t>
            </a:r>
            <a:r>
              <a:rPr lang="zh-CN" altLang="en-US" dirty="0"/>
              <a:t> 意味着无论散列表包含一个元素还是</a:t>
            </a:r>
            <a:r>
              <a:rPr lang="en-US" altLang="zh-CN" dirty="0"/>
              <a:t>10</a:t>
            </a:r>
            <a:r>
              <a:rPr lang="zh-CN" altLang="en-US" dirty="0"/>
              <a:t>亿个元素，从其中获取数据所需的时间都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4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BDC-5F22-25F7-24BC-6075246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F60F-EF6A-0A74-7211-223945BE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www.manning.com/books/grokking-algorithms</a:t>
            </a:r>
            <a:r>
              <a:rPr lang="zh-CN" altLang="pt-BR" dirty="0"/>
              <a:t>或</a:t>
            </a:r>
            <a:r>
              <a:rPr lang="pt-BR" altLang="zh-CN" dirty="0"/>
              <a:t>https://github.com/egonschiele/grokking_ algorithms</a:t>
            </a:r>
          </a:p>
          <a:p>
            <a:r>
              <a:rPr lang="zh-CN" altLang="en-US" dirty="0"/>
              <a:t>本书所有的示例代码都是使用</a:t>
            </a:r>
            <a:r>
              <a:rPr lang="en-US" altLang="zh-CN" dirty="0"/>
              <a:t>Python 2.7</a:t>
            </a:r>
            <a:r>
              <a:rPr lang="zh-CN" altLang="en-US" dirty="0"/>
              <a:t>编写的。</a:t>
            </a:r>
          </a:p>
        </p:txBody>
      </p:sp>
    </p:spTree>
    <p:extLst>
      <p:ext uri="{BB962C8B-B14F-4D97-AF65-F5344CB8AC3E}">
        <p14:creationId xmlns:p14="http://schemas.microsoft.com/office/powerpoint/2010/main" val="243412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6ADA-1E4D-6423-57E3-B0CA7865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568D2-1324-F9B1-F403-1F7662C7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兼具数组和列表功能的散列表</a:t>
            </a:r>
            <a:r>
              <a:rPr lang="en-US" altLang="zh-CN" dirty="0"/>
              <a:t>hash table</a:t>
            </a:r>
            <a:r>
              <a:rPr lang="zh-CN" altLang="en-US" dirty="0"/>
              <a:t>出现了！但是就必须要减少最糟情况出现，即减少</a:t>
            </a:r>
            <a:r>
              <a:rPr lang="en-US" altLang="zh-CN" dirty="0"/>
              <a:t>collision</a:t>
            </a:r>
          </a:p>
          <a:p>
            <a:pPr lvl="1"/>
            <a:r>
              <a:rPr lang="en-US" altLang="zh-CN" dirty="0"/>
              <a:t> A low load factor </a:t>
            </a:r>
            <a:r>
              <a:rPr lang="zh-CN" altLang="en-US" dirty="0"/>
              <a:t>填装因子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A good hash function </a:t>
            </a:r>
            <a:r>
              <a:rPr lang="zh-CN" altLang="en-US" dirty="0"/>
              <a:t>散列函数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Load factor</a:t>
            </a:r>
            <a:r>
              <a:rPr lang="zh-CN" altLang="en-US" dirty="0">
                <a:highlight>
                  <a:srgbClr val="FFFF00"/>
                </a:highlight>
              </a:rPr>
              <a:t>是什么？ 待填入元素个数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散列表（数组形式啦）长度</a:t>
            </a:r>
            <a:r>
              <a:rPr lang="en-US" altLang="zh-CN" dirty="0"/>
              <a:t>	</a:t>
            </a:r>
            <a:r>
              <a:rPr lang="zh-CN" altLang="en-US" dirty="0"/>
              <a:t>如果差不多</a:t>
            </a:r>
            <a:r>
              <a:rPr lang="en-US" altLang="zh-CN" dirty="0"/>
              <a:t>1</a:t>
            </a:r>
            <a:r>
              <a:rPr lang="zh-CN" altLang="en-US"/>
              <a:t>就要调整长度了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98FBE-90D4-C0CA-9118-033FC6B8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26" y="4611308"/>
            <a:ext cx="3356338" cy="22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014C-2AC9-7785-C14C-315DD5E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0B70-2A8F-DBF8-1921-AD3865BB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P28</a:t>
            </a:r>
            <a:r>
              <a:rPr lang="zh-CN" altLang="en-US" dirty="0"/>
              <a:t>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377A5-12A4-3E23-518D-B4509163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2638524"/>
            <a:ext cx="5542857" cy="15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FBBD4-9AF0-FD23-472E-603188A6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70" y="4672176"/>
            <a:ext cx="4641794" cy="206903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4F2AAD4-7CD1-48F5-7591-85841ADB6657}"/>
              </a:ext>
            </a:extLst>
          </p:cNvPr>
          <p:cNvSpPr txBox="1">
            <a:spLocks/>
          </p:cNvSpPr>
          <p:nvPr/>
        </p:nvSpPr>
        <p:spPr>
          <a:xfrm>
            <a:off x="838200" y="46721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第三章</a:t>
            </a:r>
            <a:r>
              <a:rPr lang="en-US" altLang="zh-CN" dirty="0"/>
              <a:t>P34</a:t>
            </a:r>
            <a:r>
              <a:rPr lang="zh-CN" altLang="en-US" dirty="0"/>
              <a:t>代码又没缩进：</a:t>
            </a:r>
          </a:p>
        </p:txBody>
      </p:sp>
    </p:spTree>
    <p:extLst>
      <p:ext uri="{BB962C8B-B14F-4D97-AF65-F5344CB8AC3E}">
        <p14:creationId xmlns:p14="http://schemas.microsoft.com/office/powerpoint/2010/main" val="427542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8135-5E0E-2AEC-F79B-9357CFF5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哦</a:t>
            </a:r>
            <a:r>
              <a:rPr lang="en-US" altLang="zh-CN" dirty="0"/>
              <a:t>print</a:t>
            </a:r>
            <a:r>
              <a:rPr lang="zh-CN" altLang="en-US" dirty="0"/>
              <a:t>那个是</a:t>
            </a:r>
            <a:r>
              <a:rPr lang="en-US" altLang="zh-CN" dirty="0"/>
              <a:t>python</a:t>
            </a:r>
            <a:r>
              <a:rPr lang="zh-CN" altLang="en-US" dirty="0"/>
              <a:t>版本问题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09C38-55EC-FF3D-B07F-6BDDC9B9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46AD7-610D-FD25-64DC-6E0D6BC0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76190" cy="1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31A84-244F-AB83-D83C-2EED851A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73" y="1825625"/>
            <a:ext cx="3771429" cy="1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CB1054-0A7E-A003-464E-B504917C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36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6864-3902-BFE3-97E7-251388BA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9A9F-DBCB-26FC-1DCB-6DD63CE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50" y="3812693"/>
            <a:ext cx="10515600" cy="4351338"/>
          </a:xfrm>
        </p:spPr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以内的数最多要几次？</a:t>
            </a:r>
            <a:r>
              <a:rPr lang="en-US" altLang="zh-CN" dirty="0"/>
              <a:t>---7</a:t>
            </a:r>
            <a:r>
              <a:rPr lang="zh-CN" altLang="en-US" dirty="0"/>
              <a:t>次，不是</a:t>
            </a:r>
            <a:r>
              <a:rPr lang="en-US" altLang="zh-CN" dirty="0"/>
              <a:t>6</a:t>
            </a:r>
            <a:r>
              <a:rPr lang="zh-CN" altLang="en-US" dirty="0"/>
              <a:t>次或</a:t>
            </a:r>
            <a:r>
              <a:rPr lang="en-US" altLang="zh-CN" dirty="0"/>
              <a:t>8</a:t>
            </a:r>
            <a:r>
              <a:rPr lang="zh-CN" altLang="en-US" dirty="0"/>
              <a:t>次    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100= 6.6438</a:t>
            </a:r>
            <a:r>
              <a:rPr lang="zh-CN" altLang="en-US" dirty="0"/>
              <a:t>  </a:t>
            </a:r>
            <a:br>
              <a:rPr lang="en-US" altLang="zh-CN" dirty="0"/>
            </a:br>
            <a:r>
              <a:rPr lang="zh-CN" altLang="en-US" dirty="0"/>
              <a:t>不过不好说，如果是猜</a:t>
            </a:r>
            <a:r>
              <a:rPr lang="en-US" altLang="zh-CN" dirty="0"/>
              <a:t>1-4</a:t>
            </a:r>
            <a:r>
              <a:rPr lang="zh-CN" altLang="en-US" dirty="0"/>
              <a:t>的数，如果是</a:t>
            </a:r>
            <a:r>
              <a:rPr lang="en-US" altLang="zh-CN" dirty="0"/>
              <a:t>1</a:t>
            </a:r>
            <a:r>
              <a:rPr lang="zh-CN" altLang="en-US" dirty="0"/>
              <a:t>就是</a:t>
            </a:r>
            <a:r>
              <a:rPr lang="en-US" altLang="zh-CN" dirty="0"/>
              <a:t>2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</a:t>
            </a:r>
            <a:r>
              <a:rPr lang="zh-CN" altLang="en-US" dirty="0"/>
              <a:t>，如果是</a:t>
            </a:r>
            <a:r>
              <a:rPr lang="en-US" altLang="zh-CN" dirty="0"/>
              <a:t>4</a:t>
            </a:r>
            <a:r>
              <a:rPr lang="zh-CN" altLang="en-US" dirty="0"/>
              <a:t>就是</a:t>
            </a:r>
            <a:r>
              <a:rPr lang="en-US" altLang="zh-CN" dirty="0"/>
              <a:t>3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34</a:t>
            </a:r>
            <a:r>
              <a:rPr lang="zh-CN" altLang="en-US" dirty="0">
                <a:sym typeface="Wingdings" panose="05000000000000000000" pitchFamily="2" charset="2"/>
              </a:rPr>
              <a:t>。同理，</a:t>
            </a:r>
            <a:r>
              <a:rPr lang="en-US" altLang="zh-CN" dirty="0">
                <a:sym typeface="Wingdings" panose="05000000000000000000" pitchFamily="2" charset="2"/>
              </a:rPr>
              <a:t>64</a:t>
            </a:r>
            <a:r>
              <a:rPr lang="zh-CN" altLang="en-US" dirty="0">
                <a:sym typeface="Wingdings" panose="05000000000000000000" pitchFamily="2" charset="2"/>
              </a:rPr>
              <a:t>的话答案说是</a:t>
            </a:r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>
                <a:sym typeface="Wingdings" panose="05000000000000000000" pitchFamily="2" charset="2"/>
              </a:rPr>
              <a:t>次但我觉得也有</a:t>
            </a:r>
            <a:r>
              <a:rPr lang="en-US" altLang="zh-CN" dirty="0">
                <a:sym typeface="Wingdings" panose="05000000000000000000" pitchFamily="2" charset="2"/>
              </a:rPr>
              <a:t>7</a:t>
            </a:r>
            <a:r>
              <a:rPr lang="zh-CN" altLang="en-US" dirty="0">
                <a:sym typeface="Wingdings" panose="05000000000000000000" pitchFamily="2" charset="2"/>
              </a:rPr>
              <a:t>次的可能，不过</a:t>
            </a:r>
            <a:r>
              <a:rPr lang="en-US" altLang="zh-CN" dirty="0">
                <a:sym typeface="Wingdings" panose="05000000000000000000" pitchFamily="2" charset="2"/>
              </a:rPr>
              <a:t>O (n)</a:t>
            </a:r>
            <a:r>
              <a:rPr lang="zh-CN" altLang="en-US" dirty="0">
                <a:sym typeface="Wingdings" panose="05000000000000000000" pitchFamily="2" charset="2"/>
              </a:rPr>
              <a:t>是无疑的啦。</a:t>
            </a:r>
            <a:endParaRPr lang="en-US" altLang="zh-CN" dirty="0"/>
          </a:p>
          <a:p>
            <a:r>
              <a:rPr lang="zh-CN" altLang="en-US" dirty="0"/>
              <a:t>同样方法，如果是</a:t>
            </a:r>
            <a:r>
              <a:rPr lang="en-US" altLang="zh-CN" dirty="0"/>
              <a:t>1-64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zh-CN" altLang="en-US" dirty="0"/>
              <a:t>）最多需要猜几次？</a:t>
            </a:r>
            <a:r>
              <a:rPr lang="en-US" altLang="zh-CN" dirty="0"/>
              <a:t>--6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240000</a:t>
            </a:r>
            <a:r>
              <a:rPr lang="zh-CN" altLang="en-US" dirty="0"/>
              <a:t>个单词要找，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240000=17.87</a:t>
            </a:r>
            <a:r>
              <a:rPr lang="zh-CN" altLang="en-US" dirty="0"/>
              <a:t>往上取整</a:t>
            </a:r>
            <a:r>
              <a:rPr lang="en-US" altLang="zh-CN" dirty="0"/>
              <a:t>18</a:t>
            </a:r>
            <a:r>
              <a:rPr lang="zh-CN" altLang="en-US" dirty="0"/>
              <a:t>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DB55C-F66D-4C93-1680-76F40380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0" y="1540546"/>
            <a:ext cx="7771428" cy="15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A979FE-BAB0-FFEF-C204-8D659F7FFC21}"/>
              </a:ext>
            </a:extLst>
          </p:cNvPr>
          <p:cNvSpPr txBox="1"/>
          <p:nvPr/>
        </p:nvSpPr>
        <p:spPr>
          <a:xfrm>
            <a:off x="346363" y="3103418"/>
            <a:ext cx="547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日本的</a:t>
            </a:r>
            <a:r>
              <a:rPr lang="en-US" altLang="zh-CN" dirty="0"/>
              <a:t>0</a:t>
            </a:r>
            <a:r>
              <a:rPr lang="zh-CN" altLang="en-US" dirty="0"/>
              <a:t>居然会画一个斜杠啊，很神奇。</a:t>
            </a:r>
          </a:p>
        </p:txBody>
      </p:sp>
    </p:spTree>
    <p:extLst>
      <p:ext uri="{BB962C8B-B14F-4D97-AF65-F5344CB8AC3E}">
        <p14:creationId xmlns:p14="http://schemas.microsoft.com/office/powerpoint/2010/main" val="29274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6671-6447-A0DF-358A-05E9F14B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大</a:t>
            </a:r>
            <a:r>
              <a:rPr lang="en-US" altLang="zh-CN" dirty="0"/>
              <a:t>O</a:t>
            </a:r>
            <a:r>
              <a:rPr lang="zh-CN" altLang="en-US" dirty="0"/>
              <a:t>表示法</a:t>
            </a:r>
            <a:r>
              <a:rPr lang="en-US" altLang="zh-CN" b="1" dirty="0"/>
              <a:t>(Big O notation)</a:t>
            </a:r>
            <a:endParaRPr lang="zh-CN" altLang="en-US" b="1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FD2DE4B-DC82-3F62-3FF8-763851EC5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52913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logn</a:t>
                      </a:r>
                      <a:r>
                        <a:rPr lang="zh-CN" altLang="en-US" dirty="0"/>
                        <a:t>）  对数时间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二分查找法  </a:t>
                      </a:r>
                      <a:r>
                        <a:rPr lang="en-US" altLang="zh-CN" dirty="0"/>
                        <a:t>binary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O(n)   </a:t>
                      </a:r>
                      <a:r>
                        <a:rPr lang="zh-CN" altLang="en-US" dirty="0"/>
                        <a:t>线性时间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简单查找</a:t>
                      </a:r>
                      <a:r>
                        <a:rPr lang="en-US" altLang="zh-CN" dirty="0"/>
                        <a:t>simple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O(n!)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</a:t>
                      </a:r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选择排序法</a:t>
                      </a:r>
                      <a:r>
                        <a:rPr lang="en-US" altLang="zh-CN" dirty="0"/>
                        <a:t>selection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Chap2—</a:t>
                      </a:r>
                      <a:r>
                        <a:rPr lang="zh-CN" altLang="en-US" dirty="0"/>
                        <a:t>按播放量重建播放列表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nlogn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快速排序</a:t>
                      </a:r>
                      <a:r>
                        <a:rPr lang="en-US" altLang="zh-CN" dirty="0"/>
                        <a:t>Quick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F7D50EF-016E-1043-6E60-EB823FC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4185601"/>
            <a:ext cx="7562088" cy="26382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11AD3-F520-E2BB-ABAB-35FFEDB1E116}"/>
              </a:ext>
            </a:extLst>
          </p:cNvPr>
          <p:cNvSpPr txBox="1"/>
          <p:nvPr/>
        </p:nvSpPr>
        <p:spPr>
          <a:xfrm>
            <a:off x="8534400" y="4581395"/>
            <a:ext cx="365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至于</a:t>
            </a:r>
            <a:r>
              <a:rPr lang="en-US" altLang="zh-CN" dirty="0"/>
              <a:t>O(1)</a:t>
            </a:r>
            <a:r>
              <a:rPr lang="zh-CN" altLang="en-US" dirty="0"/>
              <a:t>， 意味着无论散列表包含一个元素还是</a:t>
            </a:r>
            <a:r>
              <a:rPr lang="en-US" altLang="zh-CN" dirty="0"/>
              <a:t>10</a:t>
            </a:r>
            <a:r>
              <a:rPr lang="zh-CN" altLang="en-US" dirty="0"/>
              <a:t>亿个元素，从其中获取数据所需的时间都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他虽然讲了很多数组和链表的差异（用表格可以很快说明），但</a:t>
            </a:r>
            <a:r>
              <a:rPr lang="en-US" altLang="zh-CN" dirty="0"/>
              <a:t>python</a:t>
            </a:r>
            <a:r>
              <a:rPr lang="zh-CN" altLang="en-US" dirty="0"/>
              <a:t>实际上是</a:t>
            </a:r>
            <a:r>
              <a:rPr lang="en-US" altLang="zh-CN" dirty="0"/>
              <a:t>list</a:t>
            </a:r>
            <a:r>
              <a:rPr lang="zh-CN" altLang="en-US" dirty="0"/>
              <a:t>多而不是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607D7D-2A5C-FBB0-8ECD-4838FEBD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13504"/>
              </p:ext>
            </p:extLst>
          </p:nvPr>
        </p:nvGraphicFramePr>
        <p:xfrm>
          <a:off x="838200" y="325961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9688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9087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4637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479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4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从无序的</a:t>
            </a:r>
            <a:r>
              <a:rPr lang="en-US" altLang="zh-CN" dirty="0"/>
              <a:t>”</a:t>
            </a:r>
            <a:r>
              <a:rPr lang="zh-CN" altLang="en-US" dirty="0"/>
              <a:t>歌曲</a:t>
            </a:r>
            <a:r>
              <a:rPr lang="en-US" altLang="zh-CN" dirty="0"/>
              <a:t>—</a:t>
            </a:r>
            <a:r>
              <a:rPr lang="zh-CN" altLang="en-US" dirty="0"/>
              <a:t>播放量列表</a:t>
            </a:r>
            <a:r>
              <a:rPr lang="en-US" altLang="zh-CN" dirty="0"/>
              <a:t>”</a:t>
            </a:r>
            <a:r>
              <a:rPr lang="zh-CN" altLang="en-US" dirty="0"/>
              <a:t>中整理出按播放量排序的新列表需要多少操作数：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sz="1800" dirty="0"/>
              <a:t>你说得没错，并非每次都需要检查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个元素。第一次需要检查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个元素，但随后检查的元素数依次为</a:t>
            </a:r>
            <a:r>
              <a:rPr lang="en-US" altLang="zh-CN" sz="1800" dirty="0"/>
              <a:t>n  1, n – 2, …, 2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  <a:r>
              <a:rPr lang="zh-CN" altLang="en-US" sz="1800" dirty="0"/>
              <a:t>。平均每次检查的元素数为</a:t>
            </a:r>
            <a:r>
              <a:rPr lang="en-US" altLang="zh-CN" sz="1800" dirty="0"/>
              <a:t>1/2 × n</a:t>
            </a:r>
            <a:r>
              <a:rPr lang="zh-CN" altLang="en-US" sz="1800" dirty="0"/>
              <a:t>，因此运行时间为</a:t>
            </a:r>
            <a:r>
              <a:rPr lang="en-US" altLang="zh-CN" sz="1800" dirty="0"/>
              <a:t>O(n × 1/2 × n)</a:t>
            </a:r>
            <a:r>
              <a:rPr lang="zh-CN" altLang="en-US" sz="1800" dirty="0"/>
              <a:t>。但大</a:t>
            </a:r>
            <a:r>
              <a:rPr lang="en-US" altLang="zh-CN" sz="1800" dirty="0"/>
              <a:t>O</a:t>
            </a:r>
            <a:r>
              <a:rPr lang="zh-CN" altLang="en-US" sz="1800" dirty="0"/>
              <a:t>表示法省略诸如</a:t>
            </a:r>
            <a:r>
              <a:rPr lang="en-US" altLang="zh-CN" sz="1800" dirty="0"/>
              <a:t>1/2</a:t>
            </a:r>
            <a:r>
              <a:rPr lang="zh-CN" altLang="en-US" sz="1800" dirty="0"/>
              <a:t>这样的常数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 err="1"/>
              <a:t>List.pop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365D59-D2C8-B0D6-6B33-DCB9F199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08" y="3401095"/>
            <a:ext cx="3927919" cy="34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57078-76C4-EF9E-36F6-BDBF1DF3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递归</a:t>
            </a:r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69D3C-B529-A414-7418-2DC0DD4B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602"/>
            <a:ext cx="10515597" cy="2228887"/>
          </a:xfrm>
        </p:spPr>
        <p:txBody>
          <a:bodyPr/>
          <a:lstStyle/>
          <a:p>
            <a:r>
              <a:rPr lang="zh-CN" altLang="en-US" dirty="0"/>
              <a:t>开盒找祖母的钥匙，很常见的整蛊游戏。</a:t>
            </a:r>
            <a:r>
              <a:rPr lang="en-US" altLang="zh-CN" dirty="0"/>
              <a:t>——loop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recursion</a:t>
            </a:r>
            <a:r>
              <a:rPr lang="zh-CN" altLang="en-US" dirty="0"/>
              <a:t> 都可以，是不是所有的</a:t>
            </a:r>
            <a:r>
              <a:rPr lang="en-US" altLang="zh-CN" dirty="0"/>
              <a:t>recursion</a:t>
            </a:r>
            <a:r>
              <a:rPr lang="zh-CN" altLang="en-US" dirty="0"/>
              <a:t>都可以用</a:t>
            </a:r>
            <a:r>
              <a:rPr lang="en-US" altLang="zh-CN" dirty="0"/>
              <a:t>loop </a:t>
            </a:r>
            <a:r>
              <a:rPr lang="zh-CN" altLang="en-US" dirty="0"/>
              <a:t>或者 </a:t>
            </a:r>
            <a:r>
              <a:rPr lang="en-US" altLang="zh-CN" dirty="0"/>
              <a:t>iterate</a:t>
            </a:r>
            <a:r>
              <a:rPr lang="zh-CN" altLang="en-US" dirty="0"/>
              <a:t>写呢？有些比如阶乘</a:t>
            </a:r>
            <a:r>
              <a:rPr lang="en-US" altLang="zh-CN" dirty="0"/>
              <a:t>factorial </a:t>
            </a:r>
            <a:r>
              <a:rPr lang="zh-CN" altLang="en-US" dirty="0"/>
              <a:t>都可以，但有些只是</a:t>
            </a:r>
            <a:r>
              <a:rPr lang="en-US" altLang="zh-CN" dirty="0"/>
              <a:t>recursion</a:t>
            </a:r>
            <a:r>
              <a:rPr lang="zh-CN" altLang="en-US" dirty="0"/>
              <a:t>好</a:t>
            </a:r>
            <a:r>
              <a:rPr lang="en-US" altLang="zh-CN" dirty="0"/>
              <a:t>-</a:t>
            </a:r>
            <a:r>
              <a:rPr lang="zh-CN" altLang="en-US" dirty="0"/>
              <a:t>哪些？深度优先、分而治之、递归树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也回答了为什么第三章在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种中独厚</a:t>
            </a:r>
            <a:r>
              <a:rPr lang="en-US" altLang="zh-CN" dirty="0">
                <a:sym typeface="Wingdings" panose="05000000000000000000" pitchFamily="2" charset="2"/>
              </a:rPr>
              <a:t>recursion</a:t>
            </a:r>
            <a:r>
              <a:rPr lang="zh-CN" altLang="en-US" dirty="0">
                <a:sym typeface="Wingdings" panose="05000000000000000000" pitchFamily="2" charset="2"/>
              </a:rPr>
              <a:t>，和后面的快排、图与广度深度优先等算法有关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3A986-7E31-5580-1528-0A9D729385B5}"/>
              </a:ext>
            </a:extLst>
          </p:cNvPr>
          <p:cNvSpPr txBox="1"/>
          <p:nvPr/>
        </p:nvSpPr>
        <p:spPr>
          <a:xfrm>
            <a:off x="235527" y="6211669"/>
            <a:ext cx="785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loop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iterate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traversal</a:t>
            </a:r>
            <a:r>
              <a:rPr lang="zh-CN" altLang="en-US" dirty="0">
                <a:hlinkClick r:id="rId2"/>
              </a:rPr>
              <a:t>和</a:t>
            </a:r>
            <a:r>
              <a:rPr lang="en-US" altLang="zh-CN" dirty="0">
                <a:hlinkClick r:id="rId2"/>
              </a:rPr>
              <a:t>recursion</a:t>
            </a:r>
            <a:r>
              <a:rPr lang="zh-CN" altLang="en-US" dirty="0">
                <a:hlinkClick r:id="rId2"/>
              </a:rPr>
              <a:t>这几个词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遍历 英文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CCC14851-6033-F0D5-6C41-9AF141847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3555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1849583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5160815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   </a:t>
                      </a:r>
                      <a:r>
                        <a:rPr lang="zh-CN" altLang="en-US" dirty="0"/>
                        <a:t>满足条件下的重复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   </a:t>
                      </a:r>
                      <a:r>
                        <a:rPr lang="zh-CN" altLang="en-US" dirty="0"/>
                        <a:t>按顺序访问列表内每一项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Traversal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访问 树中每个节点且</a:t>
                      </a:r>
                      <a:r>
                        <a:rPr lang="zh-CN" altLang="en-US" b="1" dirty="0"/>
                        <a:t>只访问一次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 调用 自身    栈（内存占用高）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9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4F9D-334E-8BC7-8C36-E9C7DAF6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E0C68-8039-8890-CAA5-083F8626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前面循环要点是有个</a:t>
            </a:r>
            <a:r>
              <a:rPr lang="en-US" altLang="zh-CN" dirty="0" err="1"/>
              <a:t>box_pile</a:t>
            </a:r>
            <a:endParaRPr lang="en-US" altLang="zh-CN" dirty="0"/>
          </a:p>
          <a:p>
            <a:r>
              <a:rPr lang="zh-CN" altLang="en-US" dirty="0"/>
              <a:t>后面</a:t>
            </a:r>
            <a:r>
              <a:rPr lang="en-US" altLang="zh-CN" dirty="0"/>
              <a:t>recursion</a:t>
            </a:r>
            <a:r>
              <a:rPr lang="zh-CN" altLang="en-US" dirty="0"/>
              <a:t>要点是有退出机制：基线条件</a:t>
            </a:r>
            <a:r>
              <a:rPr lang="en-US" altLang="zh-CN" dirty="0"/>
              <a:t>base case</a:t>
            </a:r>
            <a:r>
              <a:rPr lang="zh-CN" altLang="en-US" dirty="0"/>
              <a:t>，而不仅仅有递归条件</a:t>
            </a:r>
            <a:r>
              <a:rPr lang="en-US" altLang="zh-CN" dirty="0"/>
              <a:t>recursive case——</a:t>
            </a:r>
            <a:r>
              <a:rPr lang="zh-CN" altLang="en-US" dirty="0"/>
              <a:t>忽然发现人类社会不就是这种</a:t>
            </a:r>
            <a:r>
              <a:rPr lang="en-US" altLang="zh-CN" dirty="0"/>
              <a:t>recursion</a:t>
            </a:r>
            <a:r>
              <a:rPr lang="zh-CN" altLang="en-US" dirty="0"/>
              <a:t>？ 内卷就是缺乏</a:t>
            </a:r>
            <a:r>
              <a:rPr lang="en-US" altLang="zh-CN" dirty="0"/>
              <a:t>baseline condition</a:t>
            </a:r>
          </a:p>
          <a:p>
            <a:r>
              <a:rPr lang="zh-CN" altLang="en-US" dirty="0"/>
              <a:t>调用栈 </a:t>
            </a:r>
            <a:r>
              <a:rPr lang="en-US" altLang="zh-CN" dirty="0"/>
              <a:t>call stack </a:t>
            </a:r>
            <a:r>
              <a:rPr lang="zh-CN" altLang="en-US" dirty="0"/>
              <a:t>这不仅仅是调用自身，而是调用任何函数时的结构。</a:t>
            </a:r>
            <a:r>
              <a:rPr lang="en-US" altLang="zh-CN" dirty="0"/>
              <a:t>Greet()</a:t>
            </a:r>
            <a:r>
              <a:rPr lang="zh-CN" altLang="en-US" dirty="0"/>
              <a:t>中包含了</a:t>
            </a:r>
            <a:r>
              <a:rPr lang="en-US" altLang="zh-CN" dirty="0"/>
              <a:t>greet2()</a:t>
            </a:r>
            <a:r>
              <a:rPr lang="zh-CN" altLang="en-US" dirty="0"/>
              <a:t>、</a:t>
            </a:r>
            <a:r>
              <a:rPr lang="en-US" altLang="zh-CN" dirty="0"/>
              <a:t>bye()</a:t>
            </a:r>
            <a:r>
              <a:rPr lang="zh-CN" altLang="en-US" dirty="0"/>
              <a:t>俩函数，那么函数的变量等整个所占的内存一块一块，是按照栈的形式来的</a:t>
            </a:r>
            <a:r>
              <a:rPr lang="en-US" altLang="zh-CN" dirty="0"/>
              <a:t>——</a:t>
            </a:r>
          </a:p>
          <a:p>
            <a:pPr lvl="1"/>
            <a:r>
              <a:rPr lang="zh-CN" altLang="en-US" dirty="0"/>
              <a:t>而递归函数也</a:t>
            </a:r>
            <a:r>
              <a:rPr lang="en-US" altLang="zh-CN" dirty="0"/>
              <a:t>call stack</a:t>
            </a:r>
            <a:r>
              <a:rPr lang="zh-CN" altLang="en-US" dirty="0"/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97441-4750-790E-7BC7-3BB8D7D5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29" y="4835732"/>
            <a:ext cx="3361905" cy="16571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D95F2-9EC3-5BFE-A498-A5F48245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33" y="5064843"/>
            <a:ext cx="2988904" cy="142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0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1C8F-B24C-4C6D-C0EF-5116E91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38E90-A0FF-1CE4-46B7-81907855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266"/>
          </a:xfrm>
        </p:spPr>
        <p:txBody>
          <a:bodyPr/>
          <a:lstStyle/>
          <a:p>
            <a:r>
              <a:rPr lang="zh-CN" altLang="en-US" dirty="0"/>
              <a:t>祖母的盒子就有点类似深度优先遍历而不是</a:t>
            </a:r>
            <a:r>
              <a:rPr lang="en-US" altLang="zh-CN" dirty="0"/>
              <a:t>loop</a:t>
            </a:r>
            <a:r>
              <a:rPr lang="zh-CN" altLang="en-US" dirty="0"/>
              <a:t>类似的广度优先遍历了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5496F-1E05-27DD-59A4-0C1D2CD8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08" y="2713891"/>
            <a:ext cx="2664856" cy="19806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E4821C-2843-CD99-1C29-C20D2A42B4D9}"/>
              </a:ext>
            </a:extLst>
          </p:cNvPr>
          <p:cNvSpPr txBox="1">
            <a:spLocks/>
          </p:cNvSpPr>
          <p:nvPr/>
        </p:nvSpPr>
        <p:spPr>
          <a:xfrm>
            <a:off x="838200" y="4832061"/>
            <a:ext cx="7017327" cy="88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</a:t>
            </a:r>
            <a:r>
              <a:rPr lang="en-US" altLang="zh-CN" dirty="0"/>
              <a:t>call stack</a:t>
            </a:r>
            <a:r>
              <a:rPr lang="zh-CN" altLang="en-US" dirty="0"/>
              <a:t>的问题是占用内存过大，怎么办？</a:t>
            </a:r>
            <a:r>
              <a:rPr lang="en-US" altLang="zh-CN" dirty="0"/>
              <a:t>——</a:t>
            </a:r>
            <a:r>
              <a:rPr lang="zh-CN" altLang="en-US" dirty="0"/>
              <a:t>尾递归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CB7AF8-F808-B028-8663-00B33595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72" y="3313767"/>
            <a:ext cx="3435584" cy="317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5300CD-E2FA-C3E6-CC59-2937C2D0D53E}"/>
              </a:ext>
            </a:extLst>
          </p:cNvPr>
          <p:cNvSpPr txBox="1"/>
          <p:nvPr/>
        </p:nvSpPr>
        <p:spPr>
          <a:xfrm>
            <a:off x="593944" y="5966798"/>
            <a:ext cx="756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什么是尾递归？尾递归和普通递归的区别是什么</a:t>
            </a:r>
            <a:r>
              <a:rPr lang="en-US" altLang="zh-CN" dirty="0">
                <a:hlinkClick r:id="rId4"/>
              </a:rPr>
              <a:t>?-CSDN</a:t>
            </a:r>
            <a:r>
              <a:rPr lang="zh-CN" altLang="en-US" dirty="0">
                <a:hlinkClick r:id="rId4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1809</Words>
  <Application>Microsoft Office PowerPoint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Wingdings</vt:lpstr>
      <vt:lpstr>Office 主题​​</vt:lpstr>
      <vt:lpstr>算法图解</vt:lpstr>
      <vt:lpstr>PowerPoint 演示文稿</vt:lpstr>
      <vt:lpstr>第一章</vt:lpstr>
      <vt:lpstr>第一章 大O表示法(Big O notation)</vt:lpstr>
      <vt:lpstr>第二章 选择排序</vt:lpstr>
      <vt:lpstr>第二章 选择排序</vt:lpstr>
      <vt:lpstr>第三章 递归recursion</vt:lpstr>
      <vt:lpstr>PowerPoint 演示文稿</vt:lpstr>
      <vt:lpstr>PowerPoint 演示文稿</vt:lpstr>
      <vt:lpstr>第四章 快速排序 分而治之divide and conquer(D&amp;C)</vt:lpstr>
      <vt:lpstr>PowerPoint 演示文稿</vt:lpstr>
      <vt:lpstr>习题感受</vt:lpstr>
      <vt:lpstr>PowerPoint 演示文稿</vt:lpstr>
      <vt:lpstr>PowerPoint 演示文稿</vt:lpstr>
      <vt:lpstr>PowerPoint 演示文稿</vt:lpstr>
      <vt:lpstr>习题(right)</vt:lpstr>
      <vt:lpstr>第五章 散列表 hash table</vt:lpstr>
      <vt:lpstr>Exercise</vt:lpstr>
      <vt:lpstr>PowerPoint 演示文稿</vt:lpstr>
      <vt:lpstr>PowerPoint 演示文稿</vt:lpstr>
      <vt:lpstr>勘误</vt:lpstr>
      <vt:lpstr>哦print那个是python版本问题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70</cp:revision>
  <dcterms:created xsi:type="dcterms:W3CDTF">2024-09-16T06:01:39Z</dcterms:created>
  <dcterms:modified xsi:type="dcterms:W3CDTF">2024-09-19T04:16:57Z</dcterms:modified>
</cp:coreProperties>
</file>