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71" r:id="rId5"/>
    <p:sldId id="270" r:id="rId6"/>
    <p:sldId id="258" r:id="rId7"/>
    <p:sldId id="259" r:id="rId8"/>
    <p:sldId id="262" r:id="rId9"/>
    <p:sldId id="263" r:id="rId10"/>
    <p:sldId id="265" r:id="rId11"/>
    <p:sldId id="264" r:id="rId12"/>
    <p:sldId id="266" r:id="rId13"/>
    <p:sldId id="268" r:id="rId14"/>
    <p:sldId id="267" r:id="rId15"/>
    <p:sldId id="286" r:id="rId16"/>
    <p:sldId id="287" r:id="rId17"/>
    <p:sldId id="288" r:id="rId18"/>
    <p:sldId id="289" r:id="rId19"/>
    <p:sldId id="290" r:id="rId20"/>
    <p:sldId id="260" r:id="rId21"/>
    <p:sldId id="261" r:id="rId22"/>
    <p:sldId id="272" r:id="rId23"/>
    <p:sldId id="279" r:id="rId24"/>
    <p:sldId id="282" r:id="rId25"/>
    <p:sldId id="281" r:id="rId26"/>
    <p:sldId id="283" r:id="rId27"/>
    <p:sldId id="284" r:id="rId28"/>
    <p:sldId id="285" r:id="rId29"/>
    <p:sldId id="273" r:id="rId30"/>
    <p:sldId id="280" r:id="rId31"/>
    <p:sldId id="274" r:id="rId32"/>
    <p:sldId id="275" r:id="rId33"/>
    <p:sldId id="276" r:id="rId34"/>
    <p:sldId id="277" r:id="rId35"/>
    <p:sldId id="278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ek1" id="{BD742F60-6147-4EEA-9C71-52AE030A95B5}">
          <p14:sldIdLst>
            <p14:sldId id="256"/>
            <p14:sldId id="269"/>
            <p14:sldId id="257"/>
            <p14:sldId id="271"/>
            <p14:sldId id="270"/>
            <p14:sldId id="258"/>
            <p14:sldId id="259"/>
            <p14:sldId id="262"/>
            <p14:sldId id="263"/>
            <p14:sldId id="265"/>
            <p14:sldId id="264"/>
            <p14:sldId id="266"/>
            <p14:sldId id="268"/>
            <p14:sldId id="267"/>
            <p14:sldId id="286"/>
            <p14:sldId id="287"/>
            <p14:sldId id="288"/>
            <p14:sldId id="289"/>
            <p14:sldId id="290"/>
            <p14:sldId id="260"/>
            <p14:sldId id="261"/>
          </p14:sldIdLst>
        </p14:section>
        <p14:section name="week2 Generative_Model" id="{E1017BD7-2FEE-4B1C-8F98-C2F668CD3A81}">
          <p14:sldIdLst>
            <p14:sldId id="272"/>
            <p14:sldId id="279"/>
            <p14:sldId id="282"/>
            <p14:sldId id="281"/>
            <p14:sldId id="283"/>
            <p14:sldId id="284"/>
            <p14:sldId id="285"/>
            <p14:sldId id="273"/>
            <p14:sldId id="280"/>
            <p14:sldId id="274"/>
            <p14:sldId id="275"/>
            <p14:sldId id="276"/>
            <p14:sldId id="277"/>
            <p14:sldId id="278"/>
          </p14:sldIdLst>
        </p14:section>
        <p14:section name="week3" id="{CD44A188-D2D9-4146-97ED-D3B21122BE90}">
          <p14:sldIdLst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Week3 Tutorial1" id="{78BC0BF9-75BA-4AA1-9148-38FAAFF48800}">
          <p14:sldIdLst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DE0CC-F20C-B30E-1081-B504F7903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AC0EDB-915D-ACC4-DB11-CFD1F453A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E98429-25CF-29FB-9406-F7E2C46FF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86B2-EE67-48C1-9AEE-934D06D4ED9D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24D484-3E3E-AECF-8CEC-D7AFB6D5B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722F30-64AB-9DA1-4757-A59BDAA9A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19B0-FFDB-4F5F-A258-CC554FA7B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81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43216-EA79-AEFC-18A3-89B6DA23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0A1111-A778-E0D3-AB97-6ECF43568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A2064B-4047-9C61-3497-431BA54A3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86B2-EE67-48C1-9AEE-934D06D4ED9D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A665F9-D087-B9FB-4FB3-44B052670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4F5C82-9E1C-9CAC-6B75-D13252B7D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19B0-FFDB-4F5F-A258-CC554FA7B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5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907C20-7662-DBFF-AFD0-303A9C0D9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1B2C82-B4C4-983E-37C2-DC0A4A000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AFDE00-D726-8277-7692-1162BAA9D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86B2-EE67-48C1-9AEE-934D06D4ED9D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D6199B-A727-A6E4-674D-72061D86C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8FF37F-FA7B-FBB4-A6C9-17C32B045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19B0-FFDB-4F5F-A258-CC554FA7B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450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A02D5-6E1B-5A52-F7BB-FB837CC46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50C6CB-8749-3BAB-D230-32064787B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03A634-5BF5-F811-3A51-CE0CAD6B9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86B2-EE67-48C1-9AEE-934D06D4ED9D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F57FBB-CAE9-0D55-F767-479A09A5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AE0DD4-C04F-BC6B-F6D5-006A47C0B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19B0-FFDB-4F5F-A258-CC554FA7B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29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AA939-95F8-9D79-1235-771A50BC3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08EC95-9C60-76CE-A6C7-BC4D52D0E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1BFE39-3628-4A58-BFC5-0A19029B8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86B2-EE67-48C1-9AEE-934D06D4ED9D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6E8043-173A-3676-8F72-5A655AD19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41BBEA-27DA-ABD0-A5DA-8E440499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19B0-FFDB-4F5F-A258-CC554FA7B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341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E4664-D156-28C0-AC5C-FF045E423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9CF200-498E-8BBD-BB7F-C52F04FBA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511CC2-79F5-BDD2-669D-76E6C537D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980EBD-DCB0-D416-518C-367A0734E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86B2-EE67-48C1-9AEE-934D06D4ED9D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CB977A-3ABB-3313-C7B7-71F6EB1A0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C45FA7-F44F-E33A-75BE-37766CD9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19B0-FFDB-4F5F-A258-CC554FA7B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68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5E0B9-368A-99A5-0754-6201AEC95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8C7531-9C13-1BC1-DC7D-E4A6CE9EE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98E8BB-5238-DA45-99CB-608413916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DE46C2-86A3-61CA-253F-14FCE6E39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A86176-89C2-CD1A-3B53-A15B9344D4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96265E-2453-81AF-E27F-A555BAE0A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86B2-EE67-48C1-9AEE-934D06D4ED9D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11ECFE-1047-1C3A-BB13-2B159DEE2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CFED0F-F921-51AC-3C45-055AB11B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19B0-FFDB-4F5F-A258-CC554FA7B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842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E6768-26D9-99F0-FA45-74206B414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8122D-E291-0685-4FAB-831A60DC8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86B2-EE67-48C1-9AEE-934D06D4ED9D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A25019-2919-651F-8417-74770F81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4C4AFE-F56F-BCE1-15C4-048A5E4BD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19B0-FFDB-4F5F-A258-CC554FA7B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47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693491-3074-9F45-89D2-67DE3552E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86B2-EE67-48C1-9AEE-934D06D4ED9D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7EE18B-BC6F-30F2-C9D8-715FDC25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A8AF67-FCD0-27B9-0F1B-EA3EF75A4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19B0-FFDB-4F5F-A258-CC554FA7B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41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A2699-48A6-4115-3732-B9CFEDC4F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D575FA-8281-44A1-498E-D4B50BF23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148043-EBAA-B3DA-075A-EC4642D38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26C3FE-EDFD-66E1-49E1-C513FBD7A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86B2-EE67-48C1-9AEE-934D06D4ED9D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4DA715-3778-A5EB-0C7D-AE0F14DC8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D212C7-71AC-84BF-D2F3-B692E719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19B0-FFDB-4F5F-A258-CC554FA7B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087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D0FEF-5DA5-ACEB-B245-E729634D6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EF53FD-9C90-8995-06D9-82646F50F1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C8802E-FD59-3FE1-9F6E-50F1B1885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995417-975F-EEC5-14DD-D135D6BB4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86B2-EE67-48C1-9AEE-934D06D4ED9D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89D929-C8F3-7FA1-DBD6-79D61185F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4609C6-BBCD-93CC-FD8F-1B413110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19B0-FFDB-4F5F-A258-CC554FA7B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564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467285-80B5-465E-210A-8F84C278D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9421FB-A86B-60C8-0DDD-C00BD2460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B56F2F-1766-10DF-9ECE-8435534AE2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286B2-EE67-48C1-9AEE-934D06D4ED9D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7AD1B8-1108-2A19-DD36-F055003EE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BAD16A-21F5-0579-6696-05CC0B6D9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919B0-FFDB-4F5F-A258-CC554FA7B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69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sinat_33425327/article/details/86500582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-dev/user/quickstart.html" TargetMode="External"/><Relationship Id="rId2" Type="http://schemas.openxmlformats.org/officeDocument/2006/relationships/hyperlink" Target="https://docs.python.org/3/tutoria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ndas.pydata.org/pandas-docs/stable/tutorials.html" TargetMode="External"/><Relationship Id="rId5" Type="http://schemas.openxmlformats.org/officeDocument/2006/relationships/hyperlink" Target="http://matplotlib.org/users/pyplot_tutorial.html" TargetMode="External"/><Relationship Id="rId4" Type="http://schemas.openxmlformats.org/officeDocument/2006/relationships/hyperlink" Target="http://scikit-learn.org/stable/tutorial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6T4y1y7qj/?spm_id_from=333.788&amp;vd_source=7984ee095b02bd35868bfe85c5998b63" TargetMode="External"/><Relationship Id="rId2" Type="http://schemas.openxmlformats.org/officeDocument/2006/relationships/hyperlink" Target="https://www.bilibili.com/video/BV1P14y1g7KY/?spm_id_from=333.788&amp;vd_source=7984ee095b02bd35868bfe85c5998b63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hyperlink" Target="https://www.bilibili.com/video/BV13r4y1z7AG/?spm_id_from=333.788&amp;vd_source=7984ee095b02bd35868bfe85c5998b63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question/20014186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huanlan.zhihu.com/p/138334587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kailugaji/p/11608558.html" TargetMode="External"/><Relationship Id="rId2" Type="http://schemas.openxmlformats.org/officeDocument/2006/relationships/hyperlink" Target="https://blog.csdn.net/qq_37466121/article/details/8785518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oi-wiki.org/intro/symbol/" TargetMode="Externa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repo.continuum.io/archiv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A96AA25-48A8-D9DD-6DC0-17A3695D2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6844"/>
            <a:ext cx="6714055" cy="397799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0A6B11C-2256-648B-4C60-E8277B96C880}"/>
              </a:ext>
            </a:extLst>
          </p:cNvPr>
          <p:cNvSpPr txBox="1"/>
          <p:nvPr/>
        </p:nvSpPr>
        <p:spPr>
          <a:xfrm>
            <a:off x="1033272" y="4434839"/>
            <a:ext cx="3886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两本机器学习书，三本数学书，乐</a:t>
            </a:r>
          </a:p>
        </p:txBody>
      </p:sp>
    </p:spTree>
    <p:extLst>
      <p:ext uri="{BB962C8B-B14F-4D97-AF65-F5344CB8AC3E}">
        <p14:creationId xmlns:p14="http://schemas.microsoft.com/office/powerpoint/2010/main" val="3559757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60AE7D4-752F-5B10-DB19-C637F99FD4D8}"/>
              </a:ext>
            </a:extLst>
          </p:cNvPr>
          <p:cNvSpPr txBox="1"/>
          <p:nvPr/>
        </p:nvSpPr>
        <p:spPr>
          <a:xfrm>
            <a:off x="145712" y="76458"/>
            <a:ext cx="420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2.6 set	</a:t>
            </a:r>
            <a:r>
              <a:rPr lang="zh-CN" altLang="en-US" b="1" dirty="0"/>
              <a:t>主要是元素不重复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8EB9EB6-8DC1-4AF7-D0AC-93AD31226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68" y="914339"/>
            <a:ext cx="3800475" cy="1343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CD268B9-E208-4A4B-7449-C1661E06A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9" y="2725913"/>
            <a:ext cx="5067300" cy="3009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36D5459-A06C-3678-A371-7B788D353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448" y="747507"/>
            <a:ext cx="6324497" cy="4369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0D61872-3B15-B638-E2DB-E94DD37C3BB2}"/>
              </a:ext>
            </a:extLst>
          </p:cNvPr>
          <p:cNvSpPr txBox="1"/>
          <p:nvPr/>
        </p:nvSpPr>
        <p:spPr>
          <a:xfrm>
            <a:off x="5885030" y="101176"/>
            <a:ext cx="5194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2.7 set	</a:t>
            </a:r>
            <a:r>
              <a:rPr lang="zh-CN" altLang="en-US" b="1" dirty="0"/>
              <a:t>这个有意思在于能够缩写循环和条件语句，有点类似三元组和正则表达式</a:t>
            </a:r>
          </a:p>
        </p:txBody>
      </p:sp>
    </p:spTree>
    <p:extLst>
      <p:ext uri="{BB962C8B-B14F-4D97-AF65-F5344CB8AC3E}">
        <p14:creationId xmlns:p14="http://schemas.microsoft.com/office/powerpoint/2010/main" val="2761316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F55747F-BF8F-7567-1A2F-C53A8F389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8213"/>
            <a:ext cx="11668125" cy="14192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2772150-CDD9-BE17-FCDA-99D9BD2FC6CB}"/>
              </a:ext>
            </a:extLst>
          </p:cNvPr>
          <p:cNvSpPr txBox="1"/>
          <p:nvPr/>
        </p:nvSpPr>
        <p:spPr>
          <a:xfrm>
            <a:off x="80253" y="121755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2.10 Conditional statement</a:t>
            </a:r>
          </a:p>
        </p:txBody>
      </p:sp>
    </p:spTree>
    <p:extLst>
      <p:ext uri="{BB962C8B-B14F-4D97-AF65-F5344CB8AC3E}">
        <p14:creationId xmlns:p14="http://schemas.microsoft.com/office/powerpoint/2010/main" val="2042552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4280796-CD1F-68C0-FDB3-39F1EDC1DCEC}"/>
              </a:ext>
            </a:extLst>
          </p:cNvPr>
          <p:cNvSpPr txBox="1"/>
          <p:nvPr/>
        </p:nvSpPr>
        <p:spPr>
          <a:xfrm>
            <a:off x="546208" y="2869112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2.13 Pickle</a:t>
            </a:r>
            <a:r>
              <a:rPr lang="en-US" altLang="zh-CN" b="1" dirty="0">
                <a:solidFill>
                  <a:srgbClr val="000000"/>
                </a:solidFill>
                <a:latin typeface="Helvetica Neue"/>
              </a:rPr>
              <a:t>—</a:t>
            </a:r>
            <a:r>
              <a:rPr lang="zh-CN" altLang="en-US" b="1" dirty="0">
                <a:solidFill>
                  <a:srgbClr val="000000"/>
                </a:solidFill>
                <a:latin typeface="Helvetica Neue"/>
              </a:rPr>
              <a:t>这个工具头回见</a:t>
            </a:r>
            <a:endParaRPr lang="en-US" altLang="zh-CN" b="1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altLang="zh-CN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D219F38-6FB2-EF88-B490-6A294A39E7CC}"/>
              </a:ext>
            </a:extLst>
          </p:cNvPr>
          <p:cNvSpPr txBox="1"/>
          <p:nvPr/>
        </p:nvSpPr>
        <p:spPr>
          <a:xfrm>
            <a:off x="546208" y="707446"/>
            <a:ext cx="60943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2.12 File Input/</a:t>
            </a:r>
            <a:r>
              <a:rPr lang="en-US" altLang="zh-CN" b="1" i="0" dirty="0" err="1">
                <a:solidFill>
                  <a:srgbClr val="000000"/>
                </a:solidFill>
                <a:effectLst/>
                <a:latin typeface="Helvetica Neue"/>
              </a:rPr>
              <a:t>Ouput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  </a:t>
            </a:r>
          </a:p>
          <a:p>
            <a:pPr algn="l"/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一般是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f = with open(“”,”w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或者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r”)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不用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coma	</a:t>
            </a:r>
          </a:p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lines= </a:t>
            </a:r>
            <a:r>
              <a:rPr lang="en-US" altLang="zh-CN" b="1" i="0" dirty="0" err="1">
                <a:solidFill>
                  <a:srgbClr val="000000"/>
                </a:solidFill>
                <a:effectLst/>
                <a:latin typeface="Helvetica Neue"/>
              </a:rPr>
              <a:t>f.readlines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()  </a:t>
            </a:r>
            <a:b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for line in lines: XXX print()</a:t>
            </a:r>
          </a:p>
          <a:p>
            <a:pPr algn="l"/>
            <a:endParaRPr lang="en-US" altLang="zh-CN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7DC5EB3-D5C6-8E94-AC1A-C54672AC9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40" y="3515443"/>
            <a:ext cx="5847715" cy="334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42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D219F38-6FB2-EF88-B490-6A294A39E7CC}"/>
              </a:ext>
            </a:extLst>
          </p:cNvPr>
          <p:cNvSpPr txBox="1"/>
          <p:nvPr/>
        </p:nvSpPr>
        <p:spPr>
          <a:xfrm>
            <a:off x="546208" y="707446"/>
            <a:ext cx="60943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2.14 Pandas </a:t>
            </a:r>
          </a:p>
          <a:p>
            <a:pPr algn="l"/>
            <a:r>
              <a:rPr lang="en-US" altLang="zh-CN" b="1" i="0" dirty="0" err="1">
                <a:solidFill>
                  <a:srgbClr val="000000"/>
                </a:solidFill>
                <a:effectLst/>
                <a:latin typeface="Helvetica Neue"/>
              </a:rPr>
              <a:t>df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 = </a:t>
            </a:r>
            <a:r>
              <a:rPr lang="en-US" altLang="zh-CN" b="1" i="0" dirty="0" err="1">
                <a:solidFill>
                  <a:srgbClr val="000000"/>
                </a:solidFill>
                <a:effectLst/>
                <a:latin typeface="Helvetica Neue"/>
              </a:rPr>
              <a:t>pd.read_csv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('mycsv.csv’)</a:t>
            </a:r>
          </a:p>
          <a:p>
            <a:pPr algn="l"/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我想起来之前去读取</a:t>
            </a:r>
            <a:r>
              <a:rPr lang="en-US" altLang="zh-CN" b="1" i="0" dirty="0" err="1">
                <a:solidFill>
                  <a:srgbClr val="000000"/>
                </a:solidFill>
                <a:effectLst/>
                <a:latin typeface="Helvetica Neue"/>
              </a:rPr>
              <a:t>tsv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文件，参数是在括号里加叭</a:t>
            </a:r>
            <a:endParaRPr lang="en-US" altLang="zh-CN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altLang="zh-CN" b="1" i="0" dirty="0" err="1">
                <a:solidFill>
                  <a:srgbClr val="000000"/>
                </a:solidFill>
                <a:effectLst/>
                <a:latin typeface="Helvetica Neue"/>
              </a:rPr>
              <a:t>df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['Name’]</a:t>
            </a:r>
          </a:p>
          <a:p>
            <a:pPr algn="l"/>
            <a:endParaRPr lang="en-US" altLang="zh-CN" b="1" dirty="0">
              <a:solidFill>
                <a:srgbClr val="000000"/>
              </a:solidFill>
              <a:latin typeface="Helvetica Neue"/>
            </a:endParaRPr>
          </a:p>
          <a:p>
            <a:pPr algn="l"/>
            <a:r>
              <a:rPr lang="zh-CN" altLang="en-US" b="1" dirty="0">
                <a:solidFill>
                  <a:srgbClr val="FF0000"/>
                </a:solidFill>
                <a:latin typeface="Helvetica Neue"/>
              </a:rPr>
              <a:t>不过求</a:t>
            </a:r>
            <a:r>
              <a:rPr lang="en-US" altLang="zh-CN" b="1" dirty="0" err="1">
                <a:solidFill>
                  <a:srgbClr val="FF0000"/>
                </a:solidFill>
                <a:latin typeface="Helvetica Neue"/>
              </a:rPr>
              <a:t>df.mean</a:t>
            </a:r>
            <a:r>
              <a:rPr lang="en-US" altLang="zh-CN" b="1" dirty="0">
                <a:solidFill>
                  <a:srgbClr val="FF0000"/>
                </a:solidFill>
                <a:latin typeface="Helvetica Neue"/>
              </a:rPr>
              <a:t>()</a:t>
            </a:r>
            <a:r>
              <a:rPr lang="zh-CN" altLang="en-US" b="1" dirty="0">
                <a:solidFill>
                  <a:srgbClr val="FF0000"/>
                </a:solidFill>
                <a:latin typeface="Helvetica Neue"/>
              </a:rPr>
              <a:t>不晓得为啥出错了</a:t>
            </a:r>
            <a:endParaRPr lang="en-US" altLang="zh-CN" b="1" i="0" dirty="0">
              <a:solidFill>
                <a:srgbClr val="FF0000"/>
              </a:solidFill>
              <a:effectLst/>
              <a:latin typeface="Helvetica Neue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49F010E-E1B6-56B9-12F5-7024CA2CF663}"/>
              </a:ext>
            </a:extLst>
          </p:cNvPr>
          <p:cNvSpPr txBox="1"/>
          <p:nvPr/>
        </p:nvSpPr>
        <p:spPr>
          <a:xfrm>
            <a:off x="546208" y="2566726"/>
            <a:ext cx="609437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2.15 </a:t>
            </a:r>
            <a:r>
              <a:rPr lang="en-US" altLang="zh-CN" b="1" i="0" dirty="0" err="1">
                <a:solidFill>
                  <a:srgbClr val="000000"/>
                </a:solidFill>
                <a:effectLst/>
                <a:latin typeface="Helvetica Neue"/>
              </a:rPr>
              <a:t>N</a:t>
            </a:r>
            <a:r>
              <a:rPr lang="en-US" altLang="zh-CN" b="1" dirty="0" err="1">
                <a:solidFill>
                  <a:srgbClr val="000000"/>
                </a:solidFill>
                <a:latin typeface="Helvetica Neue"/>
              </a:rPr>
              <a:t>umpy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</a:p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from </a:t>
            </a:r>
            <a:r>
              <a:rPr lang="en-US" altLang="zh-CN" b="1" i="0" dirty="0" err="1">
                <a:solidFill>
                  <a:srgbClr val="000000"/>
                </a:solidFill>
                <a:effectLst/>
                <a:latin typeface="Helvetica Neue"/>
              </a:rPr>
              <a:t>numpy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 import * </a:t>
            </a:r>
            <a:r>
              <a:rPr lang="en-US" altLang="zh-CN" b="1" dirty="0">
                <a:solidFill>
                  <a:srgbClr val="000000"/>
                </a:solidFill>
                <a:latin typeface="Helvetica Neue"/>
              </a:rPr>
              <a:t>	</a:t>
            </a:r>
            <a:r>
              <a:rPr lang="zh-CN" altLang="en-US" b="1" dirty="0">
                <a:solidFill>
                  <a:srgbClr val="000000"/>
                </a:solidFill>
                <a:latin typeface="Helvetica Neue"/>
              </a:rPr>
              <a:t>为啥不是直接</a:t>
            </a:r>
            <a:r>
              <a:rPr lang="en-US" altLang="zh-CN" b="1" dirty="0">
                <a:solidFill>
                  <a:srgbClr val="000000"/>
                </a:solidFill>
                <a:latin typeface="Helvetica Neue"/>
              </a:rPr>
              <a:t>import   </a:t>
            </a:r>
            <a:r>
              <a:rPr lang="en-US" altLang="zh-CN" b="1" dirty="0" err="1">
                <a:solidFill>
                  <a:srgbClr val="000000"/>
                </a:solidFill>
                <a:latin typeface="Helvetica Neue"/>
              </a:rPr>
              <a:t>numpy</a:t>
            </a:r>
            <a:r>
              <a:rPr lang="en-US" altLang="zh-CN" b="1" dirty="0">
                <a:solidFill>
                  <a:srgbClr val="000000"/>
                </a:solidFill>
                <a:latin typeface="Helvetica Neue"/>
              </a:rPr>
              <a:t> as np</a:t>
            </a:r>
            <a:r>
              <a:rPr lang="zh-CN" altLang="en-US" b="1" dirty="0">
                <a:solidFill>
                  <a:srgbClr val="000000"/>
                </a:solidFill>
                <a:latin typeface="Helvetica Neue"/>
              </a:rPr>
              <a:t>？？</a:t>
            </a:r>
            <a:r>
              <a:rPr lang="en-US" altLang="zh-CN" b="1" dirty="0">
                <a:solidFill>
                  <a:srgbClr val="000000"/>
                </a:solidFill>
                <a:latin typeface="Helvetica Neue"/>
              </a:rPr>
              <a:t>	</a:t>
            </a:r>
            <a:r>
              <a:rPr lang="zh-CN" altLang="en-US" b="1" dirty="0">
                <a:solidFill>
                  <a:srgbClr val="000000"/>
                </a:solidFill>
                <a:latin typeface="Helvetica Neue"/>
              </a:rPr>
              <a:t>因为简化</a:t>
            </a:r>
            <a:r>
              <a:rPr lang="en-US" altLang="zh-CN" b="1" dirty="0" err="1">
                <a:solidFill>
                  <a:srgbClr val="000000"/>
                </a:solidFill>
                <a:latin typeface="Helvetica Neue"/>
              </a:rPr>
              <a:t>np.x</a:t>
            </a:r>
            <a:r>
              <a:rPr lang="en-US" altLang="zh-CN" b="1" dirty="0" err="1">
                <a:solidFill>
                  <a:srgbClr val="000000"/>
                </a:solidFill>
                <a:latin typeface="Helvetica Neue"/>
                <a:sym typeface="Wingdings" panose="05000000000000000000" pitchFamily="2" charset="2"/>
              </a:rPr>
              <a:t>x</a:t>
            </a:r>
            <a:endParaRPr lang="en-US" altLang="zh-CN" b="1" dirty="0">
              <a:solidFill>
                <a:srgbClr val="000000"/>
              </a:solidFill>
              <a:latin typeface="Helvetica Neue"/>
            </a:endParaRPr>
          </a:p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a = </a:t>
            </a:r>
            <a:r>
              <a:rPr lang="en-US" altLang="zh-CN" b="1" i="0" dirty="0" err="1">
                <a:solidFill>
                  <a:srgbClr val="000000"/>
                </a:solidFill>
                <a:effectLst/>
                <a:latin typeface="Helvetica Neue"/>
              </a:rPr>
              <a:t>arange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(15)</a:t>
            </a:r>
          </a:p>
          <a:p>
            <a:pPr algn="l"/>
            <a:r>
              <a:rPr lang="en-US" altLang="zh-CN" b="1" i="0" dirty="0" err="1">
                <a:solidFill>
                  <a:srgbClr val="000000"/>
                </a:solidFill>
                <a:effectLst/>
                <a:latin typeface="Helvetica Neue"/>
              </a:rPr>
              <a:t>a.reshape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(3,5)</a:t>
            </a:r>
            <a:endParaRPr lang="en-US" altLang="zh-CN" b="1" dirty="0">
              <a:solidFill>
                <a:srgbClr val="000000"/>
              </a:solidFill>
              <a:latin typeface="Helvetica Neue"/>
            </a:endParaRPr>
          </a:p>
          <a:p>
            <a:pPr algn="l"/>
            <a:r>
              <a:rPr lang="en-US" altLang="zh-CN" b="1" i="0" dirty="0" err="1">
                <a:solidFill>
                  <a:srgbClr val="000000"/>
                </a:solidFill>
                <a:effectLst/>
                <a:latin typeface="Helvetica Neue"/>
              </a:rPr>
              <a:t>b.Shape</a:t>
            </a:r>
            <a:endParaRPr lang="en-US" altLang="zh-CN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altLang="zh-CN" b="1" i="0" dirty="0" err="1">
                <a:solidFill>
                  <a:srgbClr val="000000"/>
                </a:solidFill>
                <a:effectLst/>
                <a:latin typeface="Helvetica Neue"/>
              </a:rPr>
              <a:t>b.Ndim</a:t>
            </a:r>
            <a:endParaRPr lang="en-US" altLang="zh-CN" b="1" dirty="0">
              <a:solidFill>
                <a:srgbClr val="000000"/>
              </a:solidFill>
              <a:latin typeface="Helvetica Neue"/>
            </a:endParaRPr>
          </a:p>
          <a:p>
            <a:pPr algn="l"/>
            <a:r>
              <a:rPr lang="en-US" altLang="zh-CN" b="1" i="0" dirty="0" err="1">
                <a:solidFill>
                  <a:srgbClr val="000000"/>
                </a:solidFill>
                <a:effectLst/>
                <a:latin typeface="Helvetica Neue"/>
              </a:rPr>
              <a:t>b.Size</a:t>
            </a:r>
            <a:endParaRPr lang="en-US" altLang="zh-CN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altLang="zh-CN" b="1" i="0" dirty="0" err="1">
                <a:solidFill>
                  <a:srgbClr val="000000"/>
                </a:solidFill>
                <a:effectLst/>
                <a:latin typeface="Helvetica Neue"/>
              </a:rPr>
              <a:t>b.dtype</a:t>
            </a:r>
            <a:endParaRPr lang="en-US" altLang="zh-CN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948F35-6179-7819-B3A5-67C36D0528D0}"/>
              </a:ext>
            </a:extLst>
          </p:cNvPr>
          <p:cNvSpPr txBox="1"/>
          <p:nvPr/>
        </p:nvSpPr>
        <p:spPr>
          <a:xfrm>
            <a:off x="546208" y="5431846"/>
            <a:ext cx="609437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2.16 Array   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Helvetica Neue"/>
              </a:rPr>
              <a:t>以下函数都是</a:t>
            </a:r>
            <a:r>
              <a:rPr lang="en-US" altLang="zh-CN" b="1" dirty="0" err="1">
                <a:solidFill>
                  <a:srgbClr val="FF0000"/>
                </a:solidFill>
                <a:highlight>
                  <a:srgbClr val="FFFF00"/>
                </a:highlight>
                <a:latin typeface="Helvetica Neue"/>
              </a:rPr>
              <a:t>numpy.empty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Helvetica Neue"/>
              </a:rPr>
              <a:t>之类，因为前面有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Helvetica Neue"/>
              </a:rPr>
              <a:t>from </a:t>
            </a:r>
            <a:r>
              <a:rPr lang="en-US" altLang="zh-CN" b="1" dirty="0" err="1">
                <a:solidFill>
                  <a:srgbClr val="FF0000"/>
                </a:solidFill>
                <a:highlight>
                  <a:srgbClr val="FFFF00"/>
                </a:highlight>
                <a:latin typeface="Helvetica Neue"/>
              </a:rPr>
              <a:t>numpy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Helvetica Neue"/>
              </a:rPr>
              <a:t> import *</a:t>
            </a:r>
            <a:endParaRPr lang="en-US" altLang="zh-CN" b="1" i="0" dirty="0">
              <a:solidFill>
                <a:srgbClr val="FF0000"/>
              </a:solidFill>
              <a:effectLst/>
              <a:highlight>
                <a:srgbClr val="FFFF00"/>
              </a:highlight>
              <a:latin typeface="Helvetica Neue"/>
            </a:endParaRPr>
          </a:p>
          <a:p>
            <a:pPr algn="l"/>
            <a:r>
              <a:rPr lang="en-US" altLang="zh-CN" b="1" dirty="0">
                <a:solidFill>
                  <a:srgbClr val="000000"/>
                </a:solidFill>
                <a:latin typeface="Helvetica Neue"/>
              </a:rPr>
              <a:t>A = array([1,2,3,4])   </a:t>
            </a:r>
            <a:r>
              <a:rPr lang="zh-CN" altLang="en-US" b="1" dirty="0">
                <a:solidFill>
                  <a:srgbClr val="000000"/>
                </a:solidFill>
                <a:latin typeface="Helvetica Neue"/>
              </a:rPr>
              <a:t>要先搞个</a:t>
            </a:r>
            <a:r>
              <a:rPr lang="en-US" altLang="zh-CN" b="1" dirty="0">
                <a:solidFill>
                  <a:srgbClr val="000000"/>
                </a:solidFill>
                <a:latin typeface="Helvetica Neue"/>
              </a:rPr>
              <a:t>list</a:t>
            </a:r>
            <a:r>
              <a:rPr lang="zh-CN" altLang="en-US" b="1" dirty="0">
                <a:solidFill>
                  <a:srgbClr val="000000"/>
                </a:solidFill>
                <a:latin typeface="Helvetica Neue"/>
              </a:rPr>
              <a:t>然后</a:t>
            </a:r>
            <a:r>
              <a:rPr lang="en-US" altLang="zh-CN" b="1" dirty="0">
                <a:solidFill>
                  <a:srgbClr val="000000"/>
                </a:solidFill>
                <a:latin typeface="Helvetica Neue"/>
              </a:rPr>
              <a:t>array()</a:t>
            </a:r>
            <a:r>
              <a:rPr lang="zh-CN" altLang="en-US" b="1" dirty="0">
                <a:solidFill>
                  <a:srgbClr val="000000"/>
                </a:solidFill>
                <a:latin typeface="Helvetica Neue"/>
              </a:rPr>
              <a:t>一下，乐</a:t>
            </a:r>
            <a:endParaRPr lang="en-US" altLang="zh-CN" b="1" dirty="0">
              <a:solidFill>
                <a:srgbClr val="000000"/>
              </a:solidFill>
              <a:latin typeface="Helvetica Neue"/>
            </a:endParaRPr>
          </a:p>
          <a:p>
            <a:pPr algn="l"/>
            <a:r>
              <a:rPr lang="en-US" altLang="zh-CN" b="1" dirty="0">
                <a:solidFill>
                  <a:srgbClr val="FF0000"/>
                </a:solidFill>
                <a:latin typeface="Helvetica Neue"/>
              </a:rPr>
              <a:t>zeros( (3,4) )</a:t>
            </a:r>
          </a:p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ones( (2,4) )</a:t>
            </a:r>
          </a:p>
          <a:p>
            <a:pPr algn="l"/>
            <a:r>
              <a:rPr lang="en-US" altLang="zh-CN" b="1" dirty="0">
                <a:solidFill>
                  <a:srgbClr val="000000"/>
                </a:solidFill>
                <a:latin typeface="Helvetica Neue"/>
              </a:rPr>
              <a:t>empty( (2,3) )	</a:t>
            </a:r>
            <a:r>
              <a:rPr lang="zh-CN" altLang="en-US" b="1" dirty="0">
                <a:solidFill>
                  <a:srgbClr val="000000"/>
                </a:solidFill>
                <a:latin typeface="Helvetica Neue"/>
              </a:rPr>
              <a:t>他的值是随机选的数，不一定是内存本来的数，可以</a:t>
            </a:r>
            <a:r>
              <a:rPr lang="en-US" altLang="zh-CN" b="1" dirty="0" err="1">
                <a:solidFill>
                  <a:srgbClr val="000000"/>
                </a:solidFill>
                <a:latin typeface="Helvetica Neue"/>
              </a:rPr>
              <a:t>numpy.empty</a:t>
            </a:r>
            <a:r>
              <a:rPr lang="en-US" altLang="zh-CN" b="1" dirty="0">
                <a:solidFill>
                  <a:srgbClr val="000000"/>
                </a:solidFill>
                <a:latin typeface="Helvetica Neue"/>
              </a:rPr>
              <a:t>([3,2],</a:t>
            </a:r>
            <a:r>
              <a:rPr lang="en-US" altLang="zh-CN" b="1" dirty="0" err="1">
                <a:solidFill>
                  <a:srgbClr val="000000"/>
                </a:solidFill>
                <a:latin typeface="Helvetica Neue"/>
              </a:rPr>
              <a:t>dytpe</a:t>
            </a:r>
            <a:r>
              <a:rPr lang="en-US" altLang="zh-CN" b="1" dirty="0">
                <a:solidFill>
                  <a:srgbClr val="000000"/>
                </a:solidFill>
                <a:latin typeface="Helvetica Neue"/>
              </a:rPr>
              <a:t>=int)</a:t>
            </a:r>
          </a:p>
          <a:p>
            <a:pPr algn="l"/>
            <a:r>
              <a:rPr lang="en-US" altLang="zh-CN" b="1" dirty="0" err="1">
                <a:solidFill>
                  <a:srgbClr val="000000"/>
                </a:solidFill>
                <a:latin typeface="Helvetica Neue"/>
              </a:rPr>
              <a:t>Np.empty</a:t>
            </a:r>
            <a:r>
              <a:rPr lang="en-US" altLang="zh-CN" b="1" dirty="0">
                <a:solidFill>
                  <a:srgbClr val="000000"/>
                </a:solidFill>
                <a:latin typeface="Helvetica Neue"/>
              </a:rPr>
              <a:t>((</a:t>
            </a:r>
            <a:r>
              <a:rPr lang="en-US" altLang="zh-CN" b="1" dirty="0" err="1">
                <a:solidFill>
                  <a:srgbClr val="000000"/>
                </a:solidFill>
                <a:latin typeface="Helvetica Neue"/>
              </a:rPr>
              <a:t>num_of_tables</a:t>
            </a:r>
            <a:r>
              <a:rPr lang="en-US" altLang="zh-CN" b="1" dirty="0">
                <a:solidFill>
                  <a:srgbClr val="000000"/>
                </a:solidFill>
                <a:latin typeface="Helvetica Neue"/>
              </a:rPr>
              <a:t>),object)</a:t>
            </a:r>
            <a:r>
              <a:rPr lang="zh-CN" altLang="en-US" b="1" dirty="0">
                <a:solidFill>
                  <a:srgbClr val="000000"/>
                </a:solidFill>
                <a:latin typeface="Helvetica Neue"/>
              </a:rPr>
              <a:t>就是空数组，</a:t>
            </a:r>
            <a:r>
              <a:rPr lang="en-US" altLang="zh-CN" b="1" dirty="0" err="1">
                <a:solidFill>
                  <a:srgbClr val="000000"/>
                </a:solidFill>
                <a:latin typeface="Helvetica Neue"/>
              </a:rPr>
              <a:t>dtype</a:t>
            </a:r>
            <a:r>
              <a:rPr lang="zh-CN" altLang="en-US" b="1" dirty="0">
                <a:solidFill>
                  <a:srgbClr val="000000"/>
                </a:solidFill>
                <a:latin typeface="Helvetica Neue"/>
              </a:rPr>
              <a:t>是</a:t>
            </a:r>
            <a:r>
              <a:rPr lang="en-US" altLang="zh-CN" b="1" dirty="0">
                <a:solidFill>
                  <a:srgbClr val="000000"/>
                </a:solidFill>
                <a:latin typeface="Helvetica Neue"/>
              </a:rPr>
              <a:t>object</a:t>
            </a:r>
          </a:p>
          <a:p>
            <a:pPr algn="l"/>
            <a:r>
              <a:rPr lang="en-US" altLang="zh-CN" b="1" dirty="0" err="1">
                <a:solidFill>
                  <a:srgbClr val="000000"/>
                </a:solidFill>
                <a:latin typeface="Helvetica Neue"/>
              </a:rPr>
              <a:t>arange</a:t>
            </a:r>
            <a:r>
              <a:rPr lang="en-US" altLang="zh-CN" b="1" dirty="0">
                <a:solidFill>
                  <a:srgbClr val="000000"/>
                </a:solidFill>
                <a:latin typeface="Helvetica Neue"/>
              </a:rPr>
              <a:t>(0,5,0.5)</a:t>
            </a:r>
          </a:p>
          <a:p>
            <a:pPr algn="l"/>
            <a:r>
              <a:rPr lang="en-US" altLang="zh-CN" b="1" dirty="0" err="1">
                <a:solidFill>
                  <a:srgbClr val="FF0000"/>
                </a:solidFill>
                <a:latin typeface="Helvetica Neue"/>
              </a:rPr>
              <a:t>linspace</a:t>
            </a:r>
            <a:r>
              <a:rPr lang="en-US" altLang="zh-CN" b="1" dirty="0">
                <a:solidFill>
                  <a:srgbClr val="FF0000"/>
                </a:solidFill>
                <a:latin typeface="Helvetica Neue"/>
              </a:rPr>
              <a:t>(0,1,10)</a:t>
            </a:r>
          </a:p>
          <a:p>
            <a:pPr algn="l"/>
            <a:r>
              <a:rPr lang="en-US" altLang="zh-CN" b="1" i="0" dirty="0" err="1">
                <a:solidFill>
                  <a:srgbClr val="FF0000"/>
                </a:solidFill>
                <a:effectLst/>
                <a:latin typeface="Helvetica Neue"/>
              </a:rPr>
              <a:t>logspace</a:t>
            </a:r>
            <a:r>
              <a:rPr lang="en-US" altLang="zh-CN" b="1" i="0" dirty="0">
                <a:solidFill>
                  <a:srgbClr val="FF0000"/>
                </a:solidFill>
                <a:effectLst/>
                <a:latin typeface="Helvetica Neue"/>
              </a:rPr>
              <a:t>(-3,3,13)</a:t>
            </a:r>
          </a:p>
          <a:p>
            <a:pPr algn="l"/>
            <a:endParaRPr lang="en-US" altLang="zh-CN" b="1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altLang="zh-CN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527C5D6-6D2F-07F6-B0B4-2145A0A89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287" y="5702879"/>
            <a:ext cx="6067425" cy="8953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4DE333F-1BEA-FDB5-F2A9-FCF85F28D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777" y="7607640"/>
            <a:ext cx="7657015" cy="785516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3673B43-FF88-7CF8-86F3-25AC6E0D99ED}"/>
              </a:ext>
            </a:extLst>
          </p:cNvPr>
          <p:cNvCxnSpPr/>
          <p:nvPr/>
        </p:nvCxnSpPr>
        <p:spPr>
          <a:xfrm>
            <a:off x="2141316" y="8000398"/>
            <a:ext cx="2002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610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60BC7DA-D7CA-A487-A5EB-20011297E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174308"/>
            <a:ext cx="4130993" cy="2442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E1CC459-3C49-6801-23C0-C5B7CAB8F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755" y="231577"/>
            <a:ext cx="3723809" cy="19142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CEADEF4-1E25-6830-156C-A55CA811E2A6}"/>
              </a:ext>
            </a:extLst>
          </p:cNvPr>
          <p:cNvSpPr txBox="1"/>
          <p:nvPr/>
        </p:nvSpPr>
        <p:spPr>
          <a:xfrm>
            <a:off x="150471" y="2928395"/>
            <a:ext cx="7778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element-wise operation</a:t>
            </a:r>
          </a:p>
          <a:p>
            <a:r>
              <a:rPr lang="en-US" altLang="zh-CN" dirty="0"/>
              <a:t>b = </a:t>
            </a:r>
            <a:r>
              <a:rPr lang="en-US" altLang="zh-CN" dirty="0" err="1"/>
              <a:t>arange</a:t>
            </a:r>
            <a:r>
              <a:rPr lang="en-US" altLang="zh-CN" dirty="0"/>
              <a:t>( 4 )   # [0 1 2 3]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F17DEB9-E395-6D16-0A91-C6F514AB5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158" y="3574726"/>
            <a:ext cx="4286848" cy="924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48251DC-2D87-48C9-FFD2-122834A15D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6493" y="3574726"/>
            <a:ext cx="4813758" cy="30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35A72C4-5BA6-B632-49C5-978B6D256585}"/>
              </a:ext>
            </a:extLst>
          </p:cNvPr>
          <p:cNvSpPr txBox="1"/>
          <p:nvPr/>
        </p:nvSpPr>
        <p:spPr>
          <a:xfrm>
            <a:off x="6536493" y="3261703"/>
            <a:ext cx="777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连</a:t>
            </a:r>
            <a:r>
              <a:rPr lang="en-US" altLang="zh-CN" dirty="0"/>
              <a:t>A*B</a:t>
            </a:r>
            <a:r>
              <a:rPr lang="zh-CN" altLang="en-US" dirty="0"/>
              <a:t>都是</a:t>
            </a:r>
            <a:r>
              <a:rPr lang="en-US" altLang="zh-CN" dirty="0"/>
              <a:t>element-wise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44A44A0-B545-0573-072A-13BC85A4E4B4}"/>
              </a:ext>
            </a:extLst>
          </p:cNvPr>
          <p:cNvSpPr txBox="1"/>
          <p:nvPr/>
        </p:nvSpPr>
        <p:spPr>
          <a:xfrm>
            <a:off x="425060" y="5145111"/>
            <a:ext cx="77781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a.sum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a.min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a.max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a.sum</a:t>
            </a:r>
            <a:r>
              <a:rPr lang="en-US" altLang="zh-CN" b="1" dirty="0">
                <a:solidFill>
                  <a:srgbClr val="FF0000"/>
                </a:solidFill>
              </a:rPr>
              <a:t>(axis=0)    </a:t>
            </a:r>
            <a:r>
              <a:rPr lang="en-US" altLang="zh-CN" dirty="0"/>
              <a:t># sum over rows</a:t>
            </a:r>
          </a:p>
          <a:p>
            <a:r>
              <a:rPr lang="en-US" altLang="zh-CN" dirty="0" err="1"/>
              <a:t>a.sum</a:t>
            </a:r>
            <a:r>
              <a:rPr lang="en-US" altLang="zh-CN" dirty="0"/>
              <a:t>(axis=1)    # sum over column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80E8C0E-85E4-9F18-F35C-BCA94287FF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1060" y="5088802"/>
            <a:ext cx="4043881" cy="176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571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11B59-5094-D41B-6893-0F35489E1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D4C8DB-7CD9-2F75-1FD5-647B48070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Np.array.sum</a:t>
            </a:r>
            <a:r>
              <a:rPr lang="en-US" altLang="zh-CN" dirty="0"/>
              <a:t>()</a:t>
            </a:r>
            <a:r>
              <a:rPr lang="zh-CN" altLang="en-US" dirty="0"/>
              <a:t>的</a:t>
            </a:r>
            <a:r>
              <a:rPr lang="en-US" altLang="zh-CN" dirty="0"/>
              <a:t>axis=**</a:t>
            </a:r>
            <a:r>
              <a:rPr lang="zh-CN" altLang="en-US" dirty="0"/>
              <a:t>单独拿出来讲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他的逻辑是方括号从外到内来看，</a:t>
            </a:r>
            <a:r>
              <a:rPr lang="en-US" altLang="zh-CN" dirty="0"/>
              <a:t>axis=0</a:t>
            </a:r>
            <a:r>
              <a:rPr lang="zh-CN" altLang="en-US" dirty="0"/>
              <a:t>就是最外面的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方括号</a:t>
            </a:r>
            <a:r>
              <a:rPr lang="zh-CN" altLang="en-US" dirty="0"/>
              <a:t>，</a:t>
            </a:r>
            <a:r>
              <a:rPr lang="en-US" altLang="zh-CN" dirty="0"/>
              <a:t>=1</a:t>
            </a:r>
            <a:r>
              <a:rPr lang="zh-CN" altLang="en-US" dirty="0"/>
              <a:t>进来一层，</a:t>
            </a:r>
            <a:r>
              <a:rPr lang="en-US" altLang="zh-CN" dirty="0"/>
              <a:t>=2</a:t>
            </a:r>
            <a:r>
              <a:rPr lang="zh-CN" altLang="en-US" dirty="0"/>
              <a:t>再进来一层。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所以三维数据时，</a:t>
            </a:r>
            <a:r>
              <a:rPr lang="en-US" altLang="zh-CN" dirty="0"/>
              <a:t>axis=0</a:t>
            </a:r>
            <a:r>
              <a:rPr lang="zh-CN" altLang="en-US" dirty="0"/>
              <a:t>就是两层数据</a:t>
            </a:r>
            <a:r>
              <a:rPr lang="en-US" altLang="zh-CN" dirty="0"/>
              <a:t>elementwise</a:t>
            </a:r>
            <a:r>
              <a:rPr lang="zh-CN" altLang="en-US" dirty="0"/>
              <a:t>相加，获得矩阵的</a:t>
            </a:r>
            <a:r>
              <a:rPr lang="en-US" altLang="zh-CN" dirty="0"/>
              <a:t>shape</a:t>
            </a:r>
            <a:r>
              <a:rPr lang="zh-CN" altLang="en-US" dirty="0"/>
              <a:t>就是原来一层数据的</a:t>
            </a:r>
            <a:r>
              <a:rPr lang="en-US" altLang="zh-CN" dirty="0"/>
              <a:t>shape</a:t>
            </a:r>
            <a:r>
              <a:rPr lang="zh-CN" altLang="en-US" dirty="0"/>
              <a:t>，</a:t>
            </a:r>
            <a:r>
              <a:rPr lang="en-US" altLang="zh-CN" dirty="0"/>
              <a:t>axis=1</a:t>
            </a:r>
            <a:r>
              <a:rPr lang="zh-CN" altLang="en-US" dirty="0"/>
              <a:t>就是一列中对应的数相加成一个数，</a:t>
            </a:r>
            <a:r>
              <a:rPr lang="en-US" altLang="zh-CN" dirty="0"/>
              <a:t>axis=2</a:t>
            </a:r>
            <a:r>
              <a:rPr lang="zh-CN" altLang="en-US" dirty="0"/>
              <a:t>就是把一行数据加成一个数</a:t>
            </a:r>
            <a:endParaRPr lang="en-US" altLang="zh-CN" dirty="0"/>
          </a:p>
          <a:p>
            <a:r>
              <a:rPr lang="zh-CN" altLang="en-US" dirty="0"/>
              <a:t>二维时</a:t>
            </a:r>
            <a:r>
              <a:rPr lang="en-US" altLang="zh-CN" dirty="0"/>
              <a:t>axis=0</a:t>
            </a:r>
            <a:r>
              <a:rPr lang="zh-CN" altLang="en-US" dirty="0"/>
              <a:t>就是把一列加起来，</a:t>
            </a:r>
            <a:r>
              <a:rPr lang="en-US" altLang="zh-CN" dirty="0"/>
              <a:t>axis=1</a:t>
            </a:r>
            <a:r>
              <a:rPr lang="zh-CN" altLang="en-US" dirty="0"/>
              <a:t>就是把一行加起来（其实二维时容易感到迷惑，因为</a:t>
            </a:r>
            <a:r>
              <a:rPr lang="en-US" altLang="zh-CN" dirty="0"/>
              <a:t>axis=0</a:t>
            </a:r>
            <a:r>
              <a:rPr lang="zh-CN" altLang="en-US" dirty="0"/>
              <a:t>不应该是</a:t>
            </a:r>
            <a:r>
              <a:rPr lang="en-US" altLang="zh-CN" dirty="0"/>
              <a:t>x</a:t>
            </a:r>
            <a:r>
              <a:rPr lang="zh-CN" altLang="en-US" dirty="0"/>
              <a:t>轴就是行么，其实我们看的是方括号从外向内的顺序）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【Python】</a:t>
            </a:r>
            <a:r>
              <a:rPr lang="zh-CN" altLang="en-US" dirty="0">
                <a:hlinkClick r:id="rId2"/>
              </a:rPr>
              <a:t>笨办法理解高维数组求和 </a:t>
            </a:r>
            <a:r>
              <a:rPr lang="en-US" altLang="zh-CN" dirty="0">
                <a:hlinkClick r:id="rId2"/>
              </a:rPr>
              <a:t>.sum(axis=0/1/2/...)_sum(axis=[0,2])-CSDN</a:t>
            </a:r>
            <a:r>
              <a:rPr lang="zh-CN" altLang="en-US" dirty="0">
                <a:hlinkClick r:id="rId2"/>
              </a:rPr>
              <a:t>博客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2698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EBF2B-9BB2-12D1-DAE6-54F8F0708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E70B1E5-6841-077A-AAF6-09AA564D2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5125"/>
            <a:ext cx="7779694" cy="2554545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Numpy provides functions for other operations (called universal functions)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argmax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Helvetica Neue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argmin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Helvetica Neue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min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Helvetica Neue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max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Helvetica Neu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average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Helvetica Neue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cov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Helvetica Neue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std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Helvetica Neue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mean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Helvetica Neue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median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Helvetica Neue"/>
              </a:rPr>
              <a:t>,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ceil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Helvetica Neue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floor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Helvetica Neu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cumsum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Helvetica Neue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cumprod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Helvetica Neue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diff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Helvetica Neue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sum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Helvetica Neue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prod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Helvetica Neu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inv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Helvetica Neue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dot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Helvetica Neue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trace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Helvetica Neue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transpose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439DE3-8A09-F84B-D87E-6F1163CB7B95}"/>
              </a:ext>
            </a:extLst>
          </p:cNvPr>
          <p:cNvSpPr txBox="1"/>
          <p:nvPr/>
        </p:nvSpPr>
        <p:spPr>
          <a:xfrm>
            <a:off x="838200" y="3251200"/>
            <a:ext cx="61537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2.19 Array Shape Manipulation</a:t>
            </a:r>
            <a:endParaRPr lang="en-US" altLang="zh-CN" dirty="0"/>
          </a:p>
          <a:p>
            <a:r>
              <a:rPr lang="en-US" altLang="zh-CN" dirty="0" err="1"/>
              <a:t>a.Shape</a:t>
            </a:r>
            <a:r>
              <a:rPr lang="en-US" altLang="zh-CN" dirty="0"/>
              <a:t>	</a:t>
            </a:r>
            <a:r>
              <a:rPr lang="zh-CN" altLang="en-US" dirty="0"/>
              <a:t>不用加括号（没有</a:t>
            </a:r>
            <a:r>
              <a:rPr lang="en-US" altLang="zh-CN" dirty="0"/>
              <a:t>input</a:t>
            </a:r>
            <a:r>
              <a:rPr lang="zh-CN" altLang="en-US" dirty="0"/>
              <a:t>啊）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a.ravel</a:t>
            </a:r>
            <a:r>
              <a:rPr lang="en-US" altLang="zh-CN" dirty="0"/>
              <a:t>()  </a:t>
            </a:r>
            <a:r>
              <a:rPr lang="zh-CN" altLang="en-US" dirty="0"/>
              <a:t>变成一维</a:t>
            </a:r>
            <a:endParaRPr lang="en-US" altLang="zh-CN" dirty="0"/>
          </a:p>
          <a:p>
            <a:r>
              <a:rPr lang="en-US" altLang="zh-CN" dirty="0" err="1"/>
              <a:t>a.transpose</a:t>
            </a:r>
            <a:r>
              <a:rPr lang="en-US" altLang="zh-CN" dirty="0"/>
              <a:t>() </a:t>
            </a:r>
          </a:p>
          <a:p>
            <a:r>
              <a:rPr lang="en-US" altLang="zh-CN" dirty="0" err="1"/>
              <a:t>a.reshape</a:t>
            </a:r>
            <a:r>
              <a:rPr lang="en-US" altLang="zh-CN" dirty="0"/>
              <a:t>(3,2)</a:t>
            </a:r>
          </a:p>
          <a:p>
            <a:r>
              <a:rPr lang="en-US" altLang="zh-CN" dirty="0" err="1"/>
              <a:t>a.resize</a:t>
            </a:r>
            <a:r>
              <a:rPr lang="en-US" altLang="zh-CN" dirty="0"/>
              <a:t>(3,2)</a:t>
            </a:r>
          </a:p>
          <a:p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# change shape of a</a:t>
            </a:r>
          </a:p>
          <a:p>
            <a:r>
              <a:rPr lang="en-US" altLang="zh-CN" b="1" dirty="0" err="1"/>
              <a:t>a.shape</a:t>
            </a:r>
            <a:r>
              <a:rPr lang="en-US" altLang="zh-CN" b="1" dirty="0"/>
              <a:t> = 2,2,2   </a:t>
            </a:r>
          </a:p>
          <a:p>
            <a:r>
              <a:rPr lang="en-US" altLang="zh-CN" b="1" dirty="0"/>
              <a:t>a = </a:t>
            </a:r>
            <a:r>
              <a:rPr lang="en-US" altLang="zh-CN" b="1" dirty="0" err="1"/>
              <a:t>a.reshape</a:t>
            </a:r>
            <a:r>
              <a:rPr lang="en-US" altLang="zh-CN" b="1" dirty="0"/>
              <a:t>(3,5,5)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# create a mode array</a:t>
            </a:r>
          </a:p>
          <a:p>
            <a:r>
              <a:rPr lang="en-US" altLang="zh-CN" b="1" dirty="0"/>
              <a:t>A=</a:t>
            </a:r>
            <a:r>
              <a:rPr lang="en-US" altLang="zh-CN" b="1" dirty="0" err="1"/>
              <a:t>np.range</a:t>
            </a:r>
            <a:r>
              <a:rPr lang="en-US" altLang="zh-CN" b="1" dirty="0"/>
              <a:t>(1,9)</a:t>
            </a:r>
          </a:p>
          <a:p>
            <a:r>
              <a:rPr lang="en-US" altLang="zh-CN" b="1" dirty="0" err="1"/>
              <a:t>a.shape</a:t>
            </a:r>
            <a:r>
              <a:rPr lang="en-US" altLang="zh-CN" b="1" dirty="0"/>
              <a:t>=2,2,2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D1D589A-23CC-FC79-C572-374C6C1C6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986" y="3174422"/>
            <a:ext cx="4115291" cy="26537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F05210D-2CC1-395E-B5B6-C5DBACBC5305}"/>
              </a:ext>
            </a:extLst>
          </p:cNvPr>
          <p:cNvSpPr txBox="1"/>
          <p:nvPr/>
        </p:nvSpPr>
        <p:spPr>
          <a:xfrm>
            <a:off x="6640512" y="28868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2.20 Concatenating arrays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55B3401-6664-B090-619D-A76ED2E35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1903" y="3330245"/>
            <a:ext cx="3700097" cy="2497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9927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6C37724-5F9E-C8AC-A766-82E2F196E3CB}"/>
              </a:ext>
            </a:extLst>
          </p:cNvPr>
          <p:cNvSpPr txBox="1"/>
          <p:nvPr/>
        </p:nvSpPr>
        <p:spPr>
          <a:xfrm>
            <a:off x="203200" y="4295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2.21 Copies and Views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EBA256-F55A-47EA-C34E-6F69639355F9}"/>
              </a:ext>
            </a:extLst>
          </p:cNvPr>
          <p:cNvSpPr txBox="1"/>
          <p:nvPr/>
        </p:nvSpPr>
        <p:spPr>
          <a:xfrm>
            <a:off x="147782" y="1242290"/>
            <a:ext cx="979978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 = array([1,2,3,4])</a:t>
            </a:r>
          </a:p>
          <a:p>
            <a:r>
              <a:rPr lang="en-US" altLang="zh-CN" dirty="0"/>
              <a:t>b = a     # simple assignment (no copy made!)    	b</a:t>
            </a:r>
            <a:r>
              <a:rPr lang="zh-CN" altLang="en-US" dirty="0"/>
              <a:t>改数值改形状</a:t>
            </a:r>
            <a:r>
              <a:rPr lang="en-US" altLang="zh-CN" dirty="0"/>
              <a:t>a</a:t>
            </a:r>
            <a:r>
              <a:rPr lang="zh-CN" altLang="en-US" dirty="0"/>
              <a:t>都会变</a:t>
            </a:r>
            <a:endParaRPr lang="en-US" altLang="zh-CN" dirty="0"/>
          </a:p>
          <a:p>
            <a:r>
              <a:rPr lang="zh-CN" altLang="en-US" dirty="0"/>
              <a:t>c = a.view()   # create a view of a</a:t>
            </a:r>
            <a:r>
              <a:rPr lang="en-US" altLang="zh-CN" dirty="0"/>
              <a:t>			c</a:t>
            </a:r>
            <a:r>
              <a:rPr lang="zh-CN" altLang="en-US" dirty="0"/>
              <a:t>改数值</a:t>
            </a:r>
            <a:r>
              <a:rPr lang="en-US" altLang="zh-CN" dirty="0"/>
              <a:t>a</a:t>
            </a:r>
            <a:r>
              <a:rPr lang="zh-CN" altLang="en-US" dirty="0"/>
              <a:t>变，改形状</a:t>
            </a:r>
            <a:r>
              <a:rPr lang="en-US" altLang="zh-CN" dirty="0"/>
              <a:t>a</a:t>
            </a:r>
            <a:r>
              <a:rPr lang="zh-CN" altLang="en-US" dirty="0"/>
              <a:t>不变</a:t>
            </a:r>
          </a:p>
          <a:p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d = </a:t>
            </a:r>
            <a:r>
              <a:rPr lang="en-US" altLang="zh-CN" b="1" dirty="0" err="1">
                <a:solidFill>
                  <a:srgbClr val="FF0000"/>
                </a:solidFill>
                <a:highlight>
                  <a:srgbClr val="FFFF00"/>
                </a:highlight>
              </a:rPr>
              <a:t>a.copy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()        </a:t>
            </a:r>
            <a:r>
              <a:rPr lang="en-US" altLang="zh-CN" dirty="0"/>
              <a:t># create a complete copy of a (new data is created) </a:t>
            </a:r>
            <a:r>
              <a:rPr lang="zh-CN" altLang="en-US" dirty="0"/>
              <a:t>完全无关，</a:t>
            </a:r>
            <a:r>
              <a:rPr lang="en-US" altLang="zh-CN" dirty="0"/>
              <a:t>a</a:t>
            </a:r>
            <a:r>
              <a:rPr lang="zh-CN" altLang="en-US" dirty="0"/>
              <a:t>不受影响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 is a 		#True</a:t>
            </a:r>
          </a:p>
          <a:p>
            <a:r>
              <a:rPr lang="en-US" altLang="zh-CN" dirty="0" err="1"/>
              <a:t>c.base</a:t>
            </a:r>
            <a:r>
              <a:rPr lang="en-US" altLang="zh-CN" dirty="0"/>
              <a:t> is a    # but the data is owned by a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9975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3D4E960-C0D8-9D04-26BC-272B36986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26574" cy="17087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D579D7-59CA-A472-1B99-9CDAAF51E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7891"/>
            <a:ext cx="4897899" cy="422404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DF739AB-35FB-C418-0CAF-A8EABD8C9FB1}"/>
              </a:ext>
            </a:extLst>
          </p:cNvPr>
          <p:cNvSpPr txBox="1"/>
          <p:nvPr/>
        </p:nvSpPr>
        <p:spPr>
          <a:xfrm>
            <a:off x="5236464" y="1708727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报错主要是代码要更新了。两种方法</a:t>
            </a:r>
            <a:endParaRPr lang="en-US" altLang="zh-CN" dirty="0"/>
          </a:p>
          <a:p>
            <a:r>
              <a:rPr lang="zh-CN" altLang="en-US" dirty="0"/>
              <a:t>#import matplotlib_inline</a:t>
            </a:r>
          </a:p>
          <a:p>
            <a:r>
              <a:rPr lang="zh-CN" altLang="en-US" dirty="0"/>
              <a:t>#matplotlib_inline.backend_inline.set_matplotlib_formats("svg")</a:t>
            </a:r>
            <a:endParaRPr lang="en-US" altLang="zh-CN" dirty="0"/>
          </a:p>
          <a:p>
            <a:r>
              <a:rPr lang="zh-CN" altLang="en-US" dirty="0"/>
              <a:t>或者</a:t>
            </a:r>
          </a:p>
          <a:p>
            <a:r>
              <a:rPr lang="zh-CN" altLang="en-US" dirty="0"/>
              <a:t>%config InlineBackend.figure_format = 'svg'</a:t>
            </a:r>
          </a:p>
        </p:txBody>
      </p:sp>
    </p:spTree>
    <p:extLst>
      <p:ext uri="{BB962C8B-B14F-4D97-AF65-F5344CB8AC3E}">
        <p14:creationId xmlns:p14="http://schemas.microsoft.com/office/powerpoint/2010/main" val="3471598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79907675-A5DF-79DE-C3CF-C7CB64B72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8777"/>
            <a:ext cx="10726013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这个是单在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plt.plot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中的参数，实际上画一条线需要标题、轴（及其标签）、网格、线，最后再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plt.show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p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l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ot string specifies three things (e.g.,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'bo-'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Helvetica Neue"/>
              </a:rPr>
              <a:t>)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colors: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b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lue,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ed,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g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reen,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m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agenta,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c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yan,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y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ellow, blac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k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,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w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hite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markers: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”.” point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“o” circle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“v” triangle down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“^” triangle up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“&lt;” triangle left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“&gt;” triangle right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“8” octagon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“s” square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“p” pentagon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“*” star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“h” hexagon1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“+” plus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“x” x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“d” thin_diamond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line styles: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'-' solid line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'--' dashed line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'-.' dash-dotted line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':' dotted lione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E52E2E-2B8C-E12D-4142-899C5E668F29}"/>
              </a:ext>
            </a:extLst>
          </p:cNvPr>
          <p:cNvSpPr txBox="1"/>
          <p:nvPr/>
        </p:nvSpPr>
        <p:spPr>
          <a:xfrm>
            <a:off x="69273" y="4983785"/>
            <a:ext cx="96566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2.23 Python Tutorials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Python - </a:t>
            </a:r>
            <a:r>
              <a:rPr lang="en-US" altLang="zh-CN" b="0" i="0" u="sng" dirty="0">
                <a:solidFill>
                  <a:srgbClr val="296EAA"/>
                </a:solidFill>
                <a:effectLst/>
                <a:latin typeface="Helvetica Neue"/>
                <a:hlinkClick r:id="rId2"/>
              </a:rPr>
              <a:t>https://docs.python.org/3/tutorial/</a:t>
            </a:r>
            <a:endParaRPr lang="en-US" altLang="zh-CN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000000"/>
                </a:solidFill>
                <a:effectLst/>
                <a:latin typeface="Helvetica Neue"/>
              </a:rPr>
              <a:t>numpy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 - </a:t>
            </a:r>
            <a:r>
              <a:rPr lang="en-US" altLang="zh-CN" b="0" i="0" u="sng" dirty="0">
                <a:solidFill>
                  <a:srgbClr val="296EAA"/>
                </a:solidFill>
                <a:effectLst/>
                <a:latin typeface="Helvetica Neue"/>
                <a:hlinkClick r:id="rId3"/>
              </a:rPr>
              <a:t>https://docs.scipy.org/doc/numpy-dev/user/quickstart.html</a:t>
            </a:r>
            <a:endParaRPr lang="en-US" altLang="zh-CN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scikit-learn - </a:t>
            </a:r>
            <a:r>
              <a:rPr lang="en-US" altLang="zh-CN" b="0" i="0" u="sng" dirty="0">
                <a:solidFill>
                  <a:srgbClr val="296EAA"/>
                </a:solidFill>
                <a:effectLst/>
                <a:latin typeface="Helvetica Neue"/>
                <a:hlinkClick r:id="rId4"/>
              </a:rPr>
              <a:t>http://scikit-learn.org/stable/tutorial/</a:t>
            </a:r>
            <a:endParaRPr lang="en-US" altLang="zh-CN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matplotlib - </a:t>
            </a:r>
            <a:r>
              <a:rPr lang="en-US" altLang="zh-CN" b="0" i="0" u="sng" dirty="0">
                <a:solidFill>
                  <a:srgbClr val="296EAA"/>
                </a:solidFill>
                <a:effectLst/>
                <a:latin typeface="Helvetica Neue"/>
                <a:hlinkClick r:id="rId5"/>
              </a:rPr>
              <a:t>http://matplotlib.org/users/pyplot_tutorial.html</a:t>
            </a:r>
            <a:endParaRPr lang="en-US" altLang="zh-CN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pandas - </a:t>
            </a:r>
            <a:r>
              <a:rPr lang="en-US" altLang="zh-CN" b="0" i="0" u="sng" dirty="0">
                <a:solidFill>
                  <a:srgbClr val="296EAA"/>
                </a:solidFill>
                <a:effectLst/>
                <a:latin typeface="Helvetica Neue"/>
                <a:hlinkClick r:id="rId6"/>
              </a:rPr>
              <a:t>https://pandas.pydata.org/pandas-docs/stable/tutorials.html</a:t>
            </a:r>
            <a:endParaRPr lang="en-US" altLang="zh-CN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2986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1EFCBD6-72FA-D782-0AD0-69C608139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587692"/>
            <a:ext cx="86296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583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EF679-35BB-9437-E986-8BAE88F20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B5DFBB-196C-1221-58F1-8828B5469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Incremental	</a:t>
            </a:r>
            <a:r>
              <a:rPr lang="zh-CN" altLang="en-US" dirty="0"/>
              <a:t>增加的</a:t>
            </a:r>
            <a:endParaRPr lang="en-US" altLang="zh-CN" dirty="0"/>
          </a:p>
          <a:p>
            <a:r>
              <a:rPr lang="en-US" altLang="zh-CN" dirty="0" err="1"/>
              <a:t>Cheatsheet</a:t>
            </a:r>
            <a:r>
              <a:rPr lang="en-US" altLang="zh-CN" dirty="0"/>
              <a:t>	</a:t>
            </a:r>
            <a:r>
              <a:rPr lang="zh-CN" altLang="en-US" dirty="0"/>
              <a:t>备忘录（作弊小纸条）</a:t>
            </a:r>
            <a:endParaRPr lang="en-US" altLang="zh-CN" dirty="0"/>
          </a:p>
          <a:p>
            <a:r>
              <a:rPr lang="en-US" altLang="zh-CN" dirty="0"/>
              <a:t>Pseudocode	</a:t>
            </a:r>
            <a:r>
              <a:rPr lang="zh-CN" altLang="en-US" dirty="0"/>
              <a:t>伪代码</a:t>
            </a:r>
            <a:endParaRPr lang="en-US" altLang="zh-CN" dirty="0"/>
          </a:p>
          <a:p>
            <a:r>
              <a:rPr lang="en-US" altLang="zh-CN" dirty="0"/>
              <a:t>Paradigm		</a:t>
            </a:r>
            <a:r>
              <a:rPr lang="zh-CN" altLang="en-US" dirty="0"/>
              <a:t>范式</a:t>
            </a:r>
            <a:endParaRPr lang="en-US" altLang="zh-CN" dirty="0"/>
          </a:p>
          <a:p>
            <a:r>
              <a:rPr lang="en-US" altLang="zh-CN" dirty="0"/>
              <a:t>Imperative	</a:t>
            </a:r>
            <a:r>
              <a:rPr lang="zh-CN" altLang="en-US" dirty="0"/>
              <a:t>命令式</a:t>
            </a:r>
            <a:r>
              <a:rPr lang="en-US" altLang="zh-CN" dirty="0"/>
              <a:t>	</a:t>
            </a:r>
            <a:r>
              <a:rPr lang="zh-CN" altLang="en-US" dirty="0"/>
              <a:t>所以命令式编程是啥？？</a:t>
            </a:r>
            <a:endParaRPr lang="en-US" altLang="zh-CN" dirty="0"/>
          </a:p>
          <a:p>
            <a:r>
              <a:rPr lang="en-US" altLang="zh-CN" dirty="0"/>
              <a:t>full-fledged	</a:t>
            </a:r>
            <a:r>
              <a:rPr lang="zh-CN" altLang="en-US" dirty="0"/>
              <a:t>成熟的</a:t>
            </a:r>
            <a:endParaRPr lang="en-US" altLang="zh-CN" dirty="0"/>
          </a:p>
          <a:p>
            <a:r>
              <a:rPr lang="en-US" altLang="zh-CN" dirty="0"/>
              <a:t>Semicolon		</a:t>
            </a:r>
            <a:r>
              <a:rPr lang="zh-CN" altLang="en-US" dirty="0"/>
              <a:t>分号</a:t>
            </a:r>
            <a:endParaRPr lang="en-US" altLang="zh-CN" dirty="0"/>
          </a:p>
          <a:p>
            <a:r>
              <a:rPr lang="en-US" altLang="zh-CN" dirty="0"/>
              <a:t>Colon		</a:t>
            </a:r>
            <a:r>
              <a:rPr lang="zh-CN" altLang="en-US" dirty="0"/>
              <a:t>冒号</a:t>
            </a:r>
            <a:endParaRPr lang="en-US" altLang="zh-CN" dirty="0"/>
          </a:p>
          <a:p>
            <a:r>
              <a:rPr lang="en-US" altLang="zh-CN" dirty="0"/>
              <a:t>Indentation	</a:t>
            </a:r>
            <a:r>
              <a:rPr lang="zh-CN" altLang="en-US" dirty="0"/>
              <a:t>缩进</a:t>
            </a:r>
            <a:endParaRPr lang="en-US" altLang="zh-CN" dirty="0"/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Immutable		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不可更改的</a:t>
            </a:r>
            <a:endParaRPr lang="en-US" altLang="zh-CN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6125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C5C66-9877-1607-5C85-EFFEBF3C6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FC60C7-ED44-84CD-4C33-9A33EDF39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928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672FD-7750-CA5C-0599-651A6DCD9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AB0404-0ADC-2EB3-039A-6F825948E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这章讲了俩，一个叫</a:t>
            </a:r>
            <a:r>
              <a:rPr lang="en-US" altLang="zh-CN" dirty="0"/>
              <a:t>Naïve Bayes</a:t>
            </a:r>
            <a:r>
              <a:rPr lang="zh-CN" altLang="en-US" dirty="0"/>
              <a:t>，另一个叫</a:t>
            </a:r>
            <a:r>
              <a:rPr lang="en-US" altLang="zh-CN" dirty="0"/>
              <a:t>LDA</a:t>
            </a:r>
            <a:r>
              <a:rPr lang="zh-CN" altLang="en-US" dirty="0"/>
              <a:t>（</a:t>
            </a:r>
            <a:r>
              <a:rPr lang="en-US" altLang="zh-CN" dirty="0"/>
              <a:t>Linear discriminant Analysis</a:t>
            </a:r>
            <a:r>
              <a:rPr lang="zh-CN" altLang="en-US" dirty="0"/>
              <a:t>），都是用于生成式模型</a:t>
            </a:r>
            <a:r>
              <a:rPr lang="en-US" altLang="zh-CN" dirty="0"/>
              <a:t>generative model</a:t>
            </a:r>
            <a:r>
              <a:rPr lang="zh-CN" altLang="en-US" dirty="0"/>
              <a:t>中常使用的。</a:t>
            </a:r>
            <a:endParaRPr lang="en-US" altLang="zh-CN" dirty="0"/>
          </a:p>
          <a:p>
            <a:r>
              <a:rPr lang="zh-CN" altLang="en-US" dirty="0"/>
              <a:t>数学上，</a:t>
            </a:r>
            <a:r>
              <a:rPr lang="zh-CN" altLang="en-US" dirty="0">
                <a:highlight>
                  <a:srgbClr val="FFFF00"/>
                </a:highlight>
              </a:rPr>
              <a:t>类条件分布</a:t>
            </a:r>
            <a:r>
              <a:rPr lang="en-US" altLang="zh-CN" dirty="0">
                <a:highlight>
                  <a:srgbClr val="FFFF00"/>
                </a:highlight>
              </a:rPr>
              <a:t>p(</a:t>
            </a:r>
            <a:r>
              <a:rPr lang="en-US" altLang="zh-CN" b="1" dirty="0" err="1">
                <a:highlight>
                  <a:srgbClr val="FFFF00"/>
                </a:highlight>
              </a:rPr>
              <a:t>x</a:t>
            </a:r>
            <a:r>
              <a:rPr lang="en-US" altLang="zh-CN" dirty="0" err="1">
                <a:highlight>
                  <a:srgbClr val="FFFF00"/>
                </a:highlight>
              </a:rPr>
              <a:t>|y</a:t>
            </a:r>
            <a:r>
              <a:rPr lang="en-US" altLang="zh-CN" dirty="0">
                <a:highlight>
                  <a:srgbClr val="FFFF00"/>
                </a:highlight>
              </a:rPr>
              <a:t>)</a:t>
            </a:r>
            <a:r>
              <a:rPr lang="zh-CN" altLang="en-US" dirty="0"/>
              <a:t>，</a:t>
            </a:r>
            <a:r>
              <a:rPr lang="en-US" altLang="zh-CN" dirty="0"/>
              <a:t>class-conditional distribution</a:t>
            </a:r>
            <a:r>
              <a:rPr lang="zh-CN" altLang="en-US" dirty="0"/>
              <a:t>，比如已经知道是不是篮球运动员的情况</a:t>
            </a:r>
            <a:r>
              <a:rPr lang="en-US" altLang="zh-CN" dirty="0"/>
              <a:t>(y=c)</a:t>
            </a:r>
            <a:r>
              <a:rPr lang="zh-CN" altLang="en-US" dirty="0"/>
              <a:t>下他身高体重</a:t>
            </a:r>
            <a:r>
              <a:rPr lang="en-US" altLang="zh-CN" dirty="0"/>
              <a:t>(x1,x2)</a:t>
            </a:r>
            <a:r>
              <a:rPr lang="zh-CN" altLang="en-US" dirty="0"/>
              <a:t>的分布情况。</a:t>
            </a:r>
            <a:r>
              <a:rPr lang="zh-CN" altLang="en-US" dirty="0">
                <a:highlight>
                  <a:srgbClr val="FFFF00"/>
                </a:highlight>
              </a:rPr>
              <a:t>后验概率</a:t>
            </a:r>
            <a:r>
              <a:rPr lang="en-US" altLang="zh-CN" dirty="0">
                <a:highlight>
                  <a:srgbClr val="FFFF00"/>
                </a:highlight>
              </a:rPr>
              <a:t>p(</a:t>
            </a:r>
            <a:r>
              <a:rPr lang="en-US" altLang="zh-CN" dirty="0" err="1">
                <a:highlight>
                  <a:srgbClr val="FFFF00"/>
                </a:highlight>
              </a:rPr>
              <a:t>y|x</a:t>
            </a:r>
            <a:r>
              <a:rPr lang="en-US" altLang="zh-CN" dirty="0">
                <a:highlight>
                  <a:srgbClr val="FFFF00"/>
                </a:highlight>
              </a:rPr>
              <a:t>)</a:t>
            </a:r>
            <a:r>
              <a:rPr lang="zh-CN" altLang="en-US" dirty="0"/>
              <a:t>，</a:t>
            </a:r>
            <a:r>
              <a:rPr lang="en-US" altLang="zh-CN" dirty="0"/>
              <a:t>class posterior probability</a:t>
            </a:r>
            <a:r>
              <a:rPr lang="zh-CN" altLang="en-US" dirty="0"/>
              <a:t>已知身高体重判断他是不是运动员的概率。</a:t>
            </a:r>
            <a:endParaRPr lang="en-US" altLang="zh-CN" dirty="0"/>
          </a:p>
          <a:p>
            <a:r>
              <a:rPr lang="zh-CN" altLang="en-US" dirty="0"/>
              <a:t>先验概率</a:t>
            </a:r>
            <a:r>
              <a:rPr lang="en-US" altLang="zh-CN" dirty="0"/>
              <a:t>P</a:t>
            </a:r>
            <a:r>
              <a:rPr lang="zh-CN" altLang="en-US" dirty="0"/>
              <a:t>（</a:t>
            </a:r>
            <a:r>
              <a:rPr lang="en-US" altLang="zh-CN" dirty="0"/>
              <a:t>y</a:t>
            </a:r>
            <a:r>
              <a:rPr lang="zh-CN" altLang="en-US" dirty="0"/>
              <a:t>） 就再看了，比如根据不充分定理先平均分。</a:t>
            </a:r>
            <a:endParaRPr lang="en-US" altLang="zh-CN" dirty="0"/>
          </a:p>
          <a:p>
            <a:r>
              <a:rPr lang="zh-CN" altLang="en-US" dirty="0"/>
              <a:t>类条件概率就是“似然”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09422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BD0E1-D69A-F94F-9012-ABFC902E2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0C90A5-A6C6-7705-3515-FF791CD03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060607"/>
                </a:solidFill>
                <a:effectLst/>
                <a:latin typeface="-apple-system"/>
              </a:rPr>
              <a:t>1.</a:t>
            </a:r>
            <a:r>
              <a:rPr lang="zh-CN" altLang="en-US" b="1" i="0" dirty="0">
                <a:solidFill>
                  <a:srgbClr val="060607"/>
                </a:solidFill>
                <a:effectLst/>
                <a:latin typeface="-apple-system"/>
              </a:rPr>
              <a:t>贝叶斯最优分类器</a:t>
            </a:r>
            <a:r>
              <a:rPr lang="en-US" altLang="zh-CN" b="1" i="0" dirty="0">
                <a:solidFill>
                  <a:srgbClr val="060607"/>
                </a:solidFill>
                <a:effectLst/>
                <a:latin typeface="-apple-system"/>
              </a:rPr>
              <a:t>		</a:t>
            </a:r>
            <a:endParaRPr lang="zh-CN" altLang="en-US" b="1" i="0" dirty="0">
              <a:solidFill>
                <a:srgbClr val="060607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060607"/>
                </a:solidFill>
                <a:effectLst/>
                <a:latin typeface="-apple-system"/>
              </a:rPr>
              <a:t>2. </a:t>
            </a:r>
            <a:r>
              <a:rPr lang="zh-CN" altLang="en-US" b="1" i="0" dirty="0">
                <a:solidFill>
                  <a:srgbClr val="060607"/>
                </a:solidFill>
                <a:effectLst/>
                <a:latin typeface="-apple-system"/>
              </a:rPr>
              <a:t>朴素贝叶斯分类器</a:t>
            </a:r>
          </a:p>
          <a:p>
            <a:r>
              <a:rPr lang="en-US" altLang="zh-CN" b="1" dirty="0">
                <a:solidFill>
                  <a:srgbClr val="060607"/>
                </a:solidFill>
                <a:latin typeface="-apple-system"/>
              </a:rPr>
              <a:t>2-1</a:t>
            </a:r>
            <a:r>
              <a:rPr lang="en-US" altLang="zh-CN" b="1" i="0" dirty="0">
                <a:solidFill>
                  <a:srgbClr val="060607"/>
                </a:solidFill>
                <a:effectLst/>
                <a:latin typeface="-apple-system"/>
              </a:rPr>
              <a:t>. </a:t>
            </a:r>
            <a:r>
              <a:rPr lang="zh-CN" altLang="en-US" b="1" i="0" dirty="0">
                <a:solidFill>
                  <a:srgbClr val="060607"/>
                </a:solidFill>
                <a:effectLst/>
                <a:latin typeface="-apple-system"/>
              </a:rPr>
              <a:t>高斯朴素贝叶斯分类器</a:t>
            </a:r>
            <a:endParaRPr lang="en-US" altLang="zh-CN" b="1" i="0" dirty="0">
              <a:solidFill>
                <a:srgbClr val="060607"/>
              </a:solidFill>
              <a:effectLst/>
              <a:latin typeface="-apple-system"/>
            </a:endParaRPr>
          </a:p>
          <a:p>
            <a:r>
              <a:rPr lang="en-US" altLang="zh-CN" b="1" dirty="0">
                <a:solidFill>
                  <a:srgbClr val="060607"/>
                </a:solidFill>
                <a:latin typeface="-apple-system"/>
              </a:rPr>
              <a:t>2-2. </a:t>
            </a:r>
            <a:r>
              <a:rPr lang="zh-CN" altLang="en-US" b="1" dirty="0">
                <a:solidFill>
                  <a:srgbClr val="060607"/>
                </a:solidFill>
                <a:latin typeface="-apple-system"/>
              </a:rPr>
              <a:t>布尔向量朴素贝叶斯（不是身高体重，而是高矮胖瘦）</a:t>
            </a:r>
            <a:endParaRPr lang="zh-CN" altLang="en-US" b="1" i="0" dirty="0">
              <a:solidFill>
                <a:srgbClr val="060607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060607"/>
                </a:solidFill>
                <a:effectLst/>
                <a:latin typeface="-apple-system"/>
              </a:rPr>
              <a:t>3. </a:t>
            </a:r>
            <a:r>
              <a:rPr lang="zh-CN" altLang="en-US" b="1" i="0" dirty="0">
                <a:solidFill>
                  <a:srgbClr val="060607"/>
                </a:solidFill>
                <a:effectLst/>
                <a:latin typeface="-apple-system"/>
              </a:rPr>
              <a:t>线性判别分析 </a:t>
            </a:r>
            <a:r>
              <a:rPr lang="en-US" altLang="zh-CN" b="1" i="0" dirty="0">
                <a:solidFill>
                  <a:srgbClr val="060607"/>
                </a:solidFill>
                <a:effectLst/>
                <a:latin typeface="-apple-system"/>
              </a:rPr>
              <a:t>(LDA)</a:t>
            </a:r>
          </a:p>
          <a:p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745B263-268B-FC9C-B988-A7E67F14B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315" y="2447637"/>
            <a:ext cx="4157830" cy="61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10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54F9CAF-859E-3388-9CB6-571B21521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4" y="0"/>
            <a:ext cx="6058746" cy="58110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35E6412-2A7B-A7AE-8591-83C31699D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5896798" cy="33913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F82D32C-4932-F593-A342-AEF572B3D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843" y="3740383"/>
            <a:ext cx="5934903" cy="781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2963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9E371-D815-4C16-73D2-D2DB4283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081C4E-0832-E162-4085-C6B2113AF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746" y="3857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、还是不懂为什么难以估计？？</a:t>
            </a:r>
            <a:r>
              <a:rPr lang="en-US" altLang="zh-CN" dirty="0"/>
              <a:t>Ok</a:t>
            </a:r>
            <a:r>
              <a:rPr lang="zh-CN" altLang="en-US" dirty="0"/>
              <a:t>明白了，它难在难以同时获得身高体重双因变量分布。所以要拆成单看身高和单看体重的分布。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、但是像身高和体重不是独立事件啊，怎么能够用</a:t>
            </a:r>
            <a:r>
              <a:rPr lang="en-US" altLang="zh-CN" dirty="0"/>
              <a:t>NB</a:t>
            </a:r>
            <a:r>
              <a:rPr lang="zh-CN" altLang="en-US" dirty="0"/>
              <a:t>呢？</a:t>
            </a:r>
            <a:r>
              <a:rPr lang="en-US" altLang="zh-CN" dirty="0"/>
              <a:t>——</a:t>
            </a:r>
            <a:r>
              <a:rPr lang="zh-CN" altLang="en-US" dirty="0"/>
              <a:t>所以用</a:t>
            </a:r>
            <a:r>
              <a:rPr lang="en-US" altLang="zh-CN" dirty="0"/>
              <a:t>LDA</a:t>
            </a:r>
            <a:r>
              <a:rPr lang="zh-CN" altLang="en-US" dirty="0"/>
              <a:t>，给每个特征值赋予权重。可能身高在篮球更重要，而体重在举重更重要等等。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AF67DF-C351-E1F2-A547-FA791E32E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7439"/>
            <a:ext cx="9469171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295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F2BBF5-54A4-9422-6F6A-9B3E8613F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557" y="63661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12</a:t>
            </a:r>
            <a:r>
              <a:rPr lang="zh-CN" altLang="en-US" dirty="0"/>
              <a:t>、</a:t>
            </a:r>
            <a:r>
              <a:rPr lang="en-US" altLang="zh-CN" dirty="0"/>
              <a:t>13</a:t>
            </a:r>
            <a:r>
              <a:rPr lang="zh-CN" altLang="en-US" dirty="0"/>
              <a:t>、</a:t>
            </a:r>
            <a:r>
              <a:rPr lang="en-US" altLang="zh-CN" dirty="0"/>
              <a:t>14</a:t>
            </a:r>
            <a:r>
              <a:rPr lang="zh-CN" altLang="en-US" dirty="0"/>
              <a:t>页完全不懂</a:t>
            </a:r>
            <a:endParaRPr lang="en-US" altLang="zh-CN" dirty="0"/>
          </a:p>
          <a:p>
            <a:r>
              <a:rPr lang="en-US" altLang="zh-CN" dirty="0"/>
              <a:t>12—</a:t>
            </a:r>
            <a:r>
              <a:rPr lang="zh-CN" altLang="en-US" dirty="0"/>
              <a:t>朴素贝叶斯下。</a:t>
            </a:r>
            <a:endParaRPr lang="en-US" altLang="zh-CN" dirty="0"/>
          </a:p>
          <a:p>
            <a:r>
              <a:rPr lang="zh-CN" altLang="en-US" dirty="0"/>
              <a:t>把多因素视作独立事件，但因素取值只考虑布尔值（从身高体重高斯分布到高矮胖瘦），自然而然想到不用高斯而是用伯努利分布。</a:t>
            </a:r>
            <a:r>
              <a:rPr lang="en-US" altLang="zh-CN" b="0" i="1" dirty="0" err="1">
                <a:solidFill>
                  <a:srgbClr val="060607"/>
                </a:solidFill>
                <a:effectLst/>
                <a:latin typeface="KaTeX_Math"/>
              </a:rPr>
              <a:t>ϕ</a:t>
            </a:r>
            <a:r>
              <a:rPr lang="en-US" altLang="zh-CN" b="0" i="1" baseline="-25000" dirty="0" err="1">
                <a:solidFill>
                  <a:srgbClr val="060607"/>
                </a:solidFill>
                <a:effectLst/>
                <a:latin typeface="KaTeX_Math"/>
              </a:rPr>
              <a:t>j</a:t>
            </a:r>
            <a:r>
              <a:rPr lang="zh-CN" altLang="en-US" b="0" i="0" baseline="-25000" dirty="0">
                <a:solidFill>
                  <a:srgbClr val="060607"/>
                </a:solidFill>
                <a:effectLst/>
                <a:latin typeface="KaTeX_Main"/>
              </a:rPr>
              <a:t>​∣</a:t>
            </a:r>
            <a:r>
              <a:rPr lang="en-US" altLang="zh-CN" b="0" i="1" baseline="-25000" dirty="0">
                <a:solidFill>
                  <a:srgbClr val="060607"/>
                </a:solidFill>
                <a:effectLst/>
                <a:latin typeface="KaTeX_Math"/>
              </a:rPr>
              <a:t>c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 是给定类别 </a:t>
            </a:r>
            <a:r>
              <a:rPr lang="en-US" altLang="zh-CN" dirty="0">
                <a:solidFill>
                  <a:srgbClr val="060607"/>
                </a:solidFill>
                <a:latin typeface="KaTeX_Main"/>
              </a:rPr>
              <a:t>y=</a:t>
            </a:r>
            <a:r>
              <a:rPr lang="en-US" altLang="zh-CN" b="0" i="1" dirty="0">
                <a:solidFill>
                  <a:srgbClr val="060607"/>
                </a:solidFill>
                <a:effectLst/>
                <a:latin typeface="KaTeX_Math"/>
              </a:rPr>
              <a:t>c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 时特征 </a:t>
            </a:r>
            <a:r>
              <a:rPr lang="en-US" altLang="zh-CN" b="0" i="0" dirty="0" err="1">
                <a:solidFill>
                  <a:srgbClr val="060607"/>
                </a:solidFill>
                <a:effectLst/>
                <a:latin typeface="KaTeX_Main"/>
              </a:rPr>
              <a:t>x</a:t>
            </a:r>
            <a:r>
              <a:rPr lang="en-US" altLang="zh-CN" b="0" i="0" baseline="-25000" dirty="0" err="1">
                <a:solidFill>
                  <a:srgbClr val="060607"/>
                </a:solidFill>
                <a:effectLst/>
                <a:latin typeface="KaTeX_Main"/>
              </a:rPr>
              <a:t>j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KaTeX_Main"/>
              </a:rPr>
              <a:t>​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 存在的概率</a:t>
            </a:r>
            <a:endParaRPr lang="en-US" altLang="zh-CN" b="0" i="0" dirty="0">
              <a:solidFill>
                <a:srgbClr val="060607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060607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060607"/>
                </a:solidFill>
                <a:latin typeface="-apple-system"/>
              </a:rPr>
              <a:t>13——</a:t>
            </a:r>
            <a:r>
              <a:rPr lang="zh-CN" altLang="en-US" dirty="0">
                <a:solidFill>
                  <a:srgbClr val="060607"/>
                </a:solidFill>
                <a:latin typeface="-apple-system"/>
              </a:rPr>
              <a:t>朴素贝叶斯下：</a:t>
            </a:r>
            <a:endParaRPr lang="en-US" altLang="zh-CN" dirty="0">
              <a:solidFill>
                <a:srgbClr val="060607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060607"/>
                </a:solidFill>
                <a:latin typeface="-apple-system"/>
              </a:rPr>
              <a:t>平滑处理是要做什么事情？处理高斯朴素贝叶斯中的另一个问题（前一个是上页的特征值非连续值而是布尔值），这一次的问题是特征值为某个值时概率竟然是</a:t>
            </a:r>
            <a:r>
              <a:rPr lang="en-US" altLang="zh-CN" dirty="0">
                <a:solidFill>
                  <a:srgbClr val="060607"/>
                </a:solidFill>
                <a:latin typeface="-apple-system"/>
              </a:rPr>
              <a:t>0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60607"/>
                </a:solidFill>
                <a:latin typeface="-apple-system"/>
              </a:rPr>
              <a:t>（起因是训练集规模太小，竟然有某特征值样本出现次数为</a:t>
            </a:r>
            <a:r>
              <a:rPr lang="en-US" altLang="zh-CN" dirty="0">
                <a:solidFill>
                  <a:srgbClr val="060607"/>
                </a:solidFill>
                <a:latin typeface="-apple-system"/>
              </a:rPr>
              <a:t>0</a:t>
            </a:r>
            <a:r>
              <a:rPr lang="zh-CN" altLang="en-US" dirty="0">
                <a:solidFill>
                  <a:srgbClr val="060607"/>
                </a:solidFill>
                <a:latin typeface="-apple-system"/>
              </a:rPr>
              <a:t>，比如说竟然总共</a:t>
            </a:r>
            <a:r>
              <a:rPr lang="en-US" altLang="zh-CN" dirty="0">
                <a:solidFill>
                  <a:srgbClr val="060607"/>
                </a:solidFill>
                <a:latin typeface="-apple-system"/>
              </a:rPr>
              <a:t>100</a:t>
            </a:r>
            <a:r>
              <a:rPr lang="zh-CN" altLang="en-US" dirty="0">
                <a:solidFill>
                  <a:srgbClr val="060607"/>
                </a:solidFill>
                <a:latin typeface="-apple-system"/>
              </a:rPr>
              <a:t>个人中</a:t>
            </a:r>
            <a:r>
              <a:rPr lang="zh-CN" altLang="en-US" b="1" dirty="0">
                <a:solidFill>
                  <a:srgbClr val="FF0000"/>
                </a:solidFill>
                <a:latin typeface="-apple-system"/>
              </a:rPr>
              <a:t>有</a:t>
            </a:r>
            <a:r>
              <a:rPr lang="en-US" altLang="zh-CN" b="1" dirty="0">
                <a:solidFill>
                  <a:srgbClr val="FF0000"/>
                </a:solidFill>
                <a:latin typeface="-apple-system"/>
              </a:rPr>
              <a:t>50</a:t>
            </a:r>
            <a:r>
              <a:rPr lang="zh-CN" altLang="en-US" b="1" dirty="0">
                <a:solidFill>
                  <a:srgbClr val="FF0000"/>
                </a:solidFill>
                <a:latin typeface="-apple-system"/>
              </a:rPr>
              <a:t>个篮球运动员（</a:t>
            </a:r>
            <a:r>
              <a:rPr lang="en-US" altLang="zh-CN" b="1" dirty="0">
                <a:solidFill>
                  <a:srgbClr val="FF0000"/>
                </a:solidFill>
                <a:latin typeface="-apple-system"/>
              </a:rPr>
              <a:t>y=1</a:t>
            </a:r>
            <a:r>
              <a:rPr lang="zh-CN" altLang="en-US" b="1" dirty="0">
                <a:solidFill>
                  <a:srgbClr val="FF0000"/>
                </a:solidFill>
                <a:latin typeface="-apple-system"/>
              </a:rPr>
              <a:t>）中没有一个会唱的，只有</a:t>
            </a:r>
            <a:r>
              <a:rPr lang="en-US" altLang="zh-CN" b="1" dirty="0">
                <a:solidFill>
                  <a:srgbClr val="FF0000"/>
                </a:solidFill>
                <a:latin typeface="-apple-system"/>
              </a:rPr>
              <a:t>30</a:t>
            </a:r>
            <a:r>
              <a:rPr lang="zh-CN" altLang="en-US" b="1" dirty="0">
                <a:solidFill>
                  <a:srgbClr val="FF0000"/>
                </a:solidFill>
                <a:latin typeface="-apple-system"/>
              </a:rPr>
              <a:t>个会跳、</a:t>
            </a:r>
            <a:r>
              <a:rPr lang="en-US" altLang="zh-CN" b="1" dirty="0">
                <a:solidFill>
                  <a:srgbClr val="FF0000"/>
                </a:solidFill>
                <a:latin typeface="-apple-system"/>
              </a:rPr>
              <a:t>40</a:t>
            </a:r>
            <a:r>
              <a:rPr lang="zh-CN" altLang="en-US" b="1" dirty="0">
                <a:solidFill>
                  <a:srgbClr val="FF0000"/>
                </a:solidFill>
                <a:latin typeface="-apple-system"/>
              </a:rPr>
              <a:t>个</a:t>
            </a:r>
            <a:r>
              <a:rPr lang="en-US" altLang="zh-CN" b="1" dirty="0">
                <a:solidFill>
                  <a:srgbClr val="FF0000"/>
                </a:solidFill>
                <a:latin typeface="-apple-system"/>
              </a:rPr>
              <a:t>rap</a:t>
            </a:r>
            <a:r>
              <a:rPr lang="zh-CN" altLang="en-US" b="1" dirty="0">
                <a:solidFill>
                  <a:srgbClr val="FF0000"/>
                </a:solidFill>
                <a:latin typeface="-apple-system"/>
              </a:rPr>
              <a:t>的），此时独立概率联乘不就整体变</a:t>
            </a:r>
            <a:r>
              <a:rPr lang="en-US" altLang="zh-CN" b="1" dirty="0">
                <a:solidFill>
                  <a:srgbClr val="FF0000"/>
                </a:solidFill>
                <a:latin typeface="-apple-system"/>
              </a:rPr>
              <a:t>0</a:t>
            </a:r>
            <a:r>
              <a:rPr lang="zh-CN" altLang="en-US" b="1" dirty="0">
                <a:solidFill>
                  <a:srgbClr val="FF0000"/>
                </a:solidFill>
                <a:latin typeface="-apple-system"/>
              </a:rPr>
              <a:t>？</a:t>
            </a:r>
            <a:r>
              <a:rPr lang="en-US" altLang="zh-CN" b="1" dirty="0">
                <a:solidFill>
                  <a:srgbClr val="FF0000"/>
                </a:solidFill>
                <a:latin typeface="-apple-system"/>
              </a:rPr>
              <a:t>How to deal with——</a:t>
            </a:r>
            <a:r>
              <a:rPr lang="zh-CN" altLang="en-US" b="1" dirty="0">
                <a:solidFill>
                  <a:srgbClr val="FF0000"/>
                </a:solidFill>
                <a:latin typeface="-apple-system"/>
              </a:rPr>
              <a:t>我编造一个数据，让整体数据加一个会唱的篮球运动员，让</a:t>
            </a:r>
            <a:r>
              <a:rPr lang="en-US" altLang="zh-CN" b="1" dirty="0">
                <a:solidFill>
                  <a:srgbClr val="FF0000"/>
                </a:solidFill>
                <a:latin typeface="-apple-system"/>
              </a:rPr>
              <a:t>P(</a:t>
            </a:r>
            <a:r>
              <a:rPr lang="zh-CN" altLang="en-US" b="1" dirty="0">
                <a:solidFill>
                  <a:srgbClr val="FF0000"/>
                </a:solidFill>
                <a:latin typeface="-apple-system"/>
              </a:rPr>
              <a:t>会唱</a:t>
            </a:r>
            <a:r>
              <a:rPr lang="en-US" altLang="zh-CN" b="1" dirty="0">
                <a:solidFill>
                  <a:srgbClr val="FF0000"/>
                </a:solidFill>
                <a:latin typeface="-apple-system"/>
              </a:rPr>
              <a:t>|</a:t>
            </a:r>
            <a:r>
              <a:rPr lang="zh-CN" altLang="en-US" b="1" dirty="0">
                <a:solidFill>
                  <a:srgbClr val="FF0000"/>
                </a:solidFill>
                <a:latin typeface="-apple-system"/>
              </a:rPr>
              <a:t>是篮球员</a:t>
            </a:r>
            <a:r>
              <a:rPr lang="en-US" altLang="zh-CN" b="1" dirty="0">
                <a:solidFill>
                  <a:srgbClr val="FF0000"/>
                </a:solidFill>
                <a:latin typeface="-apple-system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latin typeface="-apple-system"/>
              </a:rPr>
              <a:t>不等于</a:t>
            </a:r>
            <a:r>
              <a:rPr lang="en-US" altLang="zh-CN" b="1" dirty="0">
                <a:solidFill>
                  <a:srgbClr val="FF0000"/>
                </a:solidFill>
                <a:latin typeface="-apple-system"/>
              </a:rPr>
              <a:t>0</a:t>
            </a:r>
            <a:r>
              <a:rPr lang="zh-CN" altLang="en-US" b="1" dirty="0">
                <a:solidFill>
                  <a:srgbClr val="FF0000"/>
                </a:solidFill>
                <a:latin typeface="-apple-system"/>
              </a:rPr>
              <a:t>，</a:t>
            </a:r>
            <a:endParaRPr lang="en-US" altLang="zh-CN" b="1" dirty="0">
              <a:solidFill>
                <a:srgbClr val="FF0000"/>
              </a:solidFill>
              <a:latin typeface="-apple-system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  <a:latin typeface="-apple-system"/>
              </a:rPr>
              <a:t>假如我只编造一个数据，也就是</a:t>
            </a:r>
            <a:r>
              <a:rPr lang="en-US" altLang="zh-CN" b="1" dirty="0">
                <a:solidFill>
                  <a:srgbClr val="FF0000"/>
                </a:solidFill>
                <a:latin typeface="-apple-system"/>
              </a:rPr>
              <a:t>α=1</a:t>
            </a:r>
            <a:r>
              <a:rPr lang="zh-CN" altLang="en-US" b="1" dirty="0">
                <a:solidFill>
                  <a:srgbClr val="FF0000"/>
                </a:solidFill>
                <a:latin typeface="-apple-system"/>
              </a:rPr>
              <a:t>，那就是拉普拉斯平滑</a:t>
            </a:r>
            <a:endParaRPr lang="en-US" altLang="zh-CN" b="1" dirty="0">
              <a:solidFill>
                <a:srgbClr val="FF0000"/>
              </a:solidFill>
              <a:latin typeface="-apple-system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168A64-E904-00AE-C841-3BDABA7A8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413" y="4238762"/>
            <a:ext cx="4810796" cy="35247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A83C0EB-EEB8-5A41-512D-B74C2BCB85C2}"/>
              </a:ext>
            </a:extLst>
          </p:cNvPr>
          <p:cNvSpPr txBox="1"/>
          <p:nvPr/>
        </p:nvSpPr>
        <p:spPr>
          <a:xfrm>
            <a:off x="170230" y="4414999"/>
            <a:ext cx="5597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可以理解是生物实验数据造假让实验效果更好看，也可以理解成是制造或者模拟噪声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CCE5A24-DC05-A383-92C9-5281EAF61C1A}"/>
              </a:ext>
            </a:extLst>
          </p:cNvPr>
          <p:cNvSpPr txBox="1">
            <a:spLocks/>
          </p:cNvSpPr>
          <p:nvPr/>
        </p:nvSpPr>
        <p:spPr>
          <a:xfrm>
            <a:off x="838200" y="517967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但是</a:t>
            </a:r>
            <a:r>
              <a:rPr lang="zh-CN" altLang="en-US" dirty="0">
                <a:highlight>
                  <a:srgbClr val="FF0000"/>
                </a:highlight>
              </a:rPr>
              <a:t>为什么这个平滑过程会控制过拟合？</a:t>
            </a:r>
            <a:r>
              <a:rPr lang="zh-CN" altLang="en-US" dirty="0"/>
              <a:t>这个还要结合求梯度过程才好理解，现在只是晓得可以控制过拟合。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596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6FF02-BF26-098B-19D1-368ACC1CB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5AA21-722D-5930-5BFB-2D30EEBBD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14</a:t>
            </a:r>
            <a:r>
              <a:rPr lang="zh-CN" altLang="en-US" dirty="0"/>
              <a:t>页</a:t>
            </a:r>
            <a:r>
              <a:rPr lang="en-US" altLang="zh-CN" dirty="0"/>
              <a:t>——</a:t>
            </a:r>
            <a:r>
              <a:rPr lang="zh-CN" altLang="en-US" dirty="0"/>
              <a:t>多项式朴素贝叶斯</a:t>
            </a:r>
            <a:endParaRPr lang="en-US" altLang="zh-CN" dirty="0"/>
          </a:p>
          <a:p>
            <a:r>
              <a:rPr lang="zh-CN" altLang="en-US" dirty="0"/>
              <a:t>不同于特征值是高斯分布或者</a:t>
            </a:r>
            <a:r>
              <a:rPr lang="en-US" altLang="zh-CN" dirty="0"/>
              <a:t>01</a:t>
            </a:r>
            <a:r>
              <a:rPr lang="zh-CN" altLang="en-US" dirty="0"/>
              <a:t>两种离散型值，这次讨论他的取值范围是</a:t>
            </a:r>
            <a:r>
              <a:rPr lang="en-US" altLang="zh-CN" dirty="0"/>
              <a:t>N</a:t>
            </a:r>
            <a:r>
              <a:rPr lang="zh-CN" altLang="en-US" dirty="0"/>
              <a:t>个离散型值。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1059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B6BF0-F981-E64E-DFCF-F77C3E1EC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A0714F-AF19-FBAF-8F9E-E2E2B5AC4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LDA</a:t>
            </a:r>
            <a:r>
              <a:rPr lang="zh-CN" altLang="en-US" dirty="0"/>
              <a:t>线性判断分析</a:t>
            </a:r>
            <a:endParaRPr lang="en-US" altLang="zh-CN" dirty="0"/>
          </a:p>
          <a:p>
            <a:r>
              <a:rPr lang="en-US" altLang="zh-CN" dirty="0"/>
              <a:t>15.</a:t>
            </a:r>
            <a:r>
              <a:rPr lang="zh-CN" altLang="en-US" dirty="0"/>
              <a:t>首先特征值分布认定是高斯分布加一个协方差矩阵（</a:t>
            </a:r>
            <a:r>
              <a:rPr lang="en-US" altLang="zh-CN" dirty="0"/>
              <a:t>though </a:t>
            </a:r>
            <a:r>
              <a:rPr lang="en-US" altLang="zh-CN" b="1" dirty="0"/>
              <a:t>covariance matrix</a:t>
            </a:r>
            <a:r>
              <a:rPr lang="en-US" altLang="zh-CN" dirty="0"/>
              <a:t> is </a:t>
            </a:r>
            <a:r>
              <a:rPr lang="en-US" altLang="zh-CN" dirty="0" err="1"/>
              <a:t>sth</a:t>
            </a:r>
            <a:r>
              <a:rPr lang="en-US" altLang="zh-CN" dirty="0"/>
              <a:t> I still not understand</a:t>
            </a:r>
            <a:r>
              <a:rPr lang="zh-CN" altLang="en-US" dirty="0"/>
              <a:t>）但是有一点，这是个</a:t>
            </a:r>
            <a:r>
              <a:rPr lang="zh-CN" altLang="en-US" b="1" dirty="0">
                <a:solidFill>
                  <a:srgbClr val="FF0000"/>
                </a:solidFill>
              </a:rPr>
              <a:t>对角线矩阵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19.</a:t>
            </a:r>
            <a:r>
              <a:rPr lang="zh-CN" altLang="en-US" dirty="0"/>
              <a:t>因为协方差矩阵是一样的，所以找决策边界（两个的概率值相等的方程）时很多项都消了，具体过程就不多看了，最后（竟然）是</a:t>
            </a:r>
            <a:r>
              <a:rPr lang="zh-CN" altLang="en-US" b="1" dirty="0">
                <a:solidFill>
                  <a:srgbClr val="FF0000"/>
                </a:solidFill>
              </a:rPr>
              <a:t>线性边界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为什么线性判别分析（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LDA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）的参数数量是 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KaTeX_Main"/>
              </a:rPr>
              <a:t>O(N</a:t>
            </a:r>
            <a:r>
              <a:rPr lang="en-US" altLang="zh-CN" b="0" i="0" baseline="30000" dirty="0">
                <a:solidFill>
                  <a:srgbClr val="060607"/>
                </a:solidFill>
                <a:effectLst/>
                <a:latin typeface="KaTeX_Main"/>
              </a:rPr>
              <a:t>2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KaTeX_Main"/>
              </a:rPr>
              <a:t>)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而朴素贝叶斯（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NB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）的只有 </a:t>
            </a:r>
            <a:r>
              <a:rPr lang="en-US" altLang="zh-CN" b="0" i="1" dirty="0">
                <a:solidFill>
                  <a:srgbClr val="060607"/>
                </a:solidFill>
                <a:effectLst/>
                <a:latin typeface="KaTeX_Math"/>
              </a:rPr>
              <a:t>O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KaTeX_Main"/>
              </a:rPr>
              <a:t>(</a:t>
            </a:r>
            <a:r>
              <a:rPr lang="en-US" altLang="zh-CN" b="0" i="1" dirty="0">
                <a:solidFill>
                  <a:srgbClr val="060607"/>
                </a:solidFill>
                <a:effectLst/>
                <a:latin typeface="KaTeX_Math"/>
              </a:rPr>
              <a:t>N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KaTeX_Main"/>
              </a:rPr>
              <a:t>)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个，哪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O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N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）个？</a:t>
            </a:r>
            <a:endParaRPr lang="en-US" altLang="zh-CN" b="0" i="0" dirty="0">
              <a:solidFill>
                <a:srgbClr val="060607"/>
              </a:solidFill>
              <a:effectLst/>
              <a:latin typeface="-apple-system"/>
            </a:endParaRPr>
          </a:p>
          <a:p>
            <a:r>
              <a:rPr lang="en-US" altLang="zh-CN" dirty="0"/>
              <a:t>NB</a:t>
            </a:r>
            <a:r>
              <a:rPr lang="zh-CN" altLang="en-US" dirty="0"/>
              <a:t>要估计的参数是标签种数</a:t>
            </a:r>
            <a:r>
              <a:rPr lang="en-US" altLang="zh-CN" dirty="0"/>
              <a:t>*</a:t>
            </a:r>
            <a:r>
              <a:rPr lang="zh-CN" altLang="en-US" dirty="0"/>
              <a:t>每个标签下特征值（离散型）取值类型数（身高体重，则</a:t>
            </a:r>
            <a:r>
              <a:rPr lang="en-US" altLang="zh-CN" dirty="0"/>
              <a:t>N=2</a:t>
            </a:r>
            <a:r>
              <a:rPr lang="zh-CN" altLang="en-US" dirty="0"/>
              <a:t>），每增加一个特征值，则要估计的参数增加标签种数个（比如标签是否篮球员为</a:t>
            </a:r>
            <a:r>
              <a:rPr lang="en-US" altLang="zh-CN" dirty="0"/>
              <a:t>2</a:t>
            </a:r>
            <a:r>
              <a:rPr lang="zh-CN" altLang="en-US" dirty="0"/>
              <a:t>种，那么特征值增加性别、年龄、性取向、党员与否等等，每增加一个特征值要估计的参数就增加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dirty="0"/>
              <a:t>LDA</a:t>
            </a:r>
            <a:r>
              <a:rPr lang="zh-CN" altLang="en-US" dirty="0"/>
              <a:t>要估计的是（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U</a:t>
            </a:r>
            <a:r>
              <a:rPr lang="zh-CN" altLang="en-US" dirty="0"/>
              <a:t>，每个特征值要</a:t>
            </a:r>
            <a:r>
              <a:rPr lang="en-US" altLang="zh-CN" dirty="0"/>
              <a:t>1</a:t>
            </a:r>
            <a:r>
              <a:rPr lang="zh-CN" altLang="en-US" dirty="0"/>
              <a:t>个均值，这就是</a:t>
            </a:r>
            <a:r>
              <a:rPr lang="en-US" altLang="zh-CN" dirty="0"/>
              <a:t>N</a:t>
            </a:r>
            <a:r>
              <a:rPr lang="zh-CN" altLang="en-US" dirty="0"/>
              <a:t>个，（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en-US" b="1" dirty="0">
                <a:solidFill>
                  <a:srgbClr val="FF0000"/>
                </a:solidFill>
              </a:rPr>
              <a:t>协方差矩阵参数</a:t>
            </a:r>
            <a:r>
              <a:rPr lang="en-US" altLang="zh-CN" b="1" dirty="0">
                <a:solidFill>
                  <a:srgbClr val="FF0000"/>
                </a:solidFill>
              </a:rPr>
              <a:t>N*N</a:t>
            </a:r>
          </a:p>
          <a:p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EF050EA-704A-EF05-B21B-AE583E343593}"/>
              </a:ext>
            </a:extLst>
          </p:cNvPr>
          <p:cNvCxnSpPr/>
          <p:nvPr/>
        </p:nvCxnSpPr>
        <p:spPr>
          <a:xfrm>
            <a:off x="8312727" y="2641600"/>
            <a:ext cx="1662546" cy="2770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A8CBE889-9B59-D769-F399-D81369BF7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451" y="-239713"/>
            <a:ext cx="6038850" cy="57626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569AF5F-AE51-7FF1-8BDF-3C32DB74D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6345" y="5448199"/>
            <a:ext cx="5953956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08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83A03-4325-CC5A-1F2C-27C785D66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0C48C7-66B5-E224-0FD8-B01872AB6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不晓得要怎么学习？？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5DBD0F-F4BA-A3B3-7F7A-ED4CD0D5B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66711"/>
            <a:ext cx="9409524" cy="3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144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05479-D351-3CB1-59B8-0FA44B7D9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第二张</a:t>
            </a:r>
            <a:r>
              <a:rPr lang="en-US" altLang="zh-CN" dirty="0"/>
              <a:t>PPT</a:t>
            </a:r>
            <a:r>
              <a:rPr lang="zh-CN" altLang="en-US" dirty="0"/>
              <a:t>极其痛苦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FFF420-FE5B-8CEB-4DE1-59583F413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Argmax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函数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若有结果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x0= argmax(f(x))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，则表示当函数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f(x)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取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x=x0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的时候，得到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f(x)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取值范围的最大值；若有多个点使得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f(x)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取得相同的最大值，那么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argmax(f(x))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的结果就是一个点集。换句话说，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argmax(f(x))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是使得 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f(x)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取得最大值所对应的变量点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x(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或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x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的集合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。</a:t>
            </a:r>
            <a:r>
              <a:rPr lang="en-US" altLang="zh-CN" b="1" i="0" dirty="0" err="1">
                <a:solidFill>
                  <a:srgbClr val="333333"/>
                </a:solidFill>
                <a:effectLst/>
                <a:latin typeface="Helvetica Neue"/>
              </a:rPr>
              <a:t>arg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即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argument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，此处意为“自变量”。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714100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AEEA0-E1FB-948A-F8DD-AC7F69CE2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Lec2-2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2B71B1-5BCC-39AE-DA55-ED7919BB8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7047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BD29D-2412-B382-1E8A-E3F4E647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0916AA-A7CF-CD26-CDF5-4A10C8E82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9358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separating hyperplane </a:t>
            </a:r>
            <a:r>
              <a:rPr lang="zh-CN" altLang="en-US" dirty="0"/>
              <a:t>分离超平面</a:t>
            </a:r>
            <a:r>
              <a:rPr lang="en-US" altLang="zh-CN" dirty="0"/>
              <a:t>--The class boundary</a:t>
            </a:r>
            <a:r>
              <a:rPr lang="zh-CN" altLang="en-US" dirty="0"/>
              <a:t>分类边界</a:t>
            </a:r>
            <a:endParaRPr lang="en-US" altLang="zh-CN" dirty="0"/>
          </a:p>
          <a:p>
            <a:r>
              <a:rPr lang="zh-CN" altLang="en-US" dirty="0"/>
              <a:t>线性分类</a:t>
            </a:r>
            <a:r>
              <a:rPr lang="en-US" altLang="zh-CN" dirty="0"/>
              <a:t>f(x)=</a:t>
            </a:r>
            <a:r>
              <a:rPr lang="en-US" altLang="zh-CN" dirty="0" err="1"/>
              <a:t>Wx+b</a:t>
            </a:r>
            <a:r>
              <a:rPr lang="zh-CN" altLang="en-US" dirty="0"/>
              <a:t>这个也就是</a:t>
            </a:r>
            <a:r>
              <a:rPr lang="en-US" altLang="zh-CN" dirty="0"/>
              <a:t>z,</a:t>
            </a:r>
            <a:r>
              <a:rPr lang="zh-CN" altLang="en-US" dirty="0"/>
              <a:t>，看它是正是负决定</a:t>
            </a:r>
            <a:r>
              <a:rPr lang="en-US" altLang="zh-CN" dirty="0"/>
              <a:t>y=1</a:t>
            </a:r>
            <a:r>
              <a:rPr lang="zh-CN" altLang="en-US" dirty="0"/>
              <a:t>或者</a:t>
            </a:r>
            <a:r>
              <a:rPr lang="en-US" altLang="zh-CN" dirty="0"/>
              <a:t>-1</a:t>
            </a:r>
            <a:r>
              <a:rPr lang="zh-CN" altLang="en-US" dirty="0"/>
              <a:t>也就是</a:t>
            </a:r>
            <a:r>
              <a:rPr lang="en-US" altLang="zh-CN" dirty="0"/>
              <a:t>g(f(x))=1</a:t>
            </a:r>
            <a:r>
              <a:rPr lang="zh-CN" altLang="en-US" dirty="0"/>
              <a:t>或</a:t>
            </a:r>
            <a:r>
              <a:rPr lang="en-US" altLang="zh-CN" dirty="0"/>
              <a:t>-1</a:t>
            </a:r>
          </a:p>
          <a:p>
            <a:r>
              <a:rPr lang="zh-CN" altLang="en-US" dirty="0"/>
              <a:t>关于</a:t>
            </a:r>
            <a:r>
              <a:rPr lang="en-US" altLang="zh-CN" dirty="0"/>
              <a:t>g(z)</a:t>
            </a:r>
            <a:r>
              <a:rPr lang="zh-CN" altLang="en-US" dirty="0"/>
              <a:t>也就是激活函数：</a:t>
            </a:r>
            <a:r>
              <a:rPr lang="en-US" altLang="zh-CN" b="0" i="0" dirty="0">
                <a:solidFill>
                  <a:srgbClr val="060607"/>
                </a:solidFill>
                <a:effectLst/>
                <a:highlight>
                  <a:srgbClr val="FFFF00"/>
                </a:highlight>
                <a:latin typeface="-apple-system"/>
              </a:rPr>
              <a:t>Logistic regression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。虽然名字中有“回归”二字，但它实际上是一种分类算法，特别是用于二分类问题。逻辑回归通过使用逻辑函数（或称</a:t>
            </a:r>
            <a:r>
              <a:rPr lang="en-US" altLang="zh-CN" b="1" i="0" dirty="0">
                <a:solidFill>
                  <a:srgbClr val="060607"/>
                </a:solidFill>
                <a:effectLst/>
                <a:latin typeface="-apple-system"/>
              </a:rPr>
              <a:t>sigmoid</a:t>
            </a:r>
            <a:r>
              <a:rPr lang="zh-CN" altLang="en-US" b="1" i="0" dirty="0">
                <a:solidFill>
                  <a:srgbClr val="060607"/>
                </a:solidFill>
                <a:effectLst/>
                <a:latin typeface="-apple-system"/>
              </a:rPr>
              <a:t>函数（曲线）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）将线性回归的输出映射到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0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之间，从而预测一个事件发生的概率。</a:t>
            </a:r>
            <a:endParaRPr lang="en-US" altLang="zh-CN" dirty="0">
              <a:solidFill>
                <a:srgbClr val="060607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060607"/>
                </a:solidFill>
                <a:latin typeface="-apple-system"/>
              </a:rPr>
              <a:t>Class posterior probability &amp;&amp;  Class conditional probability</a:t>
            </a:r>
            <a:r>
              <a:rPr lang="zh-CN" altLang="en-US" dirty="0">
                <a:solidFill>
                  <a:srgbClr val="060607"/>
                </a:solidFill>
                <a:latin typeface="-apple-system"/>
              </a:rPr>
              <a:t>我们基于前者去做</a:t>
            </a:r>
            <a:r>
              <a:rPr lang="en-US" altLang="zh-CN" dirty="0">
                <a:solidFill>
                  <a:srgbClr val="060607"/>
                </a:solidFill>
                <a:latin typeface="-apple-system"/>
              </a:rPr>
              <a:t>sigmoid</a:t>
            </a:r>
            <a:r>
              <a:rPr lang="zh-CN" altLang="en-US" dirty="0">
                <a:solidFill>
                  <a:srgbClr val="060607"/>
                </a:solidFill>
                <a:latin typeface="-apple-system"/>
              </a:rPr>
              <a:t>函数或者说做</a:t>
            </a:r>
            <a:r>
              <a:rPr lang="en-US" altLang="zh-CN" dirty="0">
                <a:solidFill>
                  <a:srgbClr val="060607"/>
                </a:solidFill>
                <a:latin typeface="-apple-system"/>
              </a:rPr>
              <a:t>Logistic regression</a:t>
            </a:r>
          </a:p>
          <a:p>
            <a:r>
              <a:rPr lang="zh-CN" altLang="en-US" dirty="0">
                <a:solidFill>
                  <a:srgbClr val="060607"/>
                </a:solidFill>
                <a:latin typeface="-apple-system"/>
              </a:rPr>
              <a:t>关于</a:t>
            </a:r>
            <a:r>
              <a:rPr lang="en-US" altLang="zh-CN" dirty="0">
                <a:solidFill>
                  <a:srgbClr val="060607"/>
                </a:solidFill>
                <a:latin typeface="-apple-system"/>
              </a:rPr>
              <a:t>learn </a:t>
            </a:r>
            <a:r>
              <a:rPr lang="en-US" altLang="zh-CN" dirty="0" err="1">
                <a:solidFill>
                  <a:srgbClr val="060607"/>
                </a:solidFill>
                <a:latin typeface="-apple-system"/>
              </a:rPr>
              <a:t>w&amp;b</a:t>
            </a:r>
            <a:r>
              <a:rPr lang="en-US" altLang="zh-CN" dirty="0">
                <a:solidFill>
                  <a:srgbClr val="060607"/>
                </a:solidFill>
                <a:latin typeface="-apple-system"/>
              </a:rPr>
              <a:t>—MLE</a:t>
            </a:r>
            <a:r>
              <a:rPr lang="zh-CN" altLang="en-US" dirty="0">
                <a:solidFill>
                  <a:srgbClr val="060607"/>
                </a:solidFill>
                <a:latin typeface="-apple-system"/>
              </a:rPr>
              <a:t>最大似然法，然后加个正则防止过拟合（模型过于复杂，学到噪声没学到分布，通过设置</a:t>
            </a:r>
            <a:r>
              <a:rPr lang="en-US" altLang="zh-CN" dirty="0">
                <a:solidFill>
                  <a:srgbClr val="060607"/>
                </a:solidFill>
                <a:latin typeface="-apple-system"/>
              </a:rPr>
              <a:t>w</a:t>
            </a:r>
            <a:r>
              <a:rPr lang="zh-CN" altLang="en-US" dirty="0">
                <a:solidFill>
                  <a:srgbClr val="060607"/>
                </a:solidFill>
                <a:latin typeface="-apple-system"/>
              </a:rPr>
              <a:t>的先验分布为高斯分布</a:t>
            </a:r>
            <a:r>
              <a:rPr lang="zh-CN" altLang="en-US" b="1" dirty="0">
                <a:solidFill>
                  <a:srgbClr val="060607"/>
                </a:solidFill>
                <a:latin typeface="-apple-system"/>
              </a:rPr>
              <a:t>控制模型复杂度</a:t>
            </a:r>
            <a:r>
              <a:rPr lang="zh-CN" altLang="en-US" dirty="0">
                <a:solidFill>
                  <a:srgbClr val="060607"/>
                </a:solidFill>
                <a:latin typeface="-apple-system"/>
              </a:rPr>
              <a:t>）</a:t>
            </a:r>
            <a:r>
              <a:rPr lang="en-US" altLang="zh-CN" dirty="0">
                <a:solidFill>
                  <a:srgbClr val="060607"/>
                </a:solidFill>
                <a:latin typeface="-apple-system"/>
              </a:rPr>
              <a:t>C</a:t>
            </a:r>
            <a:r>
              <a:rPr lang="zh-CN" altLang="en-US" dirty="0">
                <a:solidFill>
                  <a:srgbClr val="060607"/>
                </a:solidFill>
                <a:latin typeface="-apple-system"/>
              </a:rPr>
              <a:t>（超参）越大噪声正则化越弱也就是允许权重越大</a:t>
            </a:r>
            <a:endParaRPr lang="en-US" altLang="zh-CN" dirty="0">
              <a:solidFill>
                <a:srgbClr val="060607"/>
              </a:solidFill>
              <a:latin typeface="-apple-system"/>
            </a:endParaRPr>
          </a:p>
          <a:p>
            <a:endParaRPr lang="zh-CN" altLang="en-US" dirty="0"/>
          </a:p>
          <a:p>
            <a:endParaRPr lang="en-US" altLang="zh-CN" dirty="0">
              <a:solidFill>
                <a:srgbClr val="060607"/>
              </a:solidFill>
              <a:latin typeface="-apple-system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5FE7F9-E1A3-34C0-9A1B-AB3897DCD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829" y="5824092"/>
            <a:ext cx="3970080" cy="97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9277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CC762-0CAA-4119-AB6F-9CB3F8603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8BBCC8-E686-3808-59BE-0406C48B6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ighlight>
                  <a:srgbClr val="FF0000"/>
                </a:highlight>
              </a:rPr>
              <a:t>第</a:t>
            </a:r>
            <a:r>
              <a:rPr lang="en-US" altLang="zh-CN" dirty="0">
                <a:highlight>
                  <a:srgbClr val="FF0000"/>
                </a:highlight>
              </a:rPr>
              <a:t>10-13</a:t>
            </a:r>
            <a:r>
              <a:rPr lang="zh-CN" altLang="en-US" dirty="0">
                <a:highlight>
                  <a:srgbClr val="FF0000"/>
                </a:highlight>
              </a:rPr>
              <a:t>页这</a:t>
            </a:r>
            <a:r>
              <a:rPr lang="en-US" altLang="zh-CN" dirty="0">
                <a:highlight>
                  <a:srgbClr val="FF0000"/>
                </a:highlight>
              </a:rPr>
              <a:t>8</a:t>
            </a:r>
            <a:r>
              <a:rPr lang="zh-CN" altLang="en-US" dirty="0">
                <a:highlight>
                  <a:srgbClr val="FF0000"/>
                </a:highlight>
              </a:rPr>
              <a:t>行公式实在看不懂</a:t>
            </a:r>
            <a:endParaRPr lang="en-US" altLang="zh-CN" dirty="0">
              <a:highlight>
                <a:srgbClr val="FF0000"/>
              </a:highlight>
            </a:endParaRPr>
          </a:p>
          <a:p>
            <a:endParaRPr lang="en-US" altLang="zh-CN" dirty="0"/>
          </a:p>
          <a:p>
            <a:r>
              <a:rPr lang="zh-CN" altLang="en-US" dirty="0"/>
              <a:t>、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正则化逻辑回归的目标函数包括两部分：正则化项（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regularization term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）和数据拟合项（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data-fit term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）。前者是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1/</a:t>
            </a:r>
            <a:r>
              <a:rPr lang="en-US" altLang="zh-CN" b="0" i="1" dirty="0">
                <a:solidFill>
                  <a:srgbClr val="060607"/>
                </a:solidFill>
                <a:effectLst/>
                <a:latin typeface="KaTeX_Math"/>
              </a:rPr>
              <a:t>C</a:t>
            </a:r>
            <a:r>
              <a:rPr lang="en-US" altLang="zh-CN" dirty="0">
                <a:solidFill>
                  <a:srgbClr val="060607"/>
                </a:solidFill>
                <a:latin typeface="KaTeX_Main"/>
              </a:rPr>
              <a:t> 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KaTeX_Main"/>
              </a:rPr>
              <a:t>​</a:t>
            </a:r>
            <a:r>
              <a:rPr lang="en-US" altLang="zh-CN" b="0" i="1" dirty="0" err="1">
                <a:solidFill>
                  <a:srgbClr val="060607"/>
                </a:solidFill>
                <a:effectLst/>
                <a:latin typeface="KaTeX_Math"/>
              </a:rPr>
              <a:t>w</a:t>
            </a:r>
            <a:r>
              <a:rPr lang="en-US" altLang="zh-CN" b="0" i="1" baseline="30000" dirty="0" err="1">
                <a:solidFill>
                  <a:srgbClr val="060607"/>
                </a:solidFill>
                <a:effectLst/>
                <a:latin typeface="KaTeX_Math"/>
              </a:rPr>
              <a:t>T</a:t>
            </a:r>
            <a:r>
              <a:rPr lang="en-US" altLang="zh-CN" b="0" i="1" dirty="0" err="1">
                <a:solidFill>
                  <a:srgbClr val="060607"/>
                </a:solidFill>
                <a:effectLst/>
                <a:latin typeface="KaTeX_Math"/>
              </a:rPr>
              <a:t>w</a:t>
            </a:r>
            <a:r>
              <a:rPr lang="zh-CN" altLang="en-US" b="0" i="1" dirty="0">
                <a:solidFill>
                  <a:srgbClr val="060607"/>
                </a:solidFill>
                <a:effectLst/>
                <a:latin typeface="KaTeX_Math"/>
              </a:rPr>
              <a:t>，后者是</a:t>
            </a:r>
            <a:r>
              <a:rPr lang="pl-PL" altLang="zh-CN" b="0" i="1" dirty="0">
                <a:solidFill>
                  <a:srgbClr val="060607"/>
                </a:solidFill>
                <a:effectLst/>
                <a:latin typeface="KaTeX_Math"/>
              </a:rPr>
              <a:t>L(z) = log(1 + exp(−z))</a:t>
            </a:r>
            <a:r>
              <a:rPr lang="zh-CN" altLang="en-US" b="0" i="1" dirty="0">
                <a:solidFill>
                  <a:srgbClr val="060607"/>
                </a:solidFill>
                <a:effectLst/>
                <a:latin typeface="KaTeX_Math"/>
              </a:rPr>
              <a:t>，其中</a:t>
            </a:r>
            <a:r>
              <a:rPr lang="en-US" altLang="zh-CN" b="0" i="1" dirty="0">
                <a:solidFill>
                  <a:srgbClr val="060607"/>
                </a:solidFill>
                <a:effectLst/>
                <a:latin typeface="KaTeX_Math"/>
              </a:rPr>
              <a:t>z</a:t>
            </a:r>
            <a:r>
              <a:rPr lang="zh-CN" altLang="en-US" b="0" i="1" dirty="0">
                <a:solidFill>
                  <a:srgbClr val="060607"/>
                </a:solidFill>
                <a:effectLst/>
                <a:latin typeface="KaTeX_Math"/>
              </a:rPr>
              <a:t>是</a:t>
            </a:r>
            <a:r>
              <a:rPr lang="nn-NO" altLang="zh-CN" b="0" i="1" dirty="0">
                <a:solidFill>
                  <a:srgbClr val="060607"/>
                </a:solidFill>
                <a:effectLst/>
                <a:latin typeface="KaTeX_Math"/>
              </a:rPr>
              <a:t>y</a:t>
            </a:r>
            <a:r>
              <a:rPr lang="nn-NO" altLang="zh-CN" b="0" i="1" baseline="30000" dirty="0">
                <a:solidFill>
                  <a:srgbClr val="060607"/>
                </a:solidFill>
                <a:effectLst/>
                <a:latin typeface="KaTeX_Math"/>
              </a:rPr>
              <a:t>(i)</a:t>
            </a:r>
            <a:r>
              <a:rPr lang="nn-NO" altLang="zh-CN" b="0" i="1" dirty="0">
                <a:solidFill>
                  <a:srgbClr val="060607"/>
                </a:solidFill>
                <a:effectLst/>
                <a:latin typeface="KaTeX_Math"/>
              </a:rPr>
              <a:t>f (x</a:t>
            </a:r>
            <a:r>
              <a:rPr lang="nn-NO" altLang="zh-CN" b="0" i="1" baseline="30000" dirty="0">
                <a:solidFill>
                  <a:srgbClr val="060607"/>
                </a:solidFill>
                <a:effectLst/>
                <a:latin typeface="KaTeX_Math"/>
              </a:rPr>
              <a:t>(i)</a:t>
            </a:r>
            <a:r>
              <a:rPr lang="nn-NO" altLang="zh-CN" b="0" i="1" dirty="0">
                <a:solidFill>
                  <a:srgbClr val="060607"/>
                </a:solidFill>
                <a:effectLst/>
                <a:latin typeface="KaTeX_Math"/>
              </a:rPr>
              <a:t>)  </a:t>
            </a:r>
            <a:r>
              <a:rPr lang="zh-CN" altLang="en-US" b="0" i="1" dirty="0">
                <a:solidFill>
                  <a:srgbClr val="060607"/>
                </a:solidFill>
                <a:effectLst/>
                <a:latin typeface="KaTeX_Math"/>
              </a:rPr>
              <a:t>这不是</a:t>
            </a:r>
            <a:r>
              <a:rPr lang="en-US" altLang="zh-CN" b="0" i="1" dirty="0">
                <a:solidFill>
                  <a:srgbClr val="060607"/>
                </a:solidFill>
                <a:effectLst/>
                <a:latin typeface="KaTeX_Math"/>
              </a:rPr>
              <a:t>sigmoid</a:t>
            </a:r>
            <a:r>
              <a:rPr lang="zh-CN" altLang="en-US" b="0" i="1" dirty="0">
                <a:solidFill>
                  <a:srgbClr val="060607"/>
                </a:solidFill>
                <a:effectLst/>
                <a:latin typeface="KaTeX_Math"/>
              </a:rPr>
              <a:t>或者阶跃那些激活函数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6657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03C897A-F592-D5F8-C493-B5AD083EB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990476" cy="6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13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BFC56-8D9F-2098-309F-8B63360B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0D2840-D3E4-861B-A9DA-D1AD03554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to Select the Regularization Hyperparameter??——Use </a:t>
            </a:r>
            <a:r>
              <a:rPr lang="en-US" altLang="zh-CN" b="1" dirty="0"/>
              <a:t>cross-validation</a:t>
            </a:r>
            <a:r>
              <a:rPr lang="en-US" altLang="zh-CN" dirty="0"/>
              <a:t> </a:t>
            </a:r>
            <a:r>
              <a:rPr lang="en-US" altLang="zh-CN" b="1" dirty="0"/>
              <a:t>on training set </a:t>
            </a:r>
            <a:r>
              <a:rPr lang="en-US" altLang="zh-CN" dirty="0"/>
              <a:t>to select the best value of C</a:t>
            </a:r>
          </a:p>
          <a:p>
            <a:r>
              <a:rPr lang="zh-CN" altLang="en-US" dirty="0"/>
              <a:t>具体做法是设定一组</a:t>
            </a:r>
            <a:r>
              <a:rPr lang="en-US" altLang="zh-CN" dirty="0"/>
              <a:t>C</a:t>
            </a:r>
            <a:r>
              <a:rPr lang="zh-CN" altLang="en-US" dirty="0"/>
              <a:t>，然后放到训练集验证集中看准确率最高是谁，画出线来，就选之。</a:t>
            </a:r>
          </a:p>
        </p:txBody>
      </p:sp>
    </p:spTree>
    <p:extLst>
      <p:ext uri="{BB962C8B-B14F-4D97-AF65-F5344CB8AC3E}">
        <p14:creationId xmlns:p14="http://schemas.microsoft.com/office/powerpoint/2010/main" val="30531895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529A1-9375-2C64-A7CE-475DE7FAC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12B99A-9CA6-3F12-2E75-C711BC0E8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74DD47-9107-42D4-9E34-93127828E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21" y="281725"/>
            <a:ext cx="9066667" cy="5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7696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FFD54-05D5-FEFB-E652-15E8F05B0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86458-F942-393E-D9BE-80F6433F5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这周主要讲</a:t>
            </a:r>
            <a:r>
              <a:rPr lang="en-US" altLang="zh-CN" dirty="0"/>
              <a:t>3.1</a:t>
            </a:r>
            <a:r>
              <a:rPr lang="zh-CN" altLang="en-US" dirty="0"/>
              <a:t>凸性，</a:t>
            </a:r>
            <a:r>
              <a:rPr lang="en-US" altLang="zh-CN" dirty="0"/>
              <a:t>3.2</a:t>
            </a:r>
            <a:r>
              <a:rPr lang="zh-CN" altLang="en-US" dirty="0"/>
              <a:t>支持向量机</a:t>
            </a:r>
            <a:endParaRPr lang="en-US" altLang="zh-CN" dirty="0"/>
          </a:p>
          <a:p>
            <a:r>
              <a:rPr lang="zh-CN" altLang="en-US" dirty="0"/>
              <a:t>凸优化和非凸优化是什么意思，有哪些？见</a:t>
            </a:r>
            <a:r>
              <a:rPr lang="en-US" altLang="zh-CN" dirty="0">
                <a:hlinkClick r:id="rId2"/>
              </a:rPr>
              <a:t>【</a:t>
            </a:r>
            <a:r>
              <a:rPr lang="zh-CN" altLang="en-US" dirty="0">
                <a:hlinkClick r:id="rId2"/>
              </a:rPr>
              <a:t>数之道</a:t>
            </a:r>
            <a:r>
              <a:rPr lang="en-US" altLang="zh-CN" dirty="0">
                <a:hlinkClick r:id="rId2"/>
              </a:rPr>
              <a:t>35】</a:t>
            </a:r>
            <a:r>
              <a:rPr lang="zh-CN" altLang="en-US" dirty="0">
                <a:hlinkClick r:id="rId2"/>
              </a:rPr>
              <a:t>最优化问题如何求解，十分钟时间梳理清楚</a:t>
            </a:r>
            <a:r>
              <a:rPr lang="en-US" altLang="zh-CN" dirty="0">
                <a:hlinkClick r:id="rId2"/>
              </a:rPr>
              <a:t>&lt;</a:t>
            </a:r>
            <a:r>
              <a:rPr lang="zh-CN" altLang="en-US" dirty="0">
                <a:hlinkClick r:id="rId2"/>
              </a:rPr>
              <a:t>最优化系列第</a:t>
            </a:r>
            <a:r>
              <a:rPr lang="en-US" altLang="zh-CN" dirty="0">
                <a:hlinkClick r:id="rId2"/>
              </a:rPr>
              <a:t>1</a:t>
            </a:r>
            <a:r>
              <a:rPr lang="zh-CN" altLang="en-US" dirty="0">
                <a:hlinkClick r:id="rId2"/>
              </a:rPr>
              <a:t>集</a:t>
            </a:r>
            <a:r>
              <a:rPr lang="en-US" altLang="zh-CN" dirty="0">
                <a:hlinkClick r:id="rId2"/>
              </a:rPr>
              <a:t>&gt;_</a:t>
            </a:r>
            <a:r>
              <a:rPr lang="zh-CN" altLang="en-US" dirty="0">
                <a:hlinkClick r:id="rId2"/>
              </a:rPr>
              <a:t>哔哩哔哩</a:t>
            </a:r>
            <a:r>
              <a:rPr lang="en-US" altLang="zh-CN" dirty="0">
                <a:hlinkClick r:id="rId2"/>
              </a:rPr>
              <a:t>_</a:t>
            </a:r>
            <a:r>
              <a:rPr lang="en-US" altLang="zh-CN" dirty="0" err="1">
                <a:hlinkClick r:id="rId2"/>
              </a:rPr>
              <a:t>bilibili</a:t>
            </a:r>
            <a:endParaRPr lang="en-US" altLang="zh-CN" dirty="0"/>
          </a:p>
          <a:p>
            <a:r>
              <a:rPr lang="zh-CN" altLang="en-US" dirty="0"/>
              <a:t>简单来说，数学主要有微积分</a:t>
            </a:r>
            <a:r>
              <a:rPr lang="en-US" altLang="zh-CN" dirty="0"/>
              <a:t>-</a:t>
            </a:r>
            <a:r>
              <a:rPr lang="zh-CN" altLang="en-US" dirty="0"/>
              <a:t>线代</a:t>
            </a:r>
            <a:r>
              <a:rPr lang="en-US" altLang="zh-CN" dirty="0"/>
              <a:t>-</a:t>
            </a:r>
            <a:r>
              <a:rPr lang="zh-CN" altLang="en-US" dirty="0"/>
              <a:t>概统（贝叶斯和标准统计学）</a:t>
            </a:r>
            <a:r>
              <a:rPr lang="en-US" altLang="zh-CN" dirty="0"/>
              <a:t>-</a:t>
            </a:r>
            <a:r>
              <a:rPr lang="zh-CN" altLang="en-US" dirty="0"/>
              <a:t>优化方法，其中优化方法就有凸优化和非凸优化。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99127B-D2BA-7087-434C-F74B6B4E6F7B}"/>
              </a:ext>
            </a:extLst>
          </p:cNvPr>
          <p:cNvSpPr txBox="1"/>
          <p:nvPr/>
        </p:nvSpPr>
        <p:spPr>
          <a:xfrm>
            <a:off x="489528" y="584654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dirty="0">
              <a:hlinkClick r:id="rId3"/>
            </a:endParaRPr>
          </a:p>
          <a:p>
            <a:r>
              <a:rPr lang="en-US" altLang="zh-CN" dirty="0">
                <a:hlinkClick r:id="rId3"/>
              </a:rPr>
              <a:t>【</a:t>
            </a:r>
            <a:r>
              <a:rPr lang="zh-CN" altLang="en-US" dirty="0">
                <a:hlinkClick r:id="rId3"/>
              </a:rPr>
              <a:t>数之道</a:t>
            </a:r>
            <a:r>
              <a:rPr lang="en-US" altLang="zh-CN" dirty="0">
                <a:hlinkClick r:id="rId3"/>
              </a:rPr>
              <a:t>】</a:t>
            </a:r>
            <a:r>
              <a:rPr lang="zh-CN" altLang="en-US" dirty="0">
                <a:hlinkClick r:id="rId3"/>
              </a:rPr>
              <a:t>支持向量机</a:t>
            </a:r>
            <a:r>
              <a:rPr lang="en-US" altLang="zh-CN" dirty="0">
                <a:hlinkClick r:id="rId3"/>
              </a:rPr>
              <a:t>SVM</a:t>
            </a:r>
            <a:r>
              <a:rPr lang="zh-CN" altLang="en-US" dirty="0">
                <a:hlinkClick r:id="rId3"/>
              </a:rPr>
              <a:t>是什么，八分钟直觉理解其本质</a:t>
            </a:r>
            <a:r>
              <a:rPr lang="en-US" altLang="zh-CN" dirty="0">
                <a:hlinkClick r:id="rId3"/>
              </a:rPr>
              <a:t>_</a:t>
            </a:r>
            <a:r>
              <a:rPr lang="zh-CN" altLang="en-US" dirty="0">
                <a:hlinkClick r:id="rId3"/>
              </a:rPr>
              <a:t>哔哩哔哩</a:t>
            </a:r>
            <a:r>
              <a:rPr lang="en-US" altLang="zh-CN" dirty="0">
                <a:hlinkClick r:id="rId3"/>
              </a:rPr>
              <a:t>_</a:t>
            </a:r>
            <a:r>
              <a:rPr lang="en-US" altLang="zh-CN" dirty="0" err="1">
                <a:hlinkClick r:id="rId3"/>
              </a:rPr>
              <a:t>bilibili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1EC158-B956-F017-5884-5125F44C661A}"/>
              </a:ext>
            </a:extLst>
          </p:cNvPr>
          <p:cNvSpPr txBox="1"/>
          <p:nvPr/>
        </p:nvSpPr>
        <p:spPr>
          <a:xfrm>
            <a:off x="6326909" y="612354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4"/>
              </a:rPr>
              <a:t>【</a:t>
            </a:r>
            <a:r>
              <a:rPr lang="zh-CN" altLang="en-US" dirty="0">
                <a:hlinkClick r:id="rId4"/>
              </a:rPr>
              <a:t>数之道</a:t>
            </a:r>
            <a:r>
              <a:rPr lang="en-US" altLang="zh-CN" dirty="0">
                <a:hlinkClick r:id="rId4"/>
              </a:rPr>
              <a:t>25】</a:t>
            </a:r>
            <a:r>
              <a:rPr lang="zh-CN" altLang="en-US" dirty="0">
                <a:hlinkClick r:id="rId4"/>
              </a:rPr>
              <a:t>机器学习必经之路</a:t>
            </a:r>
            <a:r>
              <a:rPr lang="en-US" altLang="zh-CN" dirty="0">
                <a:hlinkClick r:id="rId4"/>
              </a:rPr>
              <a:t>-SVM</a:t>
            </a:r>
            <a:r>
              <a:rPr lang="zh-CN" altLang="en-US" dirty="0">
                <a:hlinkClick r:id="rId4"/>
              </a:rPr>
              <a:t>支持向量机的数学精华</a:t>
            </a:r>
            <a:r>
              <a:rPr lang="en-US" altLang="zh-CN" dirty="0">
                <a:hlinkClick r:id="rId4"/>
              </a:rPr>
              <a:t>_</a:t>
            </a:r>
            <a:r>
              <a:rPr lang="zh-CN" altLang="en-US" dirty="0">
                <a:hlinkClick r:id="rId4"/>
              </a:rPr>
              <a:t>哔哩哔哩</a:t>
            </a:r>
            <a:r>
              <a:rPr lang="en-US" altLang="zh-CN" dirty="0">
                <a:hlinkClick r:id="rId4"/>
              </a:rPr>
              <a:t>_</a:t>
            </a:r>
            <a:r>
              <a:rPr lang="en-US" altLang="zh-CN" dirty="0" err="1">
                <a:hlinkClick r:id="rId4"/>
              </a:rPr>
              <a:t>bilibili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869D62A-9FBB-9044-44E0-F710F123CB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2582" y="4427621"/>
            <a:ext cx="4119418" cy="174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0487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6A3DF-95FC-AC79-C2DA-9B4910353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凸和凹的两问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C17976-387D-7BBA-D442-C41DDFDD0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90784" cy="4351338"/>
          </a:xfrm>
        </p:spPr>
        <p:txBody>
          <a:bodyPr/>
          <a:lstStyle/>
          <a:p>
            <a:pPr algn="l"/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（</a:t>
            </a:r>
            <a:r>
              <a:rPr lang="en-US" altLang="zh-CN" b="1" i="0" dirty="0">
                <a:solidFill>
                  <a:srgbClr val="191B1F"/>
                </a:solidFill>
                <a:effectLst/>
                <a:latin typeface="-apple-system"/>
              </a:rPr>
              <a:t>1</a:t>
            </a:r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）为什么数学概念中，将凸起的函数称为凹函数？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这样的定义方式不是和常识割裂开了吗？</a:t>
            </a:r>
            <a:endParaRPr lang="en-US" altLang="zh-CN" b="0" i="0" dirty="0">
              <a:solidFill>
                <a:srgbClr val="191B1F"/>
              </a:solidFill>
              <a:effectLst/>
              <a:latin typeface="-apple-system"/>
            </a:endParaRPr>
          </a:p>
          <a:p>
            <a:pPr algn="l"/>
            <a:r>
              <a:rPr lang="zh-CN" altLang="en-US" dirty="0">
                <a:solidFill>
                  <a:srgbClr val="191B1F"/>
                </a:solidFill>
                <a:latin typeface="-apple-system"/>
              </a:rPr>
              <a:t>（</a:t>
            </a:r>
            <a:r>
              <a:rPr lang="en-US" altLang="zh-CN" dirty="0">
                <a:solidFill>
                  <a:srgbClr val="191B1F"/>
                </a:solidFill>
                <a:latin typeface="-apple-system"/>
              </a:rPr>
              <a:t>2</a:t>
            </a:r>
            <a:r>
              <a:rPr lang="zh-CN" altLang="en-US" dirty="0">
                <a:solidFill>
                  <a:srgbClr val="191B1F"/>
                </a:solidFill>
                <a:latin typeface="-apple-system"/>
              </a:rPr>
              <a:t>）凸函数不是二阶导来定义的么，怎么变成这个了？</a:t>
            </a:r>
            <a:endParaRPr lang="en-US" altLang="zh-CN" dirty="0">
              <a:solidFill>
                <a:srgbClr val="191B1F"/>
              </a:solidFill>
              <a:latin typeface="-apple-system"/>
            </a:endParaRPr>
          </a:p>
          <a:p>
            <a:pPr algn="l"/>
            <a:endParaRPr lang="en-US" altLang="zh-CN" b="0" i="0" dirty="0">
              <a:solidFill>
                <a:srgbClr val="191B1F"/>
              </a:solidFill>
              <a:effectLst/>
              <a:latin typeface="-apple-system"/>
            </a:endParaRPr>
          </a:p>
          <a:p>
            <a:pPr algn="l"/>
            <a:endParaRPr lang="en-US" altLang="zh-CN" dirty="0">
              <a:solidFill>
                <a:srgbClr val="191B1F"/>
              </a:solidFill>
              <a:latin typeface="-apple-system"/>
            </a:endParaRPr>
          </a:p>
          <a:p>
            <a:pPr algn="l"/>
            <a:endParaRPr lang="en-US" altLang="zh-CN" b="0" i="0" dirty="0">
              <a:solidFill>
                <a:srgbClr val="191B1F"/>
              </a:solidFill>
              <a:effectLst/>
              <a:latin typeface="-apple-system"/>
            </a:endParaRPr>
          </a:p>
          <a:p>
            <a:pPr algn="l"/>
            <a:endParaRPr lang="en-US" altLang="zh-CN" dirty="0">
              <a:solidFill>
                <a:srgbClr val="191B1F"/>
              </a:solidFill>
              <a:latin typeface="-apple-system"/>
            </a:endParaRPr>
          </a:p>
          <a:p>
            <a:pPr lvl="1"/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实际上有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4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种定义方式，但是我看不懂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D0CD6D-7B86-3DD6-958E-10271823D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8984" y="2655599"/>
            <a:ext cx="3563016" cy="43835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4B42A7A-CAC6-6FFF-897B-2BFE03E4E7A7}"/>
              </a:ext>
            </a:extLst>
          </p:cNvPr>
          <p:cNvSpPr txBox="1"/>
          <p:nvPr/>
        </p:nvSpPr>
        <p:spPr>
          <a:xfrm>
            <a:off x="-68120" y="6488668"/>
            <a:ext cx="10394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(58 </a:t>
            </a:r>
            <a:r>
              <a:rPr lang="zh-CN" altLang="en-US" dirty="0">
                <a:hlinkClick r:id="rId3"/>
              </a:rPr>
              <a:t>封私信 </a:t>
            </a:r>
            <a:r>
              <a:rPr lang="en-US" altLang="zh-CN" dirty="0">
                <a:hlinkClick r:id="rId3"/>
              </a:rPr>
              <a:t>/ 66 </a:t>
            </a:r>
            <a:r>
              <a:rPr lang="zh-CN" altLang="en-US" dirty="0">
                <a:hlinkClick r:id="rId3"/>
              </a:rPr>
              <a:t>条消息</a:t>
            </a:r>
            <a:r>
              <a:rPr lang="en-US" altLang="zh-CN" dirty="0">
                <a:hlinkClick r:id="rId3"/>
              </a:rPr>
              <a:t>) </a:t>
            </a:r>
            <a:r>
              <a:rPr lang="zh-CN" altLang="en-US" dirty="0">
                <a:hlinkClick r:id="rId3"/>
              </a:rPr>
              <a:t>为什么数学概念中，将凸起的函数称为凹函数？ </a:t>
            </a:r>
            <a:r>
              <a:rPr lang="en-US" altLang="zh-CN" dirty="0">
                <a:hlinkClick r:id="rId3"/>
              </a:rPr>
              <a:t>- </a:t>
            </a:r>
            <a:r>
              <a:rPr lang="zh-CN" altLang="en-US" dirty="0">
                <a:hlinkClick r:id="rId3"/>
              </a:rPr>
              <a:t>知乎 </a:t>
            </a:r>
            <a:r>
              <a:rPr lang="en-US" altLang="zh-CN" dirty="0">
                <a:hlinkClick r:id="rId3"/>
              </a:rPr>
              <a:t>(zhihu.com)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CBFCB83-CD19-708B-F499-FFBDEC13D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757" y="3626816"/>
            <a:ext cx="7582189" cy="1733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54286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15C4F-70CB-8C97-2965-E29E2680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二阶导数条件 </a:t>
            </a:r>
            <a:r>
              <a:rPr lang="en-US" altLang="zh-CN" dirty="0"/>
              <a:t>second order condition</a:t>
            </a:r>
            <a:r>
              <a:rPr lang="zh-CN" altLang="en-US" dirty="0"/>
              <a:t>的</a:t>
            </a:r>
            <a:r>
              <a:rPr lang="en-US" altLang="zh-CN" dirty="0">
                <a:highlight>
                  <a:srgbClr val="FFFF00"/>
                </a:highlight>
              </a:rPr>
              <a:t>hessian matrix</a:t>
            </a:r>
            <a:r>
              <a:rPr lang="zh-CN" altLang="en-US" dirty="0">
                <a:highlight>
                  <a:srgbClr val="FFFF00"/>
                </a:highlight>
              </a:rPr>
              <a:t>海森矩阵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C58893-9035-84BC-F78E-754B1E9C7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524" y="4761704"/>
            <a:ext cx="10515600" cy="1860012"/>
          </a:xfrm>
        </p:spPr>
        <p:txBody>
          <a:bodyPr/>
          <a:lstStyle/>
          <a:p>
            <a:r>
              <a:rPr lang="zh-CN" altLang="en-US" dirty="0"/>
              <a:t>还需要晓得什么是是正定矩阵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F83054-09D2-9C29-24FA-B9C258085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085" y="1791611"/>
            <a:ext cx="5012748" cy="26757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56D8988-1ABB-5860-DF37-F1422A5D6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67" y="1724702"/>
            <a:ext cx="4694815" cy="303700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1BDDB37-33BC-D676-88BD-F5DD52E6672B}"/>
              </a:ext>
            </a:extLst>
          </p:cNvPr>
          <p:cNvSpPr txBox="1"/>
          <p:nvPr/>
        </p:nvSpPr>
        <p:spPr>
          <a:xfrm>
            <a:off x="651524" y="64370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4"/>
              </a:rPr>
              <a:t>Hessian</a:t>
            </a:r>
            <a:r>
              <a:rPr lang="zh-CN" altLang="en-US" dirty="0">
                <a:hlinkClick r:id="rId4"/>
              </a:rPr>
              <a:t>矩阵 </a:t>
            </a:r>
            <a:r>
              <a:rPr lang="en-US" altLang="zh-CN" dirty="0">
                <a:hlinkClick r:id="rId4"/>
              </a:rPr>
              <a:t>- </a:t>
            </a:r>
            <a:r>
              <a:rPr lang="zh-CN" altLang="en-US" dirty="0">
                <a:hlinkClick r:id="rId4"/>
              </a:rPr>
              <a:t>知乎 </a:t>
            </a:r>
            <a:r>
              <a:rPr lang="en-US" altLang="zh-CN" dirty="0">
                <a:hlinkClick r:id="rId4"/>
              </a:rPr>
              <a:t>(zhihu.com)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90143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CB821-0745-768E-6166-4C75B5B8B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范数</a:t>
            </a:r>
            <a:r>
              <a:rPr lang="en-US" altLang="zh-CN" dirty="0"/>
              <a:t>norm,|| ||</a:t>
            </a:r>
            <a:r>
              <a:rPr lang="zh-CN" altLang="en-US" dirty="0"/>
              <a:t>右下角的</a:t>
            </a:r>
            <a:r>
              <a:rPr lang="en-US" altLang="zh-CN" dirty="0"/>
              <a:t>2</a:t>
            </a:r>
            <a:r>
              <a:rPr lang="zh-CN" altLang="en-US" dirty="0"/>
              <a:t>是什么意思？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BBE95C-7A75-4F6B-1EEC-0FABAE48E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21F7FD-2196-3E82-30DA-016B2C40E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732" y="1547669"/>
            <a:ext cx="5372100" cy="27813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CCA1C1D-21C1-5254-220E-8D50C71BA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22" y="1547669"/>
            <a:ext cx="5895975" cy="2247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2124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F943087-F4F0-597C-C169-A8566F964674}"/>
              </a:ext>
            </a:extLst>
          </p:cNvPr>
          <p:cNvSpPr/>
          <p:nvPr/>
        </p:nvSpPr>
        <p:spPr>
          <a:xfrm>
            <a:off x="-243840" y="-411480"/>
            <a:ext cx="12832080" cy="871728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5719C4-E0F5-DB6F-623A-E4254480F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93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719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89BCE-10A8-49A0-95EE-643B3885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65473-8D80-BE80-3577-8E11D298D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范数分为向量范数和矩阵范数。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highlight>
                  <a:srgbClr val="FF0000"/>
                </a:highlight>
              </a:rPr>
              <a:t>为什么有的范数定义里</a:t>
            </a:r>
            <a:r>
              <a:rPr lang="en-US" altLang="zh-CN" dirty="0">
                <a:highlight>
                  <a:srgbClr val="FF0000"/>
                </a:highlight>
              </a:rPr>
              <a:t>X</a:t>
            </a:r>
            <a:r>
              <a:rPr lang="zh-CN" altLang="en-US" dirty="0">
                <a:highlight>
                  <a:srgbClr val="FF0000"/>
                </a:highlight>
              </a:rPr>
              <a:t>是一个数组，有的</a:t>
            </a:r>
            <a:r>
              <a:rPr lang="en-US" altLang="zh-CN" dirty="0">
                <a:highlight>
                  <a:srgbClr val="FF0000"/>
                </a:highlight>
              </a:rPr>
              <a:t>X</a:t>
            </a:r>
            <a:r>
              <a:rPr lang="zh-CN" altLang="en-US" dirty="0">
                <a:highlight>
                  <a:srgbClr val="FF0000"/>
                </a:highlight>
              </a:rPr>
              <a:t>是向量组？</a:t>
            </a:r>
            <a:endParaRPr lang="en-US" altLang="zh-CN" dirty="0">
              <a:highlight>
                <a:srgbClr val="FF0000"/>
              </a:highlight>
            </a:endParaRPr>
          </a:p>
          <a:p>
            <a:r>
              <a:rPr lang="zh-CN" altLang="en-US" dirty="0"/>
              <a:t>不对，就是向量（数组）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C5A628-C001-7FED-B617-05E081D81C14}"/>
              </a:ext>
            </a:extLst>
          </p:cNvPr>
          <p:cNvSpPr txBox="1"/>
          <p:nvPr/>
        </p:nvSpPr>
        <p:spPr>
          <a:xfrm>
            <a:off x="1182255" y="2526253"/>
            <a:ext cx="7832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什么是范数（</a:t>
            </a:r>
            <a:r>
              <a:rPr lang="en-US" altLang="zh-CN" dirty="0">
                <a:hlinkClick r:id="rId2"/>
              </a:rPr>
              <a:t>norm</a:t>
            </a:r>
            <a:r>
              <a:rPr lang="zh-CN" altLang="en-US" dirty="0">
                <a:hlinkClick r:id="rId2"/>
              </a:rPr>
              <a:t>）？以及</a:t>
            </a:r>
            <a:r>
              <a:rPr lang="en-US" altLang="zh-CN" dirty="0">
                <a:hlinkClick r:id="rId2"/>
              </a:rPr>
              <a:t>L1,L2</a:t>
            </a:r>
            <a:r>
              <a:rPr lang="zh-CN" altLang="en-US" dirty="0">
                <a:hlinkClick r:id="rId2"/>
              </a:rPr>
              <a:t>范数的简单介绍</a:t>
            </a:r>
            <a:r>
              <a:rPr lang="en-US" altLang="zh-CN" dirty="0">
                <a:hlinkClick r:id="rId2"/>
              </a:rPr>
              <a:t>_l1 norm-CSDN</a:t>
            </a:r>
            <a:r>
              <a:rPr lang="zh-CN" altLang="en-US" dirty="0">
                <a:hlinkClick r:id="rId2"/>
              </a:rPr>
              <a:t>博客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452A4-AB98-52E2-5879-C6E5CBC0510D}"/>
              </a:ext>
            </a:extLst>
          </p:cNvPr>
          <p:cNvSpPr txBox="1"/>
          <p:nvPr/>
        </p:nvSpPr>
        <p:spPr>
          <a:xfrm>
            <a:off x="1182255" y="30366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3"/>
              </a:rPr>
              <a:t>向量范数与矩阵范数 </a:t>
            </a:r>
            <a:r>
              <a:rPr lang="en-US" altLang="zh-CN" dirty="0">
                <a:hlinkClick r:id="rId3"/>
              </a:rPr>
              <a:t>- </a:t>
            </a:r>
            <a:r>
              <a:rPr lang="zh-CN" altLang="en-US" dirty="0">
                <a:hlinkClick r:id="rId3"/>
              </a:rPr>
              <a:t>凯鲁嘎吉 </a:t>
            </a:r>
            <a:r>
              <a:rPr lang="en-US" altLang="zh-CN" dirty="0">
                <a:hlinkClick r:id="rId3"/>
              </a:rPr>
              <a:t>- </a:t>
            </a:r>
            <a:r>
              <a:rPr lang="zh-CN" altLang="en-US" dirty="0">
                <a:hlinkClick r:id="rId3"/>
              </a:rPr>
              <a:t>博客园 </a:t>
            </a:r>
            <a:r>
              <a:rPr lang="en-US" altLang="zh-CN" dirty="0">
                <a:hlinkClick r:id="rId3"/>
              </a:rPr>
              <a:t>(cnblogs.com)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1848053-C41C-E784-836E-62B066720E42}"/>
              </a:ext>
            </a:extLst>
          </p:cNvPr>
          <p:cNvSpPr txBox="1"/>
          <p:nvPr/>
        </p:nvSpPr>
        <p:spPr>
          <a:xfrm>
            <a:off x="1320799" y="4669090"/>
            <a:ext cx="8599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什么是范数（</a:t>
            </a:r>
            <a:r>
              <a:rPr lang="en-US" altLang="zh-CN" dirty="0">
                <a:hlinkClick r:id="rId2"/>
              </a:rPr>
              <a:t>norm</a:t>
            </a:r>
            <a:r>
              <a:rPr lang="zh-CN" altLang="en-US" dirty="0">
                <a:hlinkClick r:id="rId2"/>
              </a:rPr>
              <a:t>）？以及</a:t>
            </a:r>
            <a:r>
              <a:rPr lang="en-US" altLang="zh-CN" dirty="0">
                <a:hlinkClick r:id="rId2"/>
              </a:rPr>
              <a:t>L1,L2</a:t>
            </a:r>
            <a:r>
              <a:rPr lang="zh-CN" altLang="en-US" dirty="0">
                <a:hlinkClick r:id="rId2"/>
              </a:rPr>
              <a:t>范数的简单介绍</a:t>
            </a:r>
            <a:r>
              <a:rPr lang="en-US" altLang="zh-CN" dirty="0">
                <a:hlinkClick r:id="rId2"/>
              </a:rPr>
              <a:t>_l1 norm-CSDN</a:t>
            </a:r>
            <a:r>
              <a:rPr lang="zh-CN" altLang="en-US" dirty="0">
                <a:hlinkClick r:id="rId2"/>
              </a:rPr>
              <a:t>博客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C6ED198-166D-DF3B-14A3-9B8DA19F9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1934" y="4456698"/>
            <a:ext cx="6061590" cy="22304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40116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91458-C4A5-2CE5-2333-21AF76F44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E96447-C5E5-F9E0-4CFD-A0FCC13B1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GD</a:t>
            </a:r>
            <a:r>
              <a:rPr lang="zh-CN" altLang="en-US"/>
              <a:t>就是</a:t>
            </a:r>
            <a:r>
              <a:rPr lang="en-US" altLang="zh-CN"/>
              <a:t>gradient descent </a:t>
            </a:r>
          </a:p>
          <a:p>
            <a:r>
              <a:rPr lang="en-US" altLang="zh-CN"/>
              <a:t>Stochastic gradient descent (SGD) </a:t>
            </a:r>
            <a:r>
              <a:rPr lang="zh-CN" altLang="en-US"/>
              <a:t>随机梯度下降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domF</a:t>
            </a:r>
            <a:r>
              <a:rPr lang="zh-CN" altLang="en-US"/>
              <a:t>就是</a:t>
            </a:r>
            <a:r>
              <a:rPr lang="en-US" altLang="zh-CN"/>
              <a:t>F</a:t>
            </a:r>
            <a:r>
              <a:rPr lang="zh-CN" altLang="en-US"/>
              <a:t>的前域，也就是定义域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C255B4-4A8D-73C8-BC6D-B9CAD19DD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468" y="3937578"/>
            <a:ext cx="6335713" cy="1726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0D3EE62-25AB-A3FA-D3B2-E15D4449F7C8}"/>
              </a:ext>
            </a:extLst>
          </p:cNvPr>
          <p:cNvSpPr txBox="1"/>
          <p:nvPr/>
        </p:nvSpPr>
        <p:spPr>
          <a:xfrm>
            <a:off x="7222837" y="34242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3"/>
              </a:rPr>
              <a:t>数学符号表 </a:t>
            </a:r>
            <a:r>
              <a:rPr lang="en-US" altLang="zh-CN" dirty="0">
                <a:hlinkClick r:id="rId3"/>
              </a:rPr>
              <a:t>- OI Wiki (oi-wiki.org)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80022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D7E27-EF38-6880-C03D-B7ECD8832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3-1</a:t>
            </a:r>
            <a:r>
              <a:rPr lang="zh-CN" altLang="en-US" dirty="0"/>
              <a:t>的</a:t>
            </a:r>
            <a:r>
              <a:rPr lang="en-US" altLang="zh-CN" dirty="0"/>
              <a:t>Summary</a:t>
            </a:r>
            <a:r>
              <a:rPr lang="zh-CN" altLang="en-US" dirty="0"/>
              <a:t>总结得很到位啊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9E7436-0525-B253-A5C8-4F0F74D3A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96F966-EE2C-FE25-01ED-F56D32805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36" y="1799523"/>
            <a:ext cx="7110892" cy="505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579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0D533-380F-D244-426F-B11788480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0FD38D-78AF-CB5A-1295-D5A9952A7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1. Loading the 20 Newsgroups Dataset  </a:t>
            </a:r>
          </a:p>
          <a:p>
            <a:pPr lvl="1"/>
            <a:r>
              <a:rPr lang="en-US" altLang="zh-CN" dirty="0" err="1"/>
              <a:t>sklearn.datasets</a:t>
            </a:r>
            <a:endParaRPr lang="en-US" altLang="zh-CN" dirty="0"/>
          </a:p>
          <a:p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2. Extracting Features from Text Files</a:t>
            </a:r>
          </a:p>
          <a:p>
            <a:pPr lvl="1"/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one-hot encoding</a:t>
            </a:r>
          </a:p>
          <a:p>
            <a:pPr lvl="1"/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Bag of Words</a:t>
            </a:r>
          </a:p>
          <a:p>
            <a:pPr lvl="2"/>
            <a:r>
              <a:rPr lang="en-US" altLang="zh-CN" b="1" i="0" dirty="0" err="1">
                <a:solidFill>
                  <a:srgbClr val="000000"/>
                </a:solidFill>
                <a:effectLst/>
                <a:latin typeface="Helvetica Neue"/>
              </a:rPr>
              <a:t>sklearn.feature_extraction.text.CountVectorizer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</a:p>
          <a:p>
            <a:pPr lvl="2"/>
            <a:r>
              <a:rPr lang="en-US" altLang="zh-CN" b="1" i="0" dirty="0" err="1">
                <a:solidFill>
                  <a:srgbClr val="000000"/>
                </a:solidFill>
                <a:effectLst/>
                <a:latin typeface="Helvetica Neue"/>
              </a:rPr>
              <a:t>scipy.sparse.coo_matrix</a:t>
            </a:r>
            <a:endParaRPr lang="en-US" altLang="zh-CN" dirty="0">
              <a:solidFill>
                <a:srgbClr val="000000"/>
              </a:solidFill>
              <a:latin typeface="Helvetica Neue"/>
            </a:endParaRPr>
          </a:p>
          <a:p>
            <a:pPr lvl="1"/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Term Frequency - Inverse Document Frequency (TF-IDF)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1224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53305C8-FDEB-F89A-FB7B-7C85C72FEF99}"/>
              </a:ext>
            </a:extLst>
          </p:cNvPr>
          <p:cNvSpPr/>
          <p:nvPr/>
        </p:nvSpPr>
        <p:spPr>
          <a:xfrm>
            <a:off x="-243840" y="-411480"/>
            <a:ext cx="12832080" cy="871728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71E247B-E5C2-790A-24AA-D8C8038DA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57C6FB-EC44-4873-35DE-AD42E7B24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KNN </a:t>
            </a:r>
            <a:r>
              <a:rPr lang="zh-CN" altLang="en-US" dirty="0"/>
              <a:t>中没有训练集，所以</a:t>
            </a:r>
            <a:r>
              <a:rPr lang="en-US" altLang="zh-CN" dirty="0"/>
              <a:t>training area ==0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K-d tree  </a:t>
            </a:r>
            <a:r>
              <a:rPr lang="zh-CN" altLang="en-US" b="1" dirty="0">
                <a:solidFill>
                  <a:srgbClr val="FF0000"/>
                </a:solidFill>
              </a:rPr>
              <a:t>要补充学习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P21</a:t>
            </a:r>
            <a:r>
              <a:rPr lang="zh-CN" altLang="en-US" b="1" dirty="0">
                <a:solidFill>
                  <a:srgbClr val="FF0000"/>
                </a:solidFill>
              </a:rPr>
              <a:t>这张</a:t>
            </a:r>
            <a:r>
              <a:rPr lang="en-US" altLang="zh-CN" b="1" dirty="0">
                <a:solidFill>
                  <a:srgbClr val="FF0000"/>
                </a:solidFill>
              </a:rPr>
              <a:t>slide</a:t>
            </a:r>
            <a:r>
              <a:rPr lang="zh-CN" altLang="en-US" b="1" dirty="0">
                <a:solidFill>
                  <a:srgbClr val="FF0000"/>
                </a:solidFill>
              </a:rPr>
              <a:t>还是不懂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97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5FEC5-64C8-D99A-E043-2FF700E9E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居然是第三部分，没想到明天要讲这么多内容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BD956D-C2F6-EB33-E8EF-B41C867F4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b="0" i="0" dirty="0">
                <a:effectLst/>
                <a:latin typeface="system-ui"/>
              </a:rPr>
              <a:t>spin-off	</a:t>
            </a:r>
            <a:r>
              <a:rPr lang="zh-CN" altLang="en-US" b="0" i="0" dirty="0">
                <a:effectLst/>
                <a:latin typeface="system-ui"/>
              </a:rPr>
              <a:t>副产品的</a:t>
            </a:r>
            <a:endParaRPr lang="en-US" altLang="zh-CN" b="0" i="0" dirty="0">
              <a:effectLst/>
              <a:latin typeface="system-ui"/>
            </a:endParaRPr>
          </a:p>
          <a:p>
            <a:r>
              <a:rPr lang="en-US" altLang="zh-CN" b="0" i="0" dirty="0">
                <a:effectLst/>
                <a:latin typeface="system-ui"/>
              </a:rPr>
              <a:t>The name, </a:t>
            </a:r>
            <a:r>
              <a:rPr lang="en-US" altLang="zh-CN" b="0" i="0" dirty="0" err="1">
                <a:effectLst/>
                <a:latin typeface="system-ui"/>
              </a:rPr>
              <a:t>Jupyter</a:t>
            </a:r>
            <a:r>
              <a:rPr lang="en-US" altLang="zh-CN" b="0" i="0" dirty="0">
                <a:effectLst/>
                <a:latin typeface="system-ui"/>
              </a:rPr>
              <a:t>, comes from the core supported programming languages that it supports: </a:t>
            </a:r>
            <a:r>
              <a:rPr lang="en-US" altLang="zh-CN" b="1" i="0" dirty="0">
                <a:effectLst/>
                <a:latin typeface="system-ui"/>
              </a:rPr>
              <a:t>Julia, Python, and R.</a:t>
            </a:r>
          </a:p>
          <a:p>
            <a:endParaRPr lang="en-US" altLang="zh-CN" b="1" i="0" dirty="0">
              <a:effectLst/>
              <a:latin typeface="system-ui"/>
            </a:endParaRPr>
          </a:p>
          <a:p>
            <a:endParaRPr lang="en-US" altLang="zh-CN" b="1" i="0" dirty="0">
              <a:effectLst/>
              <a:latin typeface="system-ui"/>
            </a:endParaRPr>
          </a:p>
          <a:p>
            <a:r>
              <a:rPr lang="en-US" altLang="zh-CN" b="1" dirty="0"/>
              <a:t>Here are some useful keyboard shortcuts:</a:t>
            </a:r>
          </a:p>
          <a:p>
            <a:r>
              <a:rPr lang="en-US" altLang="zh-CN" b="1" dirty="0"/>
              <a:t>- [arrow keys] - move up or down cells</a:t>
            </a:r>
          </a:p>
          <a:p>
            <a:r>
              <a:rPr lang="en-US" altLang="zh-CN" b="1" dirty="0"/>
              <a:t>- b - create new cell below current one</a:t>
            </a:r>
          </a:p>
          <a:p>
            <a:r>
              <a:rPr lang="en-US" altLang="zh-CN" b="1" dirty="0"/>
              <a:t>- a - create new cell above current one</a:t>
            </a:r>
          </a:p>
          <a:p>
            <a:r>
              <a:rPr lang="en-US" altLang="zh-CN" b="1" dirty="0"/>
              <a:t>- dd - delete current cell</a:t>
            </a:r>
          </a:p>
          <a:p>
            <a:r>
              <a:rPr lang="en-US" altLang="zh-CN" b="1" dirty="0"/>
              <a:t>- m - change cell to Markdown (default is code)				</a:t>
            </a:r>
            <a:r>
              <a:rPr lang="zh-CN" altLang="en-US" b="1" dirty="0"/>
              <a:t>切回用</a:t>
            </a:r>
            <a:r>
              <a:rPr lang="en-US" altLang="zh-CN" b="1" dirty="0"/>
              <a:t>Y</a:t>
            </a:r>
          </a:p>
          <a:p>
            <a:r>
              <a:rPr lang="en-US" altLang="zh-CN" b="1" dirty="0"/>
              <a:t>- [enter] - edit cell</a:t>
            </a:r>
          </a:p>
          <a:p>
            <a:r>
              <a:rPr lang="en-US" altLang="zh-CN" b="1" dirty="0"/>
              <a:t>- [</a:t>
            </a:r>
            <a:r>
              <a:rPr lang="en-US" altLang="zh-CN" b="1" dirty="0" err="1"/>
              <a:t>ctrl+enter</a:t>
            </a:r>
            <a:r>
              <a:rPr lang="en-US" altLang="zh-CN" b="1" dirty="0"/>
              <a:t>] - render/run the current cell</a:t>
            </a:r>
          </a:p>
          <a:p>
            <a:r>
              <a:rPr lang="en-US" altLang="zh-CN" b="1" dirty="0"/>
              <a:t>- [</a:t>
            </a:r>
            <a:r>
              <a:rPr lang="en-US" altLang="zh-CN" b="1" dirty="0" err="1"/>
              <a:t>shift+enter</a:t>
            </a:r>
            <a:r>
              <a:rPr lang="en-US" altLang="zh-CN" b="1" dirty="0"/>
              <a:t>] - render/run the current cell, and move to the next cell.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11529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7EC8F89-4D3A-5DC6-EF0F-A2A7B802A1BB}"/>
              </a:ext>
            </a:extLst>
          </p:cNvPr>
          <p:cNvSpPr txBox="1"/>
          <p:nvPr/>
        </p:nvSpPr>
        <p:spPr>
          <a:xfrm>
            <a:off x="196985" y="452496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 err="1">
                <a:solidFill>
                  <a:srgbClr val="000000"/>
                </a:solidFill>
                <a:effectLst/>
                <a:latin typeface="Helvetica Neue"/>
              </a:rPr>
              <a:t>Recommanded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 version: </a:t>
            </a:r>
            <a:r>
              <a:rPr lang="en-US" altLang="zh-CN" b="0" i="0" u="sng" dirty="0">
                <a:solidFill>
                  <a:srgbClr val="296EAA"/>
                </a:solidFill>
                <a:effectLst/>
                <a:latin typeface="Helvetica Neue"/>
                <a:hlinkClick r:id="rId2"/>
              </a:rPr>
              <a:t>Anaconda3-4.2.0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59D803A-7B24-8D52-EB89-0F5DEE2FA965}"/>
              </a:ext>
            </a:extLst>
          </p:cNvPr>
          <p:cNvSpPr txBox="1"/>
          <p:nvPr/>
        </p:nvSpPr>
        <p:spPr>
          <a:xfrm>
            <a:off x="196985" y="817865"/>
            <a:ext cx="9520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https://github.com/adam-p/markdown-here/wiki/Markdown-Cheatsheet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D631BC-2202-42E6-B264-D351C9556CF7}"/>
              </a:ext>
            </a:extLst>
          </p:cNvPr>
          <p:cNvSpPr txBox="1"/>
          <p:nvPr/>
        </p:nvSpPr>
        <p:spPr>
          <a:xfrm>
            <a:off x="101226" y="1423831"/>
            <a:ext cx="103867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- use the `--notebook-dir=mydir` option to start the notebook in a particular directory.</a:t>
            </a:r>
          </a:p>
          <a:p>
            <a:r>
              <a:rPr lang="zh-CN" altLang="en-US" dirty="0"/>
              <a:t>- Windows: create a shortcut to run `jupyter-notebook.exe --notebook-dir=%userprofile%`.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FF46C16-9260-56A4-A052-F39E55679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6796"/>
            <a:ext cx="6267652" cy="388268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1125CC1-B5B1-5518-5364-E0540207B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8556" y="2185992"/>
            <a:ext cx="4200525" cy="17145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CFB5547-87F3-72B9-5E4A-0614EC6B89E7}"/>
              </a:ext>
            </a:extLst>
          </p:cNvPr>
          <p:cNvSpPr txBox="1"/>
          <p:nvPr/>
        </p:nvSpPr>
        <p:spPr>
          <a:xfrm>
            <a:off x="6549755" y="3844305"/>
            <a:ext cx="420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Pop,insert,del</a:t>
            </a:r>
            <a:r>
              <a:rPr lang="zh-CN" altLang="en-US" dirty="0"/>
              <a:t>之前我用得少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FB0B28B-545F-3708-0A06-14FEAF10D4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3571" y="4248140"/>
            <a:ext cx="4389100" cy="267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5482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D5DB286-48FE-3F05-515A-8420C7129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98" y="686807"/>
            <a:ext cx="8058150" cy="1752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8CD0073-A1BB-E765-9C72-62CF36FA3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4" y="3721529"/>
            <a:ext cx="6349057" cy="191779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5981B60-6F74-BC19-C91F-AABC6D62C571}"/>
              </a:ext>
            </a:extLst>
          </p:cNvPr>
          <p:cNvSpPr txBox="1"/>
          <p:nvPr/>
        </p:nvSpPr>
        <p:spPr>
          <a:xfrm>
            <a:off x="228398" y="2680424"/>
            <a:ext cx="420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i="0" dirty="0">
                <a:solidFill>
                  <a:srgbClr val="FF0000"/>
                </a:solidFill>
                <a:effectLst/>
                <a:latin typeface="Helvetica Neue"/>
              </a:rPr>
              <a:t>2.4 String methods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48534C-C6C4-D6B4-2914-E374DD0936F8}"/>
              </a:ext>
            </a:extLst>
          </p:cNvPr>
          <p:cNvSpPr txBox="1"/>
          <p:nvPr/>
        </p:nvSpPr>
        <p:spPr>
          <a:xfrm>
            <a:off x="145712" y="76458"/>
            <a:ext cx="420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2.3 tuples</a:t>
            </a:r>
            <a:r>
              <a:rPr lang="zh-CN" altLang="en-US" dirty="0"/>
              <a:t>，之前用得少，一般是</a:t>
            </a:r>
            <a:r>
              <a:rPr lang="en-US" altLang="zh-CN" dirty="0"/>
              <a:t>list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7BF19A2-285F-3D0B-CB0E-5E67FDDA4B91}"/>
              </a:ext>
            </a:extLst>
          </p:cNvPr>
          <p:cNvSpPr txBox="1"/>
          <p:nvPr/>
        </p:nvSpPr>
        <p:spPr>
          <a:xfrm>
            <a:off x="228398" y="3216755"/>
            <a:ext cx="420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之前用得多的只有</a:t>
            </a:r>
            <a:r>
              <a:rPr lang="en-US" altLang="zh-CN" dirty="0" err="1"/>
              <a:t>string.split</a:t>
            </a:r>
            <a:r>
              <a:rPr lang="en-US" altLang="zh-CN" dirty="0"/>
              <a:t>(‘,’)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123257D-507C-FBB9-0920-DEA5B0A87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575613"/>
            <a:ext cx="5712880" cy="220962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A21395D-FCD9-0402-4C01-C2D4BD1C0649}"/>
              </a:ext>
            </a:extLst>
          </p:cNvPr>
          <p:cNvSpPr txBox="1"/>
          <p:nvPr/>
        </p:nvSpPr>
        <p:spPr>
          <a:xfrm>
            <a:off x="7310134" y="5986527"/>
            <a:ext cx="420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i="0" dirty="0">
                <a:solidFill>
                  <a:srgbClr val="FF0000"/>
                </a:solidFill>
                <a:effectLst/>
                <a:latin typeface="Helvetica Neue"/>
              </a:rPr>
              <a:t>用得是冒号</a:t>
            </a:r>
            <a:r>
              <a:rPr lang="en-US" altLang="zh-CN" b="1" i="0" dirty="0">
                <a:solidFill>
                  <a:srgbClr val="FF0000"/>
                </a:solidFill>
                <a:effectLst/>
                <a:latin typeface="Helvetica Neue"/>
              </a:rPr>
              <a:t>coma{:0.2f}</a:t>
            </a:r>
          </a:p>
        </p:txBody>
      </p:sp>
    </p:spTree>
    <p:extLst>
      <p:ext uri="{BB962C8B-B14F-4D97-AF65-F5344CB8AC3E}">
        <p14:creationId xmlns:p14="http://schemas.microsoft.com/office/powerpoint/2010/main" val="2772662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BEEBED1-1CFB-7C61-A419-B9A2D9078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8568"/>
            <a:ext cx="6667500" cy="120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60AE7D4-752F-5B10-DB19-C637F99FD4D8}"/>
              </a:ext>
            </a:extLst>
          </p:cNvPr>
          <p:cNvSpPr txBox="1"/>
          <p:nvPr/>
        </p:nvSpPr>
        <p:spPr>
          <a:xfrm>
            <a:off x="145712" y="76458"/>
            <a:ext cx="4200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2.5 dictionary	</a:t>
            </a:r>
            <a:r>
              <a:rPr lang="zh-CN" altLang="en-US" b="1" dirty="0"/>
              <a:t>这个直接进去查、重看也</a:t>
            </a:r>
            <a:r>
              <a:rPr lang="en-US" altLang="zh-CN" b="1" dirty="0"/>
              <a:t>ok</a:t>
            </a:r>
            <a:r>
              <a:rPr lang="zh-CN" altLang="en-US" b="1" dirty="0"/>
              <a:t>，基本不太熟悉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A6EE818-3359-75B4-1549-4D8F40BAF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48914"/>
            <a:ext cx="7538936" cy="1702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07C394B-4DB7-3525-B129-4A950F91B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12" y="4257981"/>
            <a:ext cx="4915103" cy="260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8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4240</TotalTime>
  <Words>3006</Words>
  <Application>Microsoft Office PowerPoint</Application>
  <PresentationFormat>宽屏</PresentationFormat>
  <Paragraphs>237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3" baseType="lpstr">
      <vt:lpstr>-apple-system</vt:lpstr>
      <vt:lpstr>Helvetica Neue</vt:lpstr>
      <vt:lpstr>KaTeX_Main</vt:lpstr>
      <vt:lpstr>KaTeX_Math</vt:lpstr>
      <vt:lpstr>system-ui</vt:lpstr>
      <vt:lpstr>等线</vt:lpstr>
      <vt:lpstr>等线 Light</vt:lpstr>
      <vt:lpstr>Arial</vt:lpstr>
      <vt:lpstr>Courier New</vt:lpstr>
      <vt:lpstr>Office 主题​​</vt:lpstr>
      <vt:lpstr>PowerPoint 演示文稿</vt:lpstr>
      <vt:lpstr>PowerPoint 演示文稿</vt:lpstr>
      <vt:lpstr>第二张PPT极其痛苦</vt:lpstr>
      <vt:lpstr>PowerPoint 演示文稿</vt:lpstr>
      <vt:lpstr>PowerPoint 演示文稿</vt:lpstr>
      <vt:lpstr>居然是第三部分，没想到明天要讲这么多内容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Lec2-2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凸和凹的两问</vt:lpstr>
      <vt:lpstr>二阶导数条件 second order condition的hessian matrix海森矩阵</vt:lpstr>
      <vt:lpstr>范数norm,|| ||右下角的2是什么意思？</vt:lpstr>
      <vt:lpstr>PowerPoint 演示文稿</vt:lpstr>
      <vt:lpstr>PowerPoint 演示文稿</vt:lpstr>
      <vt:lpstr>3-1的Summary总结得很到位啊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joger watson</dc:creator>
  <cp:lastModifiedBy>joger watson</cp:lastModifiedBy>
  <cp:revision>107</cp:revision>
  <dcterms:created xsi:type="dcterms:W3CDTF">2024-09-05T08:58:56Z</dcterms:created>
  <dcterms:modified xsi:type="dcterms:W3CDTF">2024-09-20T07:06:40Z</dcterms:modified>
</cp:coreProperties>
</file>