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FFF"/>
    <a:srgbClr val="FFFF99"/>
    <a:srgbClr val="FFCCCC"/>
    <a:srgbClr val="0000E1"/>
    <a:srgbClr val="FFE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51851-ED12-99A9-BF74-77F3FA700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FB4FE9-2E3A-887A-1898-61BDCFE1C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FB2C1E-C50F-B2D6-3315-ECAE59A58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053B-4812-4809-A52E-3F25B75BFB96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69015E-F105-D88E-C19D-1658E23F4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1DDFA-B289-B64D-C10B-7C7FBC2ED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9F40-1AEF-455A-9CA7-5C4AB7C5A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89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36634-D590-F6F4-9A25-2D8C6B675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4D68BD-361E-FCC5-35D5-AEAE1BAF8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5CEDDA-08BD-93CD-A006-CBF7C2CC8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053B-4812-4809-A52E-3F25B75BFB96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7AE3B1-2DAD-3464-4BDF-90C6A423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654B29-3068-FF59-923D-902C8A47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9F40-1AEF-455A-9CA7-5C4AB7C5A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03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52893D-86FE-1EBB-0188-AF513E6092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280D99-35AF-BECB-FED4-128D3F164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13F685-069A-7ED9-6416-BB727F574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053B-4812-4809-A52E-3F25B75BFB96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E88C4-4DF0-EF2C-2557-697A7D727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32DD04-CFC6-AA23-68B5-32A14A81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9F40-1AEF-455A-9CA7-5C4AB7C5A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17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719F7-1B7A-BF89-6712-F92C7F5C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405F89-310A-C55C-E860-8FE86B7E3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BFB088-0F0A-4317-4C19-F672CE749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053B-4812-4809-A52E-3F25B75BFB96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BA8AD9-579C-B30E-8CCB-6FFA65D5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EDEF02-FCC4-32B2-7A44-827D2457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9F40-1AEF-455A-9CA7-5C4AB7C5A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13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1C150-FDD1-D018-F0E6-C7BBC3EF4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83ECB2-3EB9-2C91-E126-4FBBAE954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F3E59-D53A-E311-1A1D-4EF14B8E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053B-4812-4809-A52E-3F25B75BFB96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3709DE-257D-682C-8C98-1517A0A0D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838B7B-8FA0-D0BA-A3AE-F0BC79E9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9F40-1AEF-455A-9CA7-5C4AB7C5A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5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F75C-2085-689E-37A4-243088AF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8F1450-D922-DFE8-8F15-D703927B1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7DCF60-4ECF-AF15-9143-BCEC87C68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6B3798-7AB8-5133-BE7D-6BF0CA54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053B-4812-4809-A52E-3F25B75BFB96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C691B1-C18E-AB3F-BFEB-7CFDF37E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12AEFC-A96E-CDF9-1292-2332B243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9F40-1AEF-455A-9CA7-5C4AB7C5A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38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47218-AF98-C644-E24E-D7D1E755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4FEC89-5022-4BAC-5B33-EA151FA25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7FF26A-68DD-3E7C-E894-F8E5C0B9F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2F8630-AE50-6797-C856-DE81F76F6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A84D8C-EF91-2660-712F-1B0F04D08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B84ED1-7652-4756-287C-9C8FA9FB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053B-4812-4809-A52E-3F25B75BFB96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63D0A0-028D-BEC8-E4BB-40FF71B3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0A52EC-85CE-38E6-30C7-B0AC56315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9F40-1AEF-455A-9CA7-5C4AB7C5A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21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9529E-6F0C-A500-4652-0ED3E20D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CF954F-20B4-5556-5E71-E3349CBD4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053B-4812-4809-A52E-3F25B75BFB96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16715E-CCF6-42D8-7450-CA4455E1E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7D5241-B693-D2F4-C74B-AAB9148A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9F40-1AEF-455A-9CA7-5C4AB7C5A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19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F3E86C-6CD3-2478-E22A-9F2D9FA4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053B-4812-4809-A52E-3F25B75BFB96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BEFA98-95BD-37D8-99B8-BAF95EF5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7B1222-999A-40CD-3ECA-5FA61E54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9F40-1AEF-455A-9CA7-5C4AB7C5A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8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79D59-1D1B-5579-93F0-EBBC5AFB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D105BE-E3E5-CF5E-21D8-933CAB355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9F2320-5C21-9303-193F-DE15B7E2B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F3902A-48F0-A56F-256C-C829138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053B-4812-4809-A52E-3F25B75BFB96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2B83BB-283B-595D-39BC-7063F581D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9AB764-9C89-CD6C-0690-E5511843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9F40-1AEF-455A-9CA7-5C4AB7C5A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40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90C3C-CBBC-DBB4-2A68-36C892722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41797A-61E0-5636-34E7-E3BBBF1F8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097CD5-AEC9-E312-5BB1-D193B8DBE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79626A-E648-59A4-299E-39E40396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053B-4812-4809-A52E-3F25B75BFB96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E4FF22-F3F4-A9FE-A20F-DBD1E6A06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5738F6-A768-E970-CFA4-9890EB70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9F40-1AEF-455A-9CA7-5C4AB7C5A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11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FF1B2B-3579-A0F0-0A3A-71F413BF0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8B9C8-1FCC-2CF8-113A-F8CEF2F20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D3337C-F2F8-8AB8-79D9-528BEF1C9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0053B-4812-4809-A52E-3F25B75BFB96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D03D08-08AA-81BA-1C48-5B21BE62E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C03A1C-0EAE-70EC-E778-6720B1A3D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49F40-1AEF-455A-9CA7-5C4AB7C5A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93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60ECC2-D6A3-8A79-F12E-D3EB9EF89C7E}"/>
              </a:ext>
            </a:extLst>
          </p:cNvPr>
          <p:cNvSpPr txBox="1"/>
          <p:nvPr/>
        </p:nvSpPr>
        <p:spPr>
          <a:xfrm>
            <a:off x="156410" y="65625"/>
            <a:ext cx="234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java.com</a:t>
            </a:r>
            <a:r>
              <a:rPr lang="en-US" altLang="ko-KR" err="1"/>
              <a:t>.example.blog</a:t>
            </a:r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F5C6D43-3BBA-82F4-8B62-F7ACBAD9E43B}"/>
              </a:ext>
            </a:extLst>
          </p:cNvPr>
          <p:cNvGrpSpPr/>
          <p:nvPr/>
        </p:nvGrpSpPr>
        <p:grpSpPr>
          <a:xfrm>
            <a:off x="474045" y="661912"/>
            <a:ext cx="2081020" cy="721894"/>
            <a:chOff x="878305" y="1112921"/>
            <a:chExt cx="2346158" cy="812132"/>
          </a:xfrm>
          <a:noFill/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5BD77E8-7444-9A5E-6C85-B84A5A3A6990}"/>
                </a:ext>
              </a:extLst>
            </p:cNvPr>
            <p:cNvSpPr/>
            <p:nvPr/>
          </p:nvSpPr>
          <p:spPr>
            <a:xfrm>
              <a:off x="878305" y="1112921"/>
              <a:ext cx="2346158" cy="33386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config</a:t>
              </a:r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1A1D3EC-86F8-7E3D-9B98-064830A98D86}"/>
                </a:ext>
              </a:extLst>
            </p:cNvPr>
            <p:cNvSpPr/>
            <p:nvPr/>
          </p:nvSpPr>
          <p:spPr>
            <a:xfrm>
              <a:off x="878305" y="1438228"/>
              <a:ext cx="2346158" cy="4868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err="1">
                  <a:solidFill>
                    <a:schemeClr val="tx1"/>
                  </a:solidFill>
                </a:rPr>
                <a:t>WebSecurityConfig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5B74FE9-EBB2-1D9C-22D2-ECC40B27742D}"/>
              </a:ext>
            </a:extLst>
          </p:cNvPr>
          <p:cNvGrpSpPr/>
          <p:nvPr/>
        </p:nvGrpSpPr>
        <p:grpSpPr>
          <a:xfrm>
            <a:off x="474045" y="1559085"/>
            <a:ext cx="2273969" cy="1527016"/>
            <a:chOff x="878305" y="1112921"/>
            <a:chExt cx="2346158" cy="152701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5A7B487-AC4A-1C75-5EED-4B9EB74DF9BC}"/>
                </a:ext>
              </a:extLst>
            </p:cNvPr>
            <p:cNvSpPr/>
            <p:nvPr/>
          </p:nvSpPr>
          <p:spPr>
            <a:xfrm>
              <a:off x="878305" y="1112921"/>
              <a:ext cx="2346158" cy="33386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controller</a:t>
              </a:r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D181FC6-32E4-ACAA-F258-E21CA85C4062}"/>
                </a:ext>
              </a:extLst>
            </p:cNvPr>
            <p:cNvSpPr/>
            <p:nvPr/>
          </p:nvSpPr>
          <p:spPr>
            <a:xfrm>
              <a:off x="878305" y="1438228"/>
              <a:ext cx="2346158" cy="12017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tx1"/>
                  </a:solidFill>
                </a:rPr>
                <a:t>BlogApiController</a:t>
              </a:r>
            </a:p>
            <a:p>
              <a:pPr algn="ctr"/>
              <a:r>
                <a:rPr lang="en-US" altLang="ko-KR" sz="1600">
                  <a:solidFill>
                    <a:schemeClr val="tx1"/>
                  </a:solidFill>
                </a:rPr>
                <a:t>BlogViewController</a:t>
              </a:r>
            </a:p>
            <a:p>
              <a:pPr algn="ctr"/>
              <a:r>
                <a:rPr lang="en-US" altLang="ko-KR" sz="1600">
                  <a:solidFill>
                    <a:schemeClr val="tx1"/>
                  </a:solidFill>
                </a:rPr>
                <a:t>UserApiController</a:t>
              </a:r>
            </a:p>
            <a:p>
              <a:pPr algn="ctr"/>
              <a:r>
                <a:rPr lang="en-US" altLang="ko-KR" sz="1600">
                  <a:solidFill>
                    <a:schemeClr val="tx1"/>
                  </a:solidFill>
                </a:rPr>
                <a:t>UserViewController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0BC417C-B0DA-FB31-BA47-DA48889850E1}"/>
              </a:ext>
            </a:extLst>
          </p:cNvPr>
          <p:cNvGrpSpPr/>
          <p:nvPr/>
        </p:nvGrpSpPr>
        <p:grpSpPr>
          <a:xfrm>
            <a:off x="2923837" y="3350796"/>
            <a:ext cx="1134978" cy="880683"/>
            <a:chOff x="878305" y="1112921"/>
            <a:chExt cx="2346158" cy="99077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86D9F38-7D09-96D7-745E-923FC4E92A06}"/>
                </a:ext>
              </a:extLst>
            </p:cNvPr>
            <p:cNvSpPr/>
            <p:nvPr/>
          </p:nvSpPr>
          <p:spPr>
            <a:xfrm>
              <a:off x="878305" y="1112921"/>
              <a:ext cx="2346158" cy="33386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domain</a:t>
              </a:r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C20C7F7-E5F3-7663-CCB5-0F2749972914}"/>
                </a:ext>
              </a:extLst>
            </p:cNvPr>
            <p:cNvSpPr/>
            <p:nvPr/>
          </p:nvSpPr>
          <p:spPr>
            <a:xfrm>
              <a:off x="878305" y="1438228"/>
              <a:ext cx="2346158" cy="6654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tx1"/>
                  </a:solidFill>
                </a:rPr>
                <a:t>Article</a:t>
              </a:r>
            </a:p>
            <a:p>
              <a:pPr algn="ctr"/>
              <a:r>
                <a:rPr lang="en-US" altLang="ko-KR" sz="1600">
                  <a:solidFill>
                    <a:schemeClr val="tx1"/>
                  </a:solidFill>
                </a:rPr>
                <a:t>Users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77B232D-227E-DA13-963D-313F19F941FE}"/>
              </a:ext>
            </a:extLst>
          </p:cNvPr>
          <p:cNvGrpSpPr/>
          <p:nvPr/>
        </p:nvGrpSpPr>
        <p:grpSpPr>
          <a:xfrm>
            <a:off x="474045" y="4720202"/>
            <a:ext cx="2600826" cy="1905377"/>
            <a:chOff x="878305" y="1112921"/>
            <a:chExt cx="2346158" cy="214355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7758F95-2C67-0E24-6334-602AD20BFA35}"/>
                </a:ext>
              </a:extLst>
            </p:cNvPr>
            <p:cNvSpPr/>
            <p:nvPr/>
          </p:nvSpPr>
          <p:spPr>
            <a:xfrm>
              <a:off x="878305" y="1112921"/>
              <a:ext cx="2346158" cy="33386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dto</a:t>
              </a:r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3DC0AC2-DC6D-32B6-A0F2-CCB51D7F628C}"/>
                </a:ext>
              </a:extLst>
            </p:cNvPr>
            <p:cNvSpPr/>
            <p:nvPr/>
          </p:nvSpPr>
          <p:spPr>
            <a:xfrm>
              <a:off x="878305" y="1438227"/>
              <a:ext cx="2346158" cy="18182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tx1"/>
                  </a:solidFill>
                </a:rPr>
                <a:t>AddArticleRequest</a:t>
              </a:r>
            </a:p>
            <a:p>
              <a:pPr algn="ctr"/>
              <a:r>
                <a:rPr lang="en-US" altLang="ko-KR" sz="1600">
                  <a:solidFill>
                    <a:schemeClr val="tx1"/>
                  </a:solidFill>
                </a:rPr>
                <a:t>AddUserRequest</a:t>
              </a:r>
            </a:p>
            <a:p>
              <a:pPr algn="ctr"/>
              <a:r>
                <a:rPr lang="en-US" altLang="ko-KR" sz="1600">
                  <a:solidFill>
                    <a:schemeClr val="tx1"/>
                  </a:solidFill>
                </a:rPr>
                <a:t>ArticleListViewResponse</a:t>
              </a:r>
            </a:p>
            <a:p>
              <a:pPr algn="ctr"/>
              <a:r>
                <a:rPr lang="en-US" altLang="ko-KR" sz="1600">
                  <a:solidFill>
                    <a:schemeClr val="tx1"/>
                  </a:solidFill>
                </a:rPr>
                <a:t>ArticleResponse</a:t>
              </a:r>
            </a:p>
            <a:p>
              <a:pPr algn="ctr"/>
              <a:r>
                <a:rPr lang="en-US" altLang="ko-KR" sz="1600">
                  <a:solidFill>
                    <a:schemeClr val="tx1"/>
                  </a:solidFill>
                </a:rPr>
                <a:t>ArticleViewResponse</a:t>
              </a:r>
            </a:p>
            <a:p>
              <a:pPr algn="ctr"/>
              <a:r>
                <a:rPr lang="en-US" altLang="ko-KR" sz="1600">
                  <a:solidFill>
                    <a:schemeClr val="tx1"/>
                  </a:solidFill>
                </a:rPr>
                <a:t>UpdateArticleRequest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19A377E-275D-AE5B-5F51-7852A8729937}"/>
              </a:ext>
            </a:extLst>
          </p:cNvPr>
          <p:cNvGrpSpPr/>
          <p:nvPr/>
        </p:nvGrpSpPr>
        <p:grpSpPr>
          <a:xfrm>
            <a:off x="474045" y="3350796"/>
            <a:ext cx="2081020" cy="1203158"/>
            <a:chOff x="878305" y="1112921"/>
            <a:chExt cx="2346158" cy="115615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7CB9E46-E8CA-44B8-44E1-D27E647F862C}"/>
                </a:ext>
              </a:extLst>
            </p:cNvPr>
            <p:cNvSpPr/>
            <p:nvPr/>
          </p:nvSpPr>
          <p:spPr>
            <a:xfrm>
              <a:off x="878305" y="1112921"/>
              <a:ext cx="2346158" cy="33386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repository</a:t>
              </a:r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51E1591-3668-0DC9-BACB-0F9295F07651}"/>
                </a:ext>
              </a:extLst>
            </p:cNvPr>
            <p:cNvSpPr/>
            <p:nvPr/>
          </p:nvSpPr>
          <p:spPr>
            <a:xfrm>
              <a:off x="878305" y="1438228"/>
              <a:ext cx="2346158" cy="8308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tx1"/>
                  </a:solidFill>
                </a:rPr>
                <a:t>BlogRepository</a:t>
              </a:r>
            </a:p>
            <a:p>
              <a:pPr algn="ctr"/>
              <a:r>
                <a:rPr lang="en-US" altLang="ko-KR" sz="1600">
                  <a:solidFill>
                    <a:schemeClr val="tx1"/>
                  </a:solidFill>
                </a:rPr>
                <a:t>UserRepository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08B6EFB-DE33-F7D9-4F51-2C4A4AFA8299}"/>
              </a:ext>
            </a:extLst>
          </p:cNvPr>
          <p:cNvGrpSpPr/>
          <p:nvPr/>
        </p:nvGrpSpPr>
        <p:grpSpPr>
          <a:xfrm>
            <a:off x="2923837" y="1553724"/>
            <a:ext cx="2081020" cy="1335505"/>
            <a:chOff x="878305" y="1112921"/>
            <a:chExt cx="2346158" cy="1266677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6E9B677-60FD-EC3E-F24D-A5C204445742}"/>
                </a:ext>
              </a:extLst>
            </p:cNvPr>
            <p:cNvSpPr/>
            <p:nvPr/>
          </p:nvSpPr>
          <p:spPr>
            <a:xfrm>
              <a:off x="878305" y="1112921"/>
              <a:ext cx="2346158" cy="33386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service</a:t>
              </a:r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B2A4DD3-31BA-3D05-8D5B-243801E69C1F}"/>
                </a:ext>
              </a:extLst>
            </p:cNvPr>
            <p:cNvSpPr/>
            <p:nvPr/>
          </p:nvSpPr>
          <p:spPr>
            <a:xfrm>
              <a:off x="878305" y="1438227"/>
              <a:ext cx="2346158" cy="9413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tx1"/>
                  </a:solidFill>
                </a:rPr>
                <a:t>BlogService</a:t>
              </a:r>
            </a:p>
            <a:p>
              <a:pPr algn="ctr"/>
              <a:r>
                <a:rPr lang="en-US" altLang="ko-KR" sz="1600">
                  <a:solidFill>
                    <a:schemeClr val="tx1"/>
                  </a:solidFill>
                </a:rPr>
                <a:t>UserDetailService</a:t>
              </a:r>
            </a:p>
            <a:p>
              <a:pPr algn="ctr"/>
              <a:r>
                <a:rPr lang="en-US" altLang="ko-KR" sz="1600">
                  <a:solidFill>
                    <a:schemeClr val="tx1"/>
                  </a:solidFill>
                </a:rPr>
                <a:t>UserService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3285F2A-EC72-CCC9-1F91-88B454B0D394}"/>
              </a:ext>
            </a:extLst>
          </p:cNvPr>
          <p:cNvSpPr txBox="1"/>
          <p:nvPr/>
        </p:nvSpPr>
        <p:spPr>
          <a:xfrm>
            <a:off x="5783179" y="121772"/>
            <a:ext cx="1128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resources</a:t>
            </a:r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26A76B9-70EA-C694-3D5C-C75C197E7B1A}"/>
              </a:ext>
            </a:extLst>
          </p:cNvPr>
          <p:cNvGrpSpPr/>
          <p:nvPr/>
        </p:nvGrpSpPr>
        <p:grpSpPr>
          <a:xfrm>
            <a:off x="5928859" y="623703"/>
            <a:ext cx="1134978" cy="654739"/>
            <a:chOff x="878305" y="1112921"/>
            <a:chExt cx="2346158" cy="736583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A509ED5-E92E-6BD9-FF6D-F42647619BC3}"/>
                </a:ext>
              </a:extLst>
            </p:cNvPr>
            <p:cNvSpPr/>
            <p:nvPr/>
          </p:nvSpPr>
          <p:spPr>
            <a:xfrm>
              <a:off x="878305" y="1112921"/>
              <a:ext cx="2346158" cy="33386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static.js</a:t>
              </a:r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8818645-15AD-7CAA-3051-764782E02F10}"/>
                </a:ext>
              </a:extLst>
            </p:cNvPr>
            <p:cNvSpPr/>
            <p:nvPr/>
          </p:nvSpPr>
          <p:spPr>
            <a:xfrm>
              <a:off x="878305" y="1438228"/>
              <a:ext cx="2346158" cy="411276"/>
            </a:xfrm>
            <a:prstGeom prst="rect">
              <a:avLst/>
            </a:prstGeom>
            <a:solidFill>
              <a:srgbClr val="FFE6E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tx1"/>
                  </a:solidFill>
                </a:rPr>
                <a:t>article.js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3C3EAEF-63B5-4646-7C41-CB74913E5D0F}"/>
              </a:ext>
            </a:extLst>
          </p:cNvPr>
          <p:cNvGrpSpPr/>
          <p:nvPr/>
        </p:nvGrpSpPr>
        <p:grpSpPr>
          <a:xfrm>
            <a:off x="5926852" y="1553724"/>
            <a:ext cx="2273969" cy="1629058"/>
            <a:chOff x="878305" y="1112921"/>
            <a:chExt cx="2346158" cy="1629058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9368A09-3193-4794-EE6D-23800566374C}"/>
                </a:ext>
              </a:extLst>
            </p:cNvPr>
            <p:cNvSpPr/>
            <p:nvPr/>
          </p:nvSpPr>
          <p:spPr>
            <a:xfrm>
              <a:off x="878305" y="1112921"/>
              <a:ext cx="2346158" cy="333867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template</a:t>
              </a:r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34F1CC0-7DE6-1373-9FC4-D353ADE0DBA4}"/>
                </a:ext>
              </a:extLst>
            </p:cNvPr>
            <p:cNvSpPr/>
            <p:nvPr/>
          </p:nvSpPr>
          <p:spPr>
            <a:xfrm>
              <a:off x="878305" y="1438228"/>
              <a:ext cx="2346158" cy="1303751"/>
            </a:xfrm>
            <a:prstGeom prst="rect">
              <a:avLst/>
            </a:prstGeom>
            <a:solidFill>
              <a:srgbClr val="F7E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tx1"/>
                  </a:solidFill>
                </a:rPr>
                <a:t>article.html</a:t>
              </a:r>
            </a:p>
            <a:p>
              <a:pPr algn="ctr"/>
              <a:r>
                <a:rPr lang="en-US" altLang="ko-KR" sz="1600">
                  <a:solidFill>
                    <a:schemeClr val="tx1"/>
                  </a:solidFill>
                </a:rPr>
                <a:t>articleList.html</a:t>
              </a:r>
            </a:p>
            <a:p>
              <a:pPr algn="ctr"/>
              <a:r>
                <a:rPr lang="en-US" altLang="ko-KR" sz="1600">
                  <a:solidFill>
                    <a:schemeClr val="tx1"/>
                  </a:solidFill>
                </a:rPr>
                <a:t>login.html</a:t>
              </a:r>
            </a:p>
            <a:p>
              <a:pPr algn="ctr"/>
              <a:r>
                <a:rPr lang="en-US" altLang="ko-KR" sz="1600">
                  <a:solidFill>
                    <a:schemeClr val="tx1"/>
                  </a:solidFill>
                </a:rPr>
                <a:t>newArticle.html</a:t>
              </a:r>
            </a:p>
            <a:p>
              <a:pPr algn="ctr"/>
              <a:r>
                <a:rPr lang="en-US" altLang="ko-KR" sz="1600">
                  <a:solidFill>
                    <a:schemeClr val="tx1"/>
                  </a:solidFill>
                </a:rPr>
                <a:t>signup.html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844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사각형: 둥근 모서리 228">
            <a:extLst>
              <a:ext uri="{FF2B5EF4-FFF2-40B4-BE49-F238E27FC236}">
                <a16:creationId xmlns:a16="http://schemas.microsoft.com/office/drawing/2014/main" id="{2850B202-414B-3E27-6ECE-3BA36F94C33C}"/>
              </a:ext>
            </a:extLst>
          </p:cNvPr>
          <p:cNvSpPr/>
          <p:nvPr/>
        </p:nvSpPr>
        <p:spPr>
          <a:xfrm>
            <a:off x="7433061" y="3014600"/>
            <a:ext cx="1863340" cy="1448543"/>
          </a:xfrm>
          <a:prstGeom prst="roundRect">
            <a:avLst/>
          </a:prstGeom>
          <a:solidFill>
            <a:srgbClr val="F7E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2BC91-68A2-8AB6-71E4-0EB354D2254B}"/>
              </a:ext>
            </a:extLst>
          </p:cNvPr>
          <p:cNvSpPr txBox="1"/>
          <p:nvPr/>
        </p:nvSpPr>
        <p:spPr>
          <a:xfrm>
            <a:off x="764736" y="668330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/login</a:t>
            </a:r>
            <a:endParaRPr lang="ko-KR" altLang="en-US" sz="11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E17E94-DF80-F63F-9AB8-CD1536D1B6FA}"/>
              </a:ext>
            </a:extLst>
          </p:cNvPr>
          <p:cNvSpPr txBox="1"/>
          <p:nvPr/>
        </p:nvSpPr>
        <p:spPr>
          <a:xfrm>
            <a:off x="691252" y="1523970"/>
            <a:ext cx="638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/signup</a:t>
            </a:r>
            <a:endParaRPr lang="ko-KR" altLang="en-US" sz="11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38F185-15A1-DF12-302C-90199415D656}"/>
              </a:ext>
            </a:extLst>
          </p:cNvPr>
          <p:cNvSpPr/>
          <p:nvPr/>
        </p:nvSpPr>
        <p:spPr>
          <a:xfrm>
            <a:off x="1539423" y="725541"/>
            <a:ext cx="1810340" cy="1179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UserViewController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917BF50-AC32-5537-E20D-BD2B0464A731}"/>
              </a:ext>
            </a:extLst>
          </p:cNvPr>
          <p:cNvCxnSpPr>
            <a:cxnSpLocks/>
          </p:cNvCxnSpPr>
          <p:nvPr/>
        </p:nvCxnSpPr>
        <p:spPr>
          <a:xfrm>
            <a:off x="378994" y="1020921"/>
            <a:ext cx="114839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3F81309-FB0D-3384-7FC6-1E5B6B735803}"/>
              </a:ext>
            </a:extLst>
          </p:cNvPr>
          <p:cNvCxnSpPr>
            <a:cxnSpLocks/>
          </p:cNvCxnSpPr>
          <p:nvPr/>
        </p:nvCxnSpPr>
        <p:spPr>
          <a:xfrm>
            <a:off x="378993" y="1548123"/>
            <a:ext cx="112716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36E329-C7CA-A06A-323B-9ABB923D8B76}"/>
              </a:ext>
            </a:extLst>
          </p:cNvPr>
          <p:cNvSpPr/>
          <p:nvPr/>
        </p:nvSpPr>
        <p:spPr>
          <a:xfrm>
            <a:off x="1527390" y="2905262"/>
            <a:ext cx="1810340" cy="1179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BlogViewController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DBE1CC-F486-C793-5046-54DAC5F34CA0}"/>
              </a:ext>
            </a:extLst>
          </p:cNvPr>
          <p:cNvSpPr txBox="1"/>
          <p:nvPr/>
        </p:nvSpPr>
        <p:spPr>
          <a:xfrm>
            <a:off x="529896" y="2751373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/articles</a:t>
            </a:r>
            <a:endParaRPr lang="ko-KR" altLang="en-US" sz="11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3331B4A-52C4-7A33-7BC2-653100A939CC}"/>
              </a:ext>
            </a:extLst>
          </p:cNvPr>
          <p:cNvCxnSpPr>
            <a:cxnSpLocks/>
          </p:cNvCxnSpPr>
          <p:nvPr/>
        </p:nvCxnSpPr>
        <p:spPr>
          <a:xfrm>
            <a:off x="395627" y="3012983"/>
            <a:ext cx="111512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A86D50C-08F8-87CE-158C-9BA99449ADD7}"/>
              </a:ext>
            </a:extLst>
          </p:cNvPr>
          <p:cNvSpPr/>
          <p:nvPr/>
        </p:nvSpPr>
        <p:spPr>
          <a:xfrm>
            <a:off x="3829463" y="1463652"/>
            <a:ext cx="1268512" cy="504749"/>
          </a:xfrm>
          <a:prstGeom prst="rect">
            <a:avLst/>
          </a:prstGeom>
          <a:noFill/>
          <a:ln>
            <a:solidFill>
              <a:srgbClr val="0000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rgbClr val="0000E1"/>
                </a:solidFill>
              </a:rPr>
              <a:t>login.html</a:t>
            </a:r>
            <a:endParaRPr lang="ko-KR" altLang="en-US" sz="1400">
              <a:solidFill>
                <a:srgbClr val="0000E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0AE338-6B7B-EC3A-83D4-ACF6ED409AC0}"/>
              </a:ext>
            </a:extLst>
          </p:cNvPr>
          <p:cNvSpPr/>
          <p:nvPr/>
        </p:nvSpPr>
        <p:spPr>
          <a:xfrm>
            <a:off x="3829463" y="706959"/>
            <a:ext cx="1268512" cy="504749"/>
          </a:xfrm>
          <a:prstGeom prst="rect">
            <a:avLst/>
          </a:prstGeom>
          <a:noFill/>
          <a:ln>
            <a:solidFill>
              <a:srgbClr val="0000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rgbClr val="0000E1"/>
                </a:solidFill>
              </a:rPr>
              <a:t>signup.html</a:t>
            </a:r>
            <a:endParaRPr lang="ko-KR" altLang="en-US" sz="1400">
              <a:solidFill>
                <a:srgbClr val="0000E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DAF8AE-ED7B-5422-7E40-530DE4F131A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3383033" y="959334"/>
            <a:ext cx="446430" cy="1545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4EBF6CD-22B8-084A-843D-6D2EFDC13D78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383033" y="1544441"/>
            <a:ext cx="446430" cy="17158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7721A2-A5E5-BBE3-9762-726F331408B3}"/>
              </a:ext>
            </a:extLst>
          </p:cNvPr>
          <p:cNvSpPr/>
          <p:nvPr/>
        </p:nvSpPr>
        <p:spPr>
          <a:xfrm>
            <a:off x="5921162" y="2503000"/>
            <a:ext cx="1482478" cy="504749"/>
          </a:xfrm>
          <a:prstGeom prst="rect">
            <a:avLst/>
          </a:prstGeom>
          <a:noFill/>
          <a:ln>
            <a:solidFill>
              <a:srgbClr val="0000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rgbClr val="0000E1"/>
                </a:solidFill>
              </a:rPr>
              <a:t>articleList.html</a:t>
            </a:r>
            <a:endParaRPr lang="ko-KR" altLang="en-US" sz="1400">
              <a:solidFill>
                <a:srgbClr val="0000E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FAFD2B9-B6E0-0687-091B-E9DC30CF6262}"/>
              </a:ext>
            </a:extLst>
          </p:cNvPr>
          <p:cNvSpPr/>
          <p:nvPr/>
        </p:nvSpPr>
        <p:spPr>
          <a:xfrm>
            <a:off x="5921161" y="3180627"/>
            <a:ext cx="1482478" cy="504749"/>
          </a:xfrm>
          <a:prstGeom prst="rect">
            <a:avLst/>
          </a:prstGeom>
          <a:noFill/>
          <a:ln>
            <a:solidFill>
              <a:srgbClr val="0000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rgbClr val="0000E1"/>
                </a:solidFill>
              </a:rPr>
              <a:t>article.html</a:t>
            </a:r>
            <a:endParaRPr lang="ko-KR" altLang="en-US" sz="1400">
              <a:solidFill>
                <a:srgbClr val="0000E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BD978C-89EE-F3D6-2814-8B1024E2CB8A}"/>
              </a:ext>
            </a:extLst>
          </p:cNvPr>
          <p:cNvSpPr/>
          <p:nvPr/>
        </p:nvSpPr>
        <p:spPr>
          <a:xfrm>
            <a:off x="5921161" y="3869000"/>
            <a:ext cx="1482478" cy="504749"/>
          </a:xfrm>
          <a:prstGeom prst="rect">
            <a:avLst/>
          </a:prstGeom>
          <a:noFill/>
          <a:ln>
            <a:solidFill>
              <a:srgbClr val="0000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rgbClr val="0000E1"/>
                </a:solidFill>
              </a:rPr>
              <a:t>newArticle.html</a:t>
            </a:r>
            <a:endParaRPr lang="ko-KR" altLang="en-US" sz="1400">
              <a:solidFill>
                <a:srgbClr val="0000E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B4CDDB1-BF25-79CA-56B8-CC7AB1777413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3349763" y="2755375"/>
            <a:ext cx="2571399" cy="30778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B700F88-7DF7-FAF2-74B8-EB0D9399DFB4}"/>
              </a:ext>
            </a:extLst>
          </p:cNvPr>
          <p:cNvSpPr txBox="1"/>
          <p:nvPr/>
        </p:nvSpPr>
        <p:spPr>
          <a:xfrm>
            <a:off x="411327" y="3012983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/articles/{id}</a:t>
            </a:r>
            <a:endParaRPr lang="ko-KR" altLang="en-US" sz="110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8ED3037-3404-8014-C9E9-E31CA978FBE2}"/>
              </a:ext>
            </a:extLst>
          </p:cNvPr>
          <p:cNvCxnSpPr>
            <a:cxnSpLocks/>
          </p:cNvCxnSpPr>
          <p:nvPr/>
        </p:nvCxnSpPr>
        <p:spPr>
          <a:xfrm>
            <a:off x="385009" y="3274593"/>
            <a:ext cx="111512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90DEADC-05FF-8E95-E931-7F831D59FED6}"/>
              </a:ext>
            </a:extLst>
          </p:cNvPr>
          <p:cNvCxnSpPr>
            <a:cxnSpLocks/>
            <a:stCxn id="12" idx="3"/>
            <a:endCxn id="23" idx="1"/>
          </p:cNvCxnSpPr>
          <p:nvPr/>
        </p:nvCxnSpPr>
        <p:spPr>
          <a:xfrm flipV="1">
            <a:off x="3337730" y="3433002"/>
            <a:ext cx="2583431" cy="6180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C30836C-8AAA-E64E-E73C-FDC509594424}"/>
              </a:ext>
            </a:extLst>
          </p:cNvPr>
          <p:cNvSpPr txBox="1"/>
          <p:nvPr/>
        </p:nvSpPr>
        <p:spPr>
          <a:xfrm>
            <a:off x="378993" y="3286196"/>
            <a:ext cx="914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/new-article</a:t>
            </a:r>
            <a:endParaRPr lang="ko-KR" altLang="en-US" sz="110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75505BE-2BB3-7F20-3207-88CB590811E7}"/>
              </a:ext>
            </a:extLst>
          </p:cNvPr>
          <p:cNvCxnSpPr>
            <a:cxnSpLocks/>
          </p:cNvCxnSpPr>
          <p:nvPr/>
        </p:nvCxnSpPr>
        <p:spPr>
          <a:xfrm>
            <a:off x="378993" y="3576659"/>
            <a:ext cx="111512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8690AE1-4A08-CD9D-72A2-56802653AFAA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383033" y="3908303"/>
            <a:ext cx="2538128" cy="21307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0FF33BF-9465-5EE4-1423-1A0EBEE257AB}"/>
              </a:ext>
            </a:extLst>
          </p:cNvPr>
          <p:cNvSpPr/>
          <p:nvPr/>
        </p:nvSpPr>
        <p:spPr>
          <a:xfrm>
            <a:off x="6307009" y="716621"/>
            <a:ext cx="1810340" cy="1179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UserApiController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3C9B658-2E0D-06AE-4F22-3B687215F42A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097975" y="959334"/>
            <a:ext cx="1209034" cy="77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38E8805-9A95-D794-B282-A2039BB7319B}"/>
              </a:ext>
            </a:extLst>
          </p:cNvPr>
          <p:cNvSpPr txBox="1"/>
          <p:nvPr/>
        </p:nvSpPr>
        <p:spPr>
          <a:xfrm>
            <a:off x="5678384" y="667493"/>
            <a:ext cx="5052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/user</a:t>
            </a:r>
            <a:endParaRPr lang="ko-KR" altLang="en-US" sz="11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29B133C-A06B-63A1-62E6-F6AECFFA4CD7}"/>
              </a:ext>
            </a:extLst>
          </p:cNvPr>
          <p:cNvSpPr/>
          <p:nvPr/>
        </p:nvSpPr>
        <p:spPr>
          <a:xfrm>
            <a:off x="9570493" y="702869"/>
            <a:ext cx="1395507" cy="11563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UserService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839E652-764B-AEB1-AECD-438F9A31673D}"/>
              </a:ext>
            </a:extLst>
          </p:cNvPr>
          <p:cNvSpPr/>
          <p:nvPr/>
        </p:nvSpPr>
        <p:spPr>
          <a:xfrm>
            <a:off x="9363077" y="3377785"/>
            <a:ext cx="1810340" cy="1179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BlogApiController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47EB565-11CE-2F92-5E48-106302374181}"/>
              </a:ext>
            </a:extLst>
          </p:cNvPr>
          <p:cNvSpPr/>
          <p:nvPr/>
        </p:nvSpPr>
        <p:spPr>
          <a:xfrm>
            <a:off x="6320761" y="4809212"/>
            <a:ext cx="1810340" cy="6474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BlogService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A6F12157-5FA0-AE1B-DD21-C2E39759BEF7}"/>
              </a:ext>
            </a:extLst>
          </p:cNvPr>
          <p:cNvCxnSpPr>
            <a:cxnSpLocks/>
          </p:cNvCxnSpPr>
          <p:nvPr/>
        </p:nvCxnSpPr>
        <p:spPr>
          <a:xfrm rot="10800000">
            <a:off x="2822479" y="4077832"/>
            <a:ext cx="3484533" cy="869668"/>
          </a:xfrm>
          <a:prstGeom prst="bentConnector3">
            <a:avLst>
              <a:gd name="adj1" fmla="val 100192"/>
            </a:avLst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23">
            <a:extLst>
              <a:ext uri="{FF2B5EF4-FFF2-40B4-BE49-F238E27FC236}">
                <a16:creationId xmlns:a16="http://schemas.microsoft.com/office/drawing/2014/main" id="{2CB788F7-A940-C3D3-7486-8585F66819B4}"/>
              </a:ext>
            </a:extLst>
          </p:cNvPr>
          <p:cNvCxnSpPr>
            <a:cxnSpLocks/>
            <a:stCxn id="121" idx="1"/>
          </p:cNvCxnSpPr>
          <p:nvPr/>
        </p:nvCxnSpPr>
        <p:spPr>
          <a:xfrm rot="10800000">
            <a:off x="2388781" y="4094364"/>
            <a:ext cx="3931981" cy="1038563"/>
          </a:xfrm>
          <a:prstGeom prst="bentConnector3">
            <a:avLst>
              <a:gd name="adj1" fmla="val 99649"/>
            </a:avLst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23">
            <a:extLst>
              <a:ext uri="{FF2B5EF4-FFF2-40B4-BE49-F238E27FC236}">
                <a16:creationId xmlns:a16="http://schemas.microsoft.com/office/drawing/2014/main" id="{BD164EB5-EF43-4B80-B0B4-E00231C0BDE7}"/>
              </a:ext>
            </a:extLst>
          </p:cNvPr>
          <p:cNvCxnSpPr>
            <a:cxnSpLocks/>
          </p:cNvCxnSpPr>
          <p:nvPr/>
        </p:nvCxnSpPr>
        <p:spPr>
          <a:xfrm rot="10800000">
            <a:off x="1778005" y="4084357"/>
            <a:ext cx="4529005" cy="1229203"/>
          </a:xfrm>
          <a:prstGeom prst="bentConnector3">
            <a:avLst>
              <a:gd name="adj1" fmla="val 98392"/>
            </a:avLst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A18A6E0D-9734-71B7-3851-5833681D0382}"/>
              </a:ext>
            </a:extLst>
          </p:cNvPr>
          <p:cNvSpPr txBox="1"/>
          <p:nvPr/>
        </p:nvSpPr>
        <p:spPr>
          <a:xfrm>
            <a:off x="357266" y="3606702"/>
            <a:ext cx="11673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/new-article?id=</a:t>
            </a:r>
            <a:endParaRPr lang="ko-KR" altLang="en-US" sz="1100"/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9C72EF4C-5CCB-2F39-9476-6D015E4ADD27}"/>
              </a:ext>
            </a:extLst>
          </p:cNvPr>
          <p:cNvCxnSpPr>
            <a:cxnSpLocks/>
          </p:cNvCxnSpPr>
          <p:nvPr/>
        </p:nvCxnSpPr>
        <p:spPr>
          <a:xfrm>
            <a:off x="357266" y="3897165"/>
            <a:ext cx="111512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5F70208F-8B07-0BF1-BFBC-447B69E09450}"/>
              </a:ext>
            </a:extLst>
          </p:cNvPr>
          <p:cNvSpPr txBox="1"/>
          <p:nvPr/>
        </p:nvSpPr>
        <p:spPr>
          <a:xfrm rot="21164373">
            <a:off x="3501584" y="2594338"/>
            <a:ext cx="2050561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/>
              <a:t>List&lt;ArticleListViewResponse&gt;</a:t>
            </a:r>
            <a:endParaRPr lang="ko-KR" altLang="en-US" sz="110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EE50155-39B1-21FC-BC53-9E7EE01D9F5C}"/>
              </a:ext>
            </a:extLst>
          </p:cNvPr>
          <p:cNvSpPr txBox="1"/>
          <p:nvPr/>
        </p:nvSpPr>
        <p:spPr>
          <a:xfrm rot="21446051">
            <a:off x="3917060" y="3139258"/>
            <a:ext cx="144142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/>
              <a:t>ArticleViewResponse</a:t>
            </a:r>
            <a:endParaRPr lang="ko-KR" altLang="en-US" sz="110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E02CE16-5640-725B-A2E6-84EA6139E4D2}"/>
              </a:ext>
            </a:extLst>
          </p:cNvPr>
          <p:cNvSpPr txBox="1"/>
          <p:nvPr/>
        </p:nvSpPr>
        <p:spPr>
          <a:xfrm rot="309206">
            <a:off x="4146672" y="3704902"/>
            <a:ext cx="144142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/>
              <a:t>ArticleViewResponse</a:t>
            </a:r>
            <a:endParaRPr lang="ko-KR" altLang="en-US" sz="1100"/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7BEA0768-309A-5993-DFC7-3C42B1AB0FFD}"/>
              </a:ext>
            </a:extLst>
          </p:cNvPr>
          <p:cNvCxnSpPr>
            <a:cxnSpLocks/>
          </p:cNvCxnSpPr>
          <p:nvPr/>
        </p:nvCxnSpPr>
        <p:spPr>
          <a:xfrm>
            <a:off x="7403639" y="3427253"/>
            <a:ext cx="196588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7A20E453-458F-97ED-3E1D-98E223B0673C}"/>
              </a:ext>
            </a:extLst>
          </p:cNvPr>
          <p:cNvSpPr txBox="1"/>
          <p:nvPr/>
        </p:nvSpPr>
        <p:spPr>
          <a:xfrm>
            <a:off x="8106974" y="3116175"/>
            <a:ext cx="1706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/api/articles/${id}</a:t>
            </a:r>
            <a:endParaRPr lang="ko-KR" altLang="en-US" sz="110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4D49DDA-400F-7988-CDD8-C71E99270ECE}"/>
              </a:ext>
            </a:extLst>
          </p:cNvPr>
          <p:cNvSpPr txBox="1"/>
          <p:nvPr/>
        </p:nvSpPr>
        <p:spPr>
          <a:xfrm>
            <a:off x="7517127" y="3116175"/>
            <a:ext cx="654346" cy="261610"/>
          </a:xfrm>
          <a:prstGeom prst="rect">
            <a:avLst/>
          </a:prstGeom>
          <a:solidFill>
            <a:srgbClr val="FFCCCC"/>
          </a:solidFill>
        </p:spPr>
        <p:txBody>
          <a:bodyPr wrap="none" rtlCol="0">
            <a:spAutoFit/>
          </a:bodyPr>
          <a:lstStyle/>
          <a:p>
            <a:r>
              <a:rPr lang="en-US" altLang="ko-KR" sz="1100"/>
              <a:t>DELETE</a:t>
            </a:r>
            <a:endParaRPr lang="ko-KR" altLang="en-US" sz="1100"/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AD712EBB-31B9-E0E5-98F8-E3B4569741F7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7403639" y="3967332"/>
            <a:ext cx="195943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D89BD62-29E4-F182-3E3B-9E84EF210078}"/>
              </a:ext>
            </a:extLst>
          </p:cNvPr>
          <p:cNvSpPr txBox="1"/>
          <p:nvPr/>
        </p:nvSpPr>
        <p:spPr>
          <a:xfrm>
            <a:off x="7961186" y="3666484"/>
            <a:ext cx="1706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/api/articles/${id}</a:t>
            </a:r>
            <a:endParaRPr lang="ko-KR" altLang="en-US" sz="11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74C30BB-C8EF-A2D5-26CD-B0AB7804A262}"/>
              </a:ext>
            </a:extLst>
          </p:cNvPr>
          <p:cNvSpPr txBox="1"/>
          <p:nvPr/>
        </p:nvSpPr>
        <p:spPr>
          <a:xfrm>
            <a:off x="7517127" y="3681113"/>
            <a:ext cx="433132" cy="261610"/>
          </a:xfrm>
          <a:prstGeom prst="rect">
            <a:avLst/>
          </a:prstGeom>
          <a:solidFill>
            <a:srgbClr val="FFCCCC"/>
          </a:solidFill>
        </p:spPr>
        <p:txBody>
          <a:bodyPr wrap="none" rtlCol="0">
            <a:spAutoFit/>
          </a:bodyPr>
          <a:lstStyle/>
          <a:p>
            <a:r>
              <a:rPr lang="en-US" altLang="ko-KR" sz="1100"/>
              <a:t>PUT</a:t>
            </a:r>
            <a:endParaRPr lang="ko-KR" altLang="en-US" sz="1100"/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997B6EE9-1765-0716-9ADF-787507941461}"/>
              </a:ext>
            </a:extLst>
          </p:cNvPr>
          <p:cNvCxnSpPr>
            <a:cxnSpLocks/>
          </p:cNvCxnSpPr>
          <p:nvPr/>
        </p:nvCxnSpPr>
        <p:spPr>
          <a:xfrm>
            <a:off x="7410084" y="4314490"/>
            <a:ext cx="195943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8C9C175D-923F-DAF1-506A-B264B401BFA4}"/>
              </a:ext>
            </a:extLst>
          </p:cNvPr>
          <p:cNvSpPr txBox="1"/>
          <p:nvPr/>
        </p:nvSpPr>
        <p:spPr>
          <a:xfrm>
            <a:off x="7942673" y="4015935"/>
            <a:ext cx="1706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/api/articles</a:t>
            </a:r>
            <a:endParaRPr lang="ko-KR" altLang="en-US" sz="110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700D338-DA38-0DF8-EFB1-40F801D6C5A9}"/>
              </a:ext>
            </a:extLst>
          </p:cNvPr>
          <p:cNvSpPr txBox="1"/>
          <p:nvPr/>
        </p:nvSpPr>
        <p:spPr>
          <a:xfrm>
            <a:off x="7498614" y="4030564"/>
            <a:ext cx="513282" cy="261610"/>
          </a:xfrm>
          <a:prstGeom prst="rect">
            <a:avLst/>
          </a:prstGeom>
          <a:solidFill>
            <a:srgbClr val="FFCCCC"/>
          </a:solidFill>
        </p:spPr>
        <p:txBody>
          <a:bodyPr wrap="none" rtlCol="0">
            <a:spAutoFit/>
          </a:bodyPr>
          <a:lstStyle/>
          <a:p>
            <a:r>
              <a:rPr lang="en-US" altLang="ko-KR" sz="1100"/>
              <a:t>POST</a:t>
            </a:r>
            <a:endParaRPr lang="ko-KR" altLang="en-US" sz="1100"/>
          </a:p>
        </p:txBody>
      </p:sp>
      <p:cxnSp>
        <p:nvCxnSpPr>
          <p:cNvPr id="173" name="직선 화살표 연결선 123">
            <a:extLst>
              <a:ext uri="{FF2B5EF4-FFF2-40B4-BE49-F238E27FC236}">
                <a16:creationId xmlns:a16="http://schemas.microsoft.com/office/drawing/2014/main" id="{DA95FDD2-FF56-E97F-AA5C-487A599E1AC6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31103" y="4566823"/>
            <a:ext cx="1518404" cy="409559"/>
          </a:xfrm>
          <a:prstGeom prst="bentConnector3">
            <a:avLst>
              <a:gd name="adj1" fmla="val -184"/>
            </a:avLst>
          </a:prstGeom>
          <a:ln w="95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23">
            <a:extLst>
              <a:ext uri="{FF2B5EF4-FFF2-40B4-BE49-F238E27FC236}">
                <a16:creationId xmlns:a16="http://schemas.microsoft.com/office/drawing/2014/main" id="{6533A640-98BD-C18B-9609-151A0D8E3392}"/>
              </a:ext>
            </a:extLst>
          </p:cNvPr>
          <p:cNvCxnSpPr>
            <a:cxnSpLocks/>
            <a:stCxn id="120" idx="2"/>
            <a:endCxn id="121" idx="3"/>
          </p:cNvCxnSpPr>
          <p:nvPr/>
        </p:nvCxnSpPr>
        <p:spPr>
          <a:xfrm rot="5400000">
            <a:off x="8911651" y="3776329"/>
            <a:ext cx="576047" cy="2137146"/>
          </a:xfrm>
          <a:prstGeom prst="bentConnector2">
            <a:avLst/>
          </a:prstGeom>
          <a:ln w="95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23">
            <a:extLst>
              <a:ext uri="{FF2B5EF4-FFF2-40B4-BE49-F238E27FC236}">
                <a16:creationId xmlns:a16="http://schemas.microsoft.com/office/drawing/2014/main" id="{3E79D545-7A6F-A69A-E9AD-67826A355C4C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17349" y="4556879"/>
            <a:ext cx="2862710" cy="756682"/>
          </a:xfrm>
          <a:prstGeom prst="bentConnector3">
            <a:avLst>
              <a:gd name="adj1" fmla="val 566"/>
            </a:avLst>
          </a:prstGeom>
          <a:ln w="95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D2AEE3CF-A59D-F3D4-688E-07B9D9A35D5D}"/>
              </a:ext>
            </a:extLst>
          </p:cNvPr>
          <p:cNvSpPr txBox="1"/>
          <p:nvPr/>
        </p:nvSpPr>
        <p:spPr>
          <a:xfrm>
            <a:off x="5189210" y="646645"/>
            <a:ext cx="513282" cy="261610"/>
          </a:xfrm>
          <a:prstGeom prst="rect">
            <a:avLst/>
          </a:prstGeom>
          <a:solidFill>
            <a:srgbClr val="FFCCCC"/>
          </a:solidFill>
        </p:spPr>
        <p:txBody>
          <a:bodyPr wrap="none" rtlCol="0">
            <a:spAutoFit/>
          </a:bodyPr>
          <a:lstStyle/>
          <a:p>
            <a:r>
              <a:rPr lang="en-US" altLang="ko-KR" sz="1100"/>
              <a:t>POST</a:t>
            </a:r>
            <a:endParaRPr lang="ko-KR" altLang="en-US" sz="1100"/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8E076C97-F813-FD69-9EA4-945F72482388}"/>
              </a:ext>
            </a:extLst>
          </p:cNvPr>
          <p:cNvCxnSpPr>
            <a:cxnSpLocks/>
          </p:cNvCxnSpPr>
          <p:nvPr/>
        </p:nvCxnSpPr>
        <p:spPr>
          <a:xfrm flipV="1">
            <a:off x="6981371" y="1912053"/>
            <a:ext cx="0" cy="59094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74841EB3-5930-2C87-6E4E-D84EE4D4FC9C}"/>
              </a:ext>
            </a:extLst>
          </p:cNvPr>
          <p:cNvSpPr txBox="1"/>
          <p:nvPr/>
        </p:nvSpPr>
        <p:spPr>
          <a:xfrm>
            <a:off x="7433060" y="2074698"/>
            <a:ext cx="10562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/logout</a:t>
            </a:r>
            <a:endParaRPr lang="ko-KR" altLang="en-US" sz="110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F5E19B52-56A3-7139-C2B7-5ABEBBF1F721}"/>
              </a:ext>
            </a:extLst>
          </p:cNvPr>
          <p:cNvSpPr txBox="1"/>
          <p:nvPr/>
        </p:nvSpPr>
        <p:spPr>
          <a:xfrm>
            <a:off x="7054289" y="2069040"/>
            <a:ext cx="429926" cy="261610"/>
          </a:xfrm>
          <a:prstGeom prst="rect">
            <a:avLst/>
          </a:prstGeom>
          <a:solidFill>
            <a:srgbClr val="FFCCCC"/>
          </a:solidFill>
        </p:spPr>
        <p:txBody>
          <a:bodyPr wrap="none" rtlCol="0">
            <a:spAutoFit/>
          </a:bodyPr>
          <a:lstStyle/>
          <a:p>
            <a:r>
              <a:rPr lang="en-US" altLang="ko-KR" sz="1100"/>
              <a:t>GET</a:t>
            </a:r>
            <a:endParaRPr lang="ko-KR" altLang="en-US" sz="1100"/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8B71BA7D-4BD5-4ACC-959B-14A3DB43C408}"/>
              </a:ext>
            </a:extLst>
          </p:cNvPr>
          <p:cNvCxnSpPr>
            <a:cxnSpLocks/>
          </p:cNvCxnSpPr>
          <p:nvPr/>
        </p:nvCxnSpPr>
        <p:spPr>
          <a:xfrm>
            <a:off x="8106974" y="897738"/>
            <a:ext cx="1463519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3747F3E-7769-EA61-1C36-34E91181D03F}"/>
              </a:ext>
            </a:extLst>
          </p:cNvPr>
          <p:cNvSpPr txBox="1"/>
          <p:nvPr/>
        </p:nvSpPr>
        <p:spPr>
          <a:xfrm>
            <a:off x="8238249" y="592852"/>
            <a:ext cx="1194558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/>
              <a:t>AddUserRequest</a:t>
            </a:r>
            <a:endParaRPr lang="ko-KR" altLang="en-US" sz="1100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9249ADBC-A990-1113-D2ED-E7E8153D64E8}"/>
              </a:ext>
            </a:extLst>
          </p:cNvPr>
          <p:cNvSpPr/>
          <p:nvPr/>
        </p:nvSpPr>
        <p:spPr>
          <a:xfrm>
            <a:off x="6320761" y="5893066"/>
            <a:ext cx="1810340" cy="6474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BlogRepository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A86E055C-CDEB-B254-1088-3D7BC0E40CCE}"/>
              </a:ext>
            </a:extLst>
          </p:cNvPr>
          <p:cNvSpPr txBox="1"/>
          <p:nvPr/>
        </p:nvSpPr>
        <p:spPr>
          <a:xfrm>
            <a:off x="8302999" y="4693308"/>
            <a:ext cx="1314784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/>
              <a:t>AddArticleRequest</a:t>
            </a:r>
            <a:endParaRPr lang="ko-KR" altLang="en-US" sz="110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95944CD-8B07-7C17-B183-C491ADABC4D0}"/>
              </a:ext>
            </a:extLst>
          </p:cNvPr>
          <p:cNvSpPr txBox="1"/>
          <p:nvPr/>
        </p:nvSpPr>
        <p:spPr>
          <a:xfrm>
            <a:off x="8814603" y="5012854"/>
            <a:ext cx="151035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/>
              <a:t>UpdateArticleRequest</a:t>
            </a:r>
            <a:endParaRPr lang="ko-KR" altLang="en-US" sz="110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4E44033-86F1-4FD3-44EA-DA7EA04938F6}"/>
              </a:ext>
            </a:extLst>
          </p:cNvPr>
          <p:cNvSpPr txBox="1"/>
          <p:nvPr/>
        </p:nvSpPr>
        <p:spPr>
          <a:xfrm>
            <a:off x="9569778" y="5327291"/>
            <a:ext cx="128112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/>
              <a:t>&lt;&lt;PathVariable&gt;&gt;</a:t>
            </a:r>
            <a:endParaRPr lang="ko-KR" altLang="en-US" sz="1100"/>
          </a:p>
        </p:txBody>
      </p:sp>
      <p:sp>
        <p:nvSpPr>
          <p:cNvPr id="227" name="화살표: 왼쪽/오른쪽 226">
            <a:extLst>
              <a:ext uri="{FF2B5EF4-FFF2-40B4-BE49-F238E27FC236}">
                <a16:creationId xmlns:a16="http://schemas.microsoft.com/office/drawing/2014/main" id="{15B75969-64C4-E103-A2EC-CE3A6CE8AE5A}"/>
              </a:ext>
            </a:extLst>
          </p:cNvPr>
          <p:cNvSpPr/>
          <p:nvPr/>
        </p:nvSpPr>
        <p:spPr>
          <a:xfrm rot="5400000">
            <a:off x="7032042" y="5405969"/>
            <a:ext cx="434412" cy="535756"/>
          </a:xfrm>
          <a:prstGeom prst="leftRightArrow">
            <a:avLst>
              <a:gd name="adj1" fmla="val 46056"/>
              <a:gd name="adj2" fmla="val 3021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EC1BCE87-2254-273E-6ED9-379FDD44AB03}"/>
              </a:ext>
            </a:extLst>
          </p:cNvPr>
          <p:cNvSpPr txBox="1"/>
          <p:nvPr/>
        </p:nvSpPr>
        <p:spPr>
          <a:xfrm>
            <a:off x="8034139" y="2660200"/>
            <a:ext cx="237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7030A0"/>
                </a:solidFill>
              </a:rPr>
              <a:t>js fetch </a:t>
            </a:r>
            <a:r>
              <a:rPr lang="ko-KR" altLang="en-US">
                <a:solidFill>
                  <a:srgbClr val="7030A0"/>
                </a:solidFill>
              </a:rPr>
              <a:t>요청 후 </a:t>
            </a:r>
            <a:r>
              <a:rPr lang="en-US" altLang="ko-KR">
                <a:solidFill>
                  <a:srgbClr val="7030A0"/>
                </a:solidFill>
              </a:rPr>
              <a:t>url </a:t>
            </a:r>
            <a:r>
              <a:rPr lang="ko-KR" altLang="en-US">
                <a:solidFill>
                  <a:srgbClr val="7030A0"/>
                </a:solidFill>
              </a:rPr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67038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E30BB455-C90C-2903-C55F-A4996B510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29553"/>
              </p:ext>
            </p:extLst>
          </p:nvPr>
        </p:nvGraphicFramePr>
        <p:xfrm>
          <a:off x="399831" y="610898"/>
          <a:ext cx="5885849" cy="1871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543">
                  <a:extLst>
                    <a:ext uri="{9D8B030D-6E8A-4147-A177-3AD203B41FA5}">
                      <a16:colId xmlns:a16="http://schemas.microsoft.com/office/drawing/2014/main" val="3118906711"/>
                    </a:ext>
                  </a:extLst>
                </a:gridCol>
                <a:gridCol w="2153653">
                  <a:extLst>
                    <a:ext uri="{9D8B030D-6E8A-4147-A177-3AD203B41FA5}">
                      <a16:colId xmlns:a16="http://schemas.microsoft.com/office/drawing/2014/main" val="1728528491"/>
                    </a:ext>
                  </a:extLst>
                </a:gridCol>
                <a:gridCol w="2153653">
                  <a:extLst>
                    <a:ext uri="{9D8B030D-6E8A-4147-A177-3AD203B41FA5}">
                      <a16:colId xmlns:a16="http://schemas.microsoft.com/office/drawing/2014/main" val="2829810846"/>
                    </a:ext>
                  </a:extLst>
                </a:gridCol>
              </a:tblGrid>
              <a:tr h="338576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로그아웃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472849"/>
                  </a:ext>
                </a:extLst>
              </a:tr>
              <a:tr h="343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method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POST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GET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4839048"/>
                  </a:ext>
                </a:extLst>
              </a:tr>
              <a:tr h="343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url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/user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/logout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886935"/>
                  </a:ext>
                </a:extLst>
              </a:tr>
              <a:tr h="846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request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[form]</a:t>
                      </a:r>
                    </a:p>
                    <a:p>
                      <a:pPr algn="ctr" latinLnBrk="1"/>
                      <a:r>
                        <a:rPr lang="en-US" altLang="ko-KR" sz="1600"/>
                        <a:t>email</a:t>
                      </a:r>
                    </a:p>
                    <a:p>
                      <a:pPr algn="ctr" latinLnBrk="1"/>
                      <a:r>
                        <a:rPr lang="en-US" altLang="ko-KR" sz="1600"/>
                        <a:t>password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8973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B7533D8-CC54-1042-0A9B-05D1DEC9B53C}"/>
              </a:ext>
            </a:extLst>
          </p:cNvPr>
          <p:cNvSpPr txBox="1"/>
          <p:nvPr/>
        </p:nvSpPr>
        <p:spPr>
          <a:xfrm>
            <a:off x="200997" y="152400"/>
            <a:ext cx="963725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/>
              <a:t>UserApi</a:t>
            </a:r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4C3282BC-B9B1-6F9C-C710-36C1D41ED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33521"/>
              </p:ext>
            </p:extLst>
          </p:nvPr>
        </p:nvGraphicFramePr>
        <p:xfrm>
          <a:off x="341774" y="3128626"/>
          <a:ext cx="8040227" cy="3502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686">
                  <a:extLst>
                    <a:ext uri="{9D8B030D-6E8A-4147-A177-3AD203B41FA5}">
                      <a16:colId xmlns:a16="http://schemas.microsoft.com/office/drawing/2014/main" val="3118906711"/>
                    </a:ext>
                  </a:extLst>
                </a:gridCol>
                <a:gridCol w="2153847">
                  <a:extLst>
                    <a:ext uri="{9D8B030D-6E8A-4147-A177-3AD203B41FA5}">
                      <a16:colId xmlns:a16="http://schemas.microsoft.com/office/drawing/2014/main" val="1728528491"/>
                    </a:ext>
                  </a:extLst>
                </a:gridCol>
                <a:gridCol w="2153847">
                  <a:extLst>
                    <a:ext uri="{9D8B030D-6E8A-4147-A177-3AD203B41FA5}">
                      <a16:colId xmlns:a16="http://schemas.microsoft.com/office/drawing/2014/main" val="2829810846"/>
                    </a:ext>
                  </a:extLst>
                </a:gridCol>
                <a:gridCol w="2153847">
                  <a:extLst>
                    <a:ext uri="{9D8B030D-6E8A-4147-A177-3AD203B41FA5}">
                      <a16:colId xmlns:a16="http://schemas.microsoft.com/office/drawing/2014/main" val="1000215452"/>
                    </a:ext>
                  </a:extLst>
                </a:gridCol>
              </a:tblGrid>
              <a:tr h="338576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게시글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게시글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게시글 수정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472849"/>
                  </a:ext>
                </a:extLst>
              </a:tr>
              <a:tr h="343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method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POST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DELETE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PUT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4839048"/>
                  </a:ext>
                </a:extLst>
              </a:tr>
              <a:tr h="343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url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/articles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/articles/{id}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/articles/{id}</a:t>
                      </a:r>
                      <a:endParaRPr lang="ko-KR" altLang="en-US" sz="1600"/>
                    </a:p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886935"/>
                  </a:ext>
                </a:extLst>
              </a:tr>
              <a:tr h="846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request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[json]</a:t>
                      </a:r>
                    </a:p>
                    <a:p>
                      <a:pPr algn="ctr" latinLnBrk="1"/>
                      <a:r>
                        <a:rPr lang="en-US" altLang="ko-KR" sz="1600"/>
                        <a:t>title</a:t>
                      </a:r>
                    </a:p>
                    <a:p>
                      <a:pPr algn="ctr" latinLnBrk="1"/>
                      <a:r>
                        <a:rPr lang="en-US" altLang="ko-KR" sz="1600"/>
                        <a:t>content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[Path variable]</a:t>
                      </a:r>
                    </a:p>
                    <a:p>
                      <a:pPr algn="ctr" latinLnBrk="1"/>
                      <a:r>
                        <a:rPr lang="en-US" altLang="ko-KR" sz="160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[Path variable]</a:t>
                      </a:r>
                    </a:p>
                    <a:p>
                      <a:pPr algn="ctr" latinLnBrk="1"/>
                      <a:r>
                        <a:rPr lang="en-US" altLang="ko-KR" sz="1600"/>
                        <a:t>id</a:t>
                      </a:r>
                    </a:p>
                    <a:p>
                      <a:pPr algn="ctr" latinLnBrk="1"/>
                      <a:r>
                        <a:rPr lang="en-US" altLang="ko-KR" sz="1600"/>
                        <a:t>[json]</a:t>
                      </a:r>
                    </a:p>
                    <a:p>
                      <a:pPr algn="ctr" latinLnBrk="1"/>
                      <a:r>
                        <a:rPr lang="en-US" altLang="ko-KR" sz="1600"/>
                        <a:t>title</a:t>
                      </a:r>
                    </a:p>
                    <a:p>
                      <a:pPr algn="ctr" latinLnBrk="1"/>
                      <a:r>
                        <a:rPr lang="en-US" altLang="ko-KR" sz="1600"/>
                        <a:t>content</a:t>
                      </a:r>
                      <a:endParaRPr lang="ko-KR" altLang="en-US" sz="1600"/>
                    </a:p>
                    <a:p>
                      <a:pPr algn="ctr" latinLnBrk="1"/>
                      <a:endParaRPr lang="en-US" altLang="ko-KR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897319"/>
                  </a:ext>
                </a:extLst>
              </a:tr>
              <a:tr h="343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response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savedArticle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updatedArticle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817705"/>
                  </a:ext>
                </a:extLst>
              </a:tr>
              <a:tr h="343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status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200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200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200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669198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4EDBFC5-7239-5DDD-9406-FF399C67DADE}"/>
              </a:ext>
            </a:extLst>
          </p:cNvPr>
          <p:cNvSpPr txBox="1"/>
          <p:nvPr/>
        </p:nvSpPr>
        <p:spPr>
          <a:xfrm>
            <a:off x="200997" y="2684131"/>
            <a:ext cx="94609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/>
              <a:t>BlogApi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361CD5-DE7D-04AB-7CD3-41B9AB78BDF7}"/>
              </a:ext>
            </a:extLst>
          </p:cNvPr>
          <p:cNvSpPr txBox="1"/>
          <p:nvPr/>
        </p:nvSpPr>
        <p:spPr>
          <a:xfrm>
            <a:off x="464457" y="618369"/>
            <a:ext cx="1068251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>
                <a:solidFill>
                  <a:srgbClr val="383838"/>
                </a:solidFill>
                <a:effectLst/>
                <a:latin typeface="Nanum Gothic"/>
              </a:rPr>
              <a:t>일반적으로 스프링 프레임워크 사용시 웹페이지에서 </a:t>
            </a:r>
            <a:r>
              <a:rPr lang="en-US" altLang="ko-KR" b="0" i="0">
                <a:solidFill>
                  <a:srgbClr val="383838"/>
                </a:solidFill>
                <a:effectLst/>
                <a:latin typeface="Nanum Gothic"/>
              </a:rPr>
              <a:t>form</a:t>
            </a:r>
            <a:r>
              <a:rPr lang="ko-KR" altLang="en-US" b="0" i="0">
                <a:solidFill>
                  <a:srgbClr val="383838"/>
                </a:solidFill>
                <a:effectLst/>
                <a:latin typeface="Nanum Gothic"/>
              </a:rPr>
              <a:t>을 </a:t>
            </a:r>
            <a:r>
              <a:rPr lang="en-US" altLang="ko-KR" b="0" i="0">
                <a:solidFill>
                  <a:srgbClr val="383838"/>
                </a:solidFill>
                <a:effectLst/>
                <a:latin typeface="Nanum Gothic"/>
              </a:rPr>
              <a:t>POST</a:t>
            </a:r>
            <a:r>
              <a:rPr lang="ko-KR" altLang="en-US" b="0" i="0">
                <a:solidFill>
                  <a:srgbClr val="383838"/>
                </a:solidFill>
                <a:effectLst/>
                <a:latin typeface="Nanum Gothic"/>
              </a:rPr>
              <a:t>방식으로 전송할때</a:t>
            </a:r>
            <a:endParaRPr lang="ko-KR" altLang="en-US" b="0" i="0">
              <a:solidFill>
                <a:srgbClr val="383838"/>
              </a:solidFill>
              <a:effectLst/>
              <a:latin typeface="Spoqa Han Sans"/>
            </a:endParaRPr>
          </a:p>
          <a:p>
            <a:pPr algn="l"/>
            <a:r>
              <a:rPr lang="ko-KR" altLang="en-US" b="0" i="0">
                <a:solidFill>
                  <a:srgbClr val="383838"/>
                </a:solidFill>
                <a:effectLst/>
                <a:latin typeface="Spoqa Han Sans"/>
              </a:rPr>
              <a:t> </a:t>
            </a:r>
          </a:p>
          <a:p>
            <a:pPr algn="l"/>
            <a:r>
              <a:rPr lang="en-US" altLang="ko-KR" b="0" i="0">
                <a:solidFill>
                  <a:srgbClr val="383838"/>
                </a:solidFill>
                <a:effectLst/>
                <a:latin typeface="Nanum Gothic"/>
              </a:rPr>
              <a:t>form elements</a:t>
            </a:r>
            <a:r>
              <a:rPr lang="ko-KR" altLang="en-US" b="0" i="0">
                <a:solidFill>
                  <a:srgbClr val="383838"/>
                </a:solidFill>
                <a:effectLst/>
                <a:latin typeface="Nanum Gothic"/>
              </a:rPr>
              <a:t>의 </a:t>
            </a:r>
            <a:r>
              <a:rPr lang="en-US" altLang="ko-KR" b="0" i="0">
                <a:solidFill>
                  <a:srgbClr val="383838"/>
                </a:solidFill>
                <a:effectLst/>
                <a:latin typeface="Nanum Gothic"/>
              </a:rPr>
              <a:t>name </a:t>
            </a:r>
            <a:r>
              <a:rPr lang="ko-KR" altLang="en-US" b="0" i="0">
                <a:solidFill>
                  <a:srgbClr val="383838"/>
                </a:solidFill>
                <a:effectLst/>
                <a:latin typeface="Nanum Gothic"/>
              </a:rPr>
              <a:t>속성과 데이터 전송 객체</a:t>
            </a:r>
            <a:r>
              <a:rPr lang="en-US" altLang="ko-KR" b="0" i="0">
                <a:solidFill>
                  <a:srgbClr val="383838"/>
                </a:solidFill>
                <a:effectLst/>
                <a:latin typeface="Nanum Gothic"/>
              </a:rPr>
              <a:t>(DTO: Data Transfer Object </a:t>
            </a:r>
            <a:r>
              <a:rPr lang="ko-KR" altLang="en-US" b="0" i="0">
                <a:solidFill>
                  <a:srgbClr val="383838"/>
                </a:solidFill>
                <a:effectLst/>
                <a:latin typeface="Nanum Gothic"/>
              </a:rPr>
              <a:t>또는 </a:t>
            </a:r>
            <a:r>
              <a:rPr lang="en-US" altLang="ko-KR" b="0" i="0">
                <a:solidFill>
                  <a:srgbClr val="383838"/>
                </a:solidFill>
                <a:effectLst/>
                <a:latin typeface="Nanum Gothic"/>
              </a:rPr>
              <a:t>VO: Value Object)</a:t>
            </a:r>
            <a:r>
              <a:rPr lang="ko-KR" altLang="en-US" b="0" i="0">
                <a:solidFill>
                  <a:srgbClr val="383838"/>
                </a:solidFill>
                <a:effectLst/>
                <a:latin typeface="Nanum Gothic"/>
              </a:rPr>
              <a:t>의</a:t>
            </a:r>
            <a:endParaRPr lang="ko-KR" altLang="en-US" b="0" i="0">
              <a:solidFill>
                <a:srgbClr val="383838"/>
              </a:solidFill>
              <a:effectLst/>
              <a:latin typeface="Spoqa Han Sans"/>
            </a:endParaRPr>
          </a:p>
          <a:p>
            <a:pPr algn="l"/>
            <a:r>
              <a:rPr lang="ko-KR" altLang="en-US" b="0" i="0">
                <a:solidFill>
                  <a:srgbClr val="383838"/>
                </a:solidFill>
                <a:effectLst/>
                <a:latin typeface="Spoqa Han Sans"/>
              </a:rPr>
              <a:t> </a:t>
            </a:r>
          </a:p>
          <a:p>
            <a:pPr algn="l"/>
            <a:r>
              <a:rPr lang="ko-KR" altLang="en-US" b="0" i="0">
                <a:solidFill>
                  <a:srgbClr val="383838"/>
                </a:solidFill>
                <a:effectLst/>
                <a:latin typeface="Nanum Gothic"/>
              </a:rPr>
              <a:t>변수명을 일치시켜주면</a:t>
            </a:r>
            <a:r>
              <a:rPr lang="en-US" altLang="ko-KR" b="0" i="0">
                <a:solidFill>
                  <a:srgbClr val="383838"/>
                </a:solidFill>
                <a:effectLst/>
                <a:latin typeface="Nanum Gothic"/>
              </a:rPr>
              <a:t>(</a:t>
            </a:r>
            <a:r>
              <a:rPr lang="ko-KR" altLang="en-US" b="0" i="0">
                <a:solidFill>
                  <a:srgbClr val="383838"/>
                </a:solidFill>
                <a:effectLst/>
                <a:latin typeface="Nanum Gothic"/>
              </a:rPr>
              <a:t>모든 변수가 같을 필요는 없다</a:t>
            </a:r>
            <a:r>
              <a:rPr lang="en-US" altLang="ko-KR" b="0" i="0">
                <a:solidFill>
                  <a:srgbClr val="383838"/>
                </a:solidFill>
                <a:effectLst/>
                <a:latin typeface="Nanum Gothic"/>
              </a:rPr>
              <a:t>) </a:t>
            </a:r>
            <a:r>
              <a:rPr lang="ko-KR" altLang="en-US" b="0" i="0">
                <a:solidFill>
                  <a:srgbClr val="383838"/>
                </a:solidFill>
                <a:effectLst/>
                <a:latin typeface="Nanum Gothic"/>
              </a:rPr>
              <a:t>자동으로 해당 객체로 변환되어 </a:t>
            </a:r>
            <a:r>
              <a:rPr lang="en-US" altLang="ko-KR" b="0" i="0">
                <a:solidFill>
                  <a:srgbClr val="383838"/>
                </a:solidFill>
                <a:effectLst/>
                <a:latin typeface="Nanum Gothic"/>
              </a:rPr>
              <a:t>Controller</a:t>
            </a:r>
            <a:r>
              <a:rPr lang="ko-KR" altLang="en-US" b="0" i="0">
                <a:solidFill>
                  <a:srgbClr val="383838"/>
                </a:solidFill>
                <a:effectLst/>
                <a:latin typeface="Nanum Gothic"/>
              </a:rPr>
              <a:t>로</a:t>
            </a:r>
            <a:endParaRPr lang="ko-KR" altLang="en-US" b="0" i="0">
              <a:solidFill>
                <a:srgbClr val="383838"/>
              </a:solidFill>
              <a:effectLst/>
              <a:latin typeface="Spoqa Han Sans"/>
            </a:endParaRPr>
          </a:p>
          <a:p>
            <a:pPr algn="l"/>
            <a:r>
              <a:rPr lang="ko-KR" altLang="en-US" b="0" i="0">
                <a:solidFill>
                  <a:srgbClr val="383838"/>
                </a:solidFill>
                <a:effectLst/>
                <a:latin typeface="Spoqa Han Sans"/>
              </a:rPr>
              <a:t> </a:t>
            </a:r>
          </a:p>
          <a:p>
            <a:pPr algn="l"/>
            <a:r>
              <a:rPr lang="ko-KR" altLang="en-US" b="0" i="0">
                <a:solidFill>
                  <a:srgbClr val="383838"/>
                </a:solidFill>
                <a:effectLst/>
                <a:latin typeface="Nanum Gothic"/>
              </a:rPr>
              <a:t>전송되게 됩니다</a:t>
            </a:r>
            <a:r>
              <a:rPr lang="en-US" altLang="ko-KR" b="0" i="0">
                <a:solidFill>
                  <a:srgbClr val="383838"/>
                </a:solidFill>
                <a:effectLst/>
                <a:latin typeface="Nanum Gothic"/>
              </a:rPr>
              <a:t>.</a:t>
            </a:r>
            <a:endParaRPr lang="ko-KR" altLang="en-US" b="0" i="0">
              <a:solidFill>
                <a:srgbClr val="383838"/>
              </a:solidFill>
              <a:effectLst/>
              <a:latin typeface="Spoqa Han Sans"/>
            </a:endParaRPr>
          </a:p>
          <a:p>
            <a:pPr algn="l"/>
            <a:r>
              <a:rPr lang="ko-KR" altLang="en-US" b="0" i="0">
                <a:solidFill>
                  <a:srgbClr val="383838"/>
                </a:solidFill>
                <a:effectLst/>
                <a:latin typeface="Spoqa Han Sans"/>
              </a:rPr>
              <a:t>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D982FB-22CA-B019-429F-98925E245B7D}"/>
              </a:ext>
            </a:extLst>
          </p:cNvPr>
          <p:cNvSpPr txBox="1"/>
          <p:nvPr/>
        </p:nvSpPr>
        <p:spPr>
          <a:xfrm>
            <a:off x="551543" y="29266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https://livingcode.tistory.com/16</a:t>
            </a:r>
          </a:p>
        </p:txBody>
      </p:sp>
    </p:spTree>
    <p:extLst>
      <p:ext uri="{BB962C8B-B14F-4D97-AF65-F5344CB8AC3E}">
        <p14:creationId xmlns:p14="http://schemas.microsoft.com/office/powerpoint/2010/main" val="490082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B60370-5290-AA88-E52C-B9A7356F47FB}"/>
              </a:ext>
            </a:extLst>
          </p:cNvPr>
          <p:cNvSpPr txBox="1"/>
          <p:nvPr/>
        </p:nvSpPr>
        <p:spPr>
          <a:xfrm>
            <a:off x="200997" y="152400"/>
            <a:ext cx="1668405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/>
              <a:t>JWT </a:t>
            </a:r>
            <a:r>
              <a:rPr lang="ko-KR" altLang="en-US"/>
              <a:t>서비스 구현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9B5C3CF-35F9-4FAC-9B2A-1C287F74FAA3}"/>
              </a:ext>
            </a:extLst>
          </p:cNvPr>
          <p:cNvGrpSpPr/>
          <p:nvPr/>
        </p:nvGrpSpPr>
        <p:grpSpPr>
          <a:xfrm>
            <a:off x="200997" y="661913"/>
            <a:ext cx="2081020" cy="825802"/>
            <a:chOff x="878305" y="1112921"/>
            <a:chExt cx="2346158" cy="929029"/>
          </a:xfrm>
          <a:noFill/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C46C9A7-8DFA-6AE9-8D42-06EA9D708969}"/>
                </a:ext>
              </a:extLst>
            </p:cNvPr>
            <p:cNvSpPr/>
            <p:nvPr/>
          </p:nvSpPr>
          <p:spPr>
            <a:xfrm>
              <a:off x="878305" y="1112921"/>
              <a:ext cx="2346158" cy="33386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JwtProperties</a:t>
              </a:r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A2271DA-E838-E819-E96B-76DBA955992A}"/>
                </a:ext>
              </a:extLst>
            </p:cNvPr>
            <p:cNvSpPr/>
            <p:nvPr/>
          </p:nvSpPr>
          <p:spPr>
            <a:xfrm>
              <a:off x="878305" y="1438228"/>
              <a:ext cx="2346158" cy="6037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solidFill>
                    <a:schemeClr val="tx1"/>
                  </a:solidFill>
                </a:rPr>
                <a:t>- issuer: String</a:t>
              </a:r>
            </a:p>
            <a:p>
              <a:r>
                <a:rPr lang="en-US" altLang="ko-KR" sz="1600">
                  <a:solidFill>
                    <a:schemeClr val="tx1"/>
                  </a:solidFill>
                </a:rPr>
                <a:t>- secretKey: String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C0889E8-4CD9-A2C2-6756-4087DEA1A6A8}"/>
              </a:ext>
            </a:extLst>
          </p:cNvPr>
          <p:cNvGrpSpPr/>
          <p:nvPr/>
        </p:nvGrpSpPr>
        <p:grpSpPr>
          <a:xfrm>
            <a:off x="200997" y="1553472"/>
            <a:ext cx="4293066" cy="1757129"/>
            <a:chOff x="878305" y="1104361"/>
            <a:chExt cx="2346158" cy="1976774"/>
          </a:xfrm>
          <a:noFill/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366D69B-7E40-3388-83D0-31B53BE01A8B}"/>
                </a:ext>
              </a:extLst>
            </p:cNvPr>
            <p:cNvSpPr/>
            <p:nvPr/>
          </p:nvSpPr>
          <p:spPr>
            <a:xfrm>
              <a:off x="878305" y="1104361"/>
              <a:ext cx="2346158" cy="333867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TokenProvider</a:t>
              </a:r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ECC87F8-F5B0-AB5E-FEBD-5EA08F327C04}"/>
                </a:ext>
              </a:extLst>
            </p:cNvPr>
            <p:cNvSpPr/>
            <p:nvPr/>
          </p:nvSpPr>
          <p:spPr>
            <a:xfrm>
              <a:off x="878305" y="1438228"/>
              <a:ext cx="2346158" cy="164290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solidFill>
                    <a:schemeClr val="tx1"/>
                  </a:solidFill>
                </a:rPr>
                <a:t>- jwtProperties: JwtProperties</a:t>
              </a:r>
            </a:p>
            <a:p>
              <a:r>
                <a:rPr lang="en-US" altLang="ko-KR" sz="1600">
                  <a:solidFill>
                    <a:schemeClr val="tx1"/>
                  </a:solidFill>
                </a:rPr>
                <a:t>+ generateToken(User, Duration expiredAt)</a:t>
              </a:r>
            </a:p>
            <a:p>
              <a:r>
                <a:rPr lang="en-US" altLang="ko-KR" sz="1600">
                  <a:solidFill>
                    <a:schemeClr val="tx1"/>
                  </a:solidFill>
                </a:rPr>
                <a:t>+ makeToken(Date expiry, User)</a:t>
              </a:r>
            </a:p>
            <a:p>
              <a:r>
                <a:rPr lang="en-US" altLang="ko-KR" sz="1600">
                  <a:solidFill>
                    <a:schemeClr val="tx1"/>
                  </a:solidFill>
                </a:rPr>
                <a:t>+ validToken(String Token)</a:t>
              </a:r>
            </a:p>
            <a:p>
              <a:r>
                <a:rPr lang="en-US" altLang="ko-KR" sz="1600">
                  <a:solidFill>
                    <a:schemeClr val="tx1"/>
                  </a:solidFill>
                </a:rPr>
                <a:t>+ getAuthentication(String Token)</a:t>
              </a:r>
            </a:p>
            <a:p>
              <a:r>
                <a:rPr lang="en-US" altLang="ko-KR" sz="1600">
                  <a:solidFill>
                    <a:schemeClr val="tx1"/>
                  </a:solidFill>
                </a:rPr>
                <a:t>+ getUserId(String Token)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B9CF62-01EB-EFF8-AAAD-2CA220B6E159}"/>
              </a:ext>
            </a:extLst>
          </p:cNvPr>
          <p:cNvSpPr/>
          <p:nvPr/>
        </p:nvSpPr>
        <p:spPr>
          <a:xfrm>
            <a:off x="7647677" y="2399928"/>
            <a:ext cx="1810340" cy="1179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RefreshTokenService</a:t>
            </a:r>
            <a:endParaRPr lang="ko-KR" altLang="en-US" sz="1400">
              <a:solidFill>
                <a:schemeClr val="tx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E61DA3B-110C-F03F-EBE4-0376B67A2137}"/>
              </a:ext>
            </a:extLst>
          </p:cNvPr>
          <p:cNvGrpSpPr/>
          <p:nvPr/>
        </p:nvGrpSpPr>
        <p:grpSpPr>
          <a:xfrm>
            <a:off x="200997" y="3375142"/>
            <a:ext cx="3379498" cy="1385156"/>
            <a:chOff x="878305" y="1104361"/>
            <a:chExt cx="2346158" cy="1558304"/>
          </a:xfrm>
          <a:noFill/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391C73A-EF59-D264-77AE-5F389F3DE78C}"/>
                </a:ext>
              </a:extLst>
            </p:cNvPr>
            <p:cNvSpPr/>
            <p:nvPr/>
          </p:nvSpPr>
          <p:spPr>
            <a:xfrm>
              <a:off x="878305" y="1104361"/>
              <a:ext cx="2346158" cy="33386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RefreshToken</a:t>
              </a:r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837724C-AA26-DB1D-B00A-7D82B6953898}"/>
                </a:ext>
              </a:extLst>
            </p:cNvPr>
            <p:cNvSpPr/>
            <p:nvPr/>
          </p:nvSpPr>
          <p:spPr>
            <a:xfrm>
              <a:off x="878305" y="1438228"/>
              <a:ext cx="2346158" cy="12244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solidFill>
                    <a:schemeClr val="tx1"/>
                  </a:solidFill>
                </a:rPr>
                <a:t>- id: Long</a:t>
              </a:r>
            </a:p>
            <a:p>
              <a:r>
                <a:rPr lang="en-US" altLang="ko-KR" sz="1600">
                  <a:solidFill>
                    <a:schemeClr val="tx1"/>
                  </a:solidFill>
                </a:rPr>
                <a:t>- userId: Long</a:t>
              </a:r>
            </a:p>
            <a:p>
              <a:r>
                <a:rPr lang="en-US" altLang="ko-KR" sz="1600">
                  <a:solidFill>
                    <a:schemeClr val="tx1"/>
                  </a:solidFill>
                </a:rPr>
                <a:t>- refreshToken: String</a:t>
              </a:r>
            </a:p>
            <a:p>
              <a:r>
                <a:rPr lang="en-US" altLang="ko-KR" sz="1600">
                  <a:solidFill>
                    <a:schemeClr val="tx1"/>
                  </a:solidFill>
                </a:rPr>
                <a:t>+ update(String newRefreshToken)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C7346D-BA8A-E025-E9B2-91EADE558F96}"/>
              </a:ext>
            </a:extLst>
          </p:cNvPr>
          <p:cNvGrpSpPr/>
          <p:nvPr/>
        </p:nvGrpSpPr>
        <p:grpSpPr>
          <a:xfrm>
            <a:off x="200997" y="4855987"/>
            <a:ext cx="3379498" cy="593540"/>
            <a:chOff x="878305" y="1104361"/>
            <a:chExt cx="2346158" cy="667734"/>
          </a:xfrm>
          <a:noFill/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9661828-F598-000F-BF3F-CEA662BCB322}"/>
                </a:ext>
              </a:extLst>
            </p:cNvPr>
            <p:cNvSpPr/>
            <p:nvPr/>
          </p:nvSpPr>
          <p:spPr>
            <a:xfrm>
              <a:off x="878305" y="1104361"/>
              <a:ext cx="2346158" cy="33386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RefreshTokenRepository</a:t>
              </a:r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B8AE2B2-4CF0-1437-22B2-7BEBEED391A1}"/>
                </a:ext>
              </a:extLst>
            </p:cNvPr>
            <p:cNvSpPr/>
            <p:nvPr/>
          </p:nvSpPr>
          <p:spPr>
            <a:xfrm>
              <a:off x="878305" y="1438228"/>
              <a:ext cx="2346158" cy="3338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FF68651-256F-0B8B-9DFF-DC1DA1C8F669}"/>
              </a:ext>
            </a:extLst>
          </p:cNvPr>
          <p:cNvGrpSpPr/>
          <p:nvPr/>
        </p:nvGrpSpPr>
        <p:grpSpPr>
          <a:xfrm>
            <a:off x="200996" y="5503509"/>
            <a:ext cx="6823917" cy="1202091"/>
            <a:chOff x="878305" y="1104361"/>
            <a:chExt cx="2346158" cy="1558304"/>
          </a:xfrm>
          <a:noFill/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1BA94AB-A18D-0E29-6ECB-F88890A67441}"/>
                </a:ext>
              </a:extLst>
            </p:cNvPr>
            <p:cNvSpPr/>
            <p:nvPr/>
          </p:nvSpPr>
          <p:spPr>
            <a:xfrm>
              <a:off x="878305" y="1104361"/>
              <a:ext cx="2346158" cy="33386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TokenAuthenticationFilter</a:t>
              </a:r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EEE3844-125B-A947-D047-7FEC0FFDE804}"/>
                </a:ext>
              </a:extLst>
            </p:cNvPr>
            <p:cNvSpPr/>
            <p:nvPr/>
          </p:nvSpPr>
          <p:spPr>
            <a:xfrm>
              <a:off x="878305" y="1438228"/>
              <a:ext cx="2346158" cy="12244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solidFill>
                    <a:schemeClr val="tx1"/>
                  </a:solidFill>
                </a:rPr>
                <a:t>- tokenProvider: TokenProvider</a:t>
              </a:r>
            </a:p>
            <a:p>
              <a:r>
                <a:rPr lang="en-US" altLang="ko-KR" sz="1600">
                  <a:solidFill>
                    <a:schemeClr val="tx1"/>
                  </a:solidFill>
                </a:rPr>
                <a:t>+ doFilterInternal(HttpServletRequest, HttpServletResponse, FilterChain)</a:t>
              </a:r>
            </a:p>
            <a:p>
              <a:r>
                <a:rPr lang="en-US" altLang="ko-KR" sz="1600">
                  <a:solidFill>
                    <a:schemeClr val="tx1"/>
                  </a:solidFill>
                </a:rPr>
                <a:t>- getAccessToken(String authorizationHeader)</a:t>
              </a: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84A831-1F3E-2CF6-DAB9-6CE84F49477F}"/>
              </a:ext>
            </a:extLst>
          </p:cNvPr>
          <p:cNvSpPr/>
          <p:nvPr/>
        </p:nvSpPr>
        <p:spPr>
          <a:xfrm>
            <a:off x="7647677" y="3832249"/>
            <a:ext cx="1810340" cy="1179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TokenService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B0FE94-8C65-B31C-2953-F68D24E0134B}"/>
              </a:ext>
            </a:extLst>
          </p:cNvPr>
          <p:cNvSpPr txBox="1"/>
          <p:nvPr/>
        </p:nvSpPr>
        <p:spPr>
          <a:xfrm>
            <a:off x="5620916" y="3978065"/>
            <a:ext cx="1859805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/>
              <a:t>CreateAccessTokenRequest</a:t>
            </a:r>
            <a:endParaRPr lang="ko-KR" altLang="en-US" sz="11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C4125F-CE2A-64F3-56BD-0F8D41C45BC3}"/>
              </a:ext>
            </a:extLst>
          </p:cNvPr>
          <p:cNvSpPr txBox="1"/>
          <p:nvPr/>
        </p:nvSpPr>
        <p:spPr>
          <a:xfrm>
            <a:off x="5565596" y="4373504"/>
            <a:ext cx="1944763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/>
              <a:t>CreateAccessTokenResponse</a:t>
            </a:r>
            <a:endParaRPr lang="ko-KR" altLang="en-US" sz="11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267838-8485-7ED5-2FB4-B760222C844E}"/>
              </a:ext>
            </a:extLst>
          </p:cNvPr>
          <p:cNvSpPr/>
          <p:nvPr/>
        </p:nvSpPr>
        <p:spPr>
          <a:xfrm>
            <a:off x="7647677" y="5264570"/>
            <a:ext cx="1810340" cy="1179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TokenApiController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2A5345-DC27-9D20-6751-1A073975016E}"/>
              </a:ext>
            </a:extLst>
          </p:cNvPr>
          <p:cNvSpPr txBox="1"/>
          <p:nvPr/>
        </p:nvSpPr>
        <p:spPr>
          <a:xfrm>
            <a:off x="2334107" y="608648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해당 값을 변수로 접근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510958-D5DF-D230-1B5C-8828FD8AE1DC}"/>
              </a:ext>
            </a:extLst>
          </p:cNvPr>
          <p:cNvSpPr txBox="1"/>
          <p:nvPr/>
        </p:nvSpPr>
        <p:spPr>
          <a:xfrm>
            <a:off x="2945592" y="2340615"/>
            <a:ext cx="1334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7030A0"/>
                </a:solidFill>
              </a:rPr>
              <a:t>① </a:t>
            </a:r>
            <a:r>
              <a:rPr lang="en-US" altLang="ko-KR" sz="1200" b="1">
                <a:solidFill>
                  <a:srgbClr val="7030A0"/>
                </a:solidFill>
              </a:rPr>
              <a:t>JWT</a:t>
            </a:r>
            <a:r>
              <a:rPr lang="ko-KR" altLang="en-US" sz="1200" b="1">
                <a:solidFill>
                  <a:srgbClr val="7030A0"/>
                </a:solidFill>
              </a:rPr>
              <a:t> </a:t>
            </a:r>
            <a:r>
              <a:rPr lang="en-US" altLang="ko-KR" sz="1200" b="1">
                <a:solidFill>
                  <a:srgbClr val="7030A0"/>
                </a:solidFill>
              </a:rPr>
              <a:t>token</a:t>
            </a:r>
            <a:r>
              <a:rPr lang="ko-KR" altLang="en-US" sz="1200" b="1">
                <a:solidFill>
                  <a:srgbClr val="7030A0"/>
                </a:solidFill>
              </a:rPr>
              <a:t> 생성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C164E9-AA4D-5C32-8A14-56C49F44459C}"/>
              </a:ext>
            </a:extLst>
          </p:cNvPr>
          <p:cNvSpPr txBox="1"/>
          <p:nvPr/>
        </p:nvSpPr>
        <p:spPr>
          <a:xfrm>
            <a:off x="2614743" y="2567688"/>
            <a:ext cx="139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rgbClr val="7030A0"/>
                </a:solidFill>
              </a:rPr>
              <a:t>② </a:t>
            </a:r>
            <a:r>
              <a:rPr lang="en-US" altLang="ko-KR" sz="1200" b="1">
                <a:solidFill>
                  <a:srgbClr val="7030A0"/>
                </a:solidFill>
              </a:rPr>
              <a:t>Token</a:t>
            </a:r>
            <a:r>
              <a:rPr lang="ko-KR" altLang="en-US" sz="1200" b="1">
                <a:solidFill>
                  <a:srgbClr val="7030A0"/>
                </a:solidFill>
              </a:rPr>
              <a:t>유효성 검사</a:t>
            </a:r>
            <a:endParaRPr lang="ko-KR" altLang="en-US" sz="1200">
              <a:solidFill>
                <a:srgbClr val="7030A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E265DF-AE00-FDC5-7C73-72FDC7F0570F}"/>
              </a:ext>
            </a:extLst>
          </p:cNvPr>
          <p:cNvSpPr txBox="1"/>
          <p:nvPr/>
        </p:nvSpPr>
        <p:spPr>
          <a:xfrm>
            <a:off x="4494063" y="1546304"/>
            <a:ext cx="298665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>
                <a:solidFill>
                  <a:srgbClr val="7030A0"/>
                </a:solidFill>
              </a:rPr>
              <a:t>② </a:t>
            </a:r>
            <a:r>
              <a:rPr lang="en-US" altLang="ko-KR" sz="1100">
                <a:solidFill>
                  <a:srgbClr val="7030A0"/>
                </a:solidFill>
              </a:rPr>
              <a:t>jwtProperties </a:t>
            </a:r>
            <a:r>
              <a:rPr lang="ko-KR" altLang="en-US" sz="1100">
                <a:solidFill>
                  <a:srgbClr val="7030A0"/>
                </a:solidFill>
              </a:rPr>
              <a:t>파일의 </a:t>
            </a:r>
            <a:r>
              <a:rPr lang="en-US" altLang="ko-KR" sz="1100">
                <a:solidFill>
                  <a:srgbClr val="7030A0"/>
                </a:solidFill>
              </a:rPr>
              <a:t>secretKey</a:t>
            </a:r>
            <a:r>
              <a:rPr lang="ko-KR" altLang="en-US" sz="1100">
                <a:solidFill>
                  <a:srgbClr val="7030A0"/>
                </a:solidFill>
              </a:rPr>
              <a:t>로 복호화 진행</a:t>
            </a:r>
            <a:r>
              <a:rPr lang="en-US" altLang="ko-KR" sz="1100">
                <a:solidFill>
                  <a:srgbClr val="7030A0"/>
                </a:solidFill>
              </a:rPr>
              <a:t>, </a:t>
            </a:r>
          </a:p>
          <a:p>
            <a:r>
              <a:rPr lang="ko-KR" altLang="en-US" sz="1100">
                <a:solidFill>
                  <a:srgbClr val="7030A0"/>
                </a:solidFill>
              </a:rPr>
              <a:t>이 과정에서 에러 발생하면 유효하지 않은 </a:t>
            </a:r>
            <a:r>
              <a:rPr lang="en-US" altLang="ko-KR" sz="1100">
                <a:solidFill>
                  <a:srgbClr val="7030A0"/>
                </a:solidFill>
              </a:rPr>
              <a:t>Token</a:t>
            </a:r>
            <a:r>
              <a:rPr lang="ko-KR" altLang="en-US" sz="1100">
                <a:solidFill>
                  <a:srgbClr val="7030A0"/>
                </a:solidFill>
              </a:rPr>
              <a:t>으로 </a:t>
            </a:r>
            <a:r>
              <a:rPr lang="en-US" altLang="ko-KR" sz="1100">
                <a:solidFill>
                  <a:srgbClr val="7030A0"/>
                </a:solidFill>
              </a:rPr>
              <a:t>False </a:t>
            </a:r>
            <a:r>
              <a:rPr lang="ko-KR" altLang="en-US" sz="1100">
                <a:solidFill>
                  <a:srgbClr val="7030A0"/>
                </a:solidFill>
              </a:rPr>
              <a:t>반환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AE023D-0F73-552F-6310-D311416FD58D}"/>
              </a:ext>
            </a:extLst>
          </p:cNvPr>
          <p:cNvSpPr txBox="1"/>
          <p:nvPr/>
        </p:nvSpPr>
        <p:spPr>
          <a:xfrm>
            <a:off x="3208741" y="2810838"/>
            <a:ext cx="3816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rgbClr val="7030A0"/>
                </a:solidFill>
              </a:rPr>
              <a:t>③ </a:t>
            </a:r>
            <a:r>
              <a:rPr lang="en-US" altLang="ko-KR" sz="1200" b="1">
                <a:solidFill>
                  <a:srgbClr val="7030A0"/>
                </a:solidFill>
              </a:rPr>
              <a:t>Token </a:t>
            </a:r>
            <a:r>
              <a:rPr lang="ko-KR" altLang="en-US" sz="1200" b="1">
                <a:solidFill>
                  <a:srgbClr val="7030A0"/>
                </a:solidFill>
              </a:rPr>
              <a:t>받아 인증 정보를 담은 </a:t>
            </a:r>
            <a:r>
              <a:rPr lang="en-US" altLang="ko-KR" sz="1200" b="1">
                <a:solidFill>
                  <a:srgbClr val="7030A0"/>
                </a:solidFill>
              </a:rPr>
              <a:t>Authentication </a:t>
            </a:r>
            <a:r>
              <a:rPr lang="ko-KR" altLang="en-US" sz="1200" b="1">
                <a:solidFill>
                  <a:srgbClr val="7030A0"/>
                </a:solidFill>
              </a:rPr>
              <a:t>객체 반환</a:t>
            </a:r>
            <a:endParaRPr lang="ko-KR" altLang="en-US" sz="1200">
              <a:solidFill>
                <a:srgbClr val="7030A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B12F97-1F22-B341-6C1E-D65052A0B742}"/>
              </a:ext>
            </a:extLst>
          </p:cNvPr>
          <p:cNvSpPr txBox="1"/>
          <p:nvPr/>
        </p:nvSpPr>
        <p:spPr>
          <a:xfrm>
            <a:off x="2585977" y="3065872"/>
            <a:ext cx="3816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rgbClr val="7030A0"/>
                </a:solidFill>
              </a:rPr>
              <a:t>③ </a:t>
            </a:r>
            <a:r>
              <a:rPr lang="en-US" altLang="ko-KR" sz="1200" b="1">
                <a:solidFill>
                  <a:srgbClr val="7030A0"/>
                </a:solidFill>
              </a:rPr>
              <a:t>Token </a:t>
            </a:r>
            <a:r>
              <a:rPr lang="ko-KR" altLang="en-US" sz="1200" b="1">
                <a:solidFill>
                  <a:srgbClr val="7030A0"/>
                </a:solidFill>
              </a:rPr>
              <a:t>받아 유저</a:t>
            </a:r>
            <a:r>
              <a:rPr lang="en-US" altLang="ko-KR" sz="1200" b="1">
                <a:solidFill>
                  <a:srgbClr val="7030A0"/>
                </a:solidFill>
              </a:rPr>
              <a:t>ID</a:t>
            </a:r>
            <a:r>
              <a:rPr lang="ko-KR" altLang="en-US" sz="1200" b="1">
                <a:solidFill>
                  <a:srgbClr val="7030A0"/>
                </a:solidFill>
              </a:rPr>
              <a:t>를 가져온다</a:t>
            </a:r>
            <a:endParaRPr lang="ko-KR" altLang="en-US" sz="1200">
              <a:solidFill>
                <a:srgbClr val="7030A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2F2BA9-655C-A6F5-0922-DC27C9614E3A}"/>
              </a:ext>
            </a:extLst>
          </p:cNvPr>
          <p:cNvSpPr txBox="1"/>
          <p:nvPr/>
        </p:nvSpPr>
        <p:spPr>
          <a:xfrm>
            <a:off x="3580495" y="4957579"/>
            <a:ext cx="1963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chemeClr val="accent1"/>
                </a:solidFill>
              </a:rPr>
              <a:t>Refresh Token</a:t>
            </a:r>
            <a:r>
              <a:rPr lang="ko-KR" altLang="en-US" sz="1200" b="1">
                <a:solidFill>
                  <a:schemeClr val="accent1"/>
                </a:solidFill>
              </a:rPr>
              <a:t>은 </a:t>
            </a:r>
            <a:r>
              <a:rPr lang="en-US" altLang="ko-KR" sz="1200" b="1">
                <a:solidFill>
                  <a:schemeClr val="accent1"/>
                </a:solidFill>
              </a:rPr>
              <a:t>DB</a:t>
            </a:r>
            <a:r>
              <a:rPr lang="ko-KR" altLang="en-US" sz="1200" b="1">
                <a:solidFill>
                  <a:schemeClr val="accent1"/>
                </a:solidFill>
              </a:rPr>
              <a:t>에 저장 </a:t>
            </a:r>
            <a:r>
              <a:rPr lang="en-US" altLang="ko-KR" sz="1200" b="1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b="1">
                <a:solidFill>
                  <a:schemeClr val="accent1"/>
                </a:solidFill>
                <a:sym typeface="Wingdings" panose="05000000000000000000" pitchFamily="2" charset="2"/>
              </a:rPr>
              <a:t>엔티티와 리포지토리 필요</a:t>
            </a:r>
            <a:endParaRPr lang="ko-KR" altLang="en-US" sz="1200" b="1">
              <a:solidFill>
                <a:schemeClr val="accent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8D50720-9031-0B98-BB30-708B4FF1FE78}"/>
              </a:ext>
            </a:extLst>
          </p:cNvPr>
          <p:cNvSpPr/>
          <p:nvPr/>
        </p:nvSpPr>
        <p:spPr>
          <a:xfrm>
            <a:off x="7647677" y="696518"/>
            <a:ext cx="1810340" cy="1179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TokenAuthenticationFilter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001D5C-D895-BC71-4827-733DAA57EBBA}"/>
              </a:ext>
            </a:extLst>
          </p:cNvPr>
          <p:cNvSpPr txBox="1"/>
          <p:nvPr/>
        </p:nvSpPr>
        <p:spPr>
          <a:xfrm>
            <a:off x="9458017" y="977980"/>
            <a:ext cx="2639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토큰 유효 여부 확인 후</a:t>
            </a:r>
            <a:r>
              <a:rPr lang="en-US" altLang="ko-KR" sz="1200"/>
              <a:t>, </a:t>
            </a:r>
            <a:r>
              <a:rPr lang="ko-KR" altLang="en-US" sz="1200"/>
              <a:t>유효하면 인증 정보를 </a:t>
            </a:r>
            <a:r>
              <a:rPr lang="en-US" altLang="ko-KR" sz="1200"/>
              <a:t>security context holder</a:t>
            </a:r>
            <a:r>
              <a:rPr lang="ko-KR" altLang="en-US" sz="1200"/>
              <a:t>에 저장</a:t>
            </a:r>
            <a:endParaRPr lang="en-US" altLang="ko-KR" sz="1200"/>
          </a:p>
          <a:p>
            <a:r>
              <a:rPr lang="ko-KR" altLang="en-US" sz="1200"/>
              <a:t>필터링 후 서비스 로직 실행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9CCD91-5077-8F54-175B-C496AEC706AB}"/>
              </a:ext>
            </a:extLst>
          </p:cNvPr>
          <p:cNvSpPr txBox="1"/>
          <p:nvPr/>
        </p:nvSpPr>
        <p:spPr>
          <a:xfrm>
            <a:off x="9458017" y="2646720"/>
            <a:ext cx="2639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전달받은 리프레시 토큰으로 리프레시 토큰 객체 검색하여 전달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F23A3A-1D42-DE72-01E6-581C0975EFF6}"/>
              </a:ext>
            </a:extLst>
          </p:cNvPr>
          <p:cNvSpPr txBox="1"/>
          <p:nvPr/>
        </p:nvSpPr>
        <p:spPr>
          <a:xfrm>
            <a:off x="9458016" y="3729298"/>
            <a:ext cx="26396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① 전달받은 리프레시 토큰으로 토큰 유혀성 검사 진행</a:t>
            </a:r>
            <a:endParaRPr lang="en-US" altLang="ko-KR" sz="1200"/>
          </a:p>
          <a:p>
            <a:r>
              <a:rPr lang="ko-KR" altLang="en-US" sz="1200"/>
              <a:t>② 유효하면 리프레시 토큰으로 사용자</a:t>
            </a:r>
            <a:r>
              <a:rPr lang="en-US" altLang="ko-KR" sz="1200"/>
              <a:t>ID </a:t>
            </a:r>
            <a:r>
              <a:rPr lang="ko-KR" altLang="en-US" sz="1200"/>
              <a:t>검색</a:t>
            </a:r>
            <a:endParaRPr lang="en-US" altLang="ko-KR" sz="1200"/>
          </a:p>
          <a:p>
            <a:r>
              <a:rPr lang="ko-KR" altLang="en-US" sz="1200"/>
              <a:t>③ 사용자 </a:t>
            </a:r>
            <a:r>
              <a:rPr lang="en-US" altLang="ko-KR" sz="1200"/>
              <a:t>ID</a:t>
            </a:r>
            <a:r>
              <a:rPr lang="ko-KR" altLang="en-US" sz="1200"/>
              <a:t>로 사용자 찾은 후</a:t>
            </a:r>
            <a:r>
              <a:rPr lang="en-US" altLang="ko-KR" sz="1200"/>
              <a:t>, TokenProvider</a:t>
            </a:r>
            <a:r>
              <a:rPr lang="ko-KR" altLang="en-US" sz="1200"/>
              <a:t>의 </a:t>
            </a:r>
            <a:r>
              <a:rPr lang="en-US" altLang="ko-KR" sz="1200"/>
              <a:t>generateToken() </a:t>
            </a:r>
            <a:r>
              <a:rPr lang="ko-KR" altLang="en-US" sz="1200"/>
              <a:t>메소드를 호출하여 새로운 액세스 토큰 생성</a:t>
            </a:r>
          </a:p>
        </p:txBody>
      </p:sp>
    </p:spTree>
    <p:extLst>
      <p:ext uri="{BB962C8B-B14F-4D97-AF65-F5344CB8AC3E}">
        <p14:creationId xmlns:p14="http://schemas.microsoft.com/office/powerpoint/2010/main" val="53742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C69E9E0-4F6C-7173-EB54-CDC8D119C77F}"/>
              </a:ext>
            </a:extLst>
          </p:cNvPr>
          <p:cNvSpPr/>
          <p:nvPr/>
        </p:nvSpPr>
        <p:spPr>
          <a:xfrm rot="1719389">
            <a:off x="4495387" y="1367097"/>
            <a:ext cx="4449603" cy="1123199"/>
          </a:xfrm>
          <a:prstGeom prst="roundRect">
            <a:avLst>
              <a:gd name="adj" fmla="val 29505"/>
            </a:avLst>
          </a:prstGeom>
          <a:solidFill>
            <a:srgbClr val="F7E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73189E3-69F5-205C-13F6-304FA769A75B}"/>
              </a:ext>
            </a:extLst>
          </p:cNvPr>
          <p:cNvSpPr/>
          <p:nvPr/>
        </p:nvSpPr>
        <p:spPr>
          <a:xfrm rot="19547578">
            <a:off x="1743626" y="1397239"/>
            <a:ext cx="3849076" cy="620553"/>
          </a:xfrm>
          <a:prstGeom prst="roundRect">
            <a:avLst>
              <a:gd name="adj" fmla="val 31618"/>
            </a:avLst>
          </a:prstGeom>
          <a:solidFill>
            <a:srgbClr val="F7E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A86AC2-C723-CE94-3B64-D8FBDA2D8A75}"/>
              </a:ext>
            </a:extLst>
          </p:cNvPr>
          <p:cNvSpPr txBox="1"/>
          <p:nvPr/>
        </p:nvSpPr>
        <p:spPr>
          <a:xfrm>
            <a:off x="200997" y="152400"/>
            <a:ext cx="815095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/>
              <a:t>OAuth</a:t>
            </a:r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2ADADEB-4C03-546F-1EE9-0B085DF3D36F}"/>
              </a:ext>
            </a:extLst>
          </p:cNvPr>
          <p:cNvSpPr/>
          <p:nvPr/>
        </p:nvSpPr>
        <p:spPr>
          <a:xfrm>
            <a:off x="4208597" y="1001316"/>
            <a:ext cx="2111991" cy="1501252"/>
          </a:xfrm>
          <a:prstGeom prst="roundRect">
            <a:avLst>
              <a:gd name="adj" fmla="val 3161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내가 만든 서비스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01C5C0-1F37-A3A9-08A4-F79178E03D48}"/>
              </a:ext>
            </a:extLst>
          </p:cNvPr>
          <p:cNvSpPr/>
          <p:nvPr/>
        </p:nvSpPr>
        <p:spPr>
          <a:xfrm>
            <a:off x="7400976" y="2942411"/>
            <a:ext cx="2111991" cy="1501252"/>
          </a:xfrm>
          <a:prstGeom prst="roundRect">
            <a:avLst>
              <a:gd name="adj" fmla="val 3161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인증 서버 </a:t>
            </a:r>
            <a:endParaRPr lang="en-US" altLang="ko-KR"/>
          </a:p>
          <a:p>
            <a:pPr algn="ctr"/>
            <a:r>
              <a:rPr lang="en-US" altLang="ko-KR"/>
              <a:t>(</a:t>
            </a:r>
            <a:r>
              <a:rPr lang="ko-KR" altLang="en-US"/>
              <a:t>구글</a:t>
            </a:r>
            <a:r>
              <a:rPr lang="en-US" altLang="ko-KR"/>
              <a:t>, </a:t>
            </a:r>
            <a:r>
              <a:rPr lang="ko-KR" altLang="en-US"/>
              <a:t>카카오 등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9A87B5E-55B4-3A8B-F180-B063A1A33FFF}"/>
              </a:ext>
            </a:extLst>
          </p:cNvPr>
          <p:cNvSpPr/>
          <p:nvPr/>
        </p:nvSpPr>
        <p:spPr>
          <a:xfrm>
            <a:off x="7400976" y="4963716"/>
            <a:ext cx="2111991" cy="1501252"/>
          </a:xfrm>
          <a:prstGeom prst="roundRect">
            <a:avLst>
              <a:gd name="adj" fmla="val 3161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리소스 서버 </a:t>
            </a:r>
            <a:endParaRPr lang="en-US" altLang="ko-KR"/>
          </a:p>
          <a:p>
            <a:pPr algn="ctr"/>
            <a:r>
              <a:rPr lang="en-US" altLang="ko-KR"/>
              <a:t>(</a:t>
            </a:r>
            <a:r>
              <a:rPr lang="ko-KR" altLang="en-US"/>
              <a:t>구글</a:t>
            </a:r>
            <a:r>
              <a:rPr lang="en-US" altLang="ko-KR"/>
              <a:t>, </a:t>
            </a:r>
            <a:r>
              <a:rPr lang="ko-KR" altLang="en-US"/>
              <a:t>카카오 등</a:t>
            </a:r>
            <a:r>
              <a:rPr lang="en-US" altLang="ko-KR"/>
              <a:t>’s)</a:t>
            </a: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F80D8EE-9731-45E8-4DA4-7032EE7CEA44}"/>
              </a:ext>
            </a:extLst>
          </p:cNvPr>
          <p:cNvSpPr/>
          <p:nvPr/>
        </p:nvSpPr>
        <p:spPr>
          <a:xfrm>
            <a:off x="1441335" y="2942411"/>
            <a:ext cx="2111991" cy="1501252"/>
          </a:xfrm>
          <a:prstGeom prst="roundRect">
            <a:avLst>
              <a:gd name="adj" fmla="val 31618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리소스 오너</a:t>
            </a:r>
            <a:endParaRPr lang="en-US" altLang="ko-KR"/>
          </a:p>
          <a:p>
            <a:pPr algn="ctr"/>
            <a:r>
              <a:rPr lang="en-US" altLang="ko-KR"/>
              <a:t>(</a:t>
            </a:r>
            <a:r>
              <a:rPr lang="ko-KR" altLang="en-US"/>
              <a:t>사용자</a:t>
            </a:r>
            <a:r>
              <a:rPr lang="en-US" altLang="ko-KR"/>
              <a:t>)</a:t>
            </a:r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8CDAFB9-B5A3-FF81-8EF0-1B114122EF07}"/>
              </a:ext>
            </a:extLst>
          </p:cNvPr>
          <p:cNvCxnSpPr>
            <a:cxnSpLocks/>
            <a:stCxn id="7" idx="0"/>
            <a:endCxn id="3" idx="1"/>
          </p:cNvCxnSpPr>
          <p:nvPr/>
        </p:nvCxnSpPr>
        <p:spPr>
          <a:xfrm flipV="1">
            <a:off x="2497331" y="1751942"/>
            <a:ext cx="1711266" cy="11904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05FD961-FB94-0504-FB68-6313B3241D39}"/>
              </a:ext>
            </a:extLst>
          </p:cNvPr>
          <p:cNvSpPr txBox="1"/>
          <p:nvPr/>
        </p:nvSpPr>
        <p:spPr>
          <a:xfrm rot="19497969">
            <a:off x="2005211" y="1658343"/>
            <a:ext cx="242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회원가입하면서 구글이나 카카오 등의 리소스 서버에 있는 사용자 정보 확인하는 걸 허용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3A17DCA-1ADA-087D-A07A-8AA35F39FBF6}"/>
              </a:ext>
            </a:extLst>
          </p:cNvPr>
          <p:cNvCxnSpPr>
            <a:cxnSpLocks/>
            <a:stCxn id="3" idx="3"/>
            <a:endCxn id="4" idx="0"/>
          </p:cNvCxnSpPr>
          <p:nvPr/>
        </p:nvCxnSpPr>
        <p:spPr>
          <a:xfrm>
            <a:off x="6320588" y="1751942"/>
            <a:ext cx="2136384" cy="11904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F349879-0FEE-8113-F8A2-96523CD569F2}"/>
              </a:ext>
            </a:extLst>
          </p:cNvPr>
          <p:cNvSpPr txBox="1"/>
          <p:nvPr/>
        </p:nvSpPr>
        <p:spPr>
          <a:xfrm rot="1843921">
            <a:off x="6254872" y="2070455"/>
            <a:ext cx="294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인증 서버에 사용자 데이터 접근 동의 얻기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EF4CFF6-7189-D86D-8F7D-6AEBE6568944}"/>
              </a:ext>
            </a:extLst>
          </p:cNvPr>
          <p:cNvCxnSpPr>
            <a:cxnSpLocks/>
          </p:cNvCxnSpPr>
          <p:nvPr/>
        </p:nvCxnSpPr>
        <p:spPr>
          <a:xfrm flipH="1" flipV="1">
            <a:off x="6320588" y="1850410"/>
            <a:ext cx="1983749" cy="1092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C07C951-8018-07D8-5791-0155BFCEEEA3}"/>
              </a:ext>
            </a:extLst>
          </p:cNvPr>
          <p:cNvSpPr txBox="1"/>
          <p:nvPr/>
        </p:nvSpPr>
        <p:spPr>
          <a:xfrm rot="1721207">
            <a:off x="6479813" y="2262270"/>
            <a:ext cx="929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인증 코드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130086-143F-9092-2A4A-EC4AC7DED6FF}"/>
              </a:ext>
            </a:extLst>
          </p:cNvPr>
          <p:cNvSpPr txBox="1"/>
          <p:nvPr/>
        </p:nvSpPr>
        <p:spPr>
          <a:xfrm>
            <a:off x="4094994" y="371799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7030A0"/>
                </a:solidFill>
              </a:rPr>
              <a:t>Oauth </a:t>
            </a:r>
            <a:r>
              <a:rPr lang="ko-KR" altLang="en-US">
                <a:solidFill>
                  <a:srgbClr val="7030A0"/>
                </a:solidFill>
              </a:rPr>
              <a:t>서비스 등록 </a:t>
            </a:r>
            <a:r>
              <a:rPr lang="en-US" altLang="ko-KR">
                <a:solidFill>
                  <a:srgbClr val="7030A0"/>
                </a:solidFill>
              </a:rPr>
              <a:t>(</a:t>
            </a:r>
            <a:r>
              <a:rPr lang="ko-KR" altLang="en-US">
                <a:solidFill>
                  <a:srgbClr val="7030A0"/>
                </a:solidFill>
              </a:rPr>
              <a:t>첫 </a:t>
            </a:r>
            <a:r>
              <a:rPr lang="en-US" altLang="ko-KR">
                <a:solidFill>
                  <a:srgbClr val="7030A0"/>
                </a:solidFill>
              </a:rPr>
              <a:t>1</a:t>
            </a:r>
            <a:r>
              <a:rPr lang="ko-KR" altLang="en-US">
                <a:solidFill>
                  <a:srgbClr val="7030A0"/>
                </a:solidFill>
              </a:rPr>
              <a:t>회</a:t>
            </a:r>
            <a:r>
              <a:rPr lang="en-US" altLang="ko-KR">
                <a:solidFill>
                  <a:srgbClr val="7030A0"/>
                </a:solidFill>
              </a:rPr>
              <a:t>)</a:t>
            </a:r>
            <a:endParaRPr lang="ko-KR" altLang="en-US">
              <a:solidFill>
                <a:srgbClr val="7030A0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290A8C0-67C1-46D4-40F3-19F16C432711}"/>
              </a:ext>
            </a:extLst>
          </p:cNvPr>
          <p:cNvCxnSpPr>
            <a:cxnSpLocks/>
          </p:cNvCxnSpPr>
          <p:nvPr/>
        </p:nvCxnSpPr>
        <p:spPr>
          <a:xfrm>
            <a:off x="6096000" y="2478231"/>
            <a:ext cx="1317976" cy="75085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94DCC23-4262-1E5C-7763-002CACC042C8}"/>
              </a:ext>
            </a:extLst>
          </p:cNvPr>
          <p:cNvSpPr txBox="1"/>
          <p:nvPr/>
        </p:nvSpPr>
        <p:spPr>
          <a:xfrm rot="3406126">
            <a:off x="4911607" y="4321224"/>
            <a:ext cx="294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액세스 토큰으로 </a:t>
            </a:r>
            <a:r>
              <a:rPr lang="en-US" altLang="ko-KR" sz="1200"/>
              <a:t>API </a:t>
            </a:r>
            <a:r>
              <a:rPr lang="ko-KR" altLang="en-US" sz="1200"/>
              <a:t>호출 </a:t>
            </a:r>
            <a:r>
              <a:rPr lang="en-US" altLang="ko-KR" sz="1200"/>
              <a:t>&amp; </a:t>
            </a:r>
            <a:r>
              <a:rPr lang="ko-KR" altLang="en-US" sz="1200"/>
              <a:t>응답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FE1E18-9041-F93E-BD29-9C696125606E}"/>
              </a:ext>
            </a:extLst>
          </p:cNvPr>
          <p:cNvSpPr txBox="1"/>
          <p:nvPr/>
        </p:nvSpPr>
        <p:spPr>
          <a:xfrm rot="1721207">
            <a:off x="6524510" y="2707010"/>
            <a:ext cx="929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인증 코드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D0DB80E-61BD-8105-EF2A-CCDE48EE285C}"/>
              </a:ext>
            </a:extLst>
          </p:cNvPr>
          <p:cNvCxnSpPr>
            <a:cxnSpLocks/>
          </p:cNvCxnSpPr>
          <p:nvPr/>
        </p:nvCxnSpPr>
        <p:spPr>
          <a:xfrm flipH="1" flipV="1">
            <a:off x="5895474" y="2518611"/>
            <a:ext cx="1487021" cy="838843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4CB473F-3FAF-A002-05AB-C976678C14A6}"/>
              </a:ext>
            </a:extLst>
          </p:cNvPr>
          <p:cNvSpPr txBox="1"/>
          <p:nvPr/>
        </p:nvSpPr>
        <p:spPr>
          <a:xfrm rot="1721207">
            <a:off x="6173290" y="2922695"/>
            <a:ext cx="929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액세스 토큰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5DA314E5-AE70-E163-59C8-74C1A1221B67}"/>
              </a:ext>
            </a:extLst>
          </p:cNvPr>
          <p:cNvCxnSpPr>
            <a:cxnSpLocks/>
            <a:stCxn id="5" idx="1"/>
            <a:endCxn id="3" idx="2"/>
          </p:cNvCxnSpPr>
          <p:nvPr/>
        </p:nvCxnSpPr>
        <p:spPr>
          <a:xfrm flipH="1" flipV="1">
            <a:off x="5264593" y="2502568"/>
            <a:ext cx="2136383" cy="321177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982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LG Smart UI Bold"/>
        <a:ea typeface="LG Smart UI Bold"/>
        <a:cs typeface=""/>
      </a:majorFont>
      <a:minorFont>
        <a:latin typeface="LG Smart UI Regular"/>
        <a:ea typeface="LG Smart UI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</TotalTime>
  <Words>548</Words>
  <Application>Microsoft Office PowerPoint</Application>
  <PresentationFormat>와이드스크린</PresentationFormat>
  <Paragraphs>178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LG Smart UI Bold</vt:lpstr>
      <vt:lpstr>LG Smart UI Regular</vt:lpstr>
      <vt:lpstr>Nanum Gothic</vt:lpstr>
      <vt:lpstr>Spoqa Han Sans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Jabcho</dc:creator>
  <cp:lastModifiedBy>Jabcho</cp:lastModifiedBy>
  <cp:revision>4</cp:revision>
  <dcterms:created xsi:type="dcterms:W3CDTF">2023-10-07T08:59:57Z</dcterms:created>
  <dcterms:modified xsi:type="dcterms:W3CDTF">2023-10-08T19:41:42Z</dcterms:modified>
</cp:coreProperties>
</file>