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83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Jabed-Iqbal-Joy/Numerical_Method_Project_CSE-474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679938"/>
            <a:ext cx="9001462" cy="1823565"/>
          </a:xfrm>
        </p:spPr>
        <p:txBody>
          <a:bodyPr>
            <a:normAutofit/>
          </a:bodyPr>
          <a:lstStyle/>
          <a:p>
            <a:r>
              <a:rPr lang="en-US" sz="4000" dirty="0"/>
              <a:t>Numerical Solution of Non-linear Equations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365" y="2965141"/>
            <a:ext cx="7720366" cy="32492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 : 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Gamma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u="sng" dirty="0">
                <a:effectLst/>
              </a:rPr>
              <a:t>Team leader : </a:t>
            </a:r>
            <a:r>
              <a:rPr lang="en-US" dirty="0" smtClean="0">
                <a:effectLst/>
              </a:rPr>
              <a:t>C193049  </a:t>
            </a:r>
            <a:r>
              <a:rPr lang="en-US" b="1" dirty="0" err="1">
                <a:effectLst/>
              </a:rPr>
              <a:t>Jabed</a:t>
            </a:r>
            <a:r>
              <a:rPr lang="en-US" b="1" dirty="0">
                <a:effectLst/>
              </a:rPr>
              <a:t> Iqbal Joy</a:t>
            </a:r>
            <a:endParaRPr lang="en-US" b="1" dirty="0">
              <a:effectLst/>
            </a:endParaRPr>
          </a:p>
          <a:p>
            <a:pPr algn="l"/>
            <a:r>
              <a:rPr lang="en-US" u="sng" dirty="0">
                <a:effectLst/>
              </a:rPr>
              <a:t>Deputy leader : </a:t>
            </a:r>
            <a:r>
              <a:rPr lang="en-US" dirty="0" smtClean="0">
                <a:effectLst/>
              </a:rPr>
              <a:t>C193075  </a:t>
            </a:r>
            <a:r>
              <a:rPr lang="en-US" b="1" dirty="0">
                <a:effectLst/>
              </a:rPr>
              <a:t>Mohammad </a:t>
            </a:r>
            <a:r>
              <a:rPr lang="en-US" b="1" dirty="0" err="1">
                <a:effectLst/>
              </a:rPr>
              <a:t>Rahatul</a:t>
            </a:r>
            <a:r>
              <a:rPr lang="en-US" b="1" dirty="0">
                <a:effectLst/>
              </a:rPr>
              <a:t> Islam</a:t>
            </a:r>
            <a:endParaRPr lang="en-US" b="1" dirty="0">
              <a:effectLst/>
            </a:endParaRPr>
          </a:p>
          <a:p>
            <a:pPr algn="l"/>
            <a:r>
              <a:rPr lang="en-US" u="sng" dirty="0">
                <a:effectLst/>
              </a:rPr>
              <a:t>Member :</a:t>
            </a:r>
            <a:endParaRPr lang="en-US" u="sng" dirty="0">
              <a:effectLst/>
            </a:endParaRPr>
          </a:p>
          <a:p>
            <a:pPr algn="l"/>
            <a:r>
              <a:rPr lang="en-US" dirty="0" smtClean="0">
                <a:effectLst/>
              </a:rPr>
              <a:t>C193052  </a:t>
            </a:r>
            <a:r>
              <a:rPr lang="en-US" b="1" dirty="0">
                <a:effectLst/>
              </a:rPr>
              <a:t>Fahim Chowdhury </a:t>
            </a:r>
            <a:r>
              <a:rPr lang="en-US" b="1" dirty="0" err="1">
                <a:effectLst/>
              </a:rPr>
              <a:t>Jisun</a:t>
            </a:r>
            <a:r>
              <a:rPr lang="en-US" b="1" dirty="0">
                <a:effectLst/>
              </a:rPr>
              <a:t> </a:t>
            </a:r>
            <a:endParaRPr lang="en-US" b="1" dirty="0">
              <a:effectLst/>
            </a:endParaRPr>
          </a:p>
          <a:p>
            <a:pPr algn="l"/>
            <a:r>
              <a:rPr lang="en-US" dirty="0">
                <a:effectLst/>
              </a:rPr>
              <a:t>C193057 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Shuvo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Das</a:t>
            </a:r>
            <a:endParaRPr lang="en-US" b="1" dirty="0">
              <a:effectLst/>
            </a:endParaRPr>
          </a:p>
          <a:p>
            <a:pPr algn="l"/>
            <a:r>
              <a:rPr lang="en-US" dirty="0">
                <a:effectLst/>
              </a:rPr>
              <a:t>C193053 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Sakawat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Hossain Chowdhury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168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" y="1000125"/>
            <a:ext cx="11840845" cy="54908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55470" y="233680"/>
            <a:ext cx="5842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Result Analysis</a:t>
            </a:r>
            <a:endParaRPr 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59" y="516549"/>
            <a:ext cx="9733512" cy="960559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effectLst/>
              </a:rPr>
              <a:t>Code Link</a:t>
            </a:r>
            <a:endParaRPr lang="en-US" sz="6000" u="sng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" y="2461846"/>
            <a:ext cx="11594123" cy="3188677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1"/>
              </a:rPr>
              <a:t>https://</a:t>
            </a:r>
            <a:r>
              <a:rPr lang="en-US" sz="4400" dirty="0" smtClean="0">
                <a:hlinkClick r:id="rId1"/>
              </a:rPr>
              <a:t>github.com/Jabed-Iqbal-Joy/Numerical_Method_Project_CSE-4746</a:t>
            </a:r>
            <a:endParaRPr lang="en-US" sz="4400" dirty="0" smtClean="0"/>
          </a:p>
          <a:p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188303"/>
            <a:ext cx="9733512" cy="960559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Conclusion</a:t>
            </a:r>
            <a:endParaRPr lang="en-US" sz="44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/>
          </a:bodyPr>
          <a:lstStyle/>
          <a:p>
            <a:r>
              <a:rPr lang="en-US" sz="2600" dirty="0"/>
              <a:t>In conclusion, this lab report has highlighted the importance of numerical solution of non-linear equations in various fields such as engineering, physics, and finance. We have solved specific non-linear equations using numerical methods such as the Newton-</a:t>
            </a:r>
            <a:r>
              <a:rPr lang="en-US" sz="2600" dirty="0" err="1"/>
              <a:t>Raphson</a:t>
            </a:r>
            <a:r>
              <a:rPr lang="en-US" sz="2600" dirty="0"/>
              <a:t> method and the shooting method and presented the results obtained. Our findings have significant implications for understanding complex phenomena in these </a:t>
            </a:r>
            <a:r>
              <a:rPr lang="en-US" sz="2600" dirty="0" err="1"/>
              <a:t>fields.Our</a:t>
            </a:r>
            <a:r>
              <a:rPr lang="en-US" sz="2600" dirty="0"/>
              <a:t> aim is to summarize the key findings of this lab report and emphasize the importance of numerical solution of non-linear equations in various fields in a persuasive tone to encourage the audience to appreciate the significance of our research.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47" y="896646"/>
            <a:ext cx="6906827" cy="896644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04" y="1970842"/>
            <a:ext cx="11079332" cy="3355759"/>
          </a:xfrm>
        </p:spPr>
        <p:txBody>
          <a:bodyPr/>
          <a:lstStyle/>
          <a:p>
            <a:r>
              <a:rPr lang="en-US" dirty="0"/>
              <a:t>Numerical solution of non-linear equations is a crucial topic in various fields such as engineering, physics, and finance. Non-linear equations are ubiquitous in these fields and their solutions play a significant role in understanding complex phenomena. In this lab report, we aim to introduce the topic of numerical solution of non-linear equations and explain its importance in these fields.</a:t>
            </a:r>
            <a:endParaRPr lang="en-US" dirty="0"/>
          </a:p>
          <a:p>
            <a:r>
              <a:rPr lang="en-US" dirty="0"/>
              <a:t>We will use an informative and engaging tone to capture the audience's attention and provide them with a clear understanding of the significance of this topic.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834501"/>
            <a:ext cx="9077731" cy="1589102"/>
          </a:xfrm>
        </p:spPr>
        <p:txBody>
          <a:bodyPr>
            <a:normAutofit/>
          </a:bodyPr>
          <a:lstStyle/>
          <a:p>
            <a:r>
              <a:rPr lang="en-US" sz="3200" dirty="0"/>
              <a:t>Types of Numerical Solution of Non-linear Equations</a:t>
            </a:r>
            <a:br>
              <a:rPr lang="en-US" sz="3200" dirty="0"/>
            </a:br>
            <a:r>
              <a:rPr lang="en-US" sz="3200" dirty="0"/>
              <a:t>methods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2672179"/>
            <a:ext cx="8491805" cy="326698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Bisection Method</a:t>
            </a:r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                                       Newton-Raphson Method</a:t>
            </a:r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                                       Secant Method</a:t>
            </a:r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                                       False Position Method</a:t>
            </a:r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                                       Fixed-Point </a:t>
            </a:r>
            <a:r>
              <a:rPr lang="en-US" dirty="0">
                <a:effectLst/>
              </a:rPr>
              <a:t>Method</a:t>
            </a:r>
            <a:endParaRPr lang="en-US" dirty="0">
              <a:effectLst/>
            </a:endParaRPr>
          </a:p>
          <a:p>
            <a:pPr algn="l"/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293077"/>
            <a:ext cx="9733512" cy="902677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Bisection </a:t>
            </a:r>
            <a:r>
              <a:rPr lang="en-US" sz="4400" dirty="0" smtClean="0">
                <a:effectLst/>
              </a:rPr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bisection method </a:t>
            </a:r>
            <a:r>
              <a:rPr lang="en-US" b="1" dirty="0"/>
              <a:t>(also known as binary chopping or half-interval method) </a:t>
            </a:r>
            <a:r>
              <a:rPr lang="en-US" dirty="0"/>
              <a:t>is one of the simplest and most reliable of iterative methods for the solution of nonlinear equations. This method based on the repeated application of the intermediate value </a:t>
            </a:r>
            <a:r>
              <a:rPr lang="en-US" dirty="0" smtClean="0"/>
              <a:t>theorem</a:t>
            </a:r>
            <a:endParaRPr lang="en-US" dirty="0" smtClean="0"/>
          </a:p>
          <a:p>
            <a:pPr algn="l"/>
            <a:r>
              <a:rPr lang="en-US" dirty="0" smtClean="0"/>
              <a:t>1.Decide </a:t>
            </a:r>
            <a:r>
              <a:rPr lang="en-US" dirty="0"/>
              <a:t>initial values for x1 and x2 and stopping criterion E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 smtClean="0"/>
              <a:t>2</a:t>
            </a:r>
            <a:r>
              <a:rPr lang="en-US" dirty="0"/>
              <a:t>. Compute f1 = f (x1) and f2 = f (x2</a:t>
            </a:r>
            <a:r>
              <a:rPr lang="en-US" dirty="0" smtClean="0"/>
              <a:t>).</a:t>
            </a:r>
            <a:endParaRPr lang="en-US" dirty="0" smtClean="0"/>
          </a:p>
          <a:p>
            <a:pPr algn="l"/>
            <a:r>
              <a:rPr lang="en-US" dirty="0" smtClean="0"/>
              <a:t>3</a:t>
            </a:r>
            <a:r>
              <a:rPr lang="en-US" dirty="0"/>
              <a:t>. If f1 * f2 &gt; 0, x1 and x2 do not bracket any root and go to step 1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 smtClean="0"/>
              <a:t>4</a:t>
            </a:r>
            <a:r>
              <a:rPr lang="en-US" dirty="0"/>
              <a:t>. Compute x0 = (x1 + x2) / 2 and compute f0 = f (x0</a:t>
            </a:r>
            <a:r>
              <a:rPr lang="en-US" dirty="0" smtClean="0"/>
              <a:t>).</a:t>
            </a:r>
            <a:endParaRPr lang="en-US" dirty="0" smtClean="0"/>
          </a:p>
          <a:p>
            <a:pPr algn="l"/>
            <a:r>
              <a:rPr lang="en-US" dirty="0" smtClean="0"/>
              <a:t>5</a:t>
            </a:r>
            <a:r>
              <a:rPr lang="en-US" dirty="0"/>
              <a:t>. If f1 * f0 &lt; 0 then set x2 = x0 else set x1 = x0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 smtClean="0"/>
              <a:t>6</a:t>
            </a:r>
            <a:r>
              <a:rPr lang="en-US" dirty="0"/>
              <a:t>. If absolute value of (x2-x1) is less then E, then root = (x1 + x2) / 2 and go to step </a:t>
            </a:r>
            <a:r>
              <a:rPr lang="en-US" dirty="0" smtClean="0"/>
              <a:t>7 Else </a:t>
            </a:r>
            <a:r>
              <a:rPr lang="en-US" dirty="0"/>
              <a:t>go to step </a:t>
            </a:r>
            <a:r>
              <a:rPr lang="en-US" dirty="0" smtClean="0"/>
              <a:t>4</a:t>
            </a:r>
            <a:endParaRPr lang="en-US" dirty="0" smtClean="0"/>
          </a:p>
          <a:p>
            <a:pPr algn="l"/>
            <a:r>
              <a:rPr lang="en-US" dirty="0" smtClean="0"/>
              <a:t>7</a:t>
            </a:r>
            <a:r>
              <a:rPr lang="en-US" dirty="0"/>
              <a:t>. 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188303"/>
            <a:ext cx="9733512" cy="960559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Newton-</a:t>
            </a:r>
            <a:r>
              <a:rPr lang="en-US" sz="4400" dirty="0" err="1">
                <a:effectLst/>
              </a:rPr>
              <a:t>Raphson</a:t>
            </a:r>
            <a:r>
              <a:rPr lang="en-US" sz="4400" dirty="0">
                <a:effectLst/>
              </a:rPr>
              <a:t>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Newton-</a:t>
            </a:r>
            <a:r>
              <a:rPr lang="en-US" dirty="0" err="1"/>
              <a:t>Raphson</a:t>
            </a:r>
            <a:r>
              <a:rPr lang="en-US" dirty="0"/>
              <a:t> method, also known as Newton's method, is a numerical technique used to approximate the roots of a differentiable function. It is an iterative method that utilizes the derivative of the function to refine the approximation of the root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/>
              <a:t>Algorithm: Newton-</a:t>
            </a:r>
            <a:r>
              <a:rPr lang="en-US" dirty="0" err="1"/>
              <a:t>Raphson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an initial value for x, say x0 and stopping criterion 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f (x0) and f ‘(x0</a:t>
            </a:r>
            <a:r>
              <a:rPr lang="en-US" dirty="0" smtClean="0"/>
              <a:t>).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improved estimate of x0x1 = x0 – f (x0) / f ’(x0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for accuracy of the latest </a:t>
            </a:r>
            <a:r>
              <a:rPr lang="en-US" dirty="0" err="1"/>
              <a:t>estimate.If</a:t>
            </a:r>
            <a:r>
              <a:rPr lang="en-US" dirty="0"/>
              <a:t> | x1-x0 | &lt; E then stop; otherwise continue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x0 by x1 and repeat steps 3 and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188303"/>
            <a:ext cx="9733512" cy="960559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Secant Method</a:t>
            </a:r>
            <a:endParaRPr lang="en-US" sz="44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Secant method, like the False Position &amp; Bisection methods , It starts with two initial guesses, and then iteratively constructs new points on the curve by extrapolating from the previous two points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 smtClean="0"/>
              <a:t>Algorithm</a:t>
            </a:r>
            <a:r>
              <a:rPr lang="en-US" dirty="0"/>
              <a:t>: Secant </a:t>
            </a:r>
            <a:r>
              <a:rPr lang="en-US" dirty="0" smtClean="0"/>
              <a:t>Method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two initial points x1 and x2 and required accuracy level 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f1 = f (x1) and f2 = f (x2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x3 = (f2 x1 – f1 x2) / (f2 – f1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|x3- x2| &gt; E, then set x1 = x2 and f1 = f2set x2 = x3 and f2 = f(x3)go to step 3Elseset root = x3print </a:t>
            </a:r>
            <a:r>
              <a:rPr lang="en-US" dirty="0" smtClean="0"/>
              <a:t>results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188303"/>
            <a:ext cx="9733512" cy="960559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False Position Method</a:t>
            </a:r>
            <a:endParaRPr lang="en-US" sz="44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false position method, also known as the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falsi</a:t>
            </a:r>
            <a:r>
              <a:rPr lang="en-US" dirty="0"/>
              <a:t> method, is a numerical technique used to approximate the root of a continuous function within a specified interval. It is an iterative method that combines aspects of the bisection method with linear interpolation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r>
              <a:rPr lang="en-US" dirty="0"/>
              <a:t>False Position </a:t>
            </a:r>
            <a:r>
              <a:rPr lang="en-US" dirty="0" smtClean="0"/>
              <a:t>Algorithm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initial values for x1 and x2 and stopping criterion 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x0 = x1- (f(x1) (x2-x1) ) / (f (x2) – f (x1</a:t>
            </a:r>
            <a:r>
              <a:rPr lang="en-US" dirty="0" smtClean="0"/>
              <a:t>))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f (x0) * f (x1) &lt; 0 set x2 = x0 otherwise set x1 = </a:t>
            </a:r>
            <a:r>
              <a:rPr lang="en-US" dirty="0" smtClean="0"/>
              <a:t>x0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absolute difference of two successive x0 is less then E, then root = x0 and </a:t>
            </a:r>
            <a:r>
              <a:rPr lang="en-US" dirty="0" err="1"/>
              <a:t>stop.Else</a:t>
            </a:r>
            <a:r>
              <a:rPr lang="en-US" dirty="0"/>
              <a:t> go to step 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3" y="188303"/>
            <a:ext cx="9733512" cy="960559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Fixed-Point Method</a:t>
            </a:r>
            <a:endParaRPr lang="en-US" sz="44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245" y="1617786"/>
            <a:ext cx="11594123" cy="488852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 fixed-point method, also known as the fixed-point iteration method, is a numerical technique used to find the fixed point of a given function. It is an iterative algorithm that repeatedly applies a transformation to an initial guess until convergence to the fixed point is achieved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algn="l"/>
            <a:r>
              <a:rPr lang="en-US" dirty="0"/>
              <a:t>The fixed-point method involves the following steps</a:t>
            </a:r>
            <a:r>
              <a:rPr lang="en-US" dirty="0" smtClean="0"/>
              <a:t>:</a:t>
            </a:r>
            <a:endParaRPr lang="en-US" dirty="0" smtClean="0"/>
          </a:p>
          <a:p>
            <a:pPr algn="l"/>
            <a:r>
              <a:rPr lang="en-US" dirty="0" smtClean="0"/>
              <a:t>Choose </a:t>
            </a:r>
            <a:r>
              <a:rPr lang="en-US" dirty="0"/>
              <a:t>an initial guess for the fixed point, denoted as </a:t>
            </a:r>
            <a:r>
              <a:rPr lang="en-US" dirty="0" err="1"/>
              <a:t>x₀.Apply</a:t>
            </a:r>
            <a:r>
              <a:rPr lang="en-US" dirty="0"/>
              <a:t> the transformation function, denoted as g(x), to the initial guess: x₁ = g(x₀).Repeat the process by using the output of the previous step as the input for the next step: x₂ = g(x₁), x₃ = g(x₂), and so </a:t>
            </a:r>
            <a:r>
              <a:rPr lang="en-US" dirty="0" err="1"/>
              <a:t>on.Continue</a:t>
            </a:r>
            <a:r>
              <a:rPr lang="en-US" dirty="0"/>
              <a:t> iterating until convergence is achieved, typically by checking if the difference between successive iterations falls below a specified tolerance.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75" y="2614983"/>
            <a:ext cx="9733512" cy="130052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Project </a:t>
            </a:r>
            <a:r>
              <a:rPr lang="en-US" sz="7200" dirty="0" err="1" smtClean="0"/>
              <a:t>oUTPUT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5019</Words>
  <Application>WPS Presentation</Application>
  <PresentationFormat>Custom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Rockwell</vt:lpstr>
      <vt:lpstr>Microsoft YaHei</vt:lpstr>
      <vt:lpstr>Arial Unicode MS</vt:lpstr>
      <vt:lpstr>Calibri</vt:lpstr>
      <vt:lpstr>Damask</vt:lpstr>
      <vt:lpstr>Numerical Solution of Non-linear Equations</vt:lpstr>
      <vt:lpstr>Introduction</vt:lpstr>
      <vt:lpstr>Types of Numerical Solution of Non-linear Equations methods</vt:lpstr>
      <vt:lpstr>Bisection Method</vt:lpstr>
      <vt:lpstr>Newton-Raphson Method</vt:lpstr>
      <vt:lpstr>Secant Method</vt:lpstr>
      <vt:lpstr>False Position Method</vt:lpstr>
      <vt:lpstr>Fixed-Point Method</vt:lpstr>
      <vt:lpstr>Project oUTPUT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Link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Solution of Non-linear Equations</dc:title>
  <dc:creator>Hp</dc:creator>
  <cp:lastModifiedBy>Asus</cp:lastModifiedBy>
  <cp:revision>13</cp:revision>
  <dcterms:created xsi:type="dcterms:W3CDTF">2023-06-08T13:54:00Z</dcterms:created>
  <dcterms:modified xsi:type="dcterms:W3CDTF">2023-06-09T05:32:18Z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BA931723295A410D92D4E94000790CD1</vt:lpwstr>
  </property>
  <property fmtid="{D5CDD505-2E9C-101B-9397-08002B2CF9AE}" pid="3" name="KSOProductBuildVer">
    <vt:lpwstr>1033-11.2.0.11537</vt:lpwstr>
  </property>
</Properties>
</file>