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embeddings/oleObject1.xml" ContentType="application/xml"/>
  <Override PartName="/ppt/embeddings/oleObject111.xml" ContentType="application/xml"/>
  <Override PartName="/ppt/embeddings/oleObject2.xml" ContentType="application/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1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howOutlineIcons="0" vertBarState="minimized">
    <p:restoredLeft sz="8673"/>
    <p:restoredTop sz="99539"/>
  </p:normalViewPr>
  <p:slideViewPr>
    <p:cSldViewPr snapToObjects="1">
      <p:cViewPr>
        <p:scale>
          <a:sx n="70" d="100"/>
          <a:sy n="70" d="100"/>
        </p:scale>
        <p:origin x="1656" y="354"/>
      </p:cViewPr>
      <p:guideLst>
        <p:guide orient="horz" pos="2155"/>
        <p:guide pos="383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slide" Target="slides/slide21.xml"  /><Relationship Id="rId24" Type="http://schemas.openxmlformats.org/officeDocument/2006/relationships/slide" Target="slides/slide22.xml"  /><Relationship Id="rId25" Type="http://schemas.openxmlformats.org/officeDocument/2006/relationships/slide" Target="slides/slide23.xml"  /><Relationship Id="rId26" Type="http://schemas.openxmlformats.org/officeDocument/2006/relationships/slide" Target="slides/slide24.xml"  /><Relationship Id="rId27" Type="http://schemas.openxmlformats.org/officeDocument/2006/relationships/slide" Target="slides/slide25.xml"  /><Relationship Id="rId28" Type="http://schemas.openxmlformats.org/officeDocument/2006/relationships/slide" Target="slides/slide26.xml"  /><Relationship Id="rId29" Type="http://schemas.openxmlformats.org/officeDocument/2006/relationships/slide" Target="slides/slide27.xml"  /><Relationship Id="rId3" Type="http://schemas.openxmlformats.org/officeDocument/2006/relationships/slide" Target="slides/slide1.xml"  /><Relationship Id="rId30" Type="http://schemas.openxmlformats.org/officeDocument/2006/relationships/slide" Target="slides/slide28.xml"  /><Relationship Id="rId31" Type="http://schemas.openxmlformats.org/officeDocument/2006/relationships/presProps" Target="presProps.xml"  /><Relationship Id="rId32" Type="http://schemas.openxmlformats.org/officeDocument/2006/relationships/viewProps" Target="viewProps.xml"  /><Relationship Id="rId33" Type="http://schemas.openxmlformats.org/officeDocument/2006/relationships/theme" Target="theme/theme1.xml"  /><Relationship Id="rId34" Type="http://schemas.openxmlformats.org/officeDocument/2006/relationships/tableStyles" Target="tableStyles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charts/_rels/chart1.xml.rels><?xml version="1.0" encoding="UTF-8" standalone="yes" ?><Relationships xmlns="http://schemas.openxmlformats.org/package/2006/relationships"><Relationship Id="rId1" Type="http://schemas.openxmlformats.org/officeDocument/2006/relationships/package" Target="../embeddings/oleObject111.xml"  /></Relationships>
</file>

<file path=ppt/charts/_rels/chart2.xml.rels><?xml version="1.0" encoding="UTF-8" standalone="yes" ?><Relationships xmlns="http://schemas.openxmlformats.org/package/2006/relationships"><Relationship Id="rId1" Type="http://schemas.openxmlformats.org/officeDocument/2006/relationships/package" Target="../embeddings/oleObject1.xml"  /></Relationships>
</file>

<file path=ppt/charts/_rels/chart3.xml.rels><?xml version="1.0" encoding="UTF-8" standalone="yes" ?><Relationships xmlns="http://schemas.openxmlformats.org/package/2006/relationships"><Relationship Id="rId1" Type="http://schemas.openxmlformats.org/officeDocument/2006/relationships/package" Target="../embeddings/oleObject2.xml" 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36102861166000366"/>
          <c:y val="0"/>
        </c:manualLayout>
      </c:layout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월별 매출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rgbClr val="FF0000"/>
              </a:solidFill>
            </c:spPr>
          </c:dPt>
          <c:dPt>
            <c:idx val="1"/>
            <c:invertIfNegative val="0"/>
            <c:bubble3D val="0"/>
            <c:spPr>
              <a:solidFill>
                <a:srgbClr val="FF6600"/>
              </a:solidFill>
            </c:spPr>
          </c:dPt>
          <c:dPt>
            <c:idx val="2"/>
            <c:invertIfNegative val="0"/>
            <c:bubble3D val="0"/>
            <c:spPr>
              <a:solidFill>
                <a:srgbClr val="FFFF00"/>
              </a:solidFill>
            </c:spPr>
          </c:dPt>
          <c:dPt>
            <c:idx val="3"/>
            <c:invertIfNegative val="0"/>
            <c:bubble3D val="0"/>
            <c:spPr>
              <a:solidFill>
                <a:srgbClr val="BAFF1A"/>
              </a:solidFill>
            </c:spPr>
          </c:dPt>
          <c:cat>
            <c:strRef>
              <c:f>Sheet1!$A$2:$A$5</c:f>
              <c:strCache>
                <c:ptCount val="4"/>
                <c:pt idx="0">
                  <c:v>3개월전</c:v>
                </c:pt>
                <c:pt idx="1">
                  <c:v>2개월전</c:v>
                </c:pt>
                <c:pt idx="2">
                  <c:v>저번달</c:v>
                </c:pt>
                <c:pt idx="3">
                  <c:v>이번달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25</c:v>
                </c:pt>
                <c:pt idx="1">
                  <c:v>15</c:v>
                </c:pt>
                <c:pt idx="2">
                  <c:v>20</c:v>
                </c:pt>
                <c:pt idx="3">
                  <c:v>30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26702112"/>
        <c:axId val="226702504"/>
      </c:barChart>
      <c:catAx>
        <c:axId val="22670211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226702504"/>
        <c:crosses val="autoZero"/>
        <c:auto val="1"/>
        <c:lblAlgn val="ctr"/>
        <c:lblOffset val="100"/>
        <c:tickLblSkip val="1"/>
        <c:tickMarkSkip val="1"/>
        <c:noMultiLvlLbl val="1"/>
      </c:catAx>
      <c:valAx>
        <c:axId val="22670250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2670211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1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40821856260299683"/>
          <c:y val="0"/>
        </c:manualLayout>
      </c:layout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캠핑존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오토캠핑</c:v>
                </c:pt>
                <c:pt idx="1">
                  <c:v>글램핑</c:v>
                </c:pt>
                <c:pt idx="2">
                  <c:v>차박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</c:v>
                </c:pt>
                <c:pt idx="1">
                  <c:v>5</c:v>
                </c:pt>
                <c:pt idx="2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</c:plotArea>
    <c:legend>
      <c:legendPos val="r"/>
      <c:layout/>
      <c:overlay val="0"/>
    </c:legend>
    <c:plotVisOnly val="1"/>
    <c:dispBlanksAs val="gap"/>
    <c:showDLblsOverMax val="1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취소 사유</c:v>
                </c:pt>
              </c:strCache>
            </c:strRef>
          </c:tx>
          <c:spPr>
            <a:solidFill>
              <a:srgbClr val="FF6600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rgbClr val="0000FF"/>
              </a:solidFill>
            </c:spPr>
          </c:dPt>
          <c:dPt>
            <c:idx val="1"/>
            <c:invertIfNegative val="0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</c:spPr>
          </c:dPt>
          <c:dPt>
            <c:idx val="3"/>
            <c:invertIfNegative val="0"/>
            <c:bubble3D val="0"/>
            <c:spPr>
              <a:solidFill>
                <a:schemeClr val="accent6">
                  <a:lumMod val="90000"/>
                </a:schemeClr>
              </a:solidFill>
            </c:spPr>
          </c:dPt>
          <c:cat>
            <c:strRef>
              <c:f>Sheet1!$A$2:$A$5</c:f>
              <c:strCache>
                <c:ptCount val="4"/>
                <c:pt idx="0">
                  <c:v>개인사유</c:v>
                </c:pt>
                <c:pt idx="1">
                  <c:v>날짜변경</c:v>
                </c:pt>
                <c:pt idx="2">
                  <c:v>천재지변</c:v>
                </c:pt>
                <c:pt idx="3">
                  <c:v>기타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</c:v>
                </c:pt>
                <c:pt idx="1">
                  <c:v>5</c:v>
                </c:pt>
                <c:pt idx="2">
                  <c:v>0</c:v>
                </c:pt>
                <c:pt idx="3">
                  <c:v>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26317776"/>
        <c:axId val="334437520"/>
      </c:barChart>
      <c:catAx>
        <c:axId val="22631777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334437520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33443752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2631777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1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embeddings/oleObject1.xml>PK     ! C��:  �    [Content_Types].xmlUT p'�p'�p'����NB1�_����\c���g�$��v.�����wz��,�Μ�͙t2�z�6�����qAGcò�/���3,*�b��� 9�M'�]d���})�FJ�=x�"&����U�c^ʤ�J-A^�FWR�P ��T>��A�֮��-]W�2�����Giuk�J�Y�
U�M0�|����Ρ{���@�<�Q�N[�;�(�l����Qy�t�D=�1�$(����uVi�=!�n�4�$!���ݷNb�2��iS�oL���x'�h<MRvΎ0������5���� �W6��`�i%�5>3J�p>����M�PK     ! gf�   �    _rels/.relsUT p'�p'�p'����N�0�_%�}u�Bh�.�n�0��Fm�(	н=怠�$.������̓y�\�Dۦ�щ���ry�܃)���I"[�rs<�y��7e���ba�5= 7�L���Q'�䙪���Dn��q׶w�3`�4go!�������l���$�m�Xo�����)�\-,~H_E�F���m��O^*G�~��&�k���[ɋ{�vAJ��	W�>PK     ! �DA��   �    docProps/app.xmlUT p'�p'�p'����j�0DE�K	���v(��[{Hs�:H�ERC��];��9Ǒ�������r�	{�m��69��^~�6OR�jЙ�zy�"�~��Ϝr�PC����S��*U�є��c��T����8z��~G��vZ?��TP&O��р����:p�]�B��^�Kv>�Wb�����2}x7�-���<1'A����S,�u���x�><7z��OK��;� PK     ! ����   ;    xl/_rels/workbook.xml.relsUT p'�p'�p'����N�0�_%�҄в]Ү�=@��M�6�b���pب4�eG�����ٝ�Q}b�!EMU���bo�о><�"���1E40#��m7o8Z�
C&%"����5����*e�2�R�,KYz��;����׺�ր���{e�P�����u�×�>&�|�BS��;I'1Z[zd�v%Ġ�����+���9/?�� ���J�H���ɵd�\q����3PK     ! �Z  �    xl/sharedStrings.xmlUT p'�p'�p'����N�0�_��N��tA<<��\K����*�P�2t��@^(5��(RP�_������%�FU�,J�Sz>�(-L.�,�w�7gW���:�ѐ�'@J�Y�Ĉ��f��Mi�\3���qbjСV����1SR���
�cQt�,T܅�X�:`{�8��[�VTU%�n 4� ���s,� Q\jz�L�e	��^]�>��+�o�c�n�������b�W��s�m��8~����_̓m���6?��a���PK     ! � �      xl/styles.xmlUT p'�p'�p'����N�0�_��N�2 5�RUb$Vc��H�9�] }{�8���[r�w�'�����DC�Nn7��&�ϝ|;=<KA��j:y����-���k�";���ɞyl�"�Cд�#`�\LAs~Mg��� �ǦyR	��|>�Ø��f�٤�s����:�U0�#�1��Tnq�=�,�)��*�."�0qB�d��e�3��5x��ʣ�*a�>c������a%W����p��v9yv�v{��L]Zɲd��F�'�*������?PK     ! W፟�   i    xl/workbook.xmlUT p'�p'�p'����N�0�_%ʝ�	���.ig�B�.���+o��T��?v�����2�/`Ʉ���k Ō�޾���=Y#�c�!��Ě��-���At6J@i���ֹuNB��eG3��F��^��hs�g
�����yt��:]R��}��[h��E�,����[ 23�(	�n��3���oU��A_����v����1jb�p�U�1>X7t����-��PK     ! �X%$!      xl/worksheets/sheet1.xmlUT p'�p'�p'���[n� ��+^��Q&m&]A� �8�
�hw_��@:i��x�?�6וO�2�G)Z�%)LPٍ������ёI
��o�!��f��>�����V-��k�4':�3n����JuG��G�n�~q&���)6���8;�k��)��哇�@�9���g�H���@8����ވ![����}�n�/��z�8m�Z[���ְg^�Le\ҩ�x�y�x�>oq������E��^D����W��2��H/�>��^z��C��-����
>��~h�PK     ! C��:  �   	         ��    [Content_Types].xmlUT p'�PK     ! gf�   �   	         ��|  _rels/.relsUT p'�PK     ! �DA��   �   	         ���  docProps/app.xmlUT p'�PK     ! ����   ;   	         ���  xl/_rels/workbook.xml.relsUT p'�PK     ! �Z  �   	         ���  xl/sharedStrings.xmlUT p'�PK     ! � �     	         ��	  xl/styles.xmlUT p'�PK     ! W፟�   i   	         ��F  xl/workbook.xmlUT p'�PK     ! �X%$!     	         ��T  xl/worksheets/sheet1.xmlUT p'�PK      H  �	    
</file>

<file path=ppt/embeddings/oleObject111.xml>PK     ! C��:  �    [Content_Types].xmlUT p'�p'�p'����NB1�_����\c���g�$��v.�����wz��,�Μ�͙t2�z�6�����qAGcò�/���3,*�b��� 9�M'�]d���})�FJ�=x�"&����U�c^ʤ�J-A^�FWR�P ��T>��A�֮��-]W�2�����Giuk�J�Y�
U�M0�|����Ρ{���@�<�Q�N[�;�(�l����Qy�t�D=�1�$(����uVi�=!�n�4�$!���ݷNb�2��iS�oL���x'�h<MRvΎ0������5���� �W6��`�i%�5>3J�p>����M�PK     ! gf�   �    _rels/.relsUT p'�p'�p'����N�0�_%�}u�Bh�.�n�0��Fm�(	н=怠�$.������̓y�\�Dۦ�щ���ry�܃)���I"[�rs<�y��7e���ba�5= 7�L���Q'�䙪���Dn��q׶w�3`�4go!�������l���$�m�Xo�����)�\-,~H_E�F���m��O^*G�~��&�k���[ɋ{�vAJ��	W�>PK     ! �DA��   �    docProps/app.xmlUT p'�p'�p'����j�0DE�K	���v(��[{Hs�:H�ERC��];��9Ǒ�������r�	{�m��69��^~�6OR�jЙ�zy�"�~��Ϝr�PC����S��*U�є��c��T����8z��~G��vZ?��TP&O��р����:p�]�B��^�Kv>�Wb�����2}x7�-���<1'A����S,�u���x�><7z��OK��;� PK     ! ����   ;    xl/_rels/workbook.xml.relsUT p'�p'�p'����N�0�_%�҄в]Ү�=@��M�6�b���pب4�eG�����ٝ�Q}b�!EMU���bo�о><�"���1E40#��m7o8Z�
C&%"����5����*e�2�R�,KYz��;����׺�ր���{e�P�����u�×�>&�|�BS��;I'1Z[zd�v%Ġ�����+���9/?�� ���J�H���ɵd�\q����3PK     ! �Z  �    xl/sharedStrings.xmlUT p'�p'�p'����N�0�_��N��tA<<��\K����*�P�2t��@^(5��(RP�_������%�FU�,J�Sz>�(-L.�,�w�7gW���:�ѐ�'@J�Y�Ĉ��f��Mi�\3���qbjСV����1SR���
�cQt�,T܅�X�:`{�8��[�VTU%�n 4� ���s,� Q\jz�L�e	��^]�>��+�o�c�n�������b�W��s�m��8~����_̓m���6?��a���PK     ! � �      xl/styles.xmlUT p'�p'�p'����N�0�_��N�2 5�RUb$Vc��H�9�] }{�8���[r�w�'�����DC�Nn7��&�ϝ|;=<KA��j:y����-���k�";���ɞyl�"�Cд�#`�\LAs~Mg��� �ǦyR	��|>�Ø��f�٤�s����:�U0�#�1��Tnq�=�,�)��*�."�0qB�d��e�3��5x��ʣ�*a�>c������a%W����p��v9yv�v{��L]Zɲd��F�'�*������?PK     ! W፟�   i    xl/workbook.xmlUT p'�p'�p'����N�0�_%ʝ�	���.ig�B�.���+o��T��?v�����2�/`Ʉ���k Ō�޾���=Y#�c�!��Ě��-���At6J@i���ֹuNB��eG3��F��^��hs�g
�����yt��:]R��}��[h��E�,����[ 23�(	�n��3���oU��A_����v����1jb�p�U�1>X7t����-��PK     ! �X%$!      xl/worksheets/sheet1.xmlUT p'�p'�p'���[n� ��+^��Q&m&]A� �8�
�hw_��@:i��x�?�6וO�2�G)Z�%)LPٍ������ёI
��o�!��f��>�����V-��k�4':�3n����JuG��G�n�~q&���)6���8;�k��)��哇�@�9���g�H���@8����ވ![����}�n�/��z�8m�Z[���ְg^�Le\ҩ�x�y�x�>oq������E��^D����W��2��H/�>��^z��C��-����
>��~h�PK     ! C��:  �   	         ��    [Content_Types].xmlUT p'�PK     ! gf�   �   	         ��|  _rels/.relsUT p'�PK     ! �DA��   �   	         ���  docProps/app.xmlUT p'�PK     ! ����   ;   	         ���  xl/_rels/workbook.xml.relsUT p'�PK     ! �Z  �   	         ���  xl/sharedStrings.xmlUT p'�PK     ! � �     	         ��	  xl/styles.xmlUT p'�PK     ! W፟�   i   	         ��F  xl/workbook.xmlUT p'�PK     ! �X%$!     	         ��T  xl/worksheets/sheet1.xmlUT p'�PK      H  �	    
</file>

<file path=ppt/embeddings/oleObject2.xml>PK     ! C��:  �    [Content_Types].xmlUT p'�p'�p'����NB1�_����\c���g�$��v.�����wz��,�Μ�͙t2�z�6�����qAGcò�/���3,*�b��� 9�M'�]d���})�FJ�=x�"&����U�c^ʤ�J-A^�FWR�P ��T>��A�֮��-]W�2�����Giuk�J�Y�
U�M0�|����Ρ{���@�<�Q�N[�;�(�l����Qy�t�D=�1�$(����uVi�=!�n�4�$!���ݷNb�2��iS�oL���x'�h<MRvΎ0������5���� �W6��`�i%�5>3J�p>����M�PK     ! gf�   �    _rels/.relsUT p'�p'�p'����N�0�_%�}u�Bh�.�n�0��Fm�(	н=怠�$.������̓y�\�Dۦ�щ���ry�܃)���I"[�rs<�y��7e���ba�5= 7�L���Q'�䙪���Dn��q׶w�3`�4go!�������l���$�m�Xo�����)�\-,~H_E�F���m��O^*G�~��&�k���[ɋ{�vAJ��	W�>PK     ! �DA��   �    docProps/app.xmlUT p'�p'�p'����j�0DE�K	���v(��[{Hs�:H�ERC��];��9Ǒ�������r�	{�m��69��^~�6OR�jЙ�zy�"�~��Ϝr�PC����S��*U�є��c��T����8z��~G��vZ?��TP&O��р����:p�]�B��^�Kv>�Wb�����2}x7�-���<1'A����S,�u���x�><7z��OK��;� PK     ! ����   ;    xl/_rels/workbook.xml.relsUT p'�p'�p'����N�0�_%�҄в]Ү�=@��M�6�b���pب4�eG�����ٝ�Q}b�!EMU���bo�о><�"���1E40#��m7o8Z�
C&%"����5����*e�2�R�,KYz��;����׺�ր���{e�P�����u�×�>&�|�BS��;I'1Z[zd�v%Ġ�����+���9/?�� ���J�H���ɵd�\q����3PK     ! �Z  �    xl/sharedStrings.xmlUT p'�p'�p'����N�0�_��N��tA<<��\K����*�P�2t��@^(5��(RP�_������%�FU�,J�Sz>�(-L.�,�w�7gW���:�ѐ�'@J�Y�Ĉ��f��Mi�\3���qbjСV����1SR���
�cQt�,T܅�X�:`{�8��[�VTU%�n 4� ���s,� Q\jz�L�e	��^]�>��+�o�c�n�������b�W��s�m��8~����_̓m���6?��a���PK     ! � �      xl/styles.xmlUT p'�p'�p'����N�0�_��N�2 5�RUb$Vc��H�9�] }{�8���[r�w�'�����DC�Nn7��&�ϝ|;=<KA��j:y����-���k�";���ɞyl�"�Cд�#`�\LAs~Mg��� �ǦyR	��|>�Ø��f�٤�s����:�U0�#�1��Tnq�=�,�)��*�."�0qB�d��e�3��5x��ʣ�*a�>c������a%W����p��v9yv�v{��L]Zɲd��F�'�*������?PK     ! W፟�   i    xl/workbook.xmlUT p'�p'�p'����N�0�_%ʝ�	���.ig�B�.���+o��T��?v�����2�/`Ʉ���k Ō�޾���=Y#�c�!��Ě��-���At6J@i���ֹuNB��eG3��F��^��hs�g
�����yt��:]R��}��[h��E�,����[ 23�(	�n��3���oU��A_����v����1jb�p�U�1>X7t����-��PK     ! �X%$!      xl/worksheets/sheet1.xmlUT p'�p'�p'���[n� ��+^��Q&m&]A� �8�
�hw_��@:i��x�?�6וO�2�G)Z�%)LPٍ������ёI
��o�!��f��>�����V-��k�4':�3n����JuG��G�n�~q&���)6���8;�k��)��哇�@�9���g�H���@8����ވ![����}�n�/��z�8m�Z[���ְg^�Le\ҩ�x�y�x�>oq������E��^D����W��2��H/�>��^z��C��-����
>��~h�PK     ! C��:  �   	         ��    [Content_Types].xmlUT p'�PK     ! gf�   �   	         ��|  _rels/.relsUT p'�PK     ! �DA��   �   	         ���  docProps/app.xmlUT p'�PK     ! ����   ;   	         ���  xl/_rels/workbook.xml.relsUT p'�PK     ! �Z  �   	         ���  xl/sharedStrings.xmlUT p'�PK     ! � �     	         ��	  xl/styles.xmlUT p'�PK     ! W፟�   i   	         ��F  xl/workbook.xmlUT p'�PK     ! �X%$!     	         ��T  xl/worksheets/sheet1.xmlUT p'�PK      H  �	    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E2B2BC9D-A816-4D0A-858B-1D023B3A8ACA}" type="datetime1">
              <a:rPr lang="ko-KR" altLang="en-US"/>
              <a:pPr lvl="0">
                <a:defRPr lang="ko-KR" altLang="en-US"/>
              </a:pPr>
              <a:t>2021-12-23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 lnSpcReduction="0"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09F4262C-968C-4EE9-8164-CE16364706B3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3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4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5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17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18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25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26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27.xml"  /><Relationship Id="rId2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slide" Target="../slides/slide28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</p:spPr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13</a:t>
            </a:fld>
            <a:endParaRPr lang="en-US" altLang="en-US"/>
          </a:p>
        </p:txBody>
      </p:sp>
    </p:spTree>
  </p:cSld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</p:spPr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14</a:t>
            </a:fld>
            <a:endParaRPr lang="en-US" altLang="en-US"/>
          </a:p>
        </p:txBody>
      </p:sp>
    </p:spTree>
  </p:cSld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</p:spPr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15</a:t>
            </a:fld>
            <a:endParaRPr lang="en-US" altLang="en-US"/>
          </a:p>
        </p:txBody>
      </p:sp>
    </p:spTree>
  </p:cSld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</p:spPr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17</a:t>
            </a:fld>
            <a:endParaRPr lang="en-US" altLang="en-US"/>
          </a:p>
        </p:txBody>
      </p:sp>
    </p:spTree>
  </p:cSld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</p:spPr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18</a:t>
            </a:fld>
            <a:endParaRPr lang="en-US" altLang="en-US"/>
          </a:p>
        </p:txBody>
      </p:sp>
    </p:spTree>
  </p:cSld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</p:spPr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25</a:t>
            </a:fld>
            <a:endParaRPr lang="en-US" altLang="en-US"/>
          </a:p>
        </p:txBody>
      </p:sp>
    </p:spTree>
  </p:cSld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</p:spPr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26</a:t>
            </a:fld>
            <a:endParaRPr lang="en-US" altLang="en-US"/>
          </a:p>
        </p:txBody>
      </p:sp>
    </p:spTree>
  </p:cSld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</p:spPr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27</a:t>
            </a:fld>
            <a:endParaRPr lang="en-US" altLang="en-US"/>
          </a:p>
        </p:txBody>
      </p:sp>
    </p:spTree>
  </p:cSld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</p:spPr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28</a:t>
            </a:fld>
            <a:endParaRPr lang="en-US" altLang="en-US"/>
          </a:p>
        </p:txBody>
      </p:sp>
    </p:spTree>
  </p:cSld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3C9D8-6061-4192-A60D-A4A4CCAC1D94}" type="datetime1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130426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F0EAF-3A10-493D-B65A-2E044B6782F3}" type="datetime1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857478" y="2214564"/>
            <a:ext cx="6477023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3FE48-92F1-49BB-A0E5-2A82A44F1332}" type="datetime1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5667-7A2A-4EE8-AA26-C191A1665439}" type="datetime1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C0C93-C199-40A9-AAF9-E85F8B6ED2F3}" type="datetime1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88EE4-97DB-42C5-88DA-EFBD19A23C55}" type="datetime1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6785F-48F8-45BD-B3BE-D9C07BC35D41}" type="datetime1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451C9-21BF-4EAB-82A2-F2D877824091}" type="datetime1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F8AE2-8420-428F-8628-84124F73B5EA}" type="datetime1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800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527C1-4D42-461D-ADAC-5F37AEBC92F7}" type="datetime1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53848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8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7" y="3984220"/>
            <a:ext cx="53848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3AC31-9E3E-44E1-B6FC-4CC8FB277400}" type="datetime1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CD40F-F207-4FE0-9833-F664D6B3913E}" type="datetime1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D921F-1808-47AA-B537-FBB1D2142126}" type="datetime1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0.xml"  /><Relationship Id="rId2" Type="http://schemas.openxmlformats.org/officeDocument/2006/relationships/image" Target="../media/image1.jpe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0.xml"  /><Relationship Id="rId2" Type="http://schemas.openxmlformats.org/officeDocument/2006/relationships/image" Target="../media/image1.jpe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0.xml"  /><Relationship Id="rId2" Type="http://schemas.openxmlformats.org/officeDocument/2006/relationships/image" Target="../media/image1.jpe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3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4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5.png"  /><Relationship Id="rId4" Type="http://schemas.openxmlformats.org/officeDocument/2006/relationships/hyperlink" Target="mailto:berner***@gmail.com" TargetMode="External"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0.xml"  /><Relationship Id="rId2" Type="http://schemas.openxmlformats.org/officeDocument/2006/relationships/image" Target="../media/image1.jpe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4.xml"  /><Relationship Id="rId3" Type="http://schemas.openxmlformats.org/officeDocument/2006/relationships/image" Target="../media/image6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5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jpe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0.xml"  /><Relationship Id="rId2" Type="http://schemas.openxmlformats.org/officeDocument/2006/relationships/image" Target="../media/image1.jpe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6.xml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7.xml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8.xml"  /><Relationship Id="rId3" Type="http://schemas.openxmlformats.org/officeDocument/2006/relationships/image" Target="../media/image7.png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9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8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0.xml"  /><Relationship Id="rId2" Type="http://schemas.openxmlformats.org/officeDocument/2006/relationships/image" Target="../media/image1.jpe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0.xml"  /><Relationship Id="rId2" Type="http://schemas.openxmlformats.org/officeDocument/2006/relationships/image" Target="../media/image1.jpe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chart" Target="../charts/chart1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chart" Target="../charts/char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chart" Target="../charts/chart3.xml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140" y="0"/>
            <a:ext cx="10808609" cy="6858000"/>
          </a:xfrm>
          <a:prstGeom prst="rect">
            <a:avLst/>
          </a:prstGeom>
        </p:spPr>
      </p:pic>
      <p:sp>
        <p:nvSpPr>
          <p:cNvPr id="7" name="Google Shape;80;p1"/>
          <p:cNvSpPr/>
          <p:nvPr/>
        </p:nvSpPr>
        <p:spPr>
          <a:xfrm>
            <a:off x="983290" y="719289"/>
            <a:ext cx="10324829" cy="5762324"/>
          </a:xfrm>
          <a:prstGeom prst="rect">
            <a:avLst/>
          </a:prstGeom>
          <a:solidFill>
            <a:schemeClr val="dk1">
              <a:alpha val="56862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 dirty="0" err="1">
                <a:solidFill>
                  <a:schemeClr val="bg1"/>
                </a:solidFill>
              </a:rPr>
              <a:t>캠플렉스</a:t>
            </a:r>
            <a:r>
              <a:rPr lang="ko-KR" altLang="en-US" dirty="0">
                <a:solidFill>
                  <a:schemeClr val="bg1"/>
                </a:solidFill>
              </a:rPr>
              <a:t> 관리자</a:t>
            </a:r>
          </a:p>
          <a:p>
            <a:pPr>
              <a:defRPr lang="ko-KR" altLang="en-US"/>
            </a:pPr>
            <a:r>
              <a:rPr lang="ko-KR" altLang="en-US" dirty="0">
                <a:solidFill>
                  <a:schemeClr val="bg1"/>
                </a:solidFill>
              </a:rPr>
              <a:t>페이지 스토리 보드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87875" y="3933064"/>
            <a:ext cx="208743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2200" b="1">
                <a:solidFill>
                  <a:schemeClr val="bg1"/>
                </a:solidFill>
              </a:rPr>
              <a:t>작성자 : 김도윤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340089" y="6496050"/>
            <a:ext cx="2844800" cy="365125"/>
          </a:xfrm>
        </p:spPr>
        <p:txBody>
          <a:bodyPr/>
          <a:lstStyle/>
          <a:p>
            <a:fld id="{AD22CD3B-FDDF-4998-970C-76E6E0BEC65F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5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688140" y="0"/>
            <a:ext cx="10808609" cy="6858000"/>
          </a:xfrm>
          <a:prstGeom prst="rect">
            <a:avLst/>
          </a:prstGeom>
        </p:spPr>
      </p:pic>
      <p:sp>
        <p:nvSpPr>
          <p:cNvPr id="4" name="Google Shape;80;p1"/>
          <p:cNvSpPr/>
          <p:nvPr/>
        </p:nvSpPr>
        <p:spPr>
          <a:xfrm>
            <a:off x="983290" y="719289"/>
            <a:ext cx="10324829" cy="5762324"/>
          </a:xfrm>
          <a:prstGeom prst="rect">
            <a:avLst/>
          </a:prstGeom>
          <a:solidFill>
            <a:schemeClr val="dk1">
              <a:alpha val="56860"/>
            </a:schemeClr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 sz="1400" b="0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>
                <a:solidFill>
                  <a:schemeClr val="bg1"/>
                </a:solidFill>
              </a:rPr>
              <a:t>회원 관리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9334681" y="6492875"/>
            <a:ext cx="2844800" cy="365125"/>
          </a:xfrm>
        </p:spPr>
        <p:txBody>
          <a:bodyPr/>
          <a:lstStyle/>
          <a:p>
            <a:fld id="{AD22CD3B-FDDF-4998-970C-76E6E0BEC65F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</p:cSld>
  <p:clrMapOvr>
    <a:masterClrMapping/>
  </p:clrMapOvr>
  <p:transition/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24000" y="0"/>
            <a:ext cx="9144000" cy="6858000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24882" y="1"/>
            <a:ext cx="9141233" cy="98069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524883" y="442001"/>
            <a:ext cx="1546739" cy="538693"/>
          </a:xfrm>
          <a:prstGeom prst="rect">
            <a:avLst/>
          </a:prstGeom>
          <a:solidFill>
            <a:schemeClr val="bg1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로고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524000" y="980693"/>
            <a:ext cx="1331594" cy="5877306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855595" y="980693"/>
            <a:ext cx="7812405" cy="5877306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768851" y="490346"/>
            <a:ext cx="60883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통계</a:t>
            </a:r>
            <a:endParaRPr lang="ko-KR" altLang="en-US" sz="1700" b="1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75848" y="491872"/>
            <a:ext cx="1082992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 u="sng">
                <a:solidFill>
                  <a:schemeClr val="bg1"/>
                </a:solidFill>
              </a:rPr>
              <a:t>회원 관리</a:t>
            </a:r>
            <a:endParaRPr lang="ko-KR" altLang="en-US" sz="1700" b="1" u="sng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243731" y="491872"/>
            <a:ext cx="108670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예약 관리</a:t>
            </a:r>
            <a:endParaRPr lang="ko-KR" altLang="en-US" sz="1700" b="1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80198" y="491872"/>
            <a:ext cx="1288542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게시판 관리</a:t>
            </a:r>
            <a:endParaRPr lang="ko-KR" altLang="en-US" sz="1700" b="1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210295" y="491872"/>
            <a:ext cx="1082421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상품 관리</a:t>
            </a:r>
            <a:endParaRPr lang="ko-KR" altLang="en-US" sz="1700" b="1">
              <a:solidFill>
                <a:schemeClr val="bg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631441" y="1544571"/>
            <a:ext cx="1106044" cy="444248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6" name="Google Shape;141;p6"/>
          <p:cNvSpPr/>
          <p:nvPr/>
        </p:nvSpPr>
        <p:spPr>
          <a:xfrm>
            <a:off x="1524883" y="1484756"/>
            <a:ext cx="250576" cy="202990"/>
          </a:xfrm>
          <a:prstGeom prst="ellipse">
            <a:avLst/>
          </a:prstGeom>
          <a:solidFill>
            <a:srgbClr val="d9959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1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lang="ko-KR" altLang="en-US" sz="10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25736" y="1618486"/>
            <a:ext cx="927928" cy="2941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400" u="sng">
                <a:solidFill>
                  <a:schemeClr val="bg2">
                    <a:lumMod val="10000"/>
                    <a:lumOff val="90000"/>
                  </a:schemeClr>
                </a:solidFill>
              </a:rPr>
              <a:t>회원 정보</a:t>
            </a:r>
            <a:endParaRPr lang="ko-KR" altLang="en-US" sz="1400" u="sng">
              <a:solidFill>
                <a:schemeClr val="bg2">
                  <a:lumMod val="10000"/>
                  <a:lumOff val="90000"/>
                </a:schemeClr>
              </a:solidFill>
            </a:endParaRPr>
          </a:p>
        </p:txBody>
      </p:sp>
      <p:graphicFrame>
        <p:nvGraphicFramePr>
          <p:cNvPr id="35" name="Google Shape;375;p12"/>
          <p:cNvGraphicFramePr/>
          <p:nvPr/>
        </p:nvGraphicFramePr>
        <p:xfrm>
          <a:off x="4164449" y="1765553"/>
          <a:ext cx="5388798" cy="286663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69293"/>
                <a:gridCol w="1183101"/>
                <a:gridCol w="1008112"/>
                <a:gridCol w="1728192"/>
                <a:gridCol w="900100"/>
              </a:tblGrid>
              <a:tr h="264675"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600" b="1" i="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번호</a:t>
                      </a:r>
                      <a:endParaRPr lang="ko-KR" altLang="en-US" sz="600" b="1" i="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>
                    <a:solidFill>
                      <a:srgbClr val="366092"/>
                    </a:solidFill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600" b="1" i="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아이디</a:t>
                      </a:r>
                      <a:endParaRPr lang="ko-KR" altLang="en-US" sz="600" b="1" i="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>
                    <a:solidFill>
                      <a:srgbClr val="366092"/>
                    </a:solidFill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600" b="1" i="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회원명</a:t>
                      </a:r>
                      <a:endParaRPr lang="ko-KR" altLang="en-US" sz="600" b="1" i="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>
                    <a:solidFill>
                      <a:srgbClr val="366092"/>
                    </a:solidFill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600" b="1" i="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전화번호</a:t>
                      </a:r>
                      <a:endParaRPr lang="ko-KR" altLang="en-US" sz="600" b="1" i="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>
                    <a:solidFill>
                      <a:srgbClr val="366092"/>
                    </a:solidFill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600" b="1" i="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가입일</a:t>
                      </a:r>
                      <a:endParaRPr lang="ko-KR" altLang="en-US" sz="600" b="1" i="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>
                    <a:solidFill>
                      <a:srgbClr val="366092"/>
                    </a:solidFill>
                  </a:tcPr>
                </a:tc>
              </a:tr>
              <a:tr h="219885"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  <a:endParaRPr lang="ko-KR" altLang="en-US" sz="600" b="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>
                    <a:noFill/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usr***@naver.com</a:t>
                      </a:r>
                      <a:endParaRPr lang="en-US" altLang="ko-KR" sz="600" b="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>
                    <a:noFill/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강백호</a:t>
                      </a:r>
                      <a:endParaRPr lang="ko-KR" altLang="en-US" sz="600" b="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>
                    <a:noFill/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010****1145</a:t>
                      </a:r>
                      <a:endParaRPr lang="en-US" altLang="ko-KR" sz="600" b="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>
                    <a:noFill/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2021</a:t>
                      </a:r>
                      <a:r>
                        <a:rPr lang="ko-KR" altLang="en-US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/12/01</a:t>
                      </a:r>
                      <a:endParaRPr lang="ko-KR" altLang="en-US" sz="600" b="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>
                    <a:noFill/>
                  </a:tcPr>
                </a:tc>
              </a:tr>
              <a:tr h="264675"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2</a:t>
                      </a:r>
                      <a:endParaRPr lang="ko-KR" sz="600" b="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>
                    <a:noFill/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testm***@naver.com</a:t>
                      </a:r>
                      <a:endParaRPr lang="en-US" altLang="ko-KR" sz="600" b="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>
                    <a:noFill/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손흥민</a:t>
                      </a:r>
                      <a:endParaRPr lang="ko-KR" altLang="en-US" sz="600" b="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>
                    <a:noFill/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010****9821</a:t>
                      </a:r>
                      <a:endParaRPr lang="en-US" altLang="ko-KR" sz="600" b="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>
                    <a:noFill/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2021</a:t>
                      </a:r>
                      <a:r>
                        <a:rPr lang="ko-KR" altLang="en-US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/11/28</a:t>
                      </a:r>
                      <a:endParaRPr lang="ko-KR" altLang="en-US" sz="600" b="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>
                    <a:noFill/>
                  </a:tcPr>
                </a:tc>
              </a:tr>
              <a:tr h="264675"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3</a:t>
                      </a:r>
                      <a:endParaRPr lang="ko-KR" sz="600" b="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>
                    <a:noFill/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berner***@gmail.com</a:t>
                      </a:r>
                      <a:endParaRPr lang="en-US" altLang="ko-KR" sz="600" b="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>
                    <a:noFill/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김도윤</a:t>
                      </a:r>
                      <a:endParaRPr lang="ko-KR" altLang="en-US" sz="600" b="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>
                    <a:noFill/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600" b="0" i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010****2285</a:t>
                      </a:r>
                      <a:endParaRPr lang="en-US" altLang="ko-KR" sz="600" b="0" i="0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>
                    <a:noFill/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2021</a:t>
                      </a:r>
                      <a:r>
                        <a:rPr lang="ko-KR" altLang="en-US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/11/11</a:t>
                      </a:r>
                      <a:endParaRPr lang="ko-KR" altLang="en-US" sz="600" b="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>
                    <a:noFill/>
                  </a:tcPr>
                </a:tc>
              </a:tr>
              <a:tr h="264675"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4</a:t>
                      </a:r>
                      <a:endParaRPr lang="ko-KR" sz="600" b="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>
                    <a:noFill/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exam***@gmail.com</a:t>
                      </a:r>
                      <a:endParaRPr lang="en-US" altLang="ko-KR" sz="600" b="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>
                    <a:noFill/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유재석</a:t>
                      </a:r>
                      <a:endParaRPr lang="ko-KR" altLang="en-US" sz="600" b="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>
                    <a:noFill/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600" b="0" i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0</a:t>
                      </a:r>
                      <a:r>
                        <a:rPr lang="en-US" altLang="ko-KR" sz="600" b="0" i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10****1245</a:t>
                      </a:r>
                      <a:endParaRPr lang="en-US" altLang="ko-KR" sz="600" b="0" i="0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>
                    <a:noFill/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2021</a:t>
                      </a:r>
                      <a:r>
                        <a:rPr lang="ko-KR" altLang="en-US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/10/30</a:t>
                      </a:r>
                      <a:endParaRPr lang="ko-KR" altLang="en-US" sz="600" b="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>
                    <a:noFill/>
                  </a:tcPr>
                </a:tc>
              </a:tr>
              <a:tr h="264675"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5</a:t>
                      </a:r>
                      <a:endParaRPr lang="ko-KR" sz="600" b="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>
                    <a:noFill/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tes***@protonmail.com</a:t>
                      </a:r>
                      <a:endParaRPr lang="en-US" altLang="ko-KR" sz="600" b="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>
                    <a:noFill/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박명수</a:t>
                      </a:r>
                      <a:endParaRPr lang="ko-KR" altLang="en-US" sz="600" b="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>
                    <a:noFill/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600" b="0" i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010****3536</a:t>
                      </a:r>
                      <a:endParaRPr lang="en-US" altLang="ko-KR" sz="600" b="0" i="0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>
                    <a:noFill/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2021</a:t>
                      </a:r>
                      <a:r>
                        <a:rPr lang="ko-KR" altLang="en-US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/10/30</a:t>
                      </a:r>
                      <a:endParaRPr lang="ko-KR" altLang="en-US" sz="600" b="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>
                    <a:noFill/>
                  </a:tcPr>
                </a:tc>
              </a:tr>
              <a:tr h="264675"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6</a:t>
                      </a:r>
                      <a:endParaRPr lang="ko-KR" sz="600" b="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>
                    <a:noFill/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na***@hanmail.com</a:t>
                      </a:r>
                      <a:endParaRPr lang="en-US" altLang="ko-KR" sz="600" b="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>
                    <a:noFill/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신동엽</a:t>
                      </a:r>
                      <a:endParaRPr lang="ko-KR" altLang="en-US" sz="600" b="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>
                    <a:noFill/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600" b="0" i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010****4579</a:t>
                      </a:r>
                      <a:endParaRPr lang="en-US" altLang="ko-KR" sz="600" b="0" i="0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>
                    <a:noFill/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2021</a:t>
                      </a:r>
                      <a:r>
                        <a:rPr lang="ko-KR" altLang="en-US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/10/27</a:t>
                      </a:r>
                      <a:endParaRPr lang="ko-KR" altLang="en-US" sz="600" b="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>
                    <a:noFill/>
                  </a:tcPr>
                </a:tc>
              </a:tr>
              <a:tr h="264675"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7</a:t>
                      </a:r>
                      <a:endParaRPr lang="ko-KR" sz="600" b="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>
                    <a:noFill/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h***@naver.com</a:t>
                      </a:r>
                      <a:endParaRPr lang="en-US" altLang="ko-KR" sz="600" b="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>
                    <a:noFill/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홍석천</a:t>
                      </a:r>
                      <a:endParaRPr lang="ko-KR" altLang="en-US" sz="600" b="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>
                    <a:noFill/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010****6357</a:t>
                      </a:r>
                      <a:endParaRPr lang="en-US" altLang="ko-KR" sz="600" b="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>
                    <a:noFill/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2021</a:t>
                      </a:r>
                      <a:r>
                        <a:rPr lang="ko-KR" altLang="en-US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/10/14</a:t>
                      </a:r>
                      <a:endParaRPr lang="ko-KR" altLang="en-US" sz="600" b="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>
                    <a:noFill/>
                  </a:tcPr>
                </a:tc>
              </a:tr>
              <a:tr h="264675"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8</a:t>
                      </a:r>
                      <a:endParaRPr lang="ko-KR" sz="600" b="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>
                    <a:noFill/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kim****@kakao.com</a:t>
                      </a:r>
                      <a:endParaRPr lang="en-US" altLang="ko-KR" sz="600" b="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>
                    <a:noFill/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김희원</a:t>
                      </a:r>
                      <a:endParaRPr lang="ko-KR" altLang="en-US" sz="600" b="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>
                    <a:noFill/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010****0914</a:t>
                      </a:r>
                      <a:endParaRPr lang="en-US" altLang="ko-KR" sz="600" b="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>
                    <a:noFill/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2021</a:t>
                      </a:r>
                      <a:r>
                        <a:rPr lang="ko-KR" altLang="en-US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/10/13</a:t>
                      </a:r>
                      <a:endParaRPr lang="ko-KR" altLang="en-US" sz="600" b="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>
                    <a:noFill/>
                  </a:tcPr>
                </a:tc>
              </a:tr>
              <a:tr h="264675"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9</a:t>
                      </a:r>
                      <a:endParaRPr lang="ko-KR" sz="600" b="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>
                    <a:noFill/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b***@nate.com</a:t>
                      </a:r>
                      <a:endParaRPr lang="en-US" altLang="ko-KR" sz="600" b="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>
                    <a:noFill/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백종원</a:t>
                      </a:r>
                      <a:endParaRPr lang="ko-KR" altLang="en-US" sz="600" b="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>
                    <a:noFill/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010****4128</a:t>
                      </a:r>
                      <a:endParaRPr lang="en-US" altLang="ko-KR" sz="600" b="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>
                    <a:noFill/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2021</a:t>
                      </a:r>
                      <a:r>
                        <a:rPr lang="ko-KR" altLang="en-US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/09/29</a:t>
                      </a:r>
                      <a:endParaRPr lang="ko-KR" altLang="en-US" sz="600" b="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>
                    <a:noFill/>
                  </a:tcPr>
                </a:tc>
              </a:tr>
              <a:tr h="264675"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10</a:t>
                      </a:r>
                      <a:endParaRPr lang="ko-KR" sz="600" b="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>
                    <a:noFill/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se***@gmail.com</a:t>
                      </a:r>
                      <a:endParaRPr lang="en-US" altLang="ko-KR" sz="600" b="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>
                    <a:noFill/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박세훈</a:t>
                      </a:r>
                      <a:endParaRPr lang="ko-KR" altLang="en-US" sz="600" b="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>
                    <a:noFill/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010****7787</a:t>
                      </a:r>
                      <a:endParaRPr lang="en-US" altLang="ko-KR" sz="600" b="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>
                    <a:noFill/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2021</a:t>
                      </a:r>
                      <a:r>
                        <a:rPr lang="ko-KR" altLang="en-US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/09/28</a:t>
                      </a:r>
                      <a:endParaRPr lang="ko-KR" altLang="en-US" sz="600" b="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>
                    <a:noFill/>
                  </a:tcPr>
                </a:tc>
              </a:tr>
            </a:tbl>
          </a:graphicData>
        </a:graphic>
      </p:graphicFrame>
      <p:grpSp>
        <p:nvGrpSpPr>
          <p:cNvPr id="36" name="Google Shape;376;p12"/>
          <p:cNvGrpSpPr/>
          <p:nvPr/>
        </p:nvGrpSpPr>
        <p:grpSpPr>
          <a:xfrm rot="0">
            <a:off x="5389417" y="4714249"/>
            <a:ext cx="2938862" cy="205114"/>
            <a:chOff x="3288158" y="2565336"/>
            <a:chExt cx="2938862" cy="205114"/>
          </a:xfrm>
        </p:grpSpPr>
        <p:pic>
          <p:nvPicPr>
            <p:cNvPr id="37" name="Google Shape;377;p12"/>
            <p:cNvPicPr/>
            <p:nvPr/>
          </p:nvPicPr>
          <p:blipFill rotWithShape="1">
            <a:blip r:embed="rId2">
              <a:alphaModFix/>
            </a:blip>
            <a:srcRect/>
            <a:stretch>
              <a:fillRect/>
            </a:stretch>
          </p:blipFill>
          <p:spPr>
            <a:xfrm>
              <a:off x="3288158" y="2565336"/>
              <a:ext cx="2938862" cy="205114"/>
            </a:xfrm>
            <a:prstGeom prst="rect">
              <a:avLst/>
            </a:prstGeom>
            <a:noFill/>
            <a:ln w="9525" cap="flat" cmpd="sng">
              <a:solidFill>
                <a:srgbClr val="a5a5a5"/>
              </a:solidFill>
              <a:prstDash val="solid"/>
              <a:miter/>
            </a:ln>
          </p:spPr>
        </p:pic>
        <p:sp>
          <p:nvSpPr>
            <p:cNvPr id="38" name="Google Shape;378;p12"/>
            <p:cNvSpPr/>
            <p:nvPr/>
          </p:nvSpPr>
          <p:spPr>
            <a:xfrm>
              <a:off x="3809142" y="2590494"/>
              <a:ext cx="239949" cy="148981"/>
            </a:xfrm>
            <a:prstGeom prst="rect">
              <a:avLst/>
            </a:prstGeom>
            <a:solidFill>
              <a:srgbClr val="366092"/>
            </a:solidFill>
            <a:ln>
              <a:noFill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algn="ctr">
                <a:spcBef>
                  <a:spcPct val="0"/>
                </a:spcBef>
                <a:spcAft>
                  <a:spcPct val="0"/>
                </a:spcAft>
                <a:defRPr lang="ko-KR" altLang="en-US"/>
              </a:pPr>
              <a:r>
                <a:rPr lang="en-US" altLang="ko-KR" sz="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lang="en-US" altLang="ko-KR" sz="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aphicFrame>
        <p:nvGraphicFramePr>
          <p:cNvPr id="42" name="Google Shape;117;p6"/>
          <p:cNvGraphicFramePr/>
          <p:nvPr/>
        </p:nvGraphicFramePr>
        <p:xfrm>
          <a:off x="2855595" y="5002636"/>
          <a:ext cx="7814155" cy="184672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73205"/>
                <a:gridCol w="7440950"/>
              </a:tblGrid>
              <a:tr h="209675">
                <a:tc gridSpan="2">
                  <a:txBody>
                    <a:bodyPr vert="horz" lIns="91450" tIns="34300" rIns="91450" bIns="34300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lang="ko-KR" sz="1000" b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34300" marB="34300" anchor="ctr"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 marL="91440" marR="91440"/>
                </a:tc>
              </a:tr>
              <a:tr h="338868">
                <a:tc>
                  <a:txBody>
                    <a:bodyPr vert="horz" lIns="91450" tIns="34300" rIns="91450" bIns="34300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  <a:endParaRPr lang="ko-KR" altLang="en-US" sz="100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   회원 관리 페이지에는 회원 정보 리스트를 조회</a:t>
                      </a: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288032">
                <a:tc>
                  <a:txBody>
                    <a:bodyPr vert="horz" lIns="91450" tIns="34300" rIns="91450" bIns="34300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2</a:t>
                      </a:r>
                      <a:endParaRPr lang="ko-KR" altLang="en-US" sz="100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   리스트는 최신 가입일자 순으로 기본 정렬</a:t>
                      </a: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252028">
                <a:tc>
                  <a:txBody>
                    <a:bodyPr vert="horz" lIns="91450" tIns="34300" rIns="91450" bIns="34300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3</a:t>
                      </a:r>
                      <a:endParaRPr lang="ko-KR" altLang="en-US" sz="100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회원명을 키워드로 검색 가능, 검색 기본값은 최근 가입일 순으로 출력</a:t>
                      </a: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73400">
                <a:tc>
                  <a:txBody>
                    <a:bodyPr vert="horz" lIns="91450" tIns="34300" rIns="91450" bIns="34300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4</a:t>
                      </a:r>
                      <a:endParaRPr lang="ko-KR" altLang="en-US" sz="100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한 페이지에 보여질 회원 수는 10명으로 하단의 숫자 2 를 클릭하면 11번부터 20번까지의 리스트를 출력</a:t>
                      </a: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&lt;&lt; , &gt;&gt;버튼은 첫 페이지, 마지막 페이지로 이동하고 &lt; , &gt; 버튼은 이전 목록과 다음 목록으로 이동 </a:t>
                      </a: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73400">
                <a:tc>
                  <a:txBody>
                    <a:bodyPr vert="horz" lIns="91450" tIns="34300" rIns="91450" bIns="34300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endParaRPr lang="ko-KR" altLang="en-US" sz="100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리스트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en-US" altLang="ko-KR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 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: 750px </a:t>
                      </a:r>
                      <a:r>
                        <a:rPr lang="en-US" altLang="ko-KR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height 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: 520px</a:t>
                      </a:r>
                      <a:endParaRPr lang="en-US" altLang="ko-KR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43" name="모서리가 둥근 직사각형 42"/>
          <p:cNvSpPr/>
          <p:nvPr/>
        </p:nvSpPr>
        <p:spPr>
          <a:xfrm>
            <a:off x="8784468" y="1772816"/>
            <a:ext cx="709488" cy="274319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4" name="Google Shape;141;p6"/>
          <p:cNvSpPr/>
          <p:nvPr/>
        </p:nvSpPr>
        <p:spPr>
          <a:xfrm>
            <a:off x="8713912" y="1641834"/>
            <a:ext cx="250576" cy="202990"/>
          </a:xfrm>
          <a:prstGeom prst="ellipse">
            <a:avLst/>
          </a:prstGeom>
          <a:solidFill>
            <a:srgbClr val="d9959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1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lang="ko-KR" altLang="en-US" sz="10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5303900" y="4655957"/>
            <a:ext cx="3168396" cy="274319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6" name="Google Shape;141;p6"/>
          <p:cNvSpPr/>
          <p:nvPr/>
        </p:nvSpPr>
        <p:spPr>
          <a:xfrm>
            <a:off x="5197343" y="4570231"/>
            <a:ext cx="250576" cy="202990"/>
          </a:xfrm>
          <a:prstGeom prst="ellipse">
            <a:avLst/>
          </a:prstGeom>
          <a:solidFill>
            <a:srgbClr val="d9959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1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lang="ko-KR" altLang="en-US" sz="10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5" name="Google Shape;119;p6"/>
          <p:cNvGraphicFramePr/>
          <p:nvPr/>
        </p:nvGraphicFramePr>
        <p:xfrm>
          <a:off x="1524882" y="1"/>
          <a:ext cx="9141232" cy="4420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52657"/>
                <a:gridCol w="745449"/>
                <a:gridCol w="748173"/>
                <a:gridCol w="2275637"/>
                <a:gridCol w="961184"/>
                <a:gridCol w="1904524"/>
                <a:gridCol w="655501"/>
                <a:gridCol w="1298107"/>
              </a:tblGrid>
              <a:tr h="221000">
                <a:tc gridSpan="2">
                  <a:txBody>
                    <a:bodyPr vert="horz" lIns="77950" tIns="34300" rIns="77950" bIns="34300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캠플렉스</a:t>
                      </a:r>
                      <a:endParaRPr lang="ko-KR" altLang="en-US" sz="1000" b="1" i="0" kern="120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 marL="91440" marR="91440"/>
                </a:tc>
                <a:tc>
                  <a:txBody>
                    <a:bodyPr vert="horz" lIns="77950" tIns="34300" rIns="77950" bIns="34300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페이지명</a:t>
                      </a:r>
                      <a:endParaRPr lang="ko-KR" sz="1000" i="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회원 정보</a:t>
                      </a:r>
                      <a:endParaRPr lang="ko-KR" sz="1000" b="1" i="0" kern="120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rgbClr val="d8d8d8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 넘버</a:t>
                      </a:r>
                      <a:endParaRPr lang="ko-KR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en-US" altLang="ko-KR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03</a:t>
                      </a:r>
                      <a:r>
                        <a:rPr lang="ko-KR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  </a:t>
                      </a: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회원 관리</a:t>
                      </a:r>
                      <a:r>
                        <a:rPr lang="ko-KR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 </a:t>
                      </a:r>
                      <a:endParaRPr lang="ko-KR" sz="1000" b="1" i="0" kern="120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lang="ko-KR" sz="1000" i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김 도 윤</a:t>
                      </a:r>
                      <a:endParaRPr lang="ko-KR" altLang="en-US" sz="1000" b="1" i="0" kern="120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</a:tr>
              <a:tr h="221000">
                <a:tc>
                  <a:txBody>
                    <a:bodyPr vert="horz" lIns="77950" tIns="34300" rIns="77950" bIns="34300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경로</a:t>
                      </a:r>
                      <a:endParaRPr lang="ko-KR" sz="1000" i="0">
                        <a:solidFill>
                          <a:srgbClr val="0c0c0c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 vert="horz" lIns="77950" tIns="34300" rIns="77950" bIns="34300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회원관리 </a:t>
                      </a:r>
                      <a:r>
                        <a:rPr lang="en-US" altLang="ko-KR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&gt; </a:t>
                      </a:r>
                      <a:r>
                        <a:rPr lang="ko-KR" altLang="en-US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회원정보</a:t>
                      </a:r>
                      <a:endParaRPr lang="ko-KR" altLang="en-US" sz="1000" b="1" i="0">
                        <a:solidFill>
                          <a:srgbClr val="0c0c0c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47" name="TextBox 46"/>
          <p:cNvSpPr txBox="1"/>
          <p:nvPr/>
        </p:nvSpPr>
        <p:spPr>
          <a:xfrm>
            <a:off x="4572000" y="1376055"/>
            <a:ext cx="906566" cy="2424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 lang="ko-KR" altLang="en-US"/>
            </a:pPr>
            <a:endParaRPr lang="ko-KR" altLang="en-US" sz="1000">
              <a:ln w="9525">
                <a:solidFill>
                  <a:schemeClr val="tx1"/>
                </a:solidFill>
              </a:ln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533290" y="1357805"/>
            <a:ext cx="541496" cy="240653"/>
          </a:xfrm>
          <a:prstGeom prst="rect">
            <a:avLst/>
          </a:prstGeom>
          <a:solidFill>
            <a:srgbClr val="315f97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bg1"/>
                </a:solidFill>
              </a:rPr>
              <a:t>검색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49" name="모서리가 둥근 직사각형 14"/>
          <p:cNvSpPr/>
          <p:nvPr/>
        </p:nvSpPr>
        <p:spPr>
          <a:xfrm>
            <a:off x="4512539" y="1310986"/>
            <a:ext cx="1562247" cy="323619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0" name="Google Shape;141;p6"/>
          <p:cNvSpPr/>
          <p:nvPr/>
        </p:nvSpPr>
        <p:spPr>
          <a:xfrm>
            <a:off x="4387250" y="1209491"/>
            <a:ext cx="250576" cy="202990"/>
          </a:xfrm>
          <a:prstGeom prst="ellipse">
            <a:avLst/>
          </a:prstGeom>
          <a:solidFill>
            <a:srgbClr val="d9959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1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lang="ko-KR" altLang="en-US" sz="10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9347200" y="6484239"/>
            <a:ext cx="2844800" cy="365125"/>
          </a:xfrm>
        </p:spPr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en-US" altLang="en-US"/>
              <a:pPr lvl="0">
                <a:defRPr lang="ko-KR" altLang="en-US"/>
              </a:pPr>
              <a:t>11</a:t>
            </a:fld>
            <a:endParaRPr lang="en-US" altLang="en-US"/>
          </a:p>
        </p:txBody>
      </p:sp>
      <p:sp>
        <p:nvSpPr>
          <p:cNvPr id="51" name="TextBox 38"/>
          <p:cNvSpPr txBox="1"/>
          <p:nvPr/>
        </p:nvSpPr>
        <p:spPr>
          <a:xfrm>
            <a:off x="5854409" y="980728"/>
            <a:ext cx="1865352" cy="364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b="1"/>
              <a:t>회원 리스트</a:t>
            </a:r>
            <a:endParaRPr lang="ko-KR" altLang="en-US" b="1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5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688140" y="0"/>
            <a:ext cx="10808609" cy="6858000"/>
          </a:xfrm>
          <a:prstGeom prst="rect">
            <a:avLst/>
          </a:prstGeom>
        </p:spPr>
      </p:pic>
      <p:sp>
        <p:nvSpPr>
          <p:cNvPr id="4" name="Google Shape;80;p1"/>
          <p:cNvSpPr/>
          <p:nvPr/>
        </p:nvSpPr>
        <p:spPr>
          <a:xfrm>
            <a:off x="983290" y="719289"/>
            <a:ext cx="10324829" cy="5762324"/>
          </a:xfrm>
          <a:prstGeom prst="rect">
            <a:avLst/>
          </a:prstGeom>
          <a:solidFill>
            <a:schemeClr val="dk1">
              <a:alpha val="56860"/>
            </a:schemeClr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 sz="1400" b="0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>
                <a:solidFill>
                  <a:schemeClr val="bg1"/>
                </a:solidFill>
              </a:rPr>
              <a:t>예약 관리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9347200" y="6481613"/>
            <a:ext cx="2844800" cy="365125"/>
          </a:xfrm>
        </p:spPr>
        <p:txBody>
          <a:bodyPr/>
          <a:lstStyle/>
          <a:p>
            <a:fld id="{AD22CD3B-FDDF-4998-970C-76E6E0BEC65F}" type="slidenum">
              <a:rPr lang="ko-KR" altLang="en-US" smtClean="0"/>
              <a:pPr/>
              <a:t>12</a:t>
            </a:fld>
            <a:endParaRPr lang="ko-KR" altLang="en-US" dirty="0"/>
          </a:p>
        </p:txBody>
      </p:sp>
    </p:spTree>
  </p:cSld>
  <p:clrMapOvr>
    <a:masterClrMapping/>
  </p:clrMapOvr>
  <p:transition/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24000" y="0"/>
            <a:ext cx="9144000" cy="6858000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24882" y="442001"/>
            <a:ext cx="9141233" cy="53869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524883" y="442001"/>
            <a:ext cx="1546739" cy="538693"/>
          </a:xfrm>
          <a:prstGeom prst="rect">
            <a:avLst/>
          </a:prstGeom>
          <a:solidFill>
            <a:schemeClr val="bg1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로고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524000" y="980693"/>
            <a:ext cx="1331594" cy="5877306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855595" y="980693"/>
            <a:ext cx="7812405" cy="5877306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768851" y="490346"/>
            <a:ext cx="60883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통계</a:t>
            </a:r>
            <a:endParaRPr lang="ko-KR" altLang="en-US" sz="1700" b="1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75848" y="491872"/>
            <a:ext cx="1082992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회원 관리</a:t>
            </a:r>
            <a:endParaRPr lang="ko-KR" altLang="en-US" sz="1700" b="1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243731" y="491872"/>
            <a:ext cx="108670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 u="sng">
                <a:solidFill>
                  <a:schemeClr val="bg1"/>
                </a:solidFill>
              </a:rPr>
              <a:t>예약 관리</a:t>
            </a:r>
            <a:endParaRPr lang="ko-KR" altLang="en-US" sz="1700" b="1" u="sng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80198" y="491872"/>
            <a:ext cx="1288542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게시판 관리</a:t>
            </a:r>
            <a:endParaRPr lang="ko-KR" altLang="en-US" sz="1700" b="1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210295" y="491872"/>
            <a:ext cx="1031051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상품관리</a:t>
            </a:r>
            <a:endParaRPr lang="ko-KR" altLang="en-US" sz="1700" b="1">
              <a:solidFill>
                <a:schemeClr val="bg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631441" y="1544571"/>
            <a:ext cx="1174624" cy="444248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6" name="Google Shape;141;p6"/>
          <p:cNvSpPr/>
          <p:nvPr/>
        </p:nvSpPr>
        <p:spPr>
          <a:xfrm>
            <a:off x="1524883" y="1484756"/>
            <a:ext cx="250576" cy="202990"/>
          </a:xfrm>
          <a:prstGeom prst="ellipse">
            <a:avLst/>
          </a:prstGeom>
          <a:solidFill>
            <a:srgbClr val="d9959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1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lang="ko-KR" altLang="en-US" sz="10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03449" y="1618486"/>
            <a:ext cx="1102616" cy="2941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400" u="sng">
                <a:solidFill>
                  <a:schemeClr val="bg2">
                    <a:lumMod val="10000"/>
                    <a:lumOff val="90000"/>
                  </a:schemeClr>
                </a:solidFill>
              </a:rPr>
              <a:t>예약 리스트</a:t>
            </a:r>
            <a:endParaRPr lang="ko-KR" altLang="en-US" sz="1400" u="sng">
              <a:solidFill>
                <a:schemeClr val="bg2">
                  <a:lumMod val="10000"/>
                  <a:lumOff val="90000"/>
                </a:schemeClr>
              </a:solidFill>
            </a:endParaRPr>
          </a:p>
        </p:txBody>
      </p:sp>
      <p:grpSp>
        <p:nvGrpSpPr>
          <p:cNvPr id="36" name="Google Shape;376;p12"/>
          <p:cNvGrpSpPr/>
          <p:nvPr/>
        </p:nvGrpSpPr>
        <p:grpSpPr>
          <a:xfrm rot="0">
            <a:off x="5389417" y="4365117"/>
            <a:ext cx="2938862" cy="205114"/>
            <a:chOff x="3288158" y="2565336"/>
            <a:chExt cx="2938862" cy="205114"/>
          </a:xfrm>
        </p:grpSpPr>
        <p:pic>
          <p:nvPicPr>
            <p:cNvPr id="37" name="Google Shape;377;p12"/>
            <p:cNvPicPr/>
            <p:nvPr/>
          </p:nvPicPr>
          <p:blipFill rotWithShape="1">
            <a:blip r:embed="rId3">
              <a:alphaModFix/>
            </a:blip>
            <a:srcRect/>
            <a:stretch>
              <a:fillRect/>
            </a:stretch>
          </p:blipFill>
          <p:spPr>
            <a:xfrm>
              <a:off x="3288158" y="2565336"/>
              <a:ext cx="2938862" cy="205114"/>
            </a:xfrm>
            <a:prstGeom prst="rect">
              <a:avLst/>
            </a:prstGeom>
            <a:noFill/>
            <a:ln w="9525" cap="flat" cmpd="sng">
              <a:solidFill>
                <a:srgbClr val="a5a5a5"/>
              </a:solidFill>
              <a:prstDash val="solid"/>
              <a:miter/>
            </a:ln>
          </p:spPr>
        </p:pic>
        <p:sp>
          <p:nvSpPr>
            <p:cNvPr id="38" name="Google Shape;378;p12"/>
            <p:cNvSpPr/>
            <p:nvPr/>
          </p:nvSpPr>
          <p:spPr>
            <a:xfrm>
              <a:off x="3809142" y="2590494"/>
              <a:ext cx="239949" cy="148981"/>
            </a:xfrm>
            <a:prstGeom prst="rect">
              <a:avLst/>
            </a:prstGeom>
            <a:solidFill>
              <a:srgbClr val="366092"/>
            </a:solidFill>
            <a:ln>
              <a:noFill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algn="ctr">
                <a:spcBef>
                  <a:spcPct val="0"/>
                </a:spcBef>
                <a:spcAft>
                  <a:spcPct val="0"/>
                </a:spcAft>
                <a:defRPr lang="ko-KR" altLang="en-US"/>
              </a:pPr>
              <a:r>
                <a:rPr lang="en-US" altLang="ko-KR" sz="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lang="en-US" altLang="ko-KR" sz="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aphicFrame>
        <p:nvGraphicFramePr>
          <p:cNvPr id="42" name="Google Shape;117;p6"/>
          <p:cNvGraphicFramePr/>
          <p:nvPr/>
        </p:nvGraphicFramePr>
        <p:xfrm>
          <a:off x="2853691" y="5059493"/>
          <a:ext cx="7814336" cy="1798507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73386"/>
                <a:gridCol w="7440950"/>
              </a:tblGrid>
              <a:tr h="209675">
                <a:tc gridSpan="2">
                  <a:txBody>
                    <a:bodyPr vert="horz" lIns="91450" tIns="34300" rIns="91450" bIns="34300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lang="ko-KR" sz="1000" b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34300" marB="34300" anchor="ctr"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 marL="91440" marR="91440"/>
                </a:tc>
              </a:tr>
              <a:tr h="410905">
                <a:tc>
                  <a:txBody>
                    <a:bodyPr vert="horz" lIns="91450" tIns="34300" rIns="91450" bIns="34300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예약 관리를 클릭하면 예약관리 메인으로 실시간 예약 카테고리가 자동 출력</a:t>
                      </a: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실시간 예약 페이지에는 회원들이 예약하고 입금까지 완료된 것들만 리스트로 출력</a:t>
                      </a: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29890">
                <a:tc>
                  <a:txBody>
                    <a:bodyPr vert="horz" lIns="91450" tIns="34300" rIns="91450" bIns="34300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2</a:t>
                      </a: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회원 이름, 상품명을 키워드로 검색, 검색 기본값은 예약일이 최근일자 기준으로 출력</a:t>
                      </a: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31059">
                <a:tc>
                  <a:txBody>
                    <a:bodyPr vert="horz" lIns="91450" tIns="34300" rIns="91450" bIns="34300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3</a:t>
                      </a: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한 페이지에 보여질 예약 수는 5개로 하단의 숫자 2 를 클릭하면 그 다음 5개의 리스트를 출력</a:t>
                      </a: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&lt;&lt; , &gt;&gt;버튼은 첫 페이지, 마지막 페이지로 이동하고 &lt; , &gt; 버튼은 이전 목록과 다음 목록으로 이동 </a:t>
                      </a: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05653">
                <a:tc>
                  <a:txBody>
                    <a:bodyPr vert="horz" lIns="91450" tIns="34300" rIns="91450" bIns="34300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리스트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en-US" altLang="ko-KR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 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: 750px </a:t>
                      </a:r>
                      <a:r>
                        <a:rPr lang="en-US" altLang="ko-KR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height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: 320px</a:t>
                      </a:r>
                      <a:endParaRPr lang="en-US" altLang="ko-KR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1775460" y="2211046"/>
            <a:ext cx="992505" cy="5111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ko-KR" altLang="en-US" sz="1400">
                <a:solidFill>
                  <a:schemeClr val="bg2">
                    <a:lumMod val="10000"/>
                    <a:lumOff val="90000"/>
                  </a:schemeClr>
                </a:solidFill>
              </a:rPr>
              <a:t>신규 예약 </a:t>
            </a:r>
            <a:endParaRPr lang="ko-KR" altLang="en-US" sz="1400">
              <a:solidFill>
                <a:schemeClr val="bg2">
                  <a:lumMod val="10000"/>
                  <a:lumOff val="90000"/>
                </a:schemeClr>
              </a:solidFill>
            </a:endParaRPr>
          </a:p>
          <a:p>
            <a:pPr algn="ctr">
              <a:defRPr lang="ko-KR" altLang="en-US"/>
            </a:pPr>
            <a:r>
              <a:rPr lang="ko-KR" altLang="en-US" sz="1400">
                <a:solidFill>
                  <a:schemeClr val="bg2">
                    <a:lumMod val="10000"/>
                    <a:lumOff val="90000"/>
                  </a:schemeClr>
                </a:solidFill>
              </a:rPr>
              <a:t>리스트</a:t>
            </a:r>
            <a:endParaRPr lang="ko-KR" altLang="en-US" sz="1400">
              <a:solidFill>
                <a:schemeClr val="bg2">
                  <a:lumMod val="10000"/>
                  <a:lumOff val="90000"/>
                </a:schemeClr>
              </a:solidFill>
            </a:endParaRPr>
          </a:p>
        </p:txBody>
      </p:sp>
      <p:graphicFrame>
        <p:nvGraphicFramePr>
          <p:cNvPr id="52" name="Google Shape;849;p29"/>
          <p:cNvGraphicFramePr/>
          <p:nvPr/>
        </p:nvGraphicFramePr>
        <p:xfrm>
          <a:off x="3731120" y="1716871"/>
          <a:ext cx="6059478" cy="222181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673040"/>
                <a:gridCol w="505883"/>
                <a:gridCol w="1241191"/>
                <a:gridCol w="810122"/>
                <a:gridCol w="810122"/>
                <a:gridCol w="1009560"/>
                <a:gridCol w="1009560"/>
              </a:tblGrid>
              <a:tr h="265353"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800" b="1" i="0">
                          <a:solidFill>
                            <a:schemeClr val="bg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예약번호</a:t>
                      </a:r>
                      <a:endParaRPr lang="ko-KR" altLang="en-US" sz="800" b="1" i="0">
                        <a:solidFill>
                          <a:schemeClr val="bg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>
                    <a:solidFill>
                      <a:srgbClr val="315f97"/>
                    </a:solidFill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800" b="1" i="0">
                          <a:solidFill>
                            <a:schemeClr val="bg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상품명</a:t>
                      </a:r>
                      <a:endParaRPr lang="ko-KR" altLang="en-US" sz="800" b="1" i="0">
                        <a:solidFill>
                          <a:schemeClr val="bg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>
                    <a:solidFill>
                      <a:srgbClr val="315f97"/>
                    </a:solidFill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800" b="1" i="0">
                          <a:solidFill>
                            <a:schemeClr val="bg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회원명</a:t>
                      </a:r>
                      <a:endParaRPr lang="ko-KR" altLang="en-US" sz="800" b="1" i="0">
                        <a:solidFill>
                          <a:schemeClr val="bg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>
                    <a:solidFill>
                      <a:srgbClr val="315f97"/>
                    </a:solidFill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800" b="1" i="0">
                          <a:solidFill>
                            <a:schemeClr val="bg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총 금액</a:t>
                      </a:r>
                      <a:endParaRPr lang="ko-KR" altLang="en-US" sz="800" b="1" i="0">
                        <a:solidFill>
                          <a:schemeClr val="bg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>
                    <a:solidFill>
                      <a:srgbClr val="315f97"/>
                    </a:solidFill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800" b="1" i="0">
                          <a:solidFill>
                            <a:schemeClr val="bg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예약 신청일</a:t>
                      </a:r>
                      <a:endParaRPr lang="ko-KR" altLang="en-US" sz="800" b="1" i="0">
                        <a:solidFill>
                          <a:schemeClr val="bg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>
                    <a:solidFill>
                      <a:srgbClr val="315f97"/>
                    </a:solidFill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800" b="1" i="0">
                          <a:solidFill>
                            <a:schemeClr val="bg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예약 시작일</a:t>
                      </a:r>
                      <a:endParaRPr lang="ko-KR" altLang="en-US" sz="800" b="1" i="0">
                        <a:solidFill>
                          <a:schemeClr val="bg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>
                    <a:solidFill>
                      <a:srgbClr val="315f97"/>
                    </a:solidFill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800" b="1" i="0">
                          <a:solidFill>
                            <a:schemeClr val="bg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예약 종료일</a:t>
                      </a:r>
                      <a:endParaRPr lang="ko-KR" altLang="en-US" sz="800" b="1" i="0">
                        <a:solidFill>
                          <a:schemeClr val="bg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>
                    <a:solidFill>
                      <a:srgbClr val="315f97"/>
                    </a:solidFill>
                  </a:tcPr>
                </a:tc>
              </a:tr>
              <a:tr h="367675">
                <a:tc>
                  <a:txBody>
                    <a:bodyPr vert="horz" lIns="91450" tIns="45725" rIns="91450" bIns="45725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003</a:t>
                      </a:r>
                      <a:endParaRPr lang="ko-KR" altLang="en-US" sz="900" b="1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 vert="horz" lIns="91450" tIns="45725" rIns="91450" bIns="45725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오토</a:t>
                      </a:r>
                      <a:r>
                        <a:rPr lang="en-US" altLang="ko-KR" sz="900" i="0"/>
                        <a:t>A</a:t>
                      </a:r>
                      <a:endParaRPr lang="en-US" altLang="ko-KR" sz="900" i="0"/>
                    </a:p>
                  </a:txBody>
                  <a:tcPr marL="91450" marR="91450" marT="45725" marB="45725"/>
                </a:tc>
                <a:tc>
                  <a:txBody>
                    <a:bodyPr vert="horz" lIns="91450" tIns="45725" rIns="91450" bIns="45725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김도윤</a:t>
                      </a:r>
                      <a:endParaRPr lang="ko-KR" altLang="en-US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 vert="horz" lIns="91450" tIns="45725" rIns="91450" bIns="45725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60,000</a:t>
                      </a:r>
                      <a:endParaRPr lang="ko-KR" altLang="en-US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 vert="horz" lIns="91450" tIns="45725" rIns="91450" bIns="45725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2021/12/01</a:t>
                      </a:r>
                      <a:endParaRPr lang="ko-KR" altLang="en-US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 vert="horz" lIns="91450" tIns="45725" rIns="91450" bIns="45725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2022/01/15</a:t>
                      </a:r>
                      <a:endParaRPr lang="ko-KR" altLang="en-US" sz="900" i="0"/>
                    </a:p>
                  </a:txBody>
                  <a:tcPr marL="91450" marR="91450" marT="45725" marB="45725"/>
                </a:tc>
                <a:tc>
                  <a:txBody>
                    <a:bodyPr vert="horz" lIns="91450" tIns="45725" rIns="91450" bIns="45725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2022/01/16</a:t>
                      </a:r>
                      <a:endParaRPr lang="ko-KR" altLang="en-US" sz="900" i="0"/>
                    </a:p>
                  </a:txBody>
                  <a:tcPr marL="91450" marR="91450" marT="45725" marB="45725"/>
                </a:tc>
              </a:tr>
              <a:tr h="501025">
                <a:tc>
                  <a:txBody>
                    <a:bodyPr vert="horz" lIns="91450" tIns="45725" rIns="91450" bIns="45725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002</a:t>
                      </a:r>
                      <a:endParaRPr lang="ko-KR" altLang="en-US" sz="900" b="1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 vert="horz" lIns="91450" tIns="45725" rIns="91450" bIns="45725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차박</a:t>
                      </a:r>
                      <a:r>
                        <a:rPr lang="en-US" altLang="ko-KR" sz="900" i="0"/>
                        <a:t>B</a:t>
                      </a:r>
                      <a:endParaRPr lang="en-US" altLang="ko-KR" sz="900" i="0"/>
                    </a:p>
                  </a:txBody>
                  <a:tcPr marL="91450" marR="91450" marT="45725" marB="45725"/>
                </a:tc>
                <a:tc>
                  <a:txBody>
                    <a:bodyPr vert="horz" lIns="91450" tIns="45725" rIns="91450" bIns="45725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이형민</a:t>
                      </a:r>
                      <a:endParaRPr lang="ko-KR" altLang="en-US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 vert="horz" lIns="91450" tIns="45725" rIns="91450" bIns="45725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100,000</a:t>
                      </a:r>
                      <a:endParaRPr lang="ko-KR" altLang="en-US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 vert="horz" lIns="91450" tIns="45725" rIns="91450" bIns="45725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2021/12/01</a:t>
                      </a:r>
                      <a:endParaRPr lang="ko-KR" altLang="en-US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 vert="horz" lIns="91450" tIns="45725" rIns="91450" bIns="45725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2021/10/11</a:t>
                      </a:r>
                      <a:endParaRPr lang="ko-KR" altLang="en-US" sz="900" i="0"/>
                    </a:p>
                  </a:txBody>
                  <a:tcPr marL="91450" marR="91450" marT="45725" marB="45725"/>
                </a:tc>
                <a:tc>
                  <a:txBody>
                    <a:bodyPr vert="horz" lIns="91450" tIns="45725" rIns="91450" bIns="45725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2021/10/12</a:t>
                      </a:r>
                      <a:endParaRPr lang="ko-KR" altLang="en-US" sz="900" i="0"/>
                    </a:p>
                  </a:txBody>
                  <a:tcPr marL="91450" marR="91450" marT="45725" marB="45725"/>
                </a:tc>
              </a:tr>
              <a:tr h="367675">
                <a:tc>
                  <a:txBody>
                    <a:bodyPr vert="horz" lIns="91450" tIns="45725" rIns="91450" bIns="45725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001</a:t>
                      </a:r>
                      <a:endParaRPr lang="ko-KR" altLang="en-US" sz="900" b="1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 vert="horz" lIns="91450" tIns="45725" rIns="91450" bIns="45725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글램핑</a:t>
                      </a:r>
                      <a:r>
                        <a:rPr lang="en-US" altLang="ko-KR" sz="900" i="0"/>
                        <a:t>D</a:t>
                      </a:r>
                      <a:endParaRPr lang="en-US" altLang="ko-KR" sz="900" i="0"/>
                    </a:p>
                  </a:txBody>
                  <a:tcPr marL="91450" marR="91450" marT="45725" marB="45725"/>
                </a:tc>
                <a:tc>
                  <a:txBody>
                    <a:bodyPr vert="horz" lIns="91450" tIns="45725" rIns="91450" bIns="45725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현용주</a:t>
                      </a:r>
                      <a:endParaRPr lang="ko-KR" altLang="en-US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 vert="horz" lIns="91450" tIns="45725" rIns="91450" bIns="45725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115,000</a:t>
                      </a:r>
                      <a:endParaRPr lang="ko-KR" altLang="en-US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 vert="horz" lIns="91450" tIns="45725" rIns="91450" bIns="45725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2021/12/01</a:t>
                      </a:r>
                      <a:endParaRPr lang="ko-KR" altLang="en-US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 vert="horz" lIns="91450" tIns="45725" rIns="91450" bIns="45725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2021/09/05</a:t>
                      </a:r>
                      <a:endParaRPr lang="ko-KR" altLang="en-US" sz="900" i="0"/>
                    </a:p>
                  </a:txBody>
                  <a:tcPr marL="91450" marR="91450" marT="45725" marB="45725"/>
                </a:tc>
                <a:tc>
                  <a:txBody>
                    <a:bodyPr vert="horz" lIns="91450" tIns="45725" rIns="91450" bIns="45725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2021/09/06</a:t>
                      </a:r>
                      <a:endParaRPr lang="ko-KR" altLang="en-US" sz="900" i="0"/>
                    </a:p>
                  </a:txBody>
                  <a:tcPr marL="91450" marR="91450" marT="45725" marB="45725"/>
                </a:tc>
              </a:tr>
              <a:tr h="360044">
                <a:tc>
                  <a:txBody>
                    <a:bodyPr vert="horz" lIns="91450" tIns="45725" rIns="91450" bIns="45725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b="1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 vert="horz" lIns="91450" tIns="45725" rIns="91450" bIns="45725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i="0"/>
                    </a:p>
                  </a:txBody>
                  <a:tcPr marL="91450" marR="91450" marT="45725" marB="45725"/>
                </a:tc>
                <a:tc>
                  <a:txBody>
                    <a:bodyPr vert="horz" lIns="91450" tIns="45725" rIns="91450" bIns="45725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en-US" altLang="ko-KR" sz="900" b="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 vert="horz" lIns="91450" tIns="45725" rIns="91450" bIns="45725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 vert="horz" lIns="91450" tIns="45725" rIns="91450" bIns="45725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 vert="horz" lIns="91450" tIns="45725" rIns="91450" bIns="45725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900" i="0"/>
                    </a:p>
                  </a:txBody>
                  <a:tcPr marL="91450" marR="91450" marT="45725" marB="45725"/>
                </a:tc>
                <a:tc>
                  <a:txBody>
                    <a:bodyPr vert="horz" lIns="91450" tIns="45725" rIns="91450" bIns="45725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900" i="0"/>
                    </a:p>
                  </a:txBody>
                  <a:tcPr marL="91450" marR="91450" marT="45725" marB="45725"/>
                </a:tc>
              </a:tr>
              <a:tr h="360044">
                <a:tc>
                  <a:txBody>
                    <a:bodyPr vert="horz" lIns="91450" tIns="45725" rIns="91450" bIns="45725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b="1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 vert="horz" lIns="91450" tIns="45725" rIns="91450" bIns="45725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i="0"/>
                    </a:p>
                  </a:txBody>
                  <a:tcPr marL="91450" marR="91450" marT="45725" marB="45725"/>
                </a:tc>
                <a:tc>
                  <a:txBody>
                    <a:bodyPr vert="horz" lIns="91450" tIns="45725" rIns="91450" bIns="45725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 vert="horz" lIns="91450" tIns="45725" rIns="91450" bIns="45725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 vert="horz" lIns="91450" tIns="45725" rIns="91450" bIns="45725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 vert="horz" lIns="91450" tIns="45725" rIns="91450" bIns="45725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900" i="0"/>
                    </a:p>
                  </a:txBody>
                  <a:tcPr marL="91450" marR="91450" marT="45725" marB="45725"/>
                </a:tc>
                <a:tc>
                  <a:txBody>
                    <a:bodyPr vert="horz" lIns="91450" tIns="45725" rIns="91450" bIns="45725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900" i="0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sp>
        <p:nvSpPr>
          <p:cNvPr id="53" name="모서리가 둥근 직사각형 52"/>
          <p:cNvSpPr/>
          <p:nvPr/>
        </p:nvSpPr>
        <p:spPr>
          <a:xfrm>
            <a:off x="5303900" y="4306825"/>
            <a:ext cx="3168396" cy="274319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4" name="Google Shape;141;p6"/>
          <p:cNvSpPr/>
          <p:nvPr/>
        </p:nvSpPr>
        <p:spPr>
          <a:xfrm>
            <a:off x="5159883" y="4221099"/>
            <a:ext cx="250576" cy="202990"/>
          </a:xfrm>
          <a:prstGeom prst="ellipse">
            <a:avLst/>
          </a:prstGeom>
          <a:solidFill>
            <a:srgbClr val="d9959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1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lang="ko-KR" altLang="en-US" sz="10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725453" y="2827779"/>
            <a:ext cx="928212" cy="2945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400">
                <a:solidFill>
                  <a:schemeClr val="bg2">
                    <a:lumMod val="10000"/>
                    <a:lumOff val="90000"/>
                  </a:schemeClr>
                </a:solidFill>
              </a:rPr>
              <a:t>예약 취소</a:t>
            </a:r>
            <a:endParaRPr lang="ko-KR" altLang="en-US" sz="1400">
              <a:solidFill>
                <a:schemeClr val="bg2">
                  <a:lumMod val="10000"/>
                  <a:lumOff val="90000"/>
                </a:schemeClr>
              </a:solidFill>
            </a:endParaRPr>
          </a:p>
        </p:txBody>
      </p:sp>
      <p:graphicFrame>
        <p:nvGraphicFramePr>
          <p:cNvPr id="25" name="Google Shape;119;p6"/>
          <p:cNvGraphicFramePr/>
          <p:nvPr/>
        </p:nvGraphicFramePr>
        <p:xfrm>
          <a:off x="1524882" y="1"/>
          <a:ext cx="9141232" cy="4420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52657"/>
                <a:gridCol w="745449"/>
                <a:gridCol w="748173"/>
                <a:gridCol w="2275637"/>
                <a:gridCol w="961184"/>
                <a:gridCol w="1904524"/>
                <a:gridCol w="655501"/>
                <a:gridCol w="1298107"/>
              </a:tblGrid>
              <a:tr h="221000">
                <a:tc gridSpan="2">
                  <a:txBody>
                    <a:bodyPr vert="horz" lIns="77950" tIns="34300" rIns="77950" bIns="34300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캠플렉스</a:t>
                      </a:r>
                      <a:endParaRPr lang="ko-KR" altLang="en-US" sz="1000" b="1" i="0" kern="120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 marL="91440" marR="91440"/>
                </a:tc>
                <a:tc>
                  <a:txBody>
                    <a:bodyPr vert="horz" lIns="77950" tIns="34300" rIns="77950" bIns="34300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페이지명</a:t>
                      </a:r>
                      <a:endParaRPr lang="ko-KR" sz="1000" i="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예약 리스트</a:t>
                      </a:r>
                      <a:endParaRPr lang="ko-KR" sz="1000" b="1" i="0" kern="120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rgbClr val="d8d8d8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 넘버</a:t>
                      </a:r>
                      <a:endParaRPr lang="ko-KR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en-US" altLang="ko-KR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04</a:t>
                      </a:r>
                      <a:r>
                        <a:rPr lang="ko-KR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  </a:t>
                      </a: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예약 관리</a:t>
                      </a:r>
                      <a:endParaRPr lang="ko-KR" sz="1000" b="1" i="0" kern="120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lang="ko-KR" sz="1000" i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김 도 윤</a:t>
                      </a:r>
                      <a:endParaRPr lang="ko-KR" altLang="en-US" sz="1000" b="1" i="0" kern="120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</a:tr>
              <a:tr h="221000">
                <a:tc>
                  <a:txBody>
                    <a:bodyPr vert="horz" lIns="77950" tIns="34300" rIns="77950" bIns="34300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경로</a:t>
                      </a:r>
                      <a:endParaRPr lang="ko-KR" sz="1000" i="0">
                        <a:solidFill>
                          <a:srgbClr val="0c0c0c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 vert="horz" lIns="77950" tIns="34300" rIns="77950" bIns="34300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예약관리 </a:t>
                      </a:r>
                      <a:r>
                        <a:rPr lang="en-US" altLang="ko-KR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&gt; </a:t>
                      </a:r>
                      <a:r>
                        <a:rPr lang="ko-KR" altLang="en-US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예약 리스트</a:t>
                      </a:r>
                      <a:endParaRPr lang="ko-KR" altLang="en-US" sz="1000" b="1" i="0">
                        <a:solidFill>
                          <a:srgbClr val="0c0c0c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56" name="TextBox 55"/>
          <p:cNvSpPr txBox="1"/>
          <p:nvPr/>
        </p:nvSpPr>
        <p:spPr>
          <a:xfrm>
            <a:off x="3605209" y="1222514"/>
            <a:ext cx="1554674" cy="2424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 lang="ko-KR" altLang="en-US"/>
            </a:pPr>
            <a:endParaRPr lang="ko-KR" altLang="en-US" sz="1000">
              <a:ln w="9525">
                <a:solidFill>
                  <a:schemeClr val="tx1"/>
                </a:solidFill>
              </a:ln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303900" y="1222514"/>
            <a:ext cx="541496" cy="242431"/>
          </a:xfrm>
          <a:prstGeom prst="rect">
            <a:avLst/>
          </a:prstGeom>
          <a:solidFill>
            <a:srgbClr val="315f97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bg1"/>
                </a:solidFill>
              </a:rPr>
              <a:t>검색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59" name="모서리가 둥근 직사각형 14"/>
          <p:cNvSpPr/>
          <p:nvPr/>
        </p:nvSpPr>
        <p:spPr>
          <a:xfrm>
            <a:off x="3485958" y="1121605"/>
            <a:ext cx="2472881" cy="444248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0" name="Google Shape;141;p6"/>
          <p:cNvSpPr/>
          <p:nvPr/>
        </p:nvSpPr>
        <p:spPr>
          <a:xfrm>
            <a:off x="3354633" y="1020110"/>
            <a:ext cx="250576" cy="202990"/>
          </a:xfrm>
          <a:prstGeom prst="ellipse">
            <a:avLst/>
          </a:prstGeom>
          <a:solidFill>
            <a:srgbClr val="d9959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1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lang="ko-KR" altLang="en-US" sz="10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9348080" y="6492874"/>
            <a:ext cx="2844800" cy="365125"/>
          </a:xfrm>
        </p:spPr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en-US" altLang="en-US"/>
              <a:pPr lvl="0">
                <a:defRPr lang="ko-KR" altLang="en-US"/>
              </a:pPr>
              <a:t>13</a:t>
            </a:fld>
            <a:endParaRPr lang="en-US" altLang="en-US"/>
          </a:p>
        </p:txBody>
      </p:sp>
      <p:sp>
        <p:nvSpPr>
          <p:cNvPr id="61" name="TextBox 38"/>
          <p:cNvSpPr txBox="1"/>
          <p:nvPr/>
        </p:nvSpPr>
        <p:spPr>
          <a:xfrm>
            <a:off x="5854409" y="1040995"/>
            <a:ext cx="1865352" cy="3668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b="1"/>
              <a:t>예약 리스트</a:t>
            </a:r>
            <a:endParaRPr lang="ko-KR" altLang="en-US" b="1"/>
          </a:p>
        </p:txBody>
      </p:sp>
      <p:sp>
        <p:nvSpPr>
          <p:cNvPr id="62" name="이등변 삼각형 61"/>
          <p:cNvSpPr/>
          <p:nvPr/>
        </p:nvSpPr>
        <p:spPr>
          <a:xfrm rot="10714780">
            <a:off x="3649912" y="1270773"/>
            <a:ext cx="164242" cy="144119"/>
          </a:xfrm>
          <a:prstGeom prst="triangle">
            <a:avLst>
              <a:gd name="adj" fmla="val 50000"/>
            </a:avLst>
          </a:prstGeom>
          <a:solidFill>
            <a:schemeClr val="tx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24000" y="0"/>
            <a:ext cx="9144000" cy="6858000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24000" y="1"/>
            <a:ext cx="9144000" cy="98069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524000" y="442001"/>
            <a:ext cx="1547622" cy="538693"/>
          </a:xfrm>
          <a:prstGeom prst="rect">
            <a:avLst/>
          </a:prstGeom>
          <a:solidFill>
            <a:schemeClr val="bg1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로고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524000" y="980693"/>
            <a:ext cx="1331594" cy="5877306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855595" y="980693"/>
            <a:ext cx="7812405" cy="5877306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768851" y="490346"/>
            <a:ext cx="60883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통계</a:t>
            </a:r>
            <a:endParaRPr lang="ko-KR" altLang="en-US" sz="1700" b="1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75848" y="491872"/>
            <a:ext cx="1082992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회원 관리</a:t>
            </a:r>
            <a:endParaRPr lang="ko-KR" altLang="en-US" sz="1700" b="1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243731" y="491872"/>
            <a:ext cx="108670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 u="sng">
                <a:solidFill>
                  <a:schemeClr val="bg1"/>
                </a:solidFill>
              </a:rPr>
              <a:t>예약 관리</a:t>
            </a:r>
            <a:endParaRPr lang="ko-KR" altLang="en-US" sz="1700" b="1" u="sng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80198" y="491872"/>
            <a:ext cx="1288542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게시판 관리</a:t>
            </a:r>
            <a:endParaRPr lang="ko-KR" altLang="en-US" sz="1700" b="1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210295" y="491872"/>
            <a:ext cx="1031051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상품관리</a:t>
            </a:r>
            <a:endParaRPr lang="ko-KR" altLang="en-US" sz="1700" b="1">
              <a:solidFill>
                <a:schemeClr val="bg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559496" y="2139227"/>
            <a:ext cx="1282065" cy="605732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6" name="Google Shape;141;p6"/>
          <p:cNvSpPr/>
          <p:nvPr/>
        </p:nvSpPr>
        <p:spPr>
          <a:xfrm>
            <a:off x="1524000" y="2008055"/>
            <a:ext cx="250576" cy="202990"/>
          </a:xfrm>
          <a:prstGeom prst="ellipse">
            <a:avLst/>
          </a:prstGeom>
          <a:solidFill>
            <a:srgbClr val="d9959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1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lang="ko-KR" altLang="en-US" sz="10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03449" y="1618486"/>
            <a:ext cx="1102616" cy="2941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400">
                <a:solidFill>
                  <a:schemeClr val="bg2">
                    <a:lumMod val="10000"/>
                    <a:lumOff val="90000"/>
                  </a:schemeClr>
                </a:solidFill>
              </a:rPr>
              <a:t>예약 리스트</a:t>
            </a:r>
            <a:endParaRPr lang="ko-KR" altLang="en-US" sz="1400">
              <a:solidFill>
                <a:schemeClr val="bg2">
                  <a:lumMod val="10000"/>
                  <a:lumOff val="90000"/>
                </a:schemeClr>
              </a:solidFill>
            </a:endParaRPr>
          </a:p>
        </p:txBody>
      </p:sp>
      <p:grpSp>
        <p:nvGrpSpPr>
          <p:cNvPr id="36" name="Google Shape;376;p12"/>
          <p:cNvGrpSpPr/>
          <p:nvPr/>
        </p:nvGrpSpPr>
        <p:grpSpPr>
          <a:xfrm rot="0">
            <a:off x="5389417" y="4365117"/>
            <a:ext cx="2938862" cy="205114"/>
            <a:chOff x="3288158" y="2565336"/>
            <a:chExt cx="2938862" cy="205114"/>
          </a:xfrm>
        </p:grpSpPr>
        <p:pic>
          <p:nvPicPr>
            <p:cNvPr id="37" name="Google Shape;377;p12"/>
            <p:cNvPicPr/>
            <p:nvPr/>
          </p:nvPicPr>
          <p:blipFill rotWithShape="1">
            <a:blip r:embed="rId3">
              <a:alphaModFix/>
            </a:blip>
            <a:srcRect/>
            <a:stretch>
              <a:fillRect/>
            </a:stretch>
          </p:blipFill>
          <p:spPr>
            <a:xfrm>
              <a:off x="3288158" y="2565336"/>
              <a:ext cx="2938862" cy="205114"/>
            </a:xfrm>
            <a:prstGeom prst="rect">
              <a:avLst/>
            </a:prstGeom>
            <a:noFill/>
            <a:ln w="9525" cap="flat" cmpd="sng">
              <a:solidFill>
                <a:srgbClr val="a5a5a5"/>
              </a:solidFill>
              <a:prstDash val="solid"/>
              <a:miter/>
            </a:ln>
          </p:spPr>
        </p:pic>
        <p:sp>
          <p:nvSpPr>
            <p:cNvPr id="38" name="Google Shape;378;p12"/>
            <p:cNvSpPr/>
            <p:nvPr/>
          </p:nvSpPr>
          <p:spPr>
            <a:xfrm>
              <a:off x="3809142" y="2590494"/>
              <a:ext cx="239949" cy="148981"/>
            </a:xfrm>
            <a:prstGeom prst="rect">
              <a:avLst/>
            </a:prstGeom>
            <a:solidFill>
              <a:srgbClr val="366092"/>
            </a:solidFill>
            <a:ln>
              <a:noFill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algn="ctr">
                <a:spcBef>
                  <a:spcPct val="0"/>
                </a:spcBef>
                <a:spcAft>
                  <a:spcPct val="0"/>
                </a:spcAft>
                <a:defRPr lang="ko-KR" altLang="en-US"/>
              </a:pPr>
              <a:r>
                <a:rPr lang="en-US" altLang="ko-KR" sz="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lang="en-US" altLang="ko-KR" sz="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aphicFrame>
        <p:nvGraphicFramePr>
          <p:cNvPr id="42" name="Google Shape;117;p6"/>
          <p:cNvGraphicFramePr/>
          <p:nvPr/>
        </p:nvGraphicFramePr>
        <p:xfrm>
          <a:off x="2853691" y="4813347"/>
          <a:ext cx="7814336" cy="2044653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73386"/>
                <a:gridCol w="7440950"/>
              </a:tblGrid>
              <a:tr h="209675">
                <a:tc gridSpan="2">
                  <a:txBody>
                    <a:bodyPr vert="horz" lIns="91450" tIns="34300" rIns="91450" bIns="34300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lang="ko-KR" sz="1000" b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34300" marB="34300" anchor="ctr"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 marL="91440" marR="91440"/>
                </a:tc>
              </a:tr>
              <a:tr h="338869">
                <a:tc>
                  <a:txBody>
                    <a:bodyPr vert="horz" lIns="91450" tIns="34300" rIns="91450" bIns="34300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4</a:t>
                      </a: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   </a:t>
                      </a: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예약 입금 확인 클릭 시 예약 입금 확인 리스트 페이지를 출력</a:t>
                      </a: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540060">
                <a:tc>
                  <a:txBody>
                    <a:bodyPr vert="horz" lIns="91450" tIns="34300" rIns="91450" bIns="34300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5</a:t>
                      </a: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   관리자는 입금 여부를 확인 후 예약승인 버튼을 클릭</a:t>
                      </a: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   예약승인 클릭 후 해당 예약은 예약 입금 확인 리스트에서 실시간 예약 리스트로 이동</a:t>
                      </a: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   승인 대기중인 예약 상품이 없는 경우 예약승인 버튼을 비활성화</a:t>
                      </a: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31059">
                <a:tc>
                  <a:txBody>
                    <a:bodyPr vert="horz" lIns="91450" tIns="34300" rIns="91450" bIns="34300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6</a:t>
                      </a: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한 페이지에 보여질 입금 확인 수는 10개로 하단의 숫자 2 를 클릭하면 그 다음 10개의 리스트를 출력</a:t>
                      </a: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&lt;&lt; , &gt;&gt;버튼은 첫 페이지, 마지막 페이지로 이동하고 &lt; , &gt; 버튼은 이전 목록과 다음 목록으로 이동 </a:t>
                      </a: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513665">
                <a:tc>
                  <a:txBody>
                    <a:bodyPr vert="horz" lIns="91450" tIns="34300" rIns="91450" bIns="34300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   리스트 </a:t>
                      </a:r>
                      <a:r>
                        <a:rPr lang="en-US" altLang="ko-KR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 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: 800px </a:t>
                      </a:r>
                      <a:r>
                        <a:rPr lang="en-US" altLang="ko-KR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height 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: 450px</a:t>
                      </a:r>
                      <a:endParaRPr lang="en-US" altLang="ko-KR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1524000" y="2211046"/>
            <a:ext cx="1329690" cy="511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400" u="sng">
                <a:solidFill>
                  <a:schemeClr val="bg2">
                    <a:lumMod val="10000"/>
                    <a:lumOff val="90000"/>
                  </a:schemeClr>
                </a:solidFill>
              </a:rPr>
              <a:t>신규 예약 </a:t>
            </a:r>
            <a:endParaRPr lang="ko-KR" altLang="en-US" sz="1400" u="sng">
              <a:solidFill>
                <a:schemeClr val="bg2">
                  <a:lumMod val="10000"/>
                  <a:lumOff val="90000"/>
                </a:schemeClr>
              </a:solidFill>
            </a:endParaRPr>
          </a:p>
          <a:p>
            <a:pPr algn="ctr">
              <a:defRPr lang="ko-KR" altLang="en-US"/>
            </a:pPr>
            <a:r>
              <a:rPr lang="ko-KR" altLang="en-US" sz="1400" u="sng">
                <a:solidFill>
                  <a:schemeClr val="bg2">
                    <a:lumMod val="10000"/>
                    <a:lumOff val="90000"/>
                  </a:schemeClr>
                </a:solidFill>
              </a:rPr>
              <a:t>리스트</a:t>
            </a:r>
            <a:endParaRPr lang="ko-KR" altLang="en-US" sz="1400" u="sng">
              <a:solidFill>
                <a:schemeClr val="bg2">
                  <a:lumMod val="10000"/>
                  <a:lumOff val="90000"/>
                </a:schemeClr>
              </a:solidFill>
            </a:endParaRPr>
          </a:p>
        </p:txBody>
      </p:sp>
      <p:graphicFrame>
        <p:nvGraphicFramePr>
          <p:cNvPr id="52" name="Google Shape;849;p29"/>
          <p:cNvGraphicFramePr/>
          <p:nvPr/>
        </p:nvGraphicFramePr>
        <p:xfrm>
          <a:off x="3725876" y="1437443"/>
          <a:ext cx="6265944" cy="2513353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720090"/>
                <a:gridCol w="541247"/>
                <a:gridCol w="1327959"/>
                <a:gridCol w="866755"/>
                <a:gridCol w="1080134"/>
                <a:gridCol w="1080134"/>
                <a:gridCol w="649625"/>
              </a:tblGrid>
              <a:tr h="265353"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800" b="1" i="0">
                          <a:solidFill>
                            <a:schemeClr val="bg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예약번호</a:t>
                      </a:r>
                      <a:endParaRPr lang="ko-KR" altLang="en-US" sz="800" b="1" i="0">
                        <a:solidFill>
                          <a:schemeClr val="bg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>
                    <a:solidFill>
                      <a:srgbClr val="315f97"/>
                    </a:solidFill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800" b="1" i="0">
                          <a:solidFill>
                            <a:schemeClr val="bg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상품명</a:t>
                      </a:r>
                      <a:endParaRPr lang="ko-KR" altLang="en-US" sz="800" b="1" i="0">
                        <a:solidFill>
                          <a:schemeClr val="bg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>
                    <a:solidFill>
                      <a:srgbClr val="315f97"/>
                    </a:solidFill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800" b="1" i="0">
                          <a:solidFill>
                            <a:schemeClr val="bg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회원명</a:t>
                      </a:r>
                      <a:endParaRPr lang="ko-KR" altLang="en-US" sz="800" b="1" i="0">
                        <a:solidFill>
                          <a:schemeClr val="bg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>
                    <a:solidFill>
                      <a:srgbClr val="315f97"/>
                    </a:solidFill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800" b="1" i="0">
                          <a:solidFill>
                            <a:schemeClr val="bg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금액</a:t>
                      </a:r>
                      <a:endParaRPr lang="ko-KR" altLang="en-US" sz="800" b="1" i="0">
                        <a:solidFill>
                          <a:schemeClr val="bg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>
                    <a:solidFill>
                      <a:srgbClr val="315f97"/>
                    </a:solidFill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800" b="1" i="0">
                          <a:solidFill>
                            <a:schemeClr val="bg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예약일</a:t>
                      </a:r>
                      <a:endParaRPr lang="ko-KR" altLang="en-US" sz="800" b="1" i="0">
                        <a:solidFill>
                          <a:schemeClr val="bg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>
                    <a:solidFill>
                      <a:srgbClr val="315f97"/>
                    </a:solidFill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800" b="1" i="0">
                          <a:solidFill>
                            <a:schemeClr val="bg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예약 종료일</a:t>
                      </a:r>
                      <a:endParaRPr lang="ko-KR" altLang="en-US" sz="800" b="1" i="0">
                        <a:solidFill>
                          <a:schemeClr val="bg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>
                    <a:solidFill>
                      <a:srgbClr val="315f97"/>
                    </a:solidFill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800" b="1" i="0">
                          <a:solidFill>
                            <a:schemeClr val="bg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상태</a:t>
                      </a:r>
                      <a:endParaRPr lang="ko-KR" altLang="en-US" sz="800" b="1" i="0">
                        <a:solidFill>
                          <a:schemeClr val="bg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>
                    <a:solidFill>
                      <a:srgbClr val="315f97"/>
                    </a:solidFill>
                  </a:tcPr>
                </a:tc>
              </a:tr>
              <a:tr h="182885"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004</a:t>
                      </a:r>
                      <a:endParaRPr lang="ko-KR" altLang="en-US" sz="900" b="1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차박</a:t>
                      </a:r>
                      <a:r>
                        <a:rPr lang="en-US" altLang="ko-KR" sz="900" i="0"/>
                        <a:t>A</a:t>
                      </a:r>
                      <a:endParaRPr lang="en-US" altLang="ko-KR" sz="900" i="0"/>
                    </a:p>
                  </a:txBody>
                  <a:tcPr marL="91450" marR="91450" marT="45725" marB="45725" anchor="ctr"/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홍길동</a:t>
                      </a:r>
                      <a:endParaRPr lang="ko-KR" altLang="en-US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40,000</a:t>
                      </a:r>
                      <a:endParaRPr lang="ko-KR" altLang="en-US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2022/01/20</a:t>
                      </a:r>
                      <a:endParaRPr lang="ko-KR" altLang="en-US" sz="900" i="0"/>
                    </a:p>
                  </a:txBody>
                  <a:tcPr marL="91450" marR="91450" marT="45725" marB="45725" anchor="ctr"/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2022/01/21</a:t>
                      </a:r>
                      <a:endParaRPr lang="ko-KR" altLang="en-US" sz="900" i="0"/>
                    </a:p>
                  </a:txBody>
                  <a:tcPr marL="91450" marR="91450" marT="45725" marB="45725" anchor="ctr"/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예약승인</a:t>
                      </a:r>
                      <a:endParaRPr lang="ko-KR" altLang="en-US" sz="900" i="0"/>
                    </a:p>
                  </a:txBody>
                  <a:tcPr marL="91450" marR="91450" marT="45725" marB="45725" anchor="ctr"/>
                </a:tc>
              </a:tr>
              <a:tr h="182885"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b="1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en-US" altLang="ko-KR" sz="900" i="0"/>
                    </a:p>
                  </a:txBody>
                  <a:tcPr marL="91450" marR="91450" marT="45725" marB="45725" anchor="ctr"/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en-US" altLang="ko-KR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i="0"/>
                    </a:p>
                  </a:txBody>
                  <a:tcPr marL="91450" marR="91450" marT="45725" marB="45725" anchor="ctr"/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i="0"/>
                    </a:p>
                  </a:txBody>
                  <a:tcPr marL="91450" marR="91450" marT="45725" marB="45725" anchor="ctr"/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b="0" i="0" kern="1200" spc="5">
                        <a:solidFill>
                          <a:prstClr val="black"/>
                        </a:solidFill>
                        <a:uLnTx/>
                        <a:uFillTx/>
                        <a:latin typeface="함초롬돋움"/>
                        <a:ea typeface="함초롬돋움"/>
                        <a:cs typeface="+mn-cs"/>
                      </a:endParaRPr>
                    </a:p>
                  </a:txBody>
                  <a:tcPr marL="91450" marR="91450" marT="45725" marB="45725" anchor="ctr"/>
                </a:tc>
              </a:tr>
              <a:tr h="0"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b="1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i="0"/>
                    </a:p>
                  </a:txBody>
                  <a:tcPr marL="91450" marR="91450" marT="45725" marB="45725" anchor="ctr"/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en-US" altLang="ko-KR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i="0"/>
                    </a:p>
                  </a:txBody>
                  <a:tcPr marL="91450" marR="91450" marT="45725" marB="45725" anchor="ctr"/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i="0"/>
                    </a:p>
                  </a:txBody>
                  <a:tcPr marL="91450" marR="91450" marT="45725" marB="45725" anchor="ctr"/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b="0" i="0" kern="1200" spc="5">
                        <a:solidFill>
                          <a:prstClr val="black"/>
                        </a:solidFill>
                        <a:uLnTx/>
                        <a:uFillTx/>
                        <a:latin typeface="함초롬돋움"/>
                        <a:ea typeface="함초롬돋움"/>
                        <a:cs typeface="+mn-cs"/>
                      </a:endParaRPr>
                    </a:p>
                  </a:txBody>
                  <a:tcPr marL="91450" marR="91450" marT="45725" marB="45725" anchor="ctr">
                    <a:noFill/>
                  </a:tcPr>
                </a:tc>
              </a:tr>
              <a:tr h="0"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b="1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i="0"/>
                    </a:p>
                  </a:txBody>
                  <a:tcPr marL="91450" marR="91450" marT="45725" marB="45725" anchor="ctr"/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en-US" altLang="ko-KR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i="0"/>
                    </a:p>
                  </a:txBody>
                  <a:tcPr marL="91450" marR="91450" marT="45725" marB="45725" anchor="ctr"/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i="0"/>
                    </a:p>
                  </a:txBody>
                  <a:tcPr marL="91450" marR="91450" marT="45725" marB="45725" anchor="ctr"/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b="0" i="0" kern="1200" spc="5">
                        <a:solidFill>
                          <a:prstClr val="black"/>
                        </a:solidFill>
                        <a:uLnTx/>
                        <a:uFillTx/>
                        <a:latin typeface="함초롬돋움"/>
                        <a:ea typeface="함초롬돋움"/>
                        <a:cs typeface="+mn-cs"/>
                      </a:endParaRPr>
                    </a:p>
                  </a:txBody>
                  <a:tcPr marL="91450" marR="91450" marT="45725" marB="45725" anchor="ctr">
                    <a:noFill/>
                  </a:tcPr>
                </a:tc>
              </a:tr>
              <a:tr h="0"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b="1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i="0"/>
                    </a:p>
                  </a:txBody>
                  <a:tcPr marL="91450" marR="91450" marT="45725" marB="45725" anchor="ctr"/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en-US" altLang="ko-KR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i="0"/>
                    </a:p>
                  </a:txBody>
                  <a:tcPr marL="91450" marR="91450" marT="45725" marB="45725" anchor="ctr"/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i="0"/>
                    </a:p>
                  </a:txBody>
                  <a:tcPr marL="91450" marR="91450" marT="45725" marB="45725" anchor="ctr"/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b="0" i="0" kern="1200" spc="5">
                        <a:solidFill>
                          <a:prstClr val="black"/>
                        </a:solidFill>
                        <a:uLnTx/>
                        <a:uFillTx/>
                        <a:latin typeface="함초롬돋움"/>
                        <a:ea typeface="함초롬돋움"/>
                        <a:cs typeface="+mn-cs"/>
                      </a:endParaRPr>
                    </a:p>
                  </a:txBody>
                  <a:tcPr marL="91450" marR="91450" marT="45725" marB="45725" anchor="ctr">
                    <a:noFill/>
                  </a:tcPr>
                </a:tc>
              </a:tr>
              <a:tr h="0"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b="1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i="0"/>
                    </a:p>
                  </a:txBody>
                  <a:tcPr marL="91450" marR="91450" marT="45725" marB="45725" anchor="ctr"/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en-US" altLang="ko-KR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i="0"/>
                    </a:p>
                  </a:txBody>
                  <a:tcPr marL="91450" marR="91450" marT="45725" marB="45725" anchor="ctr"/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i="0"/>
                    </a:p>
                  </a:txBody>
                  <a:tcPr marL="91450" marR="91450" marT="45725" marB="45725" anchor="ctr"/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b="0" i="0" kern="1200" spc="5">
                        <a:solidFill>
                          <a:prstClr val="black"/>
                        </a:solidFill>
                        <a:uLnTx/>
                        <a:uFillTx/>
                        <a:latin typeface="함초롬돋움"/>
                        <a:ea typeface="함초롬돋움"/>
                        <a:cs typeface="+mn-cs"/>
                      </a:endParaRPr>
                    </a:p>
                  </a:txBody>
                  <a:tcPr marL="91450" marR="91450" marT="45725" marB="45725" anchor="ctr">
                    <a:noFill/>
                  </a:tcPr>
                </a:tc>
              </a:tr>
              <a:tr h="180022"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b="1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i="0"/>
                    </a:p>
                  </a:txBody>
                  <a:tcPr marL="91450" marR="91450" marT="45725" marB="45725" anchor="ctr"/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en-US" altLang="ko-KR" sz="900" b="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900" i="0"/>
                    </a:p>
                  </a:txBody>
                  <a:tcPr marL="91450" marR="91450" marT="45725" marB="45725" anchor="ctr"/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900" i="0"/>
                    </a:p>
                  </a:txBody>
                  <a:tcPr marL="91450" marR="91450" marT="45725" marB="45725" anchor="ctr"/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b="0" i="0" kern="1200" spc="5">
                        <a:solidFill>
                          <a:prstClr val="black"/>
                        </a:solidFill>
                        <a:uLnTx/>
                        <a:uFillTx/>
                        <a:latin typeface="함초롬돋움"/>
                        <a:ea typeface="함초롬돋움"/>
                        <a:cs typeface="+mn-cs"/>
                      </a:endParaRPr>
                    </a:p>
                  </a:txBody>
                  <a:tcPr marL="91450" marR="91450" marT="45725" marB="45725" anchor="ctr">
                    <a:noFill/>
                  </a:tcPr>
                </a:tc>
              </a:tr>
              <a:tr h="180022"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b="1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i="0"/>
                    </a:p>
                  </a:txBody>
                  <a:tcPr marL="91450" marR="91450" marT="45725" marB="45725" anchor="ctr"/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en-US" altLang="ko-KR" sz="900" b="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900" i="0"/>
                    </a:p>
                  </a:txBody>
                  <a:tcPr marL="91450" marR="91450" marT="45725" marB="45725" anchor="ctr"/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900" i="0"/>
                    </a:p>
                  </a:txBody>
                  <a:tcPr marL="91450" marR="91450" marT="45725" marB="45725" anchor="ctr"/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b="0" i="0" kern="1200" spc="5">
                        <a:solidFill>
                          <a:prstClr val="black"/>
                        </a:solidFill>
                        <a:uLnTx/>
                        <a:uFillTx/>
                        <a:latin typeface="함초롬돋움"/>
                        <a:ea typeface="함초롬돋움"/>
                        <a:cs typeface="+mn-cs"/>
                      </a:endParaRPr>
                    </a:p>
                  </a:txBody>
                  <a:tcPr marL="91450" marR="91450" marT="45725" marB="45725" anchor="ctr">
                    <a:noFill/>
                  </a:tcPr>
                </a:tc>
              </a:tr>
              <a:tr h="180022"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b="1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i="0"/>
                    </a:p>
                  </a:txBody>
                  <a:tcPr marL="91450" marR="91450" marT="45725" marB="45725" anchor="ctr"/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900" i="0"/>
                    </a:p>
                  </a:txBody>
                  <a:tcPr marL="91450" marR="91450" marT="45725" marB="45725" anchor="ctr"/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900" i="0"/>
                    </a:p>
                  </a:txBody>
                  <a:tcPr marL="91450" marR="91450" marT="45725" marB="45725" anchor="ctr"/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b="0" i="0" kern="1200" spc="5">
                        <a:solidFill>
                          <a:prstClr val="black"/>
                        </a:solidFill>
                        <a:uLnTx/>
                        <a:uFillTx/>
                        <a:latin typeface="함초롬돋움"/>
                        <a:ea typeface="함초롬돋움"/>
                        <a:cs typeface="+mn-cs"/>
                      </a:endParaRPr>
                    </a:p>
                  </a:txBody>
                  <a:tcPr marL="91450" marR="91450" marT="45725" marB="45725" anchor="ctr">
                    <a:noFill/>
                  </a:tcPr>
                </a:tc>
              </a:tr>
              <a:tr h="180022"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b="1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i="0"/>
                    </a:p>
                  </a:txBody>
                  <a:tcPr marL="91450" marR="91450" marT="45725" marB="45725" anchor="ctr"/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900" i="0"/>
                    </a:p>
                  </a:txBody>
                  <a:tcPr marL="91450" marR="91450" marT="45725" marB="45725" anchor="ctr"/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900" i="0"/>
                    </a:p>
                  </a:txBody>
                  <a:tcPr marL="91450" marR="91450" marT="45725" marB="45725" anchor="ctr"/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b="0" i="0" kern="1200" spc="5">
                        <a:solidFill>
                          <a:prstClr val="black"/>
                        </a:solidFill>
                        <a:uLnTx/>
                        <a:uFillTx/>
                        <a:latin typeface="함초롬돋움"/>
                        <a:ea typeface="함초롬돋움"/>
                        <a:cs typeface="+mn-cs"/>
                      </a:endParaRPr>
                    </a:p>
                  </a:txBody>
                  <a:tcPr marL="91450" marR="91450" marT="45725" marB="45725" anchor="ctr">
                    <a:noFill/>
                  </a:tcPr>
                </a:tc>
              </a:tr>
            </a:tbl>
          </a:graphicData>
        </a:graphic>
      </p:graphicFrame>
      <p:sp>
        <p:nvSpPr>
          <p:cNvPr id="53" name="모서리가 둥근 직사각형 52"/>
          <p:cNvSpPr/>
          <p:nvPr/>
        </p:nvSpPr>
        <p:spPr>
          <a:xfrm>
            <a:off x="5303900" y="4306825"/>
            <a:ext cx="3168396" cy="274319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4" name="Google Shape;141;p6"/>
          <p:cNvSpPr/>
          <p:nvPr/>
        </p:nvSpPr>
        <p:spPr>
          <a:xfrm>
            <a:off x="5159883" y="4221099"/>
            <a:ext cx="250576" cy="202990"/>
          </a:xfrm>
          <a:prstGeom prst="ellipse">
            <a:avLst/>
          </a:prstGeom>
          <a:solidFill>
            <a:srgbClr val="d9959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1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lang="ko-KR" altLang="en-US" sz="10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725453" y="2827779"/>
            <a:ext cx="928212" cy="2945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400">
                <a:solidFill>
                  <a:schemeClr val="bg2">
                    <a:lumMod val="10000"/>
                    <a:lumOff val="90000"/>
                  </a:schemeClr>
                </a:solidFill>
              </a:rPr>
              <a:t>예약 취소</a:t>
            </a:r>
            <a:endParaRPr lang="ko-KR" altLang="en-US" sz="1400">
              <a:solidFill>
                <a:schemeClr val="bg2">
                  <a:lumMod val="10000"/>
                  <a:lumOff val="90000"/>
                </a:schemeClr>
              </a:solidFill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9342196" y="1539123"/>
            <a:ext cx="649624" cy="2411673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8" name="Google Shape;141;p6"/>
          <p:cNvSpPr/>
          <p:nvPr/>
        </p:nvSpPr>
        <p:spPr>
          <a:xfrm>
            <a:off x="9348895" y="1539123"/>
            <a:ext cx="250576" cy="202990"/>
          </a:xfrm>
          <a:prstGeom prst="ellipse">
            <a:avLst/>
          </a:prstGeom>
          <a:solidFill>
            <a:srgbClr val="d9959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1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lang="ko-KR" altLang="en-US" sz="10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7" name="Google Shape;119;p6"/>
          <p:cNvGraphicFramePr/>
          <p:nvPr/>
        </p:nvGraphicFramePr>
        <p:xfrm>
          <a:off x="1524000" y="1"/>
          <a:ext cx="9142116" cy="445643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52711"/>
                <a:gridCol w="745521"/>
                <a:gridCol w="748245"/>
                <a:gridCol w="2275857"/>
                <a:gridCol w="961277"/>
                <a:gridCol w="1904708"/>
                <a:gridCol w="655564"/>
                <a:gridCol w="1298233"/>
              </a:tblGrid>
              <a:tr h="224643">
                <a:tc gridSpan="2">
                  <a:txBody>
                    <a:bodyPr vert="horz" lIns="77950" tIns="34300" rIns="77950" bIns="34300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캠플렉스</a:t>
                      </a:r>
                      <a:endParaRPr lang="ko-KR" altLang="en-US" sz="1000" b="1" i="0" kern="120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 marL="91440" marR="91440"/>
                </a:tc>
                <a:tc>
                  <a:txBody>
                    <a:bodyPr vert="horz" lIns="77950" tIns="34300" rIns="77950" bIns="34300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페이지명</a:t>
                      </a:r>
                      <a:endParaRPr lang="ko-KR" sz="1000" i="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예약 입금 확인</a:t>
                      </a:r>
                      <a:endParaRPr lang="ko-KR" sz="1000" b="1" i="0" kern="120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rgbClr val="d8d8d8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 넘버</a:t>
                      </a:r>
                      <a:endParaRPr lang="ko-KR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en-US" altLang="ko-KR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04</a:t>
                      </a:r>
                      <a:r>
                        <a:rPr lang="ko-KR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  </a:t>
                      </a: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예약 관리</a:t>
                      </a:r>
                      <a:endParaRPr lang="ko-KR" sz="1000" b="1" i="0" kern="120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lang="ko-KR" sz="1000" i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김 도 윤</a:t>
                      </a:r>
                      <a:endParaRPr lang="ko-KR" altLang="en-US" sz="1000" b="1" i="0" kern="120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</a:tr>
              <a:tr h="221000">
                <a:tc>
                  <a:txBody>
                    <a:bodyPr vert="horz" lIns="77950" tIns="34300" rIns="77950" bIns="34300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경로</a:t>
                      </a:r>
                      <a:endParaRPr lang="ko-KR" sz="1000" i="0">
                        <a:solidFill>
                          <a:srgbClr val="0c0c0c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 vert="horz" lIns="77950" tIns="34300" rIns="77950" bIns="34300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예약관리 </a:t>
                      </a:r>
                      <a:r>
                        <a:rPr lang="en-US" altLang="ko-KR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&gt; </a:t>
                      </a:r>
                      <a:r>
                        <a:rPr lang="ko-KR" altLang="en-US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예약 입금 확인</a:t>
                      </a:r>
                      <a:endParaRPr lang="ko-KR" altLang="en-US" sz="1000" b="1" i="0">
                        <a:solidFill>
                          <a:srgbClr val="0c0c0c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9347200" y="6492874"/>
            <a:ext cx="2844800" cy="365125"/>
          </a:xfrm>
        </p:spPr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en-US" altLang="en-US"/>
              <a:pPr lvl="0">
                <a:defRPr lang="ko-KR" altLang="en-US"/>
              </a:pPr>
              <a:t>14</a:t>
            </a:fld>
            <a:endParaRPr lang="en-US" altLang="en-US"/>
          </a:p>
        </p:txBody>
      </p:sp>
      <p:sp>
        <p:nvSpPr>
          <p:cNvPr id="59" name="TextBox 38"/>
          <p:cNvSpPr txBox="1"/>
          <p:nvPr/>
        </p:nvSpPr>
        <p:spPr>
          <a:xfrm>
            <a:off x="5735960" y="1012563"/>
            <a:ext cx="1983801" cy="366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b="1"/>
              <a:t>신규 예약 리스트</a:t>
            </a:r>
            <a:endParaRPr lang="ko-KR" altLang="en-US" b="1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24000" y="0"/>
            <a:ext cx="9144000" cy="6858000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24000" y="1"/>
            <a:ext cx="9143999" cy="98069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524001" y="445644"/>
            <a:ext cx="1547621" cy="535050"/>
          </a:xfrm>
          <a:prstGeom prst="rect">
            <a:avLst/>
          </a:prstGeom>
          <a:solidFill>
            <a:schemeClr val="bg1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로고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524000" y="980693"/>
            <a:ext cx="1331594" cy="5877306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855595" y="980693"/>
            <a:ext cx="7812405" cy="5877306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768851" y="490346"/>
            <a:ext cx="60883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통계</a:t>
            </a:r>
            <a:endParaRPr lang="ko-KR" altLang="en-US" sz="1700" b="1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75848" y="491872"/>
            <a:ext cx="1082992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회원 관리</a:t>
            </a:r>
            <a:endParaRPr lang="ko-KR" altLang="en-US" sz="1700" b="1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243731" y="491872"/>
            <a:ext cx="108670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 u="sng">
                <a:solidFill>
                  <a:schemeClr val="bg1"/>
                </a:solidFill>
              </a:rPr>
              <a:t>예약 관리</a:t>
            </a:r>
            <a:endParaRPr lang="ko-KR" altLang="en-US" sz="1700" b="1" u="sng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80198" y="491872"/>
            <a:ext cx="1288542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게시판 관리</a:t>
            </a:r>
            <a:endParaRPr lang="ko-KR" altLang="en-US" sz="1700" b="1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210295" y="491872"/>
            <a:ext cx="1031051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상품관리</a:t>
            </a:r>
            <a:endParaRPr lang="ko-KR" altLang="en-US" sz="1700" b="1">
              <a:solidFill>
                <a:schemeClr val="bg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704021" y="2755959"/>
            <a:ext cx="971550" cy="444248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6" name="Google Shape;141;p6"/>
          <p:cNvSpPr/>
          <p:nvPr/>
        </p:nvSpPr>
        <p:spPr>
          <a:xfrm>
            <a:off x="1600164" y="2654464"/>
            <a:ext cx="250576" cy="202990"/>
          </a:xfrm>
          <a:prstGeom prst="ellipse">
            <a:avLst/>
          </a:prstGeom>
          <a:solidFill>
            <a:srgbClr val="d9959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1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lang="ko-KR" altLang="en-US" sz="10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03449" y="1618486"/>
            <a:ext cx="1102616" cy="2941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400">
                <a:solidFill>
                  <a:schemeClr val="bg2">
                    <a:lumMod val="10000"/>
                    <a:lumOff val="90000"/>
                  </a:schemeClr>
                </a:solidFill>
              </a:rPr>
              <a:t>예약 리스트</a:t>
            </a:r>
            <a:endParaRPr lang="ko-KR" altLang="en-US" sz="1400">
              <a:solidFill>
                <a:schemeClr val="bg2">
                  <a:lumMod val="10000"/>
                  <a:lumOff val="90000"/>
                </a:schemeClr>
              </a:solidFill>
            </a:endParaRPr>
          </a:p>
        </p:txBody>
      </p:sp>
      <p:grpSp>
        <p:nvGrpSpPr>
          <p:cNvPr id="36" name="Google Shape;376;p12"/>
          <p:cNvGrpSpPr/>
          <p:nvPr/>
        </p:nvGrpSpPr>
        <p:grpSpPr>
          <a:xfrm rot="0">
            <a:off x="5389417" y="4365117"/>
            <a:ext cx="2938862" cy="205114"/>
            <a:chOff x="3288158" y="2565336"/>
            <a:chExt cx="2938862" cy="205114"/>
          </a:xfrm>
        </p:grpSpPr>
        <p:pic>
          <p:nvPicPr>
            <p:cNvPr id="37" name="Google Shape;377;p12"/>
            <p:cNvPicPr/>
            <p:nvPr/>
          </p:nvPicPr>
          <p:blipFill rotWithShape="1">
            <a:blip r:embed="rId3">
              <a:alphaModFix/>
            </a:blip>
            <a:srcRect/>
            <a:stretch>
              <a:fillRect/>
            </a:stretch>
          </p:blipFill>
          <p:spPr>
            <a:xfrm>
              <a:off x="3288158" y="2565336"/>
              <a:ext cx="2938862" cy="205114"/>
            </a:xfrm>
            <a:prstGeom prst="rect">
              <a:avLst/>
            </a:prstGeom>
            <a:noFill/>
            <a:ln w="9525" cap="flat" cmpd="sng">
              <a:solidFill>
                <a:srgbClr val="a5a5a5"/>
              </a:solidFill>
              <a:prstDash val="solid"/>
              <a:miter/>
            </a:ln>
          </p:spPr>
        </p:pic>
        <p:sp>
          <p:nvSpPr>
            <p:cNvPr id="38" name="Google Shape;378;p12"/>
            <p:cNvSpPr/>
            <p:nvPr/>
          </p:nvSpPr>
          <p:spPr>
            <a:xfrm>
              <a:off x="3809142" y="2590494"/>
              <a:ext cx="239949" cy="148981"/>
            </a:xfrm>
            <a:prstGeom prst="rect">
              <a:avLst/>
            </a:prstGeom>
            <a:solidFill>
              <a:srgbClr val="366092"/>
            </a:solidFill>
            <a:ln>
              <a:noFill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algn="ctr">
                <a:spcBef>
                  <a:spcPct val="0"/>
                </a:spcBef>
                <a:spcAft>
                  <a:spcPct val="0"/>
                </a:spcAft>
                <a:defRPr lang="ko-KR" altLang="en-US"/>
              </a:pPr>
              <a:r>
                <a:rPr lang="en-US" altLang="ko-KR" sz="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lang="en-US" altLang="ko-KR" sz="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aphicFrame>
        <p:nvGraphicFramePr>
          <p:cNvPr id="42" name="Google Shape;117;p6"/>
          <p:cNvGraphicFramePr/>
          <p:nvPr/>
        </p:nvGraphicFramePr>
        <p:xfrm>
          <a:off x="2855595" y="5249081"/>
          <a:ext cx="7814245" cy="160891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73295"/>
                <a:gridCol w="7440950"/>
              </a:tblGrid>
              <a:tr h="209675">
                <a:tc gridSpan="2">
                  <a:txBody>
                    <a:bodyPr vert="horz" lIns="91450" tIns="34300" rIns="91450" bIns="34300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lang="ko-KR" sz="1000" b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34300" marB="34300" anchor="ctr"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 marL="91440" marR="91440"/>
                </a:tc>
              </a:tr>
              <a:tr h="410905">
                <a:tc>
                  <a:txBody>
                    <a:bodyPr vert="horz" lIns="91450" tIns="34300" rIns="91450" bIns="34300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7</a:t>
                      </a: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예약 취소 클릭 시 예약 취소 리스트 페이지를 출력</a:t>
                      </a: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31059">
                <a:tc>
                  <a:txBody>
                    <a:bodyPr vert="horz" lIns="91450" tIns="34300" rIns="91450" bIns="34300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8</a:t>
                      </a: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한 페이지에 보여질 취소 건수는 5개로 하단의 숫자 2 를 클릭하면 그 다음 5개의 리스트를 출력</a:t>
                      </a: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&lt;&lt; , &gt;&gt;버튼은 첫 페이지, 마지막 페이지로 이동하고 &lt; , &gt; 버튼은 이전 목록과 다음 목록으로 이동 </a:t>
                      </a: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31059">
                <a:tc>
                  <a:txBody>
                    <a:bodyPr vert="horz" lIns="91450" tIns="34300" rIns="91450" bIns="34300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리스트 </a:t>
                      </a:r>
                      <a:r>
                        <a:rPr lang="en-US" altLang="ko-KR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 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: 800px </a:t>
                      </a:r>
                      <a:r>
                        <a:rPr lang="en-US" altLang="ko-KR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height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: 320px</a:t>
                      </a:r>
                      <a:endParaRPr lang="en-US" altLang="ko-KR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1689735" y="2211046"/>
            <a:ext cx="992505" cy="5111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ko-KR" altLang="en-US" sz="1400">
                <a:solidFill>
                  <a:schemeClr val="bg2">
                    <a:lumMod val="10000"/>
                    <a:lumOff val="90000"/>
                  </a:schemeClr>
                </a:solidFill>
              </a:rPr>
              <a:t>신규 예약 </a:t>
            </a:r>
            <a:endParaRPr lang="ko-KR" altLang="en-US" sz="1400">
              <a:solidFill>
                <a:schemeClr val="bg2">
                  <a:lumMod val="10000"/>
                  <a:lumOff val="90000"/>
                </a:schemeClr>
              </a:solidFill>
            </a:endParaRPr>
          </a:p>
          <a:p>
            <a:pPr algn="ctr">
              <a:defRPr lang="ko-KR" altLang="en-US"/>
            </a:pPr>
            <a:r>
              <a:rPr lang="ko-KR" altLang="en-US" sz="1400">
                <a:solidFill>
                  <a:schemeClr val="bg2">
                    <a:lumMod val="10000"/>
                    <a:lumOff val="90000"/>
                  </a:schemeClr>
                </a:solidFill>
              </a:rPr>
              <a:t>리스트</a:t>
            </a:r>
            <a:endParaRPr lang="ko-KR" altLang="en-US" sz="1400">
              <a:solidFill>
                <a:schemeClr val="bg2">
                  <a:lumMod val="10000"/>
                  <a:lumOff val="90000"/>
                </a:schemeClr>
              </a:solidFill>
            </a:endParaRPr>
          </a:p>
        </p:txBody>
      </p:sp>
      <p:graphicFrame>
        <p:nvGraphicFramePr>
          <p:cNvPr id="52" name="Google Shape;849;p29"/>
          <p:cNvGraphicFramePr/>
          <p:nvPr/>
        </p:nvGraphicFramePr>
        <p:xfrm>
          <a:off x="3629745" y="1665179"/>
          <a:ext cx="6265944" cy="2065573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720090"/>
                <a:gridCol w="570691"/>
                <a:gridCol w="1298515"/>
                <a:gridCol w="866755"/>
                <a:gridCol w="1080134"/>
                <a:gridCol w="1080134"/>
                <a:gridCol w="649625"/>
              </a:tblGrid>
              <a:tr h="265353"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800" b="1" i="0">
                          <a:solidFill>
                            <a:schemeClr val="bg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예약번호</a:t>
                      </a:r>
                      <a:endParaRPr lang="ko-KR" altLang="en-US" sz="800" b="1" i="0">
                        <a:solidFill>
                          <a:schemeClr val="bg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>
                    <a:solidFill>
                      <a:srgbClr val="315f97"/>
                    </a:solidFill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800" b="1" i="0">
                          <a:solidFill>
                            <a:schemeClr val="bg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상품명</a:t>
                      </a:r>
                      <a:endParaRPr lang="ko-KR" altLang="en-US" sz="800" b="1" i="0">
                        <a:solidFill>
                          <a:schemeClr val="bg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>
                    <a:solidFill>
                      <a:srgbClr val="315f97"/>
                    </a:solidFill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800" b="1" i="0">
                          <a:solidFill>
                            <a:schemeClr val="bg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아이디</a:t>
                      </a:r>
                      <a:endParaRPr lang="ko-KR" altLang="en-US" sz="800" b="1" i="0">
                        <a:solidFill>
                          <a:schemeClr val="bg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>
                    <a:solidFill>
                      <a:srgbClr val="315f97"/>
                    </a:solidFill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800" b="1" i="0">
                          <a:solidFill>
                            <a:schemeClr val="bg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총 금액</a:t>
                      </a:r>
                      <a:endParaRPr lang="ko-KR" altLang="en-US" sz="800" b="1" i="0">
                        <a:solidFill>
                          <a:schemeClr val="bg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>
                    <a:solidFill>
                      <a:srgbClr val="315f97"/>
                    </a:solidFill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800" b="1" i="0">
                          <a:solidFill>
                            <a:schemeClr val="bg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예약일</a:t>
                      </a:r>
                      <a:endParaRPr lang="ko-KR" altLang="en-US" sz="800" b="1" i="0">
                        <a:solidFill>
                          <a:schemeClr val="bg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>
                    <a:solidFill>
                      <a:srgbClr val="315f97"/>
                    </a:solidFill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800" b="1" i="0">
                          <a:solidFill>
                            <a:schemeClr val="bg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예약 종료일</a:t>
                      </a:r>
                      <a:endParaRPr lang="ko-KR" altLang="en-US" sz="800" b="1" i="0">
                        <a:solidFill>
                          <a:schemeClr val="bg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>
                    <a:solidFill>
                      <a:srgbClr val="315f97"/>
                    </a:solidFill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800" b="1" i="0">
                          <a:solidFill>
                            <a:schemeClr val="bg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사유</a:t>
                      </a:r>
                      <a:endParaRPr lang="ko-KR" altLang="en-US" sz="800" b="1" i="0">
                        <a:solidFill>
                          <a:schemeClr val="bg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>
                    <a:solidFill>
                      <a:srgbClr val="315f97"/>
                    </a:solidFill>
                  </a:tcPr>
                </a:tc>
              </a:tr>
              <a:tr h="360044"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004</a:t>
                      </a:r>
                      <a:endParaRPr lang="ko-KR" altLang="en-US" sz="900" b="1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차박</a:t>
                      </a:r>
                      <a:r>
                        <a:rPr lang="en-US" altLang="ko-KR" sz="900" i="0"/>
                        <a:t>A</a:t>
                      </a:r>
                      <a:endParaRPr lang="en-US" altLang="ko-KR" sz="900" i="0"/>
                    </a:p>
                  </a:txBody>
                  <a:tcPr marL="91450" marR="91450" marT="45725" marB="45725" anchor="ctr"/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900" b="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  <a:hlinkClick r:id="rId4"/>
                        </a:rPr>
                        <a:t>berner***@gmail.com</a:t>
                      </a:r>
                      <a:endParaRPr lang="en-US" altLang="ko-KR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40,000</a:t>
                      </a:r>
                      <a:endParaRPr lang="ko-KR" altLang="en-US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2022/01/20</a:t>
                      </a:r>
                      <a:endParaRPr lang="ko-KR" altLang="en-US" sz="900" i="0"/>
                    </a:p>
                  </a:txBody>
                  <a:tcPr marL="91450" marR="91450" marT="45725" marB="45725" anchor="ctr"/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2022/01/21</a:t>
                      </a:r>
                      <a:endParaRPr lang="ko-KR" altLang="en-US" sz="900" i="0"/>
                    </a:p>
                  </a:txBody>
                  <a:tcPr marL="91450" marR="91450" marT="45725" marB="45725" anchor="ctr"/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기타</a:t>
                      </a:r>
                      <a:endParaRPr lang="ko-KR" altLang="en-US" sz="900" i="0"/>
                    </a:p>
                  </a:txBody>
                  <a:tcPr marL="91450" marR="91450" marT="45725" marB="45725" anchor="ctr"/>
                </a:tc>
              </a:tr>
              <a:tr h="360044">
                <a:tc>
                  <a:txBody>
                    <a:bodyPr vert="horz" lIns="91450" tIns="45725" rIns="91450" bIns="45725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b="1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 vert="horz" lIns="91450" tIns="45725" rIns="91450" bIns="45725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i="0"/>
                    </a:p>
                  </a:txBody>
                  <a:tcPr marL="91450" marR="91450" marT="45725" marB="45725"/>
                </a:tc>
                <a:tc>
                  <a:txBody>
                    <a:bodyPr vert="horz" lIns="91450" tIns="45725" rIns="91450" bIns="45725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en-US" altLang="ko-KR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 vert="horz" lIns="91450" tIns="45725" rIns="91450" bIns="45725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 vert="horz" lIns="91450" tIns="45725" rIns="91450" bIns="45725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i="0"/>
                    </a:p>
                  </a:txBody>
                  <a:tcPr marL="91450" marR="91450" marT="45725" marB="45725"/>
                </a:tc>
                <a:tc>
                  <a:txBody>
                    <a:bodyPr vert="horz" lIns="91450" tIns="45725" rIns="91450" bIns="45725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i="0"/>
                    </a:p>
                  </a:txBody>
                  <a:tcPr marL="91450" marR="91450" marT="45725" marB="45725"/>
                </a:tc>
                <a:tc>
                  <a:txBody>
                    <a:bodyPr vert="horz" lIns="91450" tIns="45725" rIns="91450" bIns="45725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i="0"/>
                    </a:p>
                  </a:txBody>
                  <a:tcPr marL="91450" marR="91450" marT="45725" marB="45725">
                    <a:noFill/>
                  </a:tcPr>
                </a:tc>
              </a:tr>
              <a:tr h="360044">
                <a:tc>
                  <a:txBody>
                    <a:bodyPr vert="horz" lIns="91450" tIns="45725" rIns="91450" bIns="45725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b="1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 vert="horz" lIns="91450" tIns="45725" rIns="91450" bIns="45725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i="0"/>
                    </a:p>
                  </a:txBody>
                  <a:tcPr marL="91450" marR="91450" marT="45725" marB="45725"/>
                </a:tc>
                <a:tc>
                  <a:txBody>
                    <a:bodyPr vert="horz" lIns="91450" tIns="45725" rIns="91450" bIns="45725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en-US" altLang="ko-KR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 vert="horz" lIns="91450" tIns="45725" rIns="91450" bIns="45725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 vert="horz" lIns="91450" tIns="45725" rIns="91450" bIns="45725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i="0"/>
                    </a:p>
                  </a:txBody>
                  <a:tcPr marL="91450" marR="91450" marT="45725" marB="45725"/>
                </a:tc>
                <a:tc>
                  <a:txBody>
                    <a:bodyPr vert="horz" lIns="91450" tIns="45725" rIns="91450" bIns="45725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i="0"/>
                    </a:p>
                  </a:txBody>
                  <a:tcPr marL="91450" marR="91450" marT="45725" marB="45725"/>
                </a:tc>
                <a:tc>
                  <a:txBody>
                    <a:bodyPr vert="horz" lIns="91450" tIns="45725" rIns="91450" bIns="45725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i="0"/>
                    </a:p>
                  </a:txBody>
                  <a:tcPr marL="91450" marR="91450" marT="45725" marB="45725">
                    <a:noFill/>
                  </a:tcPr>
                </a:tc>
              </a:tr>
              <a:tr h="360044">
                <a:tc>
                  <a:txBody>
                    <a:bodyPr vert="horz" lIns="91450" tIns="45725" rIns="91450" bIns="45725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b="1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 vert="horz" lIns="91450" tIns="45725" rIns="91450" bIns="45725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i="0"/>
                    </a:p>
                  </a:txBody>
                  <a:tcPr marL="91450" marR="91450" marT="45725" marB="45725"/>
                </a:tc>
                <a:tc>
                  <a:txBody>
                    <a:bodyPr vert="horz" lIns="91450" tIns="45725" rIns="91450" bIns="45725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en-US" altLang="ko-KR" sz="900" b="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 vert="horz" lIns="91450" tIns="45725" rIns="91450" bIns="45725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 vert="horz" lIns="91450" tIns="45725" rIns="91450" bIns="45725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900" i="0"/>
                    </a:p>
                  </a:txBody>
                  <a:tcPr marL="91450" marR="91450" marT="45725" marB="45725"/>
                </a:tc>
                <a:tc>
                  <a:txBody>
                    <a:bodyPr vert="horz" lIns="91450" tIns="45725" rIns="91450" bIns="45725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900" i="0"/>
                    </a:p>
                  </a:txBody>
                  <a:tcPr marL="91450" marR="91450" marT="45725" marB="45725"/>
                </a:tc>
                <a:tc>
                  <a:txBody>
                    <a:bodyPr vert="horz" lIns="91450" tIns="45725" rIns="91450" bIns="45725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i="0"/>
                    </a:p>
                  </a:txBody>
                  <a:tcPr marL="91450" marR="91450" marT="45725" marB="45725">
                    <a:noFill/>
                  </a:tcPr>
                </a:tc>
              </a:tr>
              <a:tr h="360044">
                <a:tc>
                  <a:txBody>
                    <a:bodyPr vert="horz" lIns="91450" tIns="45725" rIns="91450" bIns="45725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b="1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 vert="horz" lIns="91450" tIns="45725" rIns="91450" bIns="45725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i="0"/>
                    </a:p>
                  </a:txBody>
                  <a:tcPr marL="91450" marR="91450" marT="45725" marB="45725"/>
                </a:tc>
                <a:tc>
                  <a:txBody>
                    <a:bodyPr vert="horz" lIns="91450" tIns="45725" rIns="91450" bIns="45725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 vert="horz" lIns="91450" tIns="45725" rIns="91450" bIns="45725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 vert="horz" lIns="91450" tIns="45725" rIns="91450" bIns="45725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900" i="0"/>
                    </a:p>
                  </a:txBody>
                  <a:tcPr marL="91450" marR="91450" marT="45725" marB="45725"/>
                </a:tc>
                <a:tc>
                  <a:txBody>
                    <a:bodyPr vert="horz" lIns="91450" tIns="45725" rIns="91450" bIns="45725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900" i="0"/>
                    </a:p>
                  </a:txBody>
                  <a:tcPr marL="91450" marR="91450" marT="45725" marB="45725"/>
                </a:tc>
                <a:tc>
                  <a:txBody>
                    <a:bodyPr vert="horz" lIns="91450" tIns="45725" rIns="91450" bIns="45725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i="0"/>
                    </a:p>
                  </a:txBody>
                  <a:tcPr marL="91450" marR="91450" marT="45725" marB="45725">
                    <a:noFill/>
                  </a:tcPr>
                </a:tc>
              </a:tr>
            </a:tbl>
          </a:graphicData>
        </a:graphic>
      </p:graphicFrame>
      <p:sp>
        <p:nvSpPr>
          <p:cNvPr id="53" name="모서리가 둥근 직사각형 52"/>
          <p:cNvSpPr/>
          <p:nvPr/>
        </p:nvSpPr>
        <p:spPr>
          <a:xfrm>
            <a:off x="5303900" y="4306825"/>
            <a:ext cx="3168396" cy="274319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4" name="Google Shape;141;p6"/>
          <p:cNvSpPr/>
          <p:nvPr/>
        </p:nvSpPr>
        <p:spPr>
          <a:xfrm>
            <a:off x="5159883" y="4221099"/>
            <a:ext cx="250576" cy="202990"/>
          </a:xfrm>
          <a:prstGeom prst="ellipse">
            <a:avLst/>
          </a:prstGeom>
          <a:solidFill>
            <a:srgbClr val="d9959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1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lang="ko-KR" altLang="en-US" sz="10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725453" y="2827779"/>
            <a:ext cx="928212" cy="2945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400" u="sng">
                <a:solidFill>
                  <a:schemeClr val="bg2">
                    <a:lumMod val="10000"/>
                    <a:lumOff val="90000"/>
                  </a:schemeClr>
                </a:solidFill>
              </a:rPr>
              <a:t>예약 취소</a:t>
            </a:r>
            <a:endParaRPr lang="ko-KR" altLang="en-US" sz="1400" u="sng">
              <a:solidFill>
                <a:schemeClr val="bg2">
                  <a:lumMod val="10000"/>
                  <a:lumOff val="90000"/>
                </a:schemeClr>
              </a:solidFill>
            </a:endParaRPr>
          </a:p>
        </p:txBody>
      </p:sp>
      <p:graphicFrame>
        <p:nvGraphicFramePr>
          <p:cNvPr id="25" name="Google Shape;119;p6"/>
          <p:cNvGraphicFramePr/>
          <p:nvPr/>
        </p:nvGraphicFramePr>
        <p:xfrm>
          <a:off x="1524000" y="1"/>
          <a:ext cx="9142115" cy="445643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52711"/>
                <a:gridCol w="745521"/>
                <a:gridCol w="748245"/>
                <a:gridCol w="2275857"/>
                <a:gridCol w="961277"/>
                <a:gridCol w="1904708"/>
                <a:gridCol w="655564"/>
                <a:gridCol w="1298232"/>
              </a:tblGrid>
              <a:tr h="224643">
                <a:tc gridSpan="2">
                  <a:txBody>
                    <a:bodyPr vert="horz" lIns="77950" tIns="34300" rIns="77950" bIns="34300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캠플렉스</a:t>
                      </a:r>
                      <a:endParaRPr lang="ko-KR" altLang="en-US" sz="1000" b="1" i="0" kern="120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 marL="91440" marR="91440"/>
                </a:tc>
                <a:tc>
                  <a:txBody>
                    <a:bodyPr vert="horz" lIns="77950" tIns="34300" rIns="77950" bIns="34300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페이지명</a:t>
                      </a:r>
                      <a:endParaRPr lang="ko-KR" sz="1000" i="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예약 취소</a:t>
                      </a:r>
                      <a:endParaRPr lang="ko-KR" sz="1000" b="1" i="0" kern="120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rgbClr val="d8d8d8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 넘버</a:t>
                      </a:r>
                      <a:endParaRPr lang="ko-KR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en-US" altLang="ko-KR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04</a:t>
                      </a:r>
                      <a:r>
                        <a:rPr lang="ko-KR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  </a:t>
                      </a: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예약 관리</a:t>
                      </a:r>
                      <a:endParaRPr lang="ko-KR" sz="1000" b="1" i="0" kern="120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lang="ko-KR" sz="1000" i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김 도 윤</a:t>
                      </a:r>
                      <a:endParaRPr lang="ko-KR" altLang="en-US" sz="1000" b="1" i="0" kern="120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</a:tr>
              <a:tr h="221000">
                <a:tc>
                  <a:txBody>
                    <a:bodyPr vert="horz" lIns="77950" tIns="34300" rIns="77950" bIns="34300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경로</a:t>
                      </a:r>
                      <a:endParaRPr lang="ko-KR" sz="1000" i="0">
                        <a:solidFill>
                          <a:srgbClr val="0c0c0c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 vert="horz" lIns="77950" tIns="34300" rIns="77950" bIns="34300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예약관리 </a:t>
                      </a:r>
                      <a:r>
                        <a:rPr lang="en-US" altLang="ko-KR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&gt; </a:t>
                      </a:r>
                      <a:r>
                        <a:rPr lang="ko-KR" altLang="en-US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예약 취소</a:t>
                      </a:r>
                      <a:endParaRPr lang="ko-KR" altLang="en-US" sz="1000" b="1" i="0">
                        <a:solidFill>
                          <a:srgbClr val="0c0c0c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9347200" y="6477000"/>
            <a:ext cx="2844800" cy="365125"/>
          </a:xfrm>
        </p:spPr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en-US" altLang="en-US"/>
              <a:pPr lvl="0">
                <a:defRPr lang="ko-KR" altLang="en-US"/>
              </a:pPr>
              <a:t>15</a:t>
            </a:fld>
            <a:endParaRPr lang="en-US" altLang="en-US"/>
          </a:p>
        </p:txBody>
      </p:sp>
      <p:sp>
        <p:nvSpPr>
          <p:cNvPr id="56" name="TextBox 38"/>
          <p:cNvSpPr txBox="1"/>
          <p:nvPr/>
        </p:nvSpPr>
        <p:spPr>
          <a:xfrm>
            <a:off x="5735960" y="1046119"/>
            <a:ext cx="1983801" cy="3616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b="1"/>
              <a:t>예약 취소 리스트</a:t>
            </a:r>
            <a:endParaRPr lang="ko-KR" altLang="en-US" b="1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5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688140" y="0"/>
            <a:ext cx="10808609" cy="6858000"/>
          </a:xfrm>
          <a:prstGeom prst="rect">
            <a:avLst/>
          </a:prstGeom>
        </p:spPr>
      </p:pic>
      <p:sp>
        <p:nvSpPr>
          <p:cNvPr id="4" name="Google Shape;80;p1"/>
          <p:cNvSpPr/>
          <p:nvPr/>
        </p:nvSpPr>
        <p:spPr>
          <a:xfrm>
            <a:off x="983290" y="719289"/>
            <a:ext cx="10324829" cy="5762324"/>
          </a:xfrm>
          <a:prstGeom prst="rect">
            <a:avLst/>
          </a:prstGeom>
          <a:solidFill>
            <a:schemeClr val="dk1">
              <a:alpha val="56860"/>
            </a:schemeClr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 sz="1400" b="0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>
                <a:solidFill>
                  <a:schemeClr val="bg1"/>
                </a:solidFill>
              </a:rPr>
              <a:t>게시판 관리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9353413" y="6492875"/>
            <a:ext cx="2844800" cy="365125"/>
          </a:xfrm>
        </p:spPr>
        <p:txBody>
          <a:bodyPr/>
          <a:lstStyle/>
          <a:p>
            <a:fld id="{AD22CD3B-FDDF-4998-970C-76E6E0BEC65F}" type="slidenum">
              <a:rPr lang="ko-KR" altLang="en-US" smtClean="0"/>
              <a:pPr/>
              <a:t>16</a:t>
            </a:fld>
            <a:endParaRPr lang="ko-KR" altLang="en-US" dirty="0"/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24000" y="0"/>
            <a:ext cx="9144000" cy="6858000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24882" y="1"/>
            <a:ext cx="9143118" cy="98069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524001" y="445644"/>
            <a:ext cx="1547621" cy="535050"/>
          </a:xfrm>
          <a:prstGeom prst="rect">
            <a:avLst/>
          </a:prstGeom>
          <a:solidFill>
            <a:schemeClr val="bg1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524000" y="980693"/>
            <a:ext cx="1331594" cy="5877306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855595" y="980693"/>
            <a:ext cx="7812405" cy="5877306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768851" y="490346"/>
            <a:ext cx="60883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통계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75848" y="491872"/>
            <a:ext cx="1082992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회원 관리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243731" y="491872"/>
            <a:ext cx="108670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예약 관리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80198" y="491872"/>
            <a:ext cx="1288542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 u="sng">
                <a:solidFill>
                  <a:schemeClr val="bg1"/>
                </a:solidFill>
              </a:rPr>
              <a:t>게시판 관리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210295" y="491872"/>
            <a:ext cx="1082421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상품 관리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631441" y="1544571"/>
            <a:ext cx="1106044" cy="444248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6" name="Google Shape;141;p6"/>
          <p:cNvSpPr/>
          <p:nvPr/>
        </p:nvSpPr>
        <p:spPr>
          <a:xfrm>
            <a:off x="1524883" y="1484756"/>
            <a:ext cx="250576" cy="202990"/>
          </a:xfrm>
          <a:prstGeom prst="ellipse">
            <a:avLst/>
          </a:prstGeom>
          <a:solidFill>
            <a:srgbClr val="D9959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1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703450" y="1618486"/>
            <a:ext cx="874015" cy="2941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400" u="sng">
                <a:solidFill>
                  <a:schemeClr val="bg2">
                    <a:lumMod val="10000"/>
                    <a:lumOff val="90000"/>
                  </a:schemeClr>
                </a:solidFill>
              </a:rPr>
              <a:t>공지사항</a:t>
            </a:r>
          </a:p>
        </p:txBody>
      </p:sp>
      <p:grpSp>
        <p:nvGrpSpPr>
          <p:cNvPr id="36" name="Google Shape;376;p12"/>
          <p:cNvGrpSpPr/>
          <p:nvPr/>
        </p:nvGrpSpPr>
        <p:grpSpPr>
          <a:xfrm>
            <a:off x="5389417" y="4365117"/>
            <a:ext cx="2938862" cy="205114"/>
            <a:chOff x="3288158" y="2565336"/>
            <a:chExt cx="2938862" cy="205114"/>
          </a:xfrm>
        </p:grpSpPr>
        <p:pic>
          <p:nvPicPr>
            <p:cNvPr id="37" name="Google Shape;377;p12"/>
            <p:cNvPicPr/>
            <p:nvPr/>
          </p:nvPicPr>
          <p:blipFill rotWithShape="1">
            <a:blip r:embed="rId3">
              <a:alphaModFix/>
            </a:blip>
            <a:srcRect/>
            <a:stretch>
              <a:fillRect/>
            </a:stretch>
          </p:blipFill>
          <p:spPr>
            <a:xfrm>
              <a:off x="3288158" y="2565336"/>
              <a:ext cx="2938862" cy="205114"/>
            </a:xfrm>
            <a:prstGeom prst="rect">
              <a:avLst/>
            </a:prstGeom>
            <a:noFill/>
            <a:ln w="9525" cap="flat" cmpd="sng">
              <a:solidFill>
                <a:srgbClr val="A5A5A5"/>
              </a:solidFill>
              <a:prstDash val="solid"/>
              <a:miter/>
            </a:ln>
          </p:spPr>
        </p:pic>
        <p:sp>
          <p:nvSpPr>
            <p:cNvPr id="38" name="Google Shape;378;p12"/>
            <p:cNvSpPr/>
            <p:nvPr/>
          </p:nvSpPr>
          <p:spPr>
            <a:xfrm>
              <a:off x="3809142" y="2590494"/>
              <a:ext cx="239949" cy="148981"/>
            </a:xfrm>
            <a:prstGeom prst="rect">
              <a:avLst/>
            </a:prstGeom>
            <a:solidFill>
              <a:srgbClr val="366092"/>
            </a:solidFill>
            <a:ln>
              <a:noFill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algn="ctr">
                <a:spcBef>
                  <a:spcPct val="0"/>
                </a:spcBef>
                <a:spcAft>
                  <a:spcPct val="0"/>
                </a:spcAft>
                <a:defRPr lang="ko-KR" altLang="en-US"/>
              </a:pPr>
              <a:r>
                <a:rPr lang="en-US" altLang="ko-KR" sz="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</a:p>
          </p:txBody>
        </p:sp>
      </p:grpSp>
      <p:graphicFrame>
        <p:nvGraphicFramePr>
          <p:cNvPr id="42" name="Google Shape;117;p6"/>
          <p:cNvGraphicFramePr/>
          <p:nvPr>
            <p:extLst>
              <p:ext uri="{D42A27DB-BD31-4B8C-83A1-F6EECF244321}">
                <p14:modId xmlns:p14="http://schemas.microsoft.com/office/powerpoint/2010/main" val="198938230"/>
              </p:ext>
            </p:extLst>
          </p:nvPr>
        </p:nvGraphicFramePr>
        <p:xfrm>
          <a:off x="2851869" y="4931957"/>
          <a:ext cx="7814245" cy="1926043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73295"/>
                <a:gridCol w="7440950"/>
              </a:tblGrid>
              <a:tr h="209675">
                <a:tc gridSpan="2"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dirty="0">
                          <a:solidFill>
                            <a:schemeClr val="lt1"/>
                          </a:solidFill>
                        </a:rPr>
                        <a:t>Description</a:t>
                      </a:r>
                    </a:p>
                  </a:txBody>
                  <a:tcPr marL="91450" marR="91450" marT="34300" marB="34300" anchor="ctr"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</a:tr>
              <a:tr h="410877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   게시판 관리를 클릭 시 공지사항이 화면에 출력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2</a:t>
                      </a: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   리스트는 작성일 순으로 기본 정렬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하단 등록 버튼 클릭 시 공지사항 작성 페이지로 이동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31059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3</a:t>
                      </a: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한 페이지에 보여질 게시글 수는 5개로 하단의 숫자 2 를 클릭하면 그 다음 5개의 리스트를 출력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&lt;&lt; , &gt;&gt;버튼은 첫 페이지, 마지막 페이지로 이동하고 &lt; , &gt; 버튼은 이전 목록과 다음 목록으로 이동 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31059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공지사항 리스트 </a:t>
                      </a:r>
                      <a:r>
                        <a:rPr lang="en-US" altLang="ko-KR" sz="1000" b="1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 </a:t>
                      </a:r>
                      <a:r>
                        <a:rPr lang="en-US" altLang="ko-KR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: 750px </a:t>
                      </a:r>
                      <a:r>
                        <a:rPr lang="en-US" altLang="ko-KR" sz="1000" b="1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height</a:t>
                      </a:r>
                      <a:r>
                        <a:rPr lang="en-US" altLang="ko-KR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 : 320px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43" name="모서리가 둥근 직사각형 42"/>
          <p:cNvSpPr/>
          <p:nvPr/>
        </p:nvSpPr>
        <p:spPr>
          <a:xfrm>
            <a:off x="8648902" y="4293109"/>
            <a:ext cx="561393" cy="389531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4" name="Google Shape;141;p6"/>
          <p:cNvSpPr/>
          <p:nvPr/>
        </p:nvSpPr>
        <p:spPr>
          <a:xfrm>
            <a:off x="8509757" y="4162127"/>
            <a:ext cx="250576" cy="202990"/>
          </a:xfrm>
          <a:prstGeom prst="ellipse">
            <a:avLst/>
          </a:prstGeom>
          <a:solidFill>
            <a:srgbClr val="D9959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1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677352" y="2345435"/>
            <a:ext cx="11001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400">
                <a:solidFill>
                  <a:schemeClr val="bg2">
                    <a:lumMod val="10000"/>
                    <a:lumOff val="90000"/>
                  </a:schemeClr>
                </a:solidFill>
              </a:rPr>
              <a:t>문의 게시판</a:t>
            </a:r>
          </a:p>
        </p:txBody>
      </p:sp>
      <p:sp>
        <p:nvSpPr>
          <p:cNvPr id="51" name="Google Shape;499;p15"/>
          <p:cNvSpPr/>
          <p:nvPr/>
        </p:nvSpPr>
        <p:spPr>
          <a:xfrm>
            <a:off x="8681415" y="4383928"/>
            <a:ext cx="478386" cy="167492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등록</a:t>
            </a:r>
          </a:p>
        </p:txBody>
      </p:sp>
      <p:graphicFrame>
        <p:nvGraphicFramePr>
          <p:cNvPr id="52" name="Google Shape;849;p29"/>
          <p:cNvGraphicFramePr/>
          <p:nvPr/>
        </p:nvGraphicFramePr>
        <p:xfrm>
          <a:off x="3958033" y="1556769"/>
          <a:ext cx="5601916" cy="2052247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497225"/>
                <a:gridCol w="629366"/>
                <a:gridCol w="3421400"/>
                <a:gridCol w="1053925"/>
              </a:tblGrid>
              <a:tr h="443956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800" b="1" i="0">
                          <a:solidFill>
                            <a:schemeClr val="bg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글번호</a:t>
                      </a:r>
                    </a:p>
                  </a:txBody>
                  <a:tcPr marL="91450" marR="91450" marT="45725" marB="45725" anchor="ctr">
                    <a:solidFill>
                      <a:srgbClr val="315F9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800" b="1" i="0">
                          <a:solidFill>
                            <a:schemeClr val="bg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작성자</a:t>
                      </a:r>
                    </a:p>
                  </a:txBody>
                  <a:tcPr marL="91450" marR="91450" marT="45725" marB="45725" anchor="ctr">
                    <a:solidFill>
                      <a:srgbClr val="315F9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800" b="1" i="0">
                          <a:solidFill>
                            <a:schemeClr val="bg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공지사항</a:t>
                      </a:r>
                    </a:p>
                  </a:txBody>
                  <a:tcPr marL="91450" marR="91450" marT="45725" marB="45725" anchor="ctr">
                    <a:solidFill>
                      <a:srgbClr val="315F9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800" b="1" i="0">
                          <a:solidFill>
                            <a:schemeClr val="bg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작성일</a:t>
                      </a:r>
                    </a:p>
                  </a:txBody>
                  <a:tcPr marL="91450" marR="91450" marT="45725" marB="45725" anchor="ctr">
                    <a:solidFill>
                      <a:srgbClr val="315F97"/>
                    </a:solidFill>
                  </a:tcPr>
                </a:tc>
              </a:tr>
              <a:tr h="331287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3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관리자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12월 공지사항입니다.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i="0"/>
                        <a:t>2021</a:t>
                      </a:r>
                      <a:r>
                        <a:rPr lang="ko-KR" altLang="en-US" sz="900" i="0"/>
                        <a:t>/12/</a:t>
                      </a:r>
                      <a:r>
                        <a:rPr lang="ko-KR" sz="900" i="0"/>
                        <a:t>01</a:t>
                      </a:r>
                    </a:p>
                  </a:txBody>
                  <a:tcPr marL="91450" marR="91450" marT="45725" marB="45725"/>
                </a:tc>
              </a:tr>
              <a:tr h="319251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9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2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관리자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11월 공지사항입니다.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i="0"/>
                        <a:t>2021</a:t>
                      </a:r>
                      <a:r>
                        <a:rPr lang="ko-KR" altLang="en-US" sz="900" i="0"/>
                        <a:t>/11/</a:t>
                      </a:r>
                      <a:r>
                        <a:rPr lang="ko-KR" sz="900" i="0"/>
                        <a:t>03</a:t>
                      </a:r>
                    </a:p>
                  </a:txBody>
                  <a:tcPr marL="91450" marR="91450" marT="45725" marB="45725"/>
                </a:tc>
              </a:tr>
              <a:tr h="319251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관리자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0" i="0"/>
                        <a:t>10월 공지사항입니다.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i="0"/>
                        <a:t>2021</a:t>
                      </a:r>
                      <a:r>
                        <a:rPr lang="ko-KR" altLang="en-US" sz="900" i="0"/>
                        <a:t>/10/</a:t>
                      </a:r>
                      <a:r>
                        <a:rPr lang="ko-KR" sz="900" i="0"/>
                        <a:t>04</a:t>
                      </a:r>
                    </a:p>
                  </a:txBody>
                  <a:tcPr marL="91450" marR="91450" marT="45725" marB="45725"/>
                </a:tc>
              </a:tr>
              <a:tr h="319251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900" b="1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900" i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900" i="0"/>
                    </a:p>
                  </a:txBody>
                  <a:tcPr marL="91450" marR="91450" marT="45725" marB="45725"/>
                </a:tc>
              </a:tr>
              <a:tr h="319251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900" b="1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900" i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900" i="0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sp>
        <p:nvSpPr>
          <p:cNvPr id="53" name="모서리가 둥근 직사각형 52"/>
          <p:cNvSpPr/>
          <p:nvPr/>
        </p:nvSpPr>
        <p:spPr>
          <a:xfrm>
            <a:off x="5303900" y="4306825"/>
            <a:ext cx="3168396" cy="274319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4" name="Google Shape;141;p6"/>
          <p:cNvSpPr/>
          <p:nvPr/>
        </p:nvSpPr>
        <p:spPr>
          <a:xfrm>
            <a:off x="5159883" y="4221099"/>
            <a:ext cx="250576" cy="202990"/>
          </a:xfrm>
          <a:prstGeom prst="ellipse">
            <a:avLst/>
          </a:prstGeom>
          <a:solidFill>
            <a:srgbClr val="D9959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1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</a:p>
        </p:txBody>
      </p:sp>
      <p:graphicFrame>
        <p:nvGraphicFramePr>
          <p:cNvPr id="27" name="Google Shape;119;p6"/>
          <p:cNvGraphicFramePr/>
          <p:nvPr/>
        </p:nvGraphicFramePr>
        <p:xfrm>
          <a:off x="1524882" y="1"/>
          <a:ext cx="9141232" cy="445643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52657"/>
                <a:gridCol w="745449"/>
                <a:gridCol w="748173"/>
                <a:gridCol w="2275637"/>
                <a:gridCol w="961184"/>
                <a:gridCol w="1904524"/>
                <a:gridCol w="655501"/>
                <a:gridCol w="1298107"/>
              </a:tblGrid>
              <a:tr h="224643">
                <a:tc gridSpan="2"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캠플렉스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페이지명</a:t>
                      </a:r>
                      <a:endParaRPr lang="ko-KR" sz="1000" i="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공지사항</a:t>
                      </a:r>
                      <a:endParaRPr lang="ko-KR" sz="1000" b="1" i="0" kern="120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rgbClr val="D8D8D8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 넘버</a:t>
                      </a:r>
                      <a:endParaRPr lang="ko-KR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en-US" altLang="ko-KR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05</a:t>
                      </a:r>
                      <a:r>
                        <a:rPr lang="ko-KR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  </a:t>
                      </a: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게시판 관리</a:t>
                      </a:r>
                      <a:endParaRPr lang="ko-KR" sz="1000" b="1" i="0" kern="120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lang="ko-KR" sz="1000" i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김 도 윤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</a:tr>
              <a:tr h="221000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경로</a:t>
                      </a:r>
                      <a:endParaRPr lang="ko-KR" sz="1000" i="0">
                        <a:solidFill>
                          <a:srgbClr val="0C0C0C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게시판 관리 </a:t>
                      </a:r>
                      <a:r>
                        <a:rPr lang="en-US" altLang="ko-KR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&gt; </a:t>
                      </a:r>
                      <a:r>
                        <a:rPr lang="ko-KR" altLang="en-US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공지사항</a:t>
                      </a: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9347200" y="6484255"/>
            <a:ext cx="2844800" cy="365125"/>
          </a:xfrm>
        </p:spPr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en-US" altLang="en-US"/>
              <a:pPr lvl="0">
                <a:defRPr lang="ko-KR" altLang="en-US"/>
              </a:pPr>
              <a:t>17</a:t>
            </a:fld>
            <a:endParaRPr lang="en-US" altLang="en-US"/>
          </a:p>
        </p:txBody>
      </p:sp>
      <p:sp>
        <p:nvSpPr>
          <p:cNvPr id="55" name="TextBox 38"/>
          <p:cNvSpPr txBox="1"/>
          <p:nvPr/>
        </p:nvSpPr>
        <p:spPr>
          <a:xfrm>
            <a:off x="5854409" y="1082123"/>
            <a:ext cx="1865352" cy="366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b="1"/>
              <a:t>공지사항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24000" y="0"/>
            <a:ext cx="9144000" cy="6858000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24000" y="1"/>
            <a:ext cx="9143999" cy="98069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524001" y="445644"/>
            <a:ext cx="1547621" cy="535050"/>
          </a:xfrm>
          <a:prstGeom prst="rect">
            <a:avLst/>
          </a:prstGeom>
          <a:solidFill>
            <a:schemeClr val="bg1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524000" y="980693"/>
            <a:ext cx="1331594" cy="5877306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855595" y="980693"/>
            <a:ext cx="7812405" cy="5877306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768851" y="490346"/>
            <a:ext cx="60883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통계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75848" y="491872"/>
            <a:ext cx="1082992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회원 관리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243731" y="491872"/>
            <a:ext cx="108670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예약 관리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80198" y="491872"/>
            <a:ext cx="1288542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 u="sng">
                <a:solidFill>
                  <a:schemeClr val="bg1"/>
                </a:solidFill>
              </a:rPr>
              <a:t>게시판 관리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210295" y="491872"/>
            <a:ext cx="1082421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상품 관리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703450" y="1618486"/>
            <a:ext cx="874015" cy="2941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400" u="sng">
                <a:solidFill>
                  <a:schemeClr val="bg2">
                    <a:lumMod val="10000"/>
                    <a:lumOff val="90000"/>
                  </a:schemeClr>
                </a:solidFill>
              </a:rPr>
              <a:t>공지사항</a:t>
            </a:r>
          </a:p>
        </p:txBody>
      </p:sp>
      <p:graphicFrame>
        <p:nvGraphicFramePr>
          <p:cNvPr id="42" name="Google Shape;117;p6"/>
          <p:cNvGraphicFramePr/>
          <p:nvPr>
            <p:extLst>
              <p:ext uri="{D42A27DB-BD31-4B8C-83A1-F6EECF244321}">
                <p14:modId xmlns:p14="http://schemas.microsoft.com/office/powerpoint/2010/main" val="3471604705"/>
              </p:ext>
            </p:extLst>
          </p:nvPr>
        </p:nvGraphicFramePr>
        <p:xfrm>
          <a:off x="2851870" y="5109998"/>
          <a:ext cx="7814245" cy="1748001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73295"/>
                <a:gridCol w="7440950"/>
              </a:tblGrid>
              <a:tr h="209675">
                <a:tc gridSpan="2"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dirty="0">
                          <a:solidFill>
                            <a:schemeClr val="lt1"/>
                          </a:solidFill>
                        </a:rPr>
                        <a:t>Description</a:t>
                      </a:r>
                    </a:p>
                  </a:txBody>
                  <a:tcPr marL="91450" marR="91450" marT="34300" marB="34300" anchor="ctr"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</a:tr>
              <a:tr h="410877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4</a:t>
                      </a: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   </a:t>
                      </a: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제목과 내용을 입력 후 등록 버튼 클릭 시 입력한 내용으로 글 저장, 공지사항 리스트에 추가되고 공지사항 페이지로 이동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96044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5</a:t>
                      </a: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   목록 버튼 클릭 시 공지사항 전체 리스트 페이지로 이동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6</a:t>
                      </a: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이미지 파일 업로드 후 썸네일 기능으로 미리보기 이미지를 띄움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공지사항 등록 폼 </a:t>
                      </a:r>
                      <a:r>
                        <a:rPr lang="en-US" altLang="ko-KR" sz="1000" b="1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 </a:t>
                      </a:r>
                      <a:r>
                        <a:rPr lang="en-US" altLang="ko-KR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: 750px </a:t>
                      </a:r>
                      <a:r>
                        <a:rPr lang="en-US" altLang="ko-KR" sz="1000" b="1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height </a:t>
                      </a:r>
                      <a:r>
                        <a:rPr lang="en-US" altLang="ko-KR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: 400px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43" name="모서리가 둥근 직사각형 42"/>
          <p:cNvSpPr/>
          <p:nvPr/>
        </p:nvSpPr>
        <p:spPr>
          <a:xfrm>
            <a:off x="8648902" y="4293109"/>
            <a:ext cx="561393" cy="389531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4" name="Google Shape;141;p6"/>
          <p:cNvSpPr/>
          <p:nvPr/>
        </p:nvSpPr>
        <p:spPr>
          <a:xfrm>
            <a:off x="8509757" y="4162127"/>
            <a:ext cx="250576" cy="202990"/>
          </a:xfrm>
          <a:prstGeom prst="ellipse">
            <a:avLst/>
          </a:prstGeom>
          <a:solidFill>
            <a:srgbClr val="D9959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1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677352" y="2345435"/>
            <a:ext cx="11001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400">
                <a:solidFill>
                  <a:schemeClr val="bg2">
                    <a:lumMod val="10000"/>
                    <a:lumOff val="90000"/>
                  </a:schemeClr>
                </a:solidFill>
              </a:rPr>
              <a:t>문의 게시판</a:t>
            </a:r>
          </a:p>
        </p:txBody>
      </p:sp>
      <p:sp>
        <p:nvSpPr>
          <p:cNvPr id="51" name="Google Shape;499;p15"/>
          <p:cNvSpPr/>
          <p:nvPr/>
        </p:nvSpPr>
        <p:spPr>
          <a:xfrm>
            <a:off x="8681415" y="4404127"/>
            <a:ext cx="478386" cy="167492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등록</a:t>
            </a:r>
          </a:p>
        </p:txBody>
      </p:sp>
      <p:sp>
        <p:nvSpPr>
          <p:cNvPr id="57" name="모서리가 둥근 직사각형 56"/>
          <p:cNvSpPr/>
          <p:nvPr/>
        </p:nvSpPr>
        <p:spPr>
          <a:xfrm>
            <a:off x="9351085" y="4293109"/>
            <a:ext cx="561393" cy="389531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4" name="Google Shape;141;p6"/>
          <p:cNvSpPr/>
          <p:nvPr/>
        </p:nvSpPr>
        <p:spPr>
          <a:xfrm>
            <a:off x="9225796" y="4201137"/>
            <a:ext cx="250576" cy="202990"/>
          </a:xfrm>
          <a:prstGeom prst="ellipse">
            <a:avLst/>
          </a:prstGeom>
          <a:solidFill>
            <a:srgbClr val="D9959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1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</a:p>
        </p:txBody>
      </p:sp>
      <p:graphicFrame>
        <p:nvGraphicFramePr>
          <p:cNvPr id="55" name="Google Shape;731;p24"/>
          <p:cNvGraphicFramePr/>
          <p:nvPr/>
        </p:nvGraphicFramePr>
        <p:xfrm>
          <a:off x="3660847" y="1687747"/>
          <a:ext cx="6201900" cy="223159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858200"/>
                <a:gridCol w="5343700"/>
              </a:tblGrid>
              <a:tr h="259044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700" b="1">
                          <a:latin typeface="Dotum"/>
                          <a:ea typeface="Dotum"/>
                          <a:cs typeface="Dotum"/>
                          <a:sym typeface="Dotum"/>
                        </a:rPr>
                        <a:t>제목</a:t>
                      </a:r>
                      <a:endParaRPr lang="ko-KR"/>
                    </a:p>
                  </a:txBody>
                  <a:tcPr marL="91450" marR="91450" marT="45725" marB="45725"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700" b="1">
                          <a:solidFill>
                            <a:srgbClr val="7F7F7F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제목을 입력하세요 </a:t>
                      </a:r>
                      <a:endParaRPr lang="ko-KR"/>
                    </a:p>
                  </a:txBody>
                  <a:tcPr marL="91450" marR="91450" marT="45725" marB="45725"/>
                </a:tc>
              </a:tr>
              <a:tr h="1486053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700" b="1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700" b="1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700" b="1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700" b="1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700" b="1">
                          <a:latin typeface="Dotum"/>
                          <a:ea typeface="Dotum"/>
                          <a:cs typeface="Dotum"/>
                          <a:sym typeface="Dotum"/>
                        </a:rPr>
                        <a:t>내용</a:t>
                      </a:r>
                      <a:endParaRPr lang="ko-KR"/>
                    </a:p>
                  </a:txBody>
                  <a:tcPr marL="91450" marR="91450" marT="45725" marB="45725"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70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70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70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1000" b="1">
                          <a:solidFill>
                            <a:srgbClr val="7F7F7F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내용을 입력하세요 </a:t>
                      </a: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70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70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70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70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/>
                </a:tc>
              </a:tr>
              <a:tr h="486501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700" b="1">
                          <a:latin typeface="Dotum"/>
                          <a:ea typeface="Dotum"/>
                          <a:cs typeface="Dotum"/>
                          <a:sym typeface="Dotum"/>
                        </a:rPr>
                        <a:t>이미지</a:t>
                      </a:r>
                    </a:p>
                  </a:txBody>
                  <a:tcPr marL="91450" marR="91450" marT="45725" marB="45725"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700" b="1">
                          <a:solidFill>
                            <a:srgbClr val="7F7F7F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파일명&amp; 이미지</a:t>
                      </a:r>
                      <a:endParaRPr lang="ko-KR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sp>
        <p:nvSpPr>
          <p:cNvPr id="56" name="Google Shape;499;p15"/>
          <p:cNvSpPr/>
          <p:nvPr/>
        </p:nvSpPr>
        <p:spPr>
          <a:xfrm>
            <a:off x="9384361" y="4404127"/>
            <a:ext cx="478386" cy="167492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목록</a:t>
            </a:r>
          </a:p>
        </p:txBody>
      </p:sp>
      <p:sp>
        <p:nvSpPr>
          <p:cNvPr id="58" name="모서리가 둥근 직사각형 57"/>
          <p:cNvSpPr/>
          <p:nvPr/>
        </p:nvSpPr>
        <p:spPr>
          <a:xfrm>
            <a:off x="3593400" y="3429000"/>
            <a:ext cx="6336793" cy="490346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0" name="Google Shape;141;p6"/>
          <p:cNvSpPr/>
          <p:nvPr/>
        </p:nvSpPr>
        <p:spPr>
          <a:xfrm>
            <a:off x="3469126" y="2924937"/>
            <a:ext cx="250576" cy="202990"/>
          </a:xfrm>
          <a:prstGeom prst="ellipse">
            <a:avLst/>
          </a:prstGeom>
          <a:solidFill>
            <a:srgbClr val="D9959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1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</a:p>
        </p:txBody>
      </p:sp>
      <p:graphicFrame>
        <p:nvGraphicFramePr>
          <p:cNvPr id="25" name="Google Shape;119;p6"/>
          <p:cNvGraphicFramePr/>
          <p:nvPr/>
        </p:nvGraphicFramePr>
        <p:xfrm>
          <a:off x="1524000" y="1"/>
          <a:ext cx="9142115" cy="445643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52711"/>
                <a:gridCol w="745521"/>
                <a:gridCol w="748245"/>
                <a:gridCol w="2275857"/>
                <a:gridCol w="961277"/>
                <a:gridCol w="1904708"/>
                <a:gridCol w="655564"/>
                <a:gridCol w="1298232"/>
              </a:tblGrid>
              <a:tr h="224643">
                <a:tc gridSpan="2"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캠플렉스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페이지명</a:t>
                      </a:r>
                      <a:endParaRPr lang="ko-KR" sz="1000" i="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공지사항</a:t>
                      </a:r>
                      <a:endParaRPr lang="ko-KR" sz="1000" b="1" i="0" kern="120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rgbClr val="D8D8D8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 넘버</a:t>
                      </a:r>
                      <a:endParaRPr lang="ko-KR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en-US" altLang="ko-KR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05</a:t>
                      </a:r>
                      <a:r>
                        <a:rPr lang="ko-KR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  </a:t>
                      </a: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게시판 관리</a:t>
                      </a:r>
                      <a:endParaRPr lang="ko-KR" sz="1000" b="1" i="0" kern="120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lang="ko-KR" sz="1000" i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김 도 윤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</a:tr>
              <a:tr h="221000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경로</a:t>
                      </a:r>
                      <a:endParaRPr lang="ko-KR" sz="1000" i="0">
                        <a:solidFill>
                          <a:srgbClr val="0C0C0C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게시판 관리 </a:t>
                      </a:r>
                      <a:r>
                        <a:rPr lang="en-US" altLang="ko-KR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&gt; </a:t>
                      </a:r>
                      <a:r>
                        <a:rPr lang="ko-KR" altLang="en-US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공지사항 </a:t>
                      </a:r>
                      <a:r>
                        <a:rPr lang="en-US" altLang="ko-KR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&gt; </a:t>
                      </a:r>
                      <a:r>
                        <a:rPr lang="ko-KR" altLang="en-US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공지사항 등록 상세 페이지</a:t>
                      </a: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9347200" y="6481319"/>
            <a:ext cx="2844800" cy="365125"/>
          </a:xfrm>
        </p:spPr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en-US" altLang="en-US"/>
              <a:pPr lvl="0">
                <a:defRPr lang="ko-KR" altLang="en-US"/>
              </a:pPr>
              <a:t>18</a:t>
            </a:fld>
            <a:endParaRPr lang="en-US" altLang="en-US"/>
          </a:p>
        </p:txBody>
      </p:sp>
      <p:sp>
        <p:nvSpPr>
          <p:cNvPr id="61" name="Google Shape;499;p15"/>
          <p:cNvSpPr/>
          <p:nvPr/>
        </p:nvSpPr>
        <p:spPr>
          <a:xfrm>
            <a:off x="3812242" y="3651039"/>
            <a:ext cx="522057" cy="167492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파일선택</a:t>
            </a:r>
          </a:p>
        </p:txBody>
      </p:sp>
      <p:sp>
        <p:nvSpPr>
          <p:cNvPr id="62" name="TextBox 38"/>
          <p:cNvSpPr txBox="1"/>
          <p:nvPr/>
        </p:nvSpPr>
        <p:spPr>
          <a:xfrm>
            <a:off x="5540371" y="1160924"/>
            <a:ext cx="2442852" cy="3611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b="1"/>
              <a:t>공지사항 등록 페이지</a:t>
            </a: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24000" y="0"/>
            <a:ext cx="9144000" cy="6858000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24000" y="1"/>
            <a:ext cx="9143999" cy="98069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524001" y="445644"/>
            <a:ext cx="1547621" cy="535050"/>
          </a:xfrm>
          <a:prstGeom prst="rect">
            <a:avLst/>
          </a:prstGeom>
          <a:solidFill>
            <a:schemeClr val="bg1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524000" y="980693"/>
            <a:ext cx="1331594" cy="5877306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855595" y="980693"/>
            <a:ext cx="7812405" cy="5877306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768851" y="490346"/>
            <a:ext cx="60883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통계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75848" y="491872"/>
            <a:ext cx="1082992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회원 관리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243731" y="491872"/>
            <a:ext cx="108670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예약 관리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80198" y="491872"/>
            <a:ext cx="1288542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 u="sng">
                <a:solidFill>
                  <a:schemeClr val="bg1"/>
                </a:solidFill>
              </a:rPr>
              <a:t>게시판 관리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210295" y="491872"/>
            <a:ext cx="1082421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상품 관리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703450" y="1618486"/>
            <a:ext cx="874015" cy="2941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400" u="sng">
                <a:solidFill>
                  <a:schemeClr val="bg2">
                    <a:lumMod val="10000"/>
                    <a:lumOff val="90000"/>
                  </a:schemeClr>
                </a:solidFill>
              </a:rPr>
              <a:t>공지사항</a:t>
            </a:r>
          </a:p>
        </p:txBody>
      </p:sp>
      <p:graphicFrame>
        <p:nvGraphicFramePr>
          <p:cNvPr id="42" name="Google Shape;117;p6"/>
          <p:cNvGraphicFramePr/>
          <p:nvPr>
            <p:extLst>
              <p:ext uri="{D42A27DB-BD31-4B8C-83A1-F6EECF244321}">
                <p14:modId xmlns:p14="http://schemas.microsoft.com/office/powerpoint/2010/main" val="800305669"/>
              </p:ext>
            </p:extLst>
          </p:nvPr>
        </p:nvGraphicFramePr>
        <p:xfrm>
          <a:off x="2851870" y="4691259"/>
          <a:ext cx="7814245" cy="2166741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73295"/>
                <a:gridCol w="7440950"/>
              </a:tblGrid>
              <a:tr h="209675">
                <a:tc gridSpan="2"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dirty="0">
                          <a:solidFill>
                            <a:schemeClr val="lt1"/>
                          </a:solidFill>
                        </a:rPr>
                        <a:t>Description</a:t>
                      </a:r>
                    </a:p>
                  </a:txBody>
                  <a:tcPr marL="91450" marR="91450" marT="34300" marB="34300" anchor="ctr"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</a:tr>
              <a:tr h="410905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7</a:t>
                      </a: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    제목, 내용, 첨부파일만 수정이 가능하며 해당페이지에서 수정 후 수정 버튼 클릭 시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"수정을 진행하시겠습니까?" </a:t>
                      </a:r>
                      <a:r>
                        <a:rPr lang="ko-KR" altLang="en-US" sz="1000" i="0" dirty="0" err="1">
                          <a:latin typeface="Dotum"/>
                          <a:ea typeface="Dotum"/>
                          <a:cs typeface="Dotum"/>
                          <a:sym typeface="Dotum"/>
                        </a:rPr>
                        <a:t>알림창을</a:t>
                      </a:r>
                      <a:r>
                        <a:rPr lang="ko-KR" altLang="en-US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 띄우고 예를 </a:t>
                      </a:r>
                      <a:r>
                        <a:rPr lang="ko-KR" altLang="en-US" sz="1000" i="0" dirty="0" err="1">
                          <a:latin typeface="Dotum"/>
                          <a:ea typeface="Dotum"/>
                          <a:cs typeface="Dotum"/>
                          <a:sym typeface="Dotum"/>
                        </a:rPr>
                        <a:t>선택하면입력한</a:t>
                      </a:r>
                      <a:r>
                        <a:rPr lang="ko-KR" altLang="en-US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 내용으로 글이 수정되고 공지사항 페이지로 이동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 dirty="0" err="1">
                          <a:latin typeface="Dotum"/>
                          <a:ea typeface="Dotum"/>
                          <a:cs typeface="Dotum"/>
                          <a:sym typeface="Dotum"/>
                        </a:rPr>
                        <a:t>아니오를</a:t>
                      </a:r>
                      <a:r>
                        <a:rPr lang="ko-KR" altLang="en-US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 선택하면 수정 버튼을 클릭 이전 상태로 돌아간다.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11829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8</a:t>
                      </a: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삭제 버튼 클릭 시 "정말로 삭제하시겠습니까?" 라는 알림창을 띄우고 예를 선택하면 삭제가 진행되고 공지사항 리스트로 이동한다. 아니오를 선택하면 삭제 버튼 클릭 이전 상태로 돌아간다.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9</a:t>
                      </a: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   목록 버튼 클릭 시 공지사항 전체 리스트 페이지로 이동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24036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10</a:t>
                      </a: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이미지파일 업로드 후 썸네일 기능으로 미리보기 이미지를 띄움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24036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공지사항 상세 페이지 폼 </a:t>
                      </a:r>
                      <a:r>
                        <a:rPr lang="en-US" altLang="ko-KR" sz="1000" b="1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 </a:t>
                      </a:r>
                      <a:r>
                        <a:rPr lang="en-US" altLang="ko-KR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: 750px </a:t>
                      </a:r>
                      <a:r>
                        <a:rPr lang="en-US" altLang="ko-KR" sz="1000" b="1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height </a:t>
                      </a:r>
                      <a:r>
                        <a:rPr lang="en-US" altLang="ko-KR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: </a:t>
                      </a:r>
                      <a:r>
                        <a:rPr lang="ko-KR" altLang="en-US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50%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43" name="모서리가 둥근 직사각형 42"/>
          <p:cNvSpPr/>
          <p:nvPr/>
        </p:nvSpPr>
        <p:spPr>
          <a:xfrm>
            <a:off x="8648902" y="4293109"/>
            <a:ext cx="561393" cy="389531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4" name="Google Shape;141;p6"/>
          <p:cNvSpPr/>
          <p:nvPr/>
        </p:nvSpPr>
        <p:spPr>
          <a:xfrm>
            <a:off x="8509757" y="4162127"/>
            <a:ext cx="250576" cy="202990"/>
          </a:xfrm>
          <a:prstGeom prst="ellipse">
            <a:avLst/>
          </a:prstGeom>
          <a:solidFill>
            <a:srgbClr val="D9959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1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677352" y="2345435"/>
            <a:ext cx="11001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400">
                <a:solidFill>
                  <a:schemeClr val="bg2">
                    <a:lumMod val="10000"/>
                    <a:lumOff val="90000"/>
                  </a:schemeClr>
                </a:solidFill>
              </a:rPr>
              <a:t>문의 게시판</a:t>
            </a:r>
          </a:p>
        </p:txBody>
      </p:sp>
      <p:sp>
        <p:nvSpPr>
          <p:cNvPr id="51" name="Google Shape;499;p15"/>
          <p:cNvSpPr/>
          <p:nvPr/>
        </p:nvSpPr>
        <p:spPr>
          <a:xfrm>
            <a:off x="8681415" y="4404127"/>
            <a:ext cx="478386" cy="167492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수정</a:t>
            </a:r>
          </a:p>
        </p:txBody>
      </p:sp>
      <p:sp>
        <p:nvSpPr>
          <p:cNvPr id="57" name="모서리가 둥근 직사각형 56"/>
          <p:cNvSpPr/>
          <p:nvPr/>
        </p:nvSpPr>
        <p:spPr>
          <a:xfrm>
            <a:off x="9351085" y="4293109"/>
            <a:ext cx="561393" cy="389531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4" name="Google Shape;141;p6"/>
          <p:cNvSpPr/>
          <p:nvPr/>
        </p:nvSpPr>
        <p:spPr>
          <a:xfrm>
            <a:off x="9225796" y="4201137"/>
            <a:ext cx="250576" cy="202990"/>
          </a:xfrm>
          <a:prstGeom prst="ellipse">
            <a:avLst/>
          </a:prstGeom>
          <a:solidFill>
            <a:srgbClr val="D9959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1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</a:p>
        </p:txBody>
      </p:sp>
      <p:graphicFrame>
        <p:nvGraphicFramePr>
          <p:cNvPr id="55" name="Google Shape;731;p24"/>
          <p:cNvGraphicFramePr/>
          <p:nvPr/>
        </p:nvGraphicFramePr>
        <p:xfrm>
          <a:off x="3660848" y="1687747"/>
          <a:ext cx="6194125" cy="199463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858200"/>
                <a:gridCol w="5335925"/>
              </a:tblGrid>
              <a:tr h="249517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700" b="1">
                          <a:latin typeface="Dotum"/>
                          <a:ea typeface="Dotum"/>
                          <a:cs typeface="Dotum"/>
                          <a:sym typeface="Dotum"/>
                        </a:rPr>
                        <a:t>제목</a:t>
                      </a:r>
                      <a:endParaRPr lang="ko-KR"/>
                    </a:p>
                  </a:txBody>
                  <a:tcPr marL="91450" marR="91450" marT="45725" marB="45725"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700" b="1" i="0">
                          <a:solidFill>
                            <a:srgbClr val="7F7F7F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10월 공지사항입니다.</a:t>
                      </a:r>
                    </a:p>
                  </a:txBody>
                  <a:tcPr marL="91450" marR="91450" marT="45725" marB="45725"/>
                </a:tc>
              </a:tr>
              <a:tr h="1315883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700" b="1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700" b="1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700" b="1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700" b="1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700" b="1">
                          <a:latin typeface="Dotum"/>
                          <a:ea typeface="Dotum"/>
                          <a:cs typeface="Dotum"/>
                          <a:sym typeface="Dotum"/>
                        </a:rPr>
                        <a:t>내용</a:t>
                      </a:r>
                      <a:endParaRPr lang="ko-KR"/>
                    </a:p>
                  </a:txBody>
                  <a:tcPr marL="91450" marR="91450" marT="45725" marB="45725"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7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7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7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000" b="1" i="0">
                          <a:solidFill>
                            <a:srgbClr val="7F7F7F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현재 코로나 19의 확진자 수가 증가함으로</a:t>
                      </a: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000" b="1" i="0">
                          <a:solidFill>
                            <a:srgbClr val="7F7F7F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일부 시설의 운영을 잠시 중단합니다.</a:t>
                      </a: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7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7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7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7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/>
                </a:tc>
              </a:tr>
              <a:tr h="429232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700" b="1">
                          <a:latin typeface="Dotum"/>
                          <a:ea typeface="Dotum"/>
                          <a:cs typeface="Dotum"/>
                          <a:sym typeface="Dotum"/>
                        </a:rPr>
                        <a:t>이미지</a:t>
                      </a:r>
                    </a:p>
                  </a:txBody>
                  <a:tcPr marL="91450" marR="91450" marT="45725" marB="45725"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700" b="1">
                          <a:solidFill>
                            <a:srgbClr val="7F7F7F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파일명&amp; 이미지</a:t>
                      </a:r>
                      <a:endParaRPr lang="ko-KR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sp>
        <p:nvSpPr>
          <p:cNvPr id="56" name="Google Shape;499;p15"/>
          <p:cNvSpPr/>
          <p:nvPr/>
        </p:nvSpPr>
        <p:spPr>
          <a:xfrm>
            <a:off x="9384361" y="4404127"/>
            <a:ext cx="478386" cy="167492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삭제</a:t>
            </a:r>
          </a:p>
        </p:txBody>
      </p:sp>
      <p:sp>
        <p:nvSpPr>
          <p:cNvPr id="58" name="모서리가 둥근 직사각형 57"/>
          <p:cNvSpPr/>
          <p:nvPr/>
        </p:nvSpPr>
        <p:spPr>
          <a:xfrm>
            <a:off x="3575685" y="3234234"/>
            <a:ext cx="6336793" cy="473277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0" name="Google Shape;141;p6"/>
          <p:cNvSpPr/>
          <p:nvPr/>
        </p:nvSpPr>
        <p:spPr>
          <a:xfrm>
            <a:off x="3469126" y="2924937"/>
            <a:ext cx="250576" cy="202990"/>
          </a:xfrm>
          <a:prstGeom prst="ellipse">
            <a:avLst/>
          </a:prstGeom>
          <a:solidFill>
            <a:srgbClr val="D9959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endParaRPr lang="ko-KR" altLang="en-US" sz="10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499;p15"/>
          <p:cNvSpPr/>
          <p:nvPr/>
        </p:nvSpPr>
        <p:spPr>
          <a:xfrm>
            <a:off x="8040243" y="4404127"/>
            <a:ext cx="478386" cy="167492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목록</a:t>
            </a:r>
          </a:p>
        </p:txBody>
      </p:sp>
      <p:sp>
        <p:nvSpPr>
          <p:cNvPr id="62" name="모서리가 둥근 직사각형 61"/>
          <p:cNvSpPr/>
          <p:nvPr/>
        </p:nvSpPr>
        <p:spPr>
          <a:xfrm>
            <a:off x="7982914" y="4293109"/>
            <a:ext cx="561393" cy="389531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3" name="Google Shape;141;p6"/>
          <p:cNvSpPr/>
          <p:nvPr/>
        </p:nvSpPr>
        <p:spPr>
          <a:xfrm>
            <a:off x="7896225" y="4162127"/>
            <a:ext cx="250576" cy="202990"/>
          </a:xfrm>
          <a:prstGeom prst="ellipse">
            <a:avLst/>
          </a:prstGeom>
          <a:solidFill>
            <a:srgbClr val="D9959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1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</a:p>
        </p:txBody>
      </p:sp>
      <p:grpSp>
        <p:nvGrpSpPr>
          <p:cNvPr id="64" name="Google Shape;788;p26"/>
          <p:cNvGrpSpPr/>
          <p:nvPr/>
        </p:nvGrpSpPr>
        <p:grpSpPr>
          <a:xfrm>
            <a:off x="3654451" y="4201137"/>
            <a:ext cx="2441549" cy="473933"/>
            <a:chOff x="1023096" y="4105925"/>
            <a:chExt cx="2917254" cy="966652"/>
          </a:xfrm>
        </p:grpSpPr>
        <p:sp>
          <p:nvSpPr>
            <p:cNvPr id="65" name="Google Shape;789;p26"/>
            <p:cNvSpPr/>
            <p:nvPr/>
          </p:nvSpPr>
          <p:spPr>
            <a:xfrm>
              <a:off x="1023096" y="4105925"/>
              <a:ext cx="2917254" cy="966652"/>
            </a:xfrm>
            <a:prstGeom prst="rect">
              <a:avLst/>
            </a:prstGeom>
            <a:solidFill>
              <a:srgbClr val="DAE5F1"/>
            </a:solidFill>
            <a:ln w="25400" cap="flat" cmpd="sng">
              <a:solidFill>
                <a:schemeClr val="dk1"/>
              </a:solidFill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algn="ctr">
                <a:spcBef>
                  <a:spcPct val="0"/>
                </a:spcBef>
                <a:spcAft>
                  <a:spcPct val="0"/>
                </a:spcAft>
                <a:defRPr lang="ko-KR" altLang="en-US"/>
              </a:pPr>
              <a:r>
                <a:rPr lang="ko-KR" altLang="en-US" sz="7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정말로 삭제하시겠습니까</a:t>
              </a:r>
              <a:r>
                <a:rPr lang="en-US" altLang="ko-KR" sz="7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?</a:t>
              </a:r>
            </a:p>
          </p:txBody>
        </p:sp>
        <p:sp>
          <p:nvSpPr>
            <p:cNvPr id="66" name="Google Shape;790;p26"/>
            <p:cNvSpPr/>
            <p:nvPr/>
          </p:nvSpPr>
          <p:spPr>
            <a:xfrm>
              <a:off x="2882306" y="4770136"/>
              <a:ext cx="494319" cy="182880"/>
            </a:xfrm>
            <a:prstGeom prst="rect">
              <a:avLst/>
            </a:prstGeom>
            <a:solidFill>
              <a:srgbClr val="DAE5F1"/>
            </a:solidFill>
            <a:ln w="25400" cap="flat" cmpd="sng">
              <a:solidFill>
                <a:schemeClr val="lt1"/>
              </a:solidFill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algn="ctr">
                <a:spcBef>
                  <a:spcPct val="0"/>
                </a:spcBef>
                <a:spcAft>
                  <a:spcPct val="0"/>
                </a:spcAft>
                <a:defRPr lang="ko-KR" altLang="en-US"/>
              </a:pPr>
              <a:r>
                <a:rPr lang="ko-KR" altLang="en-US" sz="6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예</a:t>
              </a:r>
              <a:endParaRPr lang="ko-KR" altLang="en-US"/>
            </a:p>
          </p:txBody>
        </p:sp>
        <p:sp>
          <p:nvSpPr>
            <p:cNvPr id="67" name="Google Shape;791;p26"/>
            <p:cNvSpPr/>
            <p:nvPr/>
          </p:nvSpPr>
          <p:spPr>
            <a:xfrm>
              <a:off x="3376623" y="4784890"/>
              <a:ext cx="507380" cy="174172"/>
            </a:xfrm>
            <a:prstGeom prst="rect">
              <a:avLst/>
            </a:prstGeom>
            <a:solidFill>
              <a:srgbClr val="DAE5F1"/>
            </a:solidFill>
            <a:ln w="25400" cap="flat" cmpd="sng">
              <a:solidFill>
                <a:schemeClr val="lt1"/>
              </a:solidFill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algn="ctr">
                <a:spcBef>
                  <a:spcPct val="0"/>
                </a:spcBef>
                <a:spcAft>
                  <a:spcPct val="0"/>
                </a:spcAft>
                <a:defRPr lang="ko-KR" altLang="en-US"/>
              </a:pPr>
              <a:r>
                <a:rPr lang="ko-KR" altLang="en-US" sz="6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아니오</a:t>
              </a:r>
              <a:endParaRPr lang="ko-KR" altLang="en-US"/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4073271" y="134073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73" name="Google Shape;789;p26"/>
          <p:cNvSpPr/>
          <p:nvPr/>
        </p:nvSpPr>
        <p:spPr>
          <a:xfrm>
            <a:off x="3654451" y="3680169"/>
            <a:ext cx="2441549" cy="473933"/>
          </a:xfrm>
          <a:prstGeom prst="rect">
            <a:avLst/>
          </a:prstGeom>
          <a:solidFill>
            <a:srgbClr val="DAE5F1"/>
          </a:solidFill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수정을 진행하시겠습니까</a:t>
            </a:r>
            <a:r>
              <a:rPr lang="en-US" altLang="ko-KR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</a:p>
        </p:txBody>
      </p:sp>
      <p:cxnSp>
        <p:nvCxnSpPr>
          <p:cNvPr id="74" name="직선 화살표 연결선 73"/>
          <p:cNvCxnSpPr/>
          <p:nvPr/>
        </p:nvCxnSpPr>
        <p:spPr>
          <a:xfrm rot="5400000" flipH="1" flipV="1">
            <a:off x="2926218" y="4861041"/>
            <a:ext cx="1017652" cy="43881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/>
          <p:nvPr/>
        </p:nvCxnSpPr>
        <p:spPr>
          <a:xfrm rot="5400000" flipH="1" flipV="1">
            <a:off x="2924121" y="4210865"/>
            <a:ext cx="1021846" cy="43881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Google Shape;791;p26"/>
          <p:cNvSpPr/>
          <p:nvPr/>
        </p:nvSpPr>
        <p:spPr>
          <a:xfrm>
            <a:off x="5671356" y="4009008"/>
            <a:ext cx="424644" cy="85393"/>
          </a:xfrm>
          <a:prstGeom prst="rect">
            <a:avLst/>
          </a:prstGeom>
          <a:solidFill>
            <a:srgbClr val="DAE5F1"/>
          </a:solidFill>
          <a:ln w="25400" cap="flat" cmpd="sng">
            <a:solidFill>
              <a:schemeClr val="lt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아니오</a:t>
            </a:r>
            <a:endParaRPr lang="ko-KR" altLang="en-US"/>
          </a:p>
        </p:txBody>
      </p:sp>
      <p:sp>
        <p:nvSpPr>
          <p:cNvPr id="77" name="Google Shape;790;p26"/>
          <p:cNvSpPr/>
          <p:nvPr/>
        </p:nvSpPr>
        <p:spPr>
          <a:xfrm>
            <a:off x="5173116" y="4004739"/>
            <a:ext cx="413712" cy="89662"/>
          </a:xfrm>
          <a:prstGeom prst="rect">
            <a:avLst/>
          </a:prstGeom>
          <a:solidFill>
            <a:srgbClr val="DAE5F1"/>
          </a:solidFill>
          <a:ln w="25400" cap="flat" cmpd="sng">
            <a:solidFill>
              <a:schemeClr val="lt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예</a:t>
            </a:r>
            <a:endParaRPr lang="ko-KR" altLang="en-US"/>
          </a:p>
        </p:txBody>
      </p:sp>
      <p:sp>
        <p:nvSpPr>
          <p:cNvPr id="78" name="TextBox 77"/>
          <p:cNvSpPr txBox="1"/>
          <p:nvPr/>
        </p:nvSpPr>
        <p:spPr>
          <a:xfrm>
            <a:off x="3435045" y="2897505"/>
            <a:ext cx="323521" cy="2438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000" b="1"/>
              <a:t>10</a:t>
            </a:r>
          </a:p>
        </p:txBody>
      </p:sp>
      <p:graphicFrame>
        <p:nvGraphicFramePr>
          <p:cNvPr id="39" name="Google Shape;119;p6"/>
          <p:cNvGraphicFramePr/>
          <p:nvPr/>
        </p:nvGraphicFramePr>
        <p:xfrm>
          <a:off x="1524000" y="1"/>
          <a:ext cx="9142115" cy="445643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52711"/>
                <a:gridCol w="745521"/>
                <a:gridCol w="748245"/>
                <a:gridCol w="2275857"/>
                <a:gridCol w="961277"/>
                <a:gridCol w="1904708"/>
                <a:gridCol w="655564"/>
                <a:gridCol w="1298232"/>
              </a:tblGrid>
              <a:tr h="224643">
                <a:tc gridSpan="2"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캠플렉스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페이지명</a:t>
                      </a:r>
                      <a:endParaRPr lang="ko-KR" sz="1000" i="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공지사항</a:t>
                      </a:r>
                      <a:endParaRPr lang="ko-KR" sz="1000" b="1" i="0" kern="120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rgbClr val="D8D8D8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 넘버</a:t>
                      </a:r>
                      <a:endParaRPr lang="ko-KR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en-US" altLang="ko-KR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05</a:t>
                      </a:r>
                      <a:r>
                        <a:rPr lang="ko-KR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  </a:t>
                      </a: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게시판 관리</a:t>
                      </a:r>
                      <a:endParaRPr lang="ko-KR" sz="1000" b="1" i="0" kern="120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lang="ko-KR" sz="1000" i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김 도 윤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</a:tr>
              <a:tr h="221000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경로</a:t>
                      </a:r>
                      <a:endParaRPr lang="ko-KR" sz="1000" i="0">
                        <a:solidFill>
                          <a:srgbClr val="0C0C0C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게시판 관리 </a:t>
                      </a:r>
                      <a:r>
                        <a:rPr lang="en-US" altLang="ko-KR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&gt; </a:t>
                      </a:r>
                      <a:r>
                        <a:rPr lang="ko-KR" altLang="en-US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공지사항 </a:t>
                      </a:r>
                      <a:r>
                        <a:rPr lang="en-US" altLang="ko-KR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&gt; </a:t>
                      </a:r>
                      <a:r>
                        <a:rPr lang="ko-KR" altLang="en-US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공지사항 수정 및 삭제 상세페이지</a:t>
                      </a: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9347200" y="6490335"/>
            <a:ext cx="2844800" cy="365125"/>
          </a:xfrm>
        </p:spPr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en-US" altLang="en-US"/>
              <a:pPr lvl="0">
                <a:defRPr lang="ko-KR" altLang="en-US"/>
              </a:pPr>
              <a:t>19</a:t>
            </a:fld>
            <a:endParaRPr lang="en-US" altLang="en-US"/>
          </a:p>
        </p:txBody>
      </p:sp>
      <p:sp>
        <p:nvSpPr>
          <p:cNvPr id="79" name="Google Shape;499;p15"/>
          <p:cNvSpPr/>
          <p:nvPr/>
        </p:nvSpPr>
        <p:spPr>
          <a:xfrm>
            <a:off x="3812242" y="3540019"/>
            <a:ext cx="522057" cy="167492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파일선택</a:t>
            </a:r>
          </a:p>
        </p:txBody>
      </p:sp>
      <p:sp>
        <p:nvSpPr>
          <p:cNvPr id="81" name="TextBox 38"/>
          <p:cNvSpPr txBox="1"/>
          <p:nvPr/>
        </p:nvSpPr>
        <p:spPr>
          <a:xfrm>
            <a:off x="5540371" y="1160924"/>
            <a:ext cx="2442852" cy="3611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b="1"/>
              <a:t>공지사항 상세 페이지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5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688140" y="0"/>
            <a:ext cx="10808609" cy="6858000"/>
          </a:xfrm>
          <a:prstGeom prst="rect">
            <a:avLst/>
          </a:prstGeom>
        </p:spPr>
      </p:pic>
      <p:sp>
        <p:nvSpPr>
          <p:cNvPr id="4" name="Google Shape;80;p1"/>
          <p:cNvSpPr/>
          <p:nvPr/>
        </p:nvSpPr>
        <p:spPr>
          <a:xfrm>
            <a:off x="983290" y="719289"/>
            <a:ext cx="10324829" cy="5762324"/>
          </a:xfrm>
          <a:prstGeom prst="rect">
            <a:avLst/>
          </a:prstGeom>
          <a:solidFill>
            <a:schemeClr val="dk1">
              <a:alpha val="56860"/>
            </a:schemeClr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 sz="1400" b="0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>
                <a:solidFill>
                  <a:schemeClr val="bg1"/>
                </a:solidFill>
              </a:rPr>
              <a:t>관리자 로그인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9347200" y="6481613"/>
            <a:ext cx="2844800" cy="365125"/>
          </a:xfrm>
        </p:spPr>
        <p:txBody>
          <a:bodyPr/>
          <a:lstStyle/>
          <a:p>
            <a:fld id="{800C6A38-4290-41DD-B95C-4155372FD4AF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24000" y="0"/>
            <a:ext cx="9144000" cy="6858000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24882" y="445644"/>
            <a:ext cx="9143117" cy="535050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524883" y="445644"/>
            <a:ext cx="1546739" cy="535050"/>
          </a:xfrm>
          <a:prstGeom prst="rect">
            <a:avLst/>
          </a:prstGeom>
          <a:solidFill>
            <a:schemeClr val="bg1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524000" y="980693"/>
            <a:ext cx="1331594" cy="5877306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855595" y="980693"/>
            <a:ext cx="7812405" cy="5877306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768851" y="490346"/>
            <a:ext cx="60883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통계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75848" y="491872"/>
            <a:ext cx="1082992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회원 관리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243731" y="491872"/>
            <a:ext cx="108670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예약 관리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80198" y="491872"/>
            <a:ext cx="1288542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 u="sng">
                <a:solidFill>
                  <a:schemeClr val="bg1"/>
                </a:solidFill>
              </a:rPr>
              <a:t>게시판 관리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210295" y="491872"/>
            <a:ext cx="1082421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상품 관리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631440" y="2264661"/>
            <a:ext cx="1140335" cy="444248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6" name="Google Shape;141;p6"/>
          <p:cNvSpPr/>
          <p:nvPr/>
        </p:nvSpPr>
        <p:spPr>
          <a:xfrm>
            <a:off x="1524883" y="2132838"/>
            <a:ext cx="250576" cy="202990"/>
          </a:xfrm>
          <a:prstGeom prst="ellipse">
            <a:avLst/>
          </a:prstGeom>
          <a:solidFill>
            <a:srgbClr val="D9959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endParaRPr lang="ko-KR" altLang="en-US" sz="10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03450" y="1618486"/>
            <a:ext cx="874015" cy="2941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400">
                <a:solidFill>
                  <a:schemeClr val="bg2">
                    <a:lumMod val="10000"/>
                    <a:lumOff val="90000"/>
                  </a:schemeClr>
                </a:solidFill>
              </a:rPr>
              <a:t>공지사항</a:t>
            </a:r>
          </a:p>
        </p:txBody>
      </p:sp>
      <p:grpSp>
        <p:nvGrpSpPr>
          <p:cNvPr id="36" name="Google Shape;376;p12"/>
          <p:cNvGrpSpPr/>
          <p:nvPr/>
        </p:nvGrpSpPr>
        <p:grpSpPr>
          <a:xfrm>
            <a:off x="5389417" y="4365117"/>
            <a:ext cx="2938862" cy="205114"/>
            <a:chOff x="3288158" y="2565336"/>
            <a:chExt cx="2938862" cy="205114"/>
          </a:xfrm>
        </p:grpSpPr>
        <p:pic>
          <p:nvPicPr>
            <p:cNvPr id="37" name="Google Shape;377;p12"/>
            <p:cNvPicPr/>
            <p:nvPr/>
          </p:nvPicPr>
          <p:blipFill rotWithShape="1">
            <a:blip r:embed="rId2">
              <a:alphaModFix/>
            </a:blip>
            <a:srcRect/>
            <a:stretch>
              <a:fillRect/>
            </a:stretch>
          </p:blipFill>
          <p:spPr>
            <a:xfrm>
              <a:off x="3288158" y="2565336"/>
              <a:ext cx="2938862" cy="205114"/>
            </a:xfrm>
            <a:prstGeom prst="rect">
              <a:avLst/>
            </a:prstGeom>
            <a:noFill/>
            <a:ln w="9525" cap="flat" cmpd="sng">
              <a:solidFill>
                <a:srgbClr val="A5A5A5"/>
              </a:solidFill>
              <a:prstDash val="solid"/>
              <a:miter/>
            </a:ln>
          </p:spPr>
        </p:pic>
        <p:sp>
          <p:nvSpPr>
            <p:cNvPr id="38" name="Google Shape;378;p12"/>
            <p:cNvSpPr/>
            <p:nvPr/>
          </p:nvSpPr>
          <p:spPr>
            <a:xfrm>
              <a:off x="3809142" y="2590494"/>
              <a:ext cx="239949" cy="148981"/>
            </a:xfrm>
            <a:prstGeom prst="rect">
              <a:avLst/>
            </a:prstGeom>
            <a:solidFill>
              <a:srgbClr val="366092"/>
            </a:solidFill>
            <a:ln>
              <a:noFill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algn="ctr">
                <a:spcBef>
                  <a:spcPct val="0"/>
                </a:spcBef>
                <a:spcAft>
                  <a:spcPct val="0"/>
                </a:spcAft>
                <a:defRPr lang="ko-KR" altLang="en-US"/>
              </a:pPr>
              <a:r>
                <a:rPr lang="en-US" altLang="ko-KR" sz="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</a:p>
          </p:txBody>
        </p:sp>
      </p:grpSp>
      <p:graphicFrame>
        <p:nvGraphicFramePr>
          <p:cNvPr id="42" name="Google Shape;117;p6"/>
          <p:cNvGraphicFramePr/>
          <p:nvPr>
            <p:extLst>
              <p:ext uri="{D42A27DB-BD31-4B8C-83A1-F6EECF244321}">
                <p14:modId xmlns:p14="http://schemas.microsoft.com/office/powerpoint/2010/main" val="2829176040"/>
              </p:ext>
            </p:extLst>
          </p:nvPr>
        </p:nvGraphicFramePr>
        <p:xfrm>
          <a:off x="2855595" y="5137198"/>
          <a:ext cx="7814155" cy="171607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73205"/>
                <a:gridCol w="7440950"/>
              </a:tblGrid>
              <a:tr h="209675">
                <a:tc gridSpan="2"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dirty="0">
                          <a:solidFill>
                            <a:schemeClr val="lt1"/>
                          </a:solidFill>
                        </a:rPr>
                        <a:t>Description</a:t>
                      </a:r>
                    </a:p>
                  </a:txBody>
                  <a:tcPr marL="91450" marR="91450" marT="34300" marB="34300" anchor="ctr"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</a:tr>
              <a:tr h="374872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11</a:t>
                      </a: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   문의 게시판 클릭 시 문의 리스트 출력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245150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12</a:t>
                      </a: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   문의글 제목 클릭 시 상세 페이지로 이동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  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관리자가 작성한 답글은 해당 게시글의 바로 밑에 출력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73400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13</a:t>
                      </a: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한 페이지에 보여질 게시글 수는 5개로 하단의 숫자 2 를 클릭하면 그 다음 5개의 리스트를 출력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&lt;&lt; , &gt;&gt;버튼은 첫 페이지, 마지막 페이지로 이동하고 &lt; , &gt; 버튼은 이전 목록과 다음 목록으로 이동 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73400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문의 게시판 리스트 </a:t>
                      </a:r>
                      <a:r>
                        <a:rPr lang="en-US" altLang="ko-KR" sz="1000" b="1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 </a:t>
                      </a:r>
                      <a:r>
                        <a:rPr lang="en-US" altLang="ko-KR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: 750px </a:t>
                      </a:r>
                      <a:r>
                        <a:rPr lang="en-US" altLang="ko-KR" sz="1000" b="1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height </a:t>
                      </a:r>
                      <a:r>
                        <a:rPr lang="en-US" altLang="ko-KR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: 320px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1677352" y="2345435"/>
            <a:ext cx="11001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400" u="sng">
                <a:solidFill>
                  <a:schemeClr val="bg2">
                    <a:lumMod val="10000"/>
                    <a:lumOff val="90000"/>
                  </a:schemeClr>
                </a:solidFill>
              </a:rPr>
              <a:t>문의 게시판</a:t>
            </a:r>
          </a:p>
        </p:txBody>
      </p:sp>
      <p:graphicFrame>
        <p:nvGraphicFramePr>
          <p:cNvPr id="51" name="Google Shape;849;p29"/>
          <p:cNvGraphicFramePr/>
          <p:nvPr/>
        </p:nvGraphicFramePr>
        <p:xfrm>
          <a:off x="3743206" y="1767648"/>
          <a:ext cx="6231282" cy="1769363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497225"/>
                <a:gridCol w="629366"/>
                <a:gridCol w="629366"/>
                <a:gridCol w="3421400"/>
                <a:gridCol w="1053925"/>
              </a:tblGrid>
              <a:tr h="413391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800" b="1" i="0">
                          <a:solidFill>
                            <a:schemeClr val="bg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글번호</a:t>
                      </a:r>
                    </a:p>
                  </a:txBody>
                  <a:tcPr marL="91450" marR="91450" marT="45725" marB="45725" anchor="ctr">
                    <a:solidFill>
                      <a:srgbClr val="315F9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800" b="1" i="0">
                          <a:solidFill>
                            <a:schemeClr val="bg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주제</a:t>
                      </a:r>
                    </a:p>
                  </a:txBody>
                  <a:tcPr marL="91450" marR="91450" marT="45725" marB="45725" anchor="ctr">
                    <a:solidFill>
                      <a:srgbClr val="315F9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800" b="1" i="0">
                          <a:solidFill>
                            <a:schemeClr val="bg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작성자</a:t>
                      </a:r>
                    </a:p>
                  </a:txBody>
                  <a:tcPr marL="91450" marR="91450" marT="45725" marB="45725" anchor="ctr">
                    <a:solidFill>
                      <a:srgbClr val="315F9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800" b="1" i="0">
                          <a:solidFill>
                            <a:schemeClr val="bg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문의글 제목</a:t>
                      </a:r>
                    </a:p>
                  </a:txBody>
                  <a:tcPr marL="91450" marR="91450" marT="45725" marB="45725" anchor="ctr">
                    <a:solidFill>
                      <a:srgbClr val="315F9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800" b="1" i="0">
                          <a:solidFill>
                            <a:schemeClr val="bg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작성일</a:t>
                      </a:r>
                    </a:p>
                  </a:txBody>
                  <a:tcPr marL="91450" marR="91450" marT="45725" marB="45725" anchor="ctr">
                    <a:solidFill>
                      <a:srgbClr val="315F97"/>
                    </a:solidFill>
                  </a:tcPr>
                </a:tc>
              </a:tr>
              <a:tr h="279312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5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예약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최창민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글램핑 문의입니다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i="0"/>
                        <a:t>2021</a:t>
                      </a:r>
                      <a:r>
                        <a:rPr lang="ko-KR" altLang="en-US" sz="900" i="0"/>
                        <a:t>/12/01</a:t>
                      </a:r>
                    </a:p>
                  </a:txBody>
                  <a:tcPr marL="91450" marR="91450" marT="45725" marB="45725"/>
                </a:tc>
              </a:tr>
              <a:tr h="269165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9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4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예약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관리자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          ㄴ </a:t>
                      </a:r>
                      <a:r>
                        <a:rPr lang="en-US" altLang="ko-KR" sz="90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RE:  </a:t>
                      </a:r>
                      <a:r>
                        <a:rPr lang="ko-KR" altLang="en-US" sz="900" i="0"/>
                        <a:t>글램핑 문의입니다.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i="0"/>
                        <a:t>2021</a:t>
                      </a:r>
                      <a:r>
                        <a:rPr lang="ko-KR" altLang="en-US" sz="900" i="0"/>
                        <a:t>/12/</a:t>
                      </a:r>
                      <a:r>
                        <a:rPr lang="ko-KR" sz="900" i="0"/>
                        <a:t>0</a:t>
                      </a:r>
                      <a:r>
                        <a:rPr lang="ko-KR" altLang="en-US" sz="900" i="0"/>
                        <a:t>2</a:t>
                      </a:r>
                    </a:p>
                  </a:txBody>
                  <a:tcPr marL="91450" marR="91450" marT="45725" marB="45725"/>
                </a:tc>
              </a:tr>
              <a:tr h="269165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3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기타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권지용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0" i="0"/>
                        <a:t>결제 관련 문의입니다.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i="0"/>
                        <a:t>2021</a:t>
                      </a:r>
                      <a:r>
                        <a:rPr lang="ko-KR" altLang="en-US" sz="900" i="0"/>
                        <a:t>/11/15</a:t>
                      </a:r>
                    </a:p>
                  </a:txBody>
                  <a:tcPr marL="91450" marR="91450" marT="45725" marB="45725"/>
                </a:tc>
              </a:tr>
              <a:tr h="269165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2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기타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관리자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              ㄴ </a:t>
                      </a:r>
                      <a:r>
                        <a:rPr lang="en-US" altLang="ko-KR" sz="90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RE:  </a:t>
                      </a:r>
                      <a:r>
                        <a:rPr lang="ko-KR" altLang="en-US" sz="900" i="0"/>
                        <a:t>결제 관련 문의입니다.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2021/11/17</a:t>
                      </a:r>
                    </a:p>
                  </a:txBody>
                  <a:tcPr marL="91450" marR="91450" marT="45725" marB="45725"/>
                </a:tc>
              </a:tr>
              <a:tr h="269165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렌탈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한석원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렌탈 상품을 구매할수는 없나요?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2021/11/14</a:t>
                      </a:r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sp>
        <p:nvSpPr>
          <p:cNvPr id="52" name="모서리가 둥근 직사각형 51"/>
          <p:cNvSpPr/>
          <p:nvPr/>
        </p:nvSpPr>
        <p:spPr>
          <a:xfrm>
            <a:off x="5303900" y="4306825"/>
            <a:ext cx="3168396" cy="274319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3" name="Google Shape;141;p6"/>
          <p:cNvSpPr/>
          <p:nvPr/>
        </p:nvSpPr>
        <p:spPr>
          <a:xfrm>
            <a:off x="5159883" y="4234136"/>
            <a:ext cx="250576" cy="202990"/>
          </a:xfrm>
          <a:prstGeom prst="ellipse">
            <a:avLst/>
          </a:prstGeom>
          <a:solidFill>
            <a:srgbClr val="D9959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endParaRPr lang="ko-KR" altLang="en-US" sz="10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5454602" y="1803652"/>
            <a:ext cx="3502668" cy="1810514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4" name="Google Shape;141;p6"/>
          <p:cNvSpPr/>
          <p:nvPr/>
        </p:nvSpPr>
        <p:spPr>
          <a:xfrm>
            <a:off x="5460832" y="1702157"/>
            <a:ext cx="243902" cy="202990"/>
          </a:xfrm>
          <a:prstGeom prst="ellipse">
            <a:avLst/>
          </a:prstGeom>
          <a:solidFill>
            <a:srgbClr val="D9959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endParaRPr lang="ko-KR" altLang="en-US" sz="10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487424" y="2106550"/>
            <a:ext cx="325730" cy="2346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000" b="1"/>
              <a:t>11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417393" y="1702157"/>
            <a:ext cx="330780" cy="246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1000" b="1"/>
              <a:t>12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122674" y="4214687"/>
            <a:ext cx="325730" cy="246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000" b="1"/>
              <a:t>13</a:t>
            </a:r>
          </a:p>
        </p:txBody>
      </p:sp>
      <p:graphicFrame>
        <p:nvGraphicFramePr>
          <p:cNvPr id="30" name="Google Shape;119;p6"/>
          <p:cNvGraphicFramePr/>
          <p:nvPr/>
        </p:nvGraphicFramePr>
        <p:xfrm>
          <a:off x="1524882" y="1"/>
          <a:ext cx="9141232" cy="445643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52657"/>
                <a:gridCol w="745449"/>
                <a:gridCol w="748173"/>
                <a:gridCol w="2275637"/>
                <a:gridCol w="961184"/>
                <a:gridCol w="1904524"/>
                <a:gridCol w="655501"/>
                <a:gridCol w="1298107"/>
              </a:tblGrid>
              <a:tr h="224643">
                <a:tc gridSpan="2"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캠플렉스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페이지명</a:t>
                      </a:r>
                      <a:endParaRPr lang="ko-KR" sz="1000" i="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문의 게시판</a:t>
                      </a:r>
                      <a:endParaRPr lang="ko-KR" sz="1000" b="1" i="0" kern="120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rgbClr val="D8D8D8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 넘버</a:t>
                      </a:r>
                      <a:endParaRPr lang="ko-KR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en-US" altLang="ko-KR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05</a:t>
                      </a:r>
                      <a:r>
                        <a:rPr lang="ko-KR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  </a:t>
                      </a: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게시판 관리</a:t>
                      </a:r>
                      <a:endParaRPr lang="ko-KR" sz="1000" b="1" i="0" kern="120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lang="ko-KR" sz="1000" i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김 도 윤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</a:tr>
              <a:tr h="221000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경로</a:t>
                      </a:r>
                      <a:endParaRPr lang="ko-KR" sz="1000" i="0">
                        <a:solidFill>
                          <a:srgbClr val="0C0C0C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게시판 관리 </a:t>
                      </a:r>
                      <a:r>
                        <a:rPr lang="en-US" altLang="ko-KR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&gt; </a:t>
                      </a:r>
                      <a:r>
                        <a:rPr lang="ko-KR" altLang="en-US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문의 게시판</a:t>
                      </a: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9334363" y="6476872"/>
            <a:ext cx="2844800" cy="365125"/>
          </a:xfrm>
        </p:spPr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en-US" altLang="en-US"/>
              <a:pPr lvl="0">
                <a:defRPr lang="ko-KR" altLang="en-US"/>
              </a:pPr>
              <a:t>20</a:t>
            </a:fld>
            <a:endParaRPr lang="en-US" altLang="en-US"/>
          </a:p>
        </p:txBody>
      </p:sp>
      <p:sp>
        <p:nvSpPr>
          <p:cNvPr id="57" name="TextBox 38"/>
          <p:cNvSpPr txBox="1"/>
          <p:nvPr/>
        </p:nvSpPr>
        <p:spPr>
          <a:xfrm>
            <a:off x="5540371" y="1160924"/>
            <a:ext cx="2442852" cy="3611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b="1"/>
              <a:t>문의 게시판 리스트</a:t>
            </a: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24000" y="0"/>
            <a:ext cx="9144000" cy="6858000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24001" y="445644"/>
            <a:ext cx="9143998" cy="535050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524001" y="445644"/>
            <a:ext cx="1547621" cy="535050"/>
          </a:xfrm>
          <a:prstGeom prst="rect">
            <a:avLst/>
          </a:prstGeom>
          <a:solidFill>
            <a:schemeClr val="bg1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524000" y="980694"/>
            <a:ext cx="1331594" cy="5877306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855595" y="980693"/>
            <a:ext cx="7812405" cy="5877306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768851" y="490346"/>
            <a:ext cx="60883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통계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75848" y="491872"/>
            <a:ext cx="1082992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회원 관리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243731" y="491872"/>
            <a:ext cx="108670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예약 관리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80198" y="491872"/>
            <a:ext cx="1288542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 u="sng">
                <a:solidFill>
                  <a:schemeClr val="bg1"/>
                </a:solidFill>
              </a:rPr>
              <a:t>게시판 관리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210295" y="491872"/>
            <a:ext cx="1082421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상품 관리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703450" y="1618486"/>
            <a:ext cx="874015" cy="2941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400">
                <a:solidFill>
                  <a:schemeClr val="bg2">
                    <a:lumMod val="10000"/>
                    <a:lumOff val="90000"/>
                  </a:schemeClr>
                </a:solidFill>
              </a:rPr>
              <a:t>공지사항</a:t>
            </a:r>
          </a:p>
        </p:txBody>
      </p:sp>
      <p:graphicFrame>
        <p:nvGraphicFramePr>
          <p:cNvPr id="42" name="Google Shape;117;p6"/>
          <p:cNvGraphicFramePr/>
          <p:nvPr>
            <p:extLst>
              <p:ext uri="{D42A27DB-BD31-4B8C-83A1-F6EECF244321}">
                <p14:modId xmlns:p14="http://schemas.microsoft.com/office/powerpoint/2010/main" val="373290215"/>
              </p:ext>
            </p:extLst>
          </p:nvPr>
        </p:nvGraphicFramePr>
        <p:xfrm>
          <a:off x="2855595" y="5771827"/>
          <a:ext cx="7814155" cy="108617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73205"/>
                <a:gridCol w="7440950"/>
              </a:tblGrid>
              <a:tr h="209675">
                <a:tc gridSpan="2"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dirty="0">
                          <a:solidFill>
                            <a:schemeClr val="lt1"/>
                          </a:solidFill>
                        </a:rPr>
                        <a:t>Description</a:t>
                      </a:r>
                    </a:p>
                  </a:txBody>
                  <a:tcPr marL="91450" marR="91450" marT="34300" marB="34300" anchor="ctr"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</a:tr>
              <a:tr h="374872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14</a:t>
                      </a: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   </a:t>
                      </a: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문의 글 상세페이지에서 하단 답글 버튼 클릭 시 답글 입력 페이지로 이동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245150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15</a:t>
                      </a: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   목록 버튼 클릭 시 문의 게시판 리스트 페이지로 이동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245150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   문의 상세 폼 </a:t>
                      </a:r>
                      <a:r>
                        <a:rPr lang="en-US" altLang="ko-KR" sz="1000" b="1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 </a:t>
                      </a:r>
                      <a:r>
                        <a:rPr lang="en-US" altLang="ko-KR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: 400px </a:t>
                      </a:r>
                      <a:r>
                        <a:rPr lang="en-US" altLang="ko-KR" sz="1000" b="1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height </a:t>
                      </a:r>
                      <a:r>
                        <a:rPr lang="en-US" altLang="ko-KR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: 30%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1677352" y="2345435"/>
            <a:ext cx="11001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400" u="sng">
                <a:solidFill>
                  <a:schemeClr val="bg2">
                    <a:lumMod val="10000"/>
                    <a:lumOff val="90000"/>
                  </a:schemeClr>
                </a:solidFill>
              </a:rPr>
              <a:t>문의 게시판</a:t>
            </a:r>
          </a:p>
        </p:txBody>
      </p:sp>
      <p:graphicFrame>
        <p:nvGraphicFramePr>
          <p:cNvPr id="55" name="Google Shape;894;p31"/>
          <p:cNvGraphicFramePr/>
          <p:nvPr/>
        </p:nvGraphicFramePr>
        <p:xfrm>
          <a:off x="4644508" y="1556767"/>
          <a:ext cx="3632450" cy="23327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609647"/>
                <a:gridCol w="3022803"/>
              </a:tblGrid>
              <a:tr h="233275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i="0"/>
                        <a:t>작성자</a:t>
                      </a:r>
                    </a:p>
                  </a:txBody>
                  <a:tcPr marL="91450" marR="91450" marT="45725" marB="45725"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최창민</a:t>
                      </a:r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graphicFrame>
        <p:nvGraphicFramePr>
          <p:cNvPr id="56" name="Google Shape;895;p31"/>
          <p:cNvGraphicFramePr/>
          <p:nvPr/>
        </p:nvGraphicFramePr>
        <p:xfrm>
          <a:off x="4644509" y="1801598"/>
          <a:ext cx="3632450" cy="36577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609646"/>
                <a:gridCol w="3022804"/>
              </a:tblGrid>
              <a:tr h="216700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i="0"/>
                        <a:t>제목</a:t>
                      </a:r>
                    </a:p>
                  </a:txBody>
                  <a:tcPr marL="91450" marR="91450" marT="45725" marB="45725"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900" b="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글램핑 문의입니다.</a:t>
                      </a:r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900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graphicFrame>
        <p:nvGraphicFramePr>
          <p:cNvPr id="57" name="Google Shape;896;p31"/>
          <p:cNvGraphicFramePr/>
          <p:nvPr/>
        </p:nvGraphicFramePr>
        <p:xfrm>
          <a:off x="4644508" y="2167358"/>
          <a:ext cx="3632450" cy="126164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609647"/>
                <a:gridCol w="3022803"/>
              </a:tblGrid>
              <a:tr h="789475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900" i="0"/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900" i="0"/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i="0"/>
                        <a:t>내용</a:t>
                      </a:r>
                    </a:p>
                  </a:txBody>
                  <a:tcPr marL="91450" marR="91450" marT="45725" marB="45725"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endParaRPr lang="ko-KR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endParaRPr lang="ko-KR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900" b="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1번 2번 상품과 3번 4번 상품의 차이가 뭔가요?</a:t>
                      </a:r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900"/>
                    </a:p>
                  </a:txBody>
                  <a:tcPr marL="91450" marR="91450" marT="45725" marB="45725"/>
                </a:tc>
              </a:tr>
              <a:tr h="472167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900" i="0"/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작성일</a:t>
                      </a:r>
                    </a:p>
                  </a:txBody>
                  <a:tcPr marL="91450" marR="91450" marT="45725" marB="45725"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900"/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/>
                        <a:t>2021/12/01</a:t>
                      </a:r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sp>
        <p:nvSpPr>
          <p:cNvPr id="62" name="Google Shape;499;p15"/>
          <p:cNvSpPr/>
          <p:nvPr/>
        </p:nvSpPr>
        <p:spPr>
          <a:xfrm>
            <a:off x="6192769" y="4371403"/>
            <a:ext cx="478386" cy="167492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목록</a:t>
            </a:r>
          </a:p>
        </p:txBody>
      </p:sp>
      <p:sp>
        <p:nvSpPr>
          <p:cNvPr id="63" name="Google Shape;499;p15"/>
          <p:cNvSpPr/>
          <p:nvPr/>
        </p:nvSpPr>
        <p:spPr>
          <a:xfrm>
            <a:off x="6796396" y="4371403"/>
            <a:ext cx="478386" cy="167492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답글</a:t>
            </a:r>
          </a:p>
        </p:txBody>
      </p:sp>
      <p:sp>
        <p:nvSpPr>
          <p:cNvPr id="65" name="모서리가 둥근 직사각형 64"/>
          <p:cNvSpPr/>
          <p:nvPr/>
        </p:nvSpPr>
        <p:spPr>
          <a:xfrm>
            <a:off x="6106983" y="4289307"/>
            <a:ext cx="603627" cy="331684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4" name="모서리가 둥근 직사각형 63"/>
          <p:cNvSpPr/>
          <p:nvPr/>
        </p:nvSpPr>
        <p:spPr>
          <a:xfrm>
            <a:off x="6733776" y="4289306"/>
            <a:ext cx="603627" cy="331684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4" name="Google Shape;141;p6"/>
          <p:cNvSpPr/>
          <p:nvPr/>
        </p:nvSpPr>
        <p:spPr>
          <a:xfrm>
            <a:off x="6671108" y="4187812"/>
            <a:ext cx="250576" cy="202990"/>
          </a:xfrm>
          <a:prstGeom prst="ellipse">
            <a:avLst/>
          </a:prstGeom>
          <a:solidFill>
            <a:srgbClr val="D9959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endParaRPr lang="ko-KR" altLang="en-US" sz="10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141;p6"/>
          <p:cNvSpPr/>
          <p:nvPr/>
        </p:nvSpPr>
        <p:spPr>
          <a:xfrm>
            <a:off x="6014202" y="4201412"/>
            <a:ext cx="250576" cy="202990"/>
          </a:xfrm>
          <a:prstGeom prst="ellipse">
            <a:avLst/>
          </a:prstGeom>
          <a:solidFill>
            <a:srgbClr val="D9959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endParaRPr lang="ko-KR" altLang="en-US" sz="10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624823" y="4168698"/>
            <a:ext cx="325730" cy="2394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000" b="1"/>
              <a:t>14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977755" y="4181177"/>
            <a:ext cx="325730" cy="2365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000" b="1"/>
              <a:t>15</a:t>
            </a:r>
          </a:p>
        </p:txBody>
      </p:sp>
      <p:graphicFrame>
        <p:nvGraphicFramePr>
          <p:cNvPr id="27" name="Google Shape;119;p6"/>
          <p:cNvGraphicFramePr/>
          <p:nvPr/>
        </p:nvGraphicFramePr>
        <p:xfrm>
          <a:off x="1524000" y="1"/>
          <a:ext cx="9142115" cy="445643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52711"/>
                <a:gridCol w="745521"/>
                <a:gridCol w="748245"/>
                <a:gridCol w="2275857"/>
                <a:gridCol w="961277"/>
                <a:gridCol w="1904708"/>
                <a:gridCol w="655564"/>
                <a:gridCol w="1298232"/>
              </a:tblGrid>
              <a:tr h="224643">
                <a:tc gridSpan="2"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캠플렉스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페이지명</a:t>
                      </a:r>
                      <a:endParaRPr lang="ko-KR" sz="1000" i="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문의 게시판</a:t>
                      </a:r>
                      <a:endParaRPr lang="ko-KR" sz="1000" b="1" i="0" kern="120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rgbClr val="D8D8D8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 넘버</a:t>
                      </a:r>
                      <a:endParaRPr lang="ko-KR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en-US" altLang="ko-KR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05</a:t>
                      </a:r>
                      <a:r>
                        <a:rPr lang="ko-KR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  </a:t>
                      </a: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게시판 관리</a:t>
                      </a:r>
                      <a:endParaRPr lang="ko-KR" sz="1000" b="1" i="0" kern="120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lang="ko-KR" sz="1000" i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김 도 윤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</a:tr>
              <a:tr h="221000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경로</a:t>
                      </a:r>
                      <a:endParaRPr lang="ko-KR" sz="1000" i="0">
                        <a:solidFill>
                          <a:srgbClr val="0C0C0C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게시판 관리 </a:t>
                      </a:r>
                      <a:r>
                        <a:rPr lang="en-US" altLang="ko-KR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&gt; </a:t>
                      </a:r>
                      <a:r>
                        <a:rPr lang="ko-KR" altLang="en-US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문의 게시판 </a:t>
                      </a:r>
                      <a:r>
                        <a:rPr lang="en-US" altLang="ko-KR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&gt; </a:t>
                      </a:r>
                      <a:r>
                        <a:rPr lang="ko-KR" altLang="en-US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문의 상세 페이지</a:t>
                      </a: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9355509" y="6492874"/>
            <a:ext cx="2844800" cy="365125"/>
          </a:xfrm>
        </p:spPr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en-US" altLang="en-US"/>
              <a:pPr lvl="0">
                <a:defRPr lang="ko-KR" altLang="en-US"/>
              </a:pPr>
              <a:t>21</a:t>
            </a:fld>
            <a:endParaRPr lang="en-US" altLang="en-US"/>
          </a:p>
        </p:txBody>
      </p:sp>
      <p:sp>
        <p:nvSpPr>
          <p:cNvPr id="70" name="TextBox 38"/>
          <p:cNvSpPr txBox="1"/>
          <p:nvPr/>
        </p:nvSpPr>
        <p:spPr>
          <a:xfrm>
            <a:off x="5540371" y="1160924"/>
            <a:ext cx="2442852" cy="3611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b="1"/>
              <a:t>문의 글 상세 페이지</a:t>
            </a: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24000" y="0"/>
            <a:ext cx="9144000" cy="6858000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24000" y="445644"/>
            <a:ext cx="9143999" cy="535050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524001" y="445644"/>
            <a:ext cx="1547621" cy="535050"/>
          </a:xfrm>
          <a:prstGeom prst="rect">
            <a:avLst/>
          </a:prstGeom>
          <a:solidFill>
            <a:schemeClr val="bg1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524000" y="980693"/>
            <a:ext cx="1331594" cy="5877306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855595" y="980693"/>
            <a:ext cx="7812405" cy="5877306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768851" y="490346"/>
            <a:ext cx="60883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통계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75848" y="491872"/>
            <a:ext cx="1082992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회원 관리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243731" y="491872"/>
            <a:ext cx="108670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예약 관리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80198" y="491872"/>
            <a:ext cx="1288542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 u="sng">
                <a:solidFill>
                  <a:schemeClr val="bg1"/>
                </a:solidFill>
              </a:rPr>
              <a:t>게시판 관리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210295" y="491872"/>
            <a:ext cx="1082421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상품 관리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703450" y="1618486"/>
            <a:ext cx="874015" cy="2941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400">
                <a:solidFill>
                  <a:schemeClr val="bg2">
                    <a:lumMod val="10000"/>
                    <a:lumOff val="90000"/>
                  </a:schemeClr>
                </a:solidFill>
              </a:rPr>
              <a:t>공지사항</a:t>
            </a:r>
          </a:p>
        </p:txBody>
      </p:sp>
      <p:graphicFrame>
        <p:nvGraphicFramePr>
          <p:cNvPr id="42" name="Google Shape;117;p6"/>
          <p:cNvGraphicFramePr/>
          <p:nvPr>
            <p:extLst>
              <p:ext uri="{D42A27DB-BD31-4B8C-83A1-F6EECF244321}">
                <p14:modId xmlns:p14="http://schemas.microsoft.com/office/powerpoint/2010/main" val="2684868682"/>
              </p:ext>
            </p:extLst>
          </p:nvPr>
        </p:nvGraphicFramePr>
        <p:xfrm>
          <a:off x="2855595" y="5650877"/>
          <a:ext cx="7814155" cy="120712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73205"/>
                <a:gridCol w="7440950"/>
              </a:tblGrid>
              <a:tr h="209675">
                <a:tc gridSpan="2"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>
                          <a:solidFill>
                            <a:schemeClr val="lt1"/>
                          </a:solidFill>
                        </a:rPr>
                        <a:t>Description</a:t>
                      </a:r>
                    </a:p>
                  </a:txBody>
                  <a:tcPr marL="91450" marR="91450" marT="34300" marB="34300" anchor="ctr"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</a:tr>
              <a:tr h="495822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16</a:t>
                      </a: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   작성할 수 있는 곳은 답변 칸이고 작성 후 하단 등록 버튼 클릭 시 작성자는 관리자로 바뀌며 글 저장.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   답변을 등록한 해당 문의 글 바로 아래에 글이 추가되고 문의 게시판 리스트 페이지로 이동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245150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17</a:t>
                      </a: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   답글이 등록되기 전에는 해당 수정 / 삭제 버튼이 비활성화 된다.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245150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en-US" altLang="ko-KR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   </a:t>
                      </a:r>
                      <a:r>
                        <a:rPr lang="ko-KR" altLang="en-US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 문의 </a:t>
                      </a:r>
                      <a:r>
                        <a:rPr lang="ko-KR" altLang="en-US" sz="1000" i="0" dirty="0" err="1">
                          <a:latin typeface="Dotum"/>
                          <a:ea typeface="Dotum"/>
                          <a:cs typeface="Dotum"/>
                          <a:sym typeface="Dotum"/>
                        </a:rPr>
                        <a:t>답글</a:t>
                      </a:r>
                      <a:r>
                        <a:rPr lang="ko-KR" altLang="en-US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 폼 </a:t>
                      </a:r>
                      <a:r>
                        <a:rPr lang="en-US" altLang="ko-KR" sz="1000" b="1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 </a:t>
                      </a:r>
                      <a:r>
                        <a:rPr lang="en-US" altLang="ko-KR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: </a:t>
                      </a:r>
                      <a:r>
                        <a:rPr lang="ko-KR" altLang="en-US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400</a:t>
                      </a:r>
                      <a:r>
                        <a:rPr lang="en-US" altLang="ko-KR" sz="1000" i="0" dirty="0" err="1">
                          <a:latin typeface="Dotum"/>
                          <a:ea typeface="Dotum"/>
                          <a:cs typeface="Dotum"/>
                          <a:sym typeface="Dotum"/>
                        </a:rPr>
                        <a:t>px</a:t>
                      </a:r>
                      <a:r>
                        <a:rPr lang="en-US" altLang="ko-KR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en-US" altLang="ko-KR" sz="1000" b="1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height </a:t>
                      </a:r>
                      <a:r>
                        <a:rPr lang="en-US" altLang="ko-KR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: 30%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1677352" y="2345435"/>
            <a:ext cx="11001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400" u="sng">
                <a:solidFill>
                  <a:schemeClr val="bg2">
                    <a:lumMod val="10000"/>
                    <a:lumOff val="90000"/>
                  </a:schemeClr>
                </a:solidFill>
              </a:rPr>
              <a:t>문의 게시판</a:t>
            </a:r>
          </a:p>
        </p:txBody>
      </p:sp>
      <p:graphicFrame>
        <p:nvGraphicFramePr>
          <p:cNvPr id="55" name="Google Shape;894;p31"/>
          <p:cNvGraphicFramePr/>
          <p:nvPr/>
        </p:nvGraphicFramePr>
        <p:xfrm>
          <a:off x="4688876" y="1532278"/>
          <a:ext cx="3632450" cy="23327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609647"/>
                <a:gridCol w="3022803"/>
              </a:tblGrid>
              <a:tr h="233275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i="0"/>
                        <a:t>작성자</a:t>
                      </a:r>
                    </a:p>
                  </a:txBody>
                  <a:tcPr marL="91450" marR="91450" marT="45725" marB="45725"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최창민</a:t>
                      </a:r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graphicFrame>
        <p:nvGraphicFramePr>
          <p:cNvPr id="56" name="Google Shape;895;p31"/>
          <p:cNvGraphicFramePr/>
          <p:nvPr/>
        </p:nvGraphicFramePr>
        <p:xfrm>
          <a:off x="4688877" y="1777109"/>
          <a:ext cx="3632450" cy="36577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609646"/>
                <a:gridCol w="3022804"/>
              </a:tblGrid>
              <a:tr h="216700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i="0"/>
                        <a:t>제목</a:t>
                      </a:r>
                    </a:p>
                  </a:txBody>
                  <a:tcPr marL="91450" marR="91450" marT="45725" marB="45725"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900" b="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글램핑 문의입니다.</a:t>
                      </a:r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900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graphicFrame>
        <p:nvGraphicFramePr>
          <p:cNvPr id="57" name="Google Shape;896;p31"/>
          <p:cNvGraphicFramePr/>
          <p:nvPr/>
        </p:nvGraphicFramePr>
        <p:xfrm>
          <a:off x="4688876" y="2142869"/>
          <a:ext cx="3632450" cy="78947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609647"/>
                <a:gridCol w="3022803"/>
              </a:tblGrid>
              <a:tr h="789475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900" i="0"/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900" i="0"/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i="0"/>
                        <a:t>내용</a:t>
                      </a:r>
                    </a:p>
                  </a:txBody>
                  <a:tcPr marL="91450" marR="91450" marT="45725" marB="45725"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endParaRPr lang="ko-KR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endParaRPr lang="ko-KR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900" b="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1번 2번 상품과 3번 4번 상품의 차이가 뭔가요?</a:t>
                      </a:r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900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graphicFrame>
        <p:nvGraphicFramePr>
          <p:cNvPr id="58" name="Google Shape;897;p31"/>
          <p:cNvGraphicFramePr/>
          <p:nvPr/>
        </p:nvGraphicFramePr>
        <p:xfrm>
          <a:off x="4688877" y="2957170"/>
          <a:ext cx="3634025" cy="807387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609647"/>
                <a:gridCol w="3024378"/>
              </a:tblGrid>
              <a:tr h="807387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900" i="0"/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900" i="0"/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i="0"/>
                        <a:t>답변</a:t>
                      </a:r>
                    </a:p>
                  </a:txBody>
                  <a:tcPr marL="91450" marR="91450" marT="45725" marB="45725"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endParaRPr lang="ko-KR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900" b="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안녕하세요 관리자입니다.</a:t>
                      </a:r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900" b="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문의 주신 내용 잘 확인했습니다.</a:t>
                      </a:r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900" b="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우선 저희 캠핑 상품 중 1번과 2번은</a:t>
                      </a:r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900" b="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...</a:t>
                      </a:r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sp>
        <p:nvSpPr>
          <p:cNvPr id="62" name="Google Shape;499;p15"/>
          <p:cNvSpPr/>
          <p:nvPr/>
        </p:nvSpPr>
        <p:spPr>
          <a:xfrm>
            <a:off x="6384036" y="4404127"/>
            <a:ext cx="478386" cy="167492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수정</a:t>
            </a:r>
          </a:p>
        </p:txBody>
      </p:sp>
      <p:sp>
        <p:nvSpPr>
          <p:cNvPr id="63" name="Google Shape;499;p15"/>
          <p:cNvSpPr/>
          <p:nvPr/>
        </p:nvSpPr>
        <p:spPr>
          <a:xfrm>
            <a:off x="6987663" y="4404127"/>
            <a:ext cx="478386" cy="167492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삭제</a:t>
            </a:r>
          </a:p>
        </p:txBody>
      </p:sp>
      <p:sp>
        <p:nvSpPr>
          <p:cNvPr id="65" name="모서리가 둥근 직사각형 64"/>
          <p:cNvSpPr/>
          <p:nvPr/>
        </p:nvSpPr>
        <p:spPr>
          <a:xfrm>
            <a:off x="6358358" y="4322031"/>
            <a:ext cx="1135292" cy="331684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8" name="Google Shape;499;p15"/>
          <p:cNvSpPr/>
          <p:nvPr/>
        </p:nvSpPr>
        <p:spPr>
          <a:xfrm>
            <a:off x="5807964" y="4404127"/>
            <a:ext cx="478386" cy="167492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등록</a:t>
            </a:r>
          </a:p>
        </p:txBody>
      </p:sp>
      <p:sp>
        <p:nvSpPr>
          <p:cNvPr id="69" name="모서리가 둥근 직사각형 68"/>
          <p:cNvSpPr/>
          <p:nvPr/>
        </p:nvSpPr>
        <p:spPr>
          <a:xfrm>
            <a:off x="5717110" y="4329251"/>
            <a:ext cx="603627" cy="331684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0" name="Google Shape;141;p6"/>
          <p:cNvSpPr/>
          <p:nvPr/>
        </p:nvSpPr>
        <p:spPr>
          <a:xfrm>
            <a:off x="5629397" y="4164872"/>
            <a:ext cx="250576" cy="202990"/>
          </a:xfrm>
          <a:prstGeom prst="ellipse">
            <a:avLst/>
          </a:prstGeom>
          <a:solidFill>
            <a:srgbClr val="D9959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endParaRPr lang="ko-KR" altLang="en-US" sz="10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141;p6"/>
          <p:cNvSpPr/>
          <p:nvPr/>
        </p:nvSpPr>
        <p:spPr>
          <a:xfrm>
            <a:off x="6367573" y="4153821"/>
            <a:ext cx="250576" cy="202990"/>
          </a:xfrm>
          <a:prstGeom prst="ellipse">
            <a:avLst/>
          </a:prstGeom>
          <a:solidFill>
            <a:srgbClr val="D9959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endParaRPr lang="ko-KR" altLang="en-US" sz="10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591937" y="4149725"/>
            <a:ext cx="325730" cy="246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000" b="1"/>
              <a:t>16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6320737" y="4121642"/>
            <a:ext cx="325730" cy="246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000" b="1"/>
              <a:t>17</a:t>
            </a:r>
          </a:p>
        </p:txBody>
      </p:sp>
      <p:graphicFrame>
        <p:nvGraphicFramePr>
          <p:cNvPr id="29" name="Google Shape;119;p6"/>
          <p:cNvGraphicFramePr/>
          <p:nvPr/>
        </p:nvGraphicFramePr>
        <p:xfrm>
          <a:off x="1524000" y="1"/>
          <a:ext cx="9142115" cy="445643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52711"/>
                <a:gridCol w="745521"/>
                <a:gridCol w="748245"/>
                <a:gridCol w="2275857"/>
                <a:gridCol w="961277"/>
                <a:gridCol w="1904708"/>
                <a:gridCol w="655564"/>
                <a:gridCol w="1298232"/>
              </a:tblGrid>
              <a:tr h="224643">
                <a:tc gridSpan="2"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캠플렉스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페이지명</a:t>
                      </a:r>
                      <a:endParaRPr lang="ko-KR" sz="1000" i="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문의 게시판</a:t>
                      </a:r>
                      <a:endParaRPr lang="ko-KR" sz="1000" b="1" i="0" kern="120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rgbClr val="D8D8D8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 넘버</a:t>
                      </a:r>
                      <a:endParaRPr lang="ko-KR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en-US" altLang="ko-KR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05</a:t>
                      </a:r>
                      <a:r>
                        <a:rPr lang="ko-KR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  </a:t>
                      </a: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게시판 관리</a:t>
                      </a:r>
                      <a:endParaRPr lang="ko-KR" sz="1000" b="1" i="0" kern="120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lang="ko-KR" sz="1000" i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김 도 윤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</a:tr>
              <a:tr h="221000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경로</a:t>
                      </a:r>
                      <a:endParaRPr lang="ko-KR" sz="1000" i="0">
                        <a:solidFill>
                          <a:srgbClr val="0C0C0C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게시판 관리 </a:t>
                      </a:r>
                      <a:r>
                        <a:rPr lang="en-US" altLang="ko-KR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&gt; </a:t>
                      </a:r>
                      <a:r>
                        <a:rPr lang="ko-KR" altLang="en-US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문의 게시판 </a:t>
                      </a:r>
                      <a:r>
                        <a:rPr lang="en-US" altLang="ko-KR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&gt; </a:t>
                      </a:r>
                      <a:r>
                        <a:rPr lang="ko-KR" altLang="en-US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문의 상세 페이지 </a:t>
                      </a:r>
                      <a:r>
                        <a:rPr lang="en-US" altLang="ko-KR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&gt; </a:t>
                      </a:r>
                      <a:r>
                        <a:rPr lang="ko-KR" altLang="en-US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문의 답글 등록 페이지</a:t>
                      </a: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9347200" y="6492875"/>
            <a:ext cx="2844800" cy="365125"/>
          </a:xfrm>
        </p:spPr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en-US" altLang="en-US"/>
              <a:pPr lvl="0">
                <a:defRPr lang="ko-KR" altLang="en-US"/>
              </a:pPr>
              <a:t>22</a:t>
            </a:fld>
            <a:endParaRPr lang="en-US" altLang="en-US"/>
          </a:p>
        </p:txBody>
      </p:sp>
      <p:sp>
        <p:nvSpPr>
          <p:cNvPr id="73" name="TextBox 38"/>
          <p:cNvSpPr txBox="1"/>
          <p:nvPr/>
        </p:nvSpPr>
        <p:spPr>
          <a:xfrm>
            <a:off x="5540371" y="1124744"/>
            <a:ext cx="2442852" cy="3611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b="1"/>
              <a:t>문의 답글 페이지</a:t>
            </a: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24000" y="0"/>
            <a:ext cx="9144000" cy="6858000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24000" y="445644"/>
            <a:ext cx="9144000" cy="535050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524001" y="445644"/>
            <a:ext cx="1547621" cy="535050"/>
          </a:xfrm>
          <a:prstGeom prst="rect">
            <a:avLst/>
          </a:prstGeom>
          <a:solidFill>
            <a:schemeClr val="bg1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524000" y="980693"/>
            <a:ext cx="1331594" cy="5877306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855595" y="980693"/>
            <a:ext cx="7812405" cy="5877306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768851" y="490346"/>
            <a:ext cx="60883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통계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75848" y="491872"/>
            <a:ext cx="1082992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회원 관리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243731" y="491872"/>
            <a:ext cx="108670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예약 관리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80198" y="491872"/>
            <a:ext cx="1288542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 u="sng">
                <a:solidFill>
                  <a:schemeClr val="bg1"/>
                </a:solidFill>
              </a:rPr>
              <a:t>게시판 관리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210295" y="491872"/>
            <a:ext cx="1082421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상품 관리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703450" y="1618486"/>
            <a:ext cx="874015" cy="2941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400">
                <a:solidFill>
                  <a:schemeClr val="bg2">
                    <a:lumMod val="10000"/>
                    <a:lumOff val="90000"/>
                  </a:schemeClr>
                </a:solidFill>
              </a:rPr>
              <a:t>공지사항</a:t>
            </a:r>
          </a:p>
        </p:txBody>
      </p:sp>
      <p:graphicFrame>
        <p:nvGraphicFramePr>
          <p:cNvPr id="42" name="Google Shape;117;p6"/>
          <p:cNvGraphicFramePr/>
          <p:nvPr>
            <p:extLst>
              <p:ext uri="{D42A27DB-BD31-4B8C-83A1-F6EECF244321}">
                <p14:modId xmlns:p14="http://schemas.microsoft.com/office/powerpoint/2010/main" val="2553517853"/>
              </p:ext>
            </p:extLst>
          </p:nvPr>
        </p:nvGraphicFramePr>
        <p:xfrm>
          <a:off x="2855595" y="5061534"/>
          <a:ext cx="7814155" cy="179646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73205"/>
                <a:gridCol w="7440950"/>
              </a:tblGrid>
              <a:tr h="209675">
                <a:tc gridSpan="2"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dirty="0">
                          <a:solidFill>
                            <a:schemeClr val="lt1"/>
                          </a:solidFill>
                        </a:rPr>
                        <a:t>Description</a:t>
                      </a:r>
                    </a:p>
                  </a:txBody>
                  <a:tcPr marL="91450" marR="91450" marT="34300" marB="34300" anchor="ctr"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</a:tr>
              <a:tr h="302865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18</a:t>
                      </a: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   답글 상세 페이지에서 등록 버튼은 비활성화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245150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19</a:t>
                      </a: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   답변 입력창에서 바로 내용 수정 가능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  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수정 후 하단 수정 버튼 클릭 시 "수정을 진행하시겠습니까?" 알림창을 띄움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   예를 선택하면 글이 수정되고 문의 게시판 리스트 페이지로 이동, 아니오를 선택하면 수정 버튼 클릭 이전 상태로 돌아간다.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73400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20</a:t>
                      </a: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삭제 버튼 클릭 시 "정말로 삭제하시겠습니까?" 알림창을 띄움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예를 선택하면 답글이 삭제되고 문의 게시판 리스트페이지로 이동, 아니오를 선택하면 삭제 버튼 클릭 이전 상태로 돌아간다.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73400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문의 </a:t>
                      </a:r>
                      <a:r>
                        <a:rPr lang="ko-KR" altLang="en-US" sz="1000" i="0" dirty="0" err="1">
                          <a:latin typeface="Dotum"/>
                          <a:ea typeface="Dotum"/>
                          <a:cs typeface="Dotum"/>
                          <a:sym typeface="Dotum"/>
                        </a:rPr>
                        <a:t>답글</a:t>
                      </a:r>
                      <a:r>
                        <a:rPr lang="ko-KR" altLang="en-US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 수정 폼 </a:t>
                      </a:r>
                      <a:r>
                        <a:rPr lang="en-US" altLang="ko-KR" sz="1000" b="1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 </a:t>
                      </a:r>
                      <a:r>
                        <a:rPr lang="en-US" altLang="ko-KR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: 400px </a:t>
                      </a:r>
                      <a:r>
                        <a:rPr lang="en-US" altLang="ko-KR" sz="1000" b="1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height </a:t>
                      </a:r>
                      <a:r>
                        <a:rPr lang="en-US" altLang="ko-KR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: 30%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1677352" y="2345435"/>
            <a:ext cx="11001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400" u="sng">
                <a:solidFill>
                  <a:schemeClr val="bg2">
                    <a:lumMod val="10000"/>
                    <a:lumOff val="90000"/>
                  </a:schemeClr>
                </a:solidFill>
              </a:rPr>
              <a:t>문의 게시판</a:t>
            </a:r>
          </a:p>
        </p:txBody>
      </p:sp>
      <p:graphicFrame>
        <p:nvGraphicFramePr>
          <p:cNvPr id="55" name="Google Shape;894;p31"/>
          <p:cNvGraphicFramePr/>
          <p:nvPr/>
        </p:nvGraphicFramePr>
        <p:xfrm>
          <a:off x="4816346" y="1556767"/>
          <a:ext cx="3632450" cy="23327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609647"/>
                <a:gridCol w="3022803"/>
              </a:tblGrid>
              <a:tr h="233275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i="0"/>
                        <a:t>작성자</a:t>
                      </a:r>
                    </a:p>
                  </a:txBody>
                  <a:tcPr marL="91450" marR="91450" marT="45725" marB="45725"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관리자</a:t>
                      </a:r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graphicFrame>
        <p:nvGraphicFramePr>
          <p:cNvPr id="56" name="Google Shape;895;p31"/>
          <p:cNvGraphicFramePr/>
          <p:nvPr/>
        </p:nvGraphicFramePr>
        <p:xfrm>
          <a:off x="4816347" y="1801598"/>
          <a:ext cx="3632450" cy="36577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609646"/>
                <a:gridCol w="3022804"/>
              </a:tblGrid>
              <a:tr h="216700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i="0"/>
                        <a:t>제목</a:t>
                      </a:r>
                    </a:p>
                  </a:txBody>
                  <a:tcPr marL="91450" marR="91450" marT="45725" marB="45725"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900" b="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RE: </a:t>
                      </a:r>
                      <a:r>
                        <a:rPr lang="ko-KR" altLang="en-US" sz="900" b="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글램핑 문의입니다.</a:t>
                      </a:r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graphicFrame>
        <p:nvGraphicFramePr>
          <p:cNvPr id="57" name="Google Shape;896;p31"/>
          <p:cNvGraphicFramePr/>
          <p:nvPr/>
        </p:nvGraphicFramePr>
        <p:xfrm>
          <a:off x="4816346" y="2167358"/>
          <a:ext cx="3632450" cy="78947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609647"/>
                <a:gridCol w="3022803"/>
              </a:tblGrid>
              <a:tr h="789475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900" i="0"/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900" i="0"/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i="0"/>
                        <a:t>내용</a:t>
                      </a:r>
                    </a:p>
                  </a:txBody>
                  <a:tcPr marL="91450" marR="91450" marT="45725" marB="45725"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endParaRPr lang="ko-KR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endParaRPr lang="ko-KR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900" b="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1번 2번 상품과 3번 4번 상품의 차이가 뭔가요?</a:t>
                      </a:r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900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graphicFrame>
        <p:nvGraphicFramePr>
          <p:cNvPr id="58" name="Google Shape;897;p31"/>
          <p:cNvGraphicFramePr/>
          <p:nvPr/>
        </p:nvGraphicFramePr>
        <p:xfrm>
          <a:off x="4816347" y="2981659"/>
          <a:ext cx="3634025" cy="807387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609647"/>
                <a:gridCol w="3024378"/>
              </a:tblGrid>
              <a:tr h="807387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900" i="0"/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900" i="0"/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i="0"/>
                        <a:t>답변</a:t>
                      </a:r>
                    </a:p>
                  </a:txBody>
                  <a:tcPr marL="91450" marR="91450" marT="45725" marB="45725"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endParaRPr lang="ko-KR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900" b="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안녕하세요 관리자입니다.</a:t>
                      </a:r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900" b="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문의 주신 내용 잘 확인했습니다.</a:t>
                      </a:r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900" b="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우선 저희 캠핑 상품 중 1번과 2번은</a:t>
                      </a:r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900" b="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...</a:t>
                      </a:r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sp>
        <p:nvSpPr>
          <p:cNvPr id="62" name="Google Shape;499;p15"/>
          <p:cNvSpPr/>
          <p:nvPr/>
        </p:nvSpPr>
        <p:spPr>
          <a:xfrm>
            <a:off x="6384036" y="4404127"/>
            <a:ext cx="478386" cy="167492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수정</a:t>
            </a:r>
          </a:p>
        </p:txBody>
      </p:sp>
      <p:sp>
        <p:nvSpPr>
          <p:cNvPr id="63" name="Google Shape;499;p15"/>
          <p:cNvSpPr/>
          <p:nvPr/>
        </p:nvSpPr>
        <p:spPr>
          <a:xfrm>
            <a:off x="6987663" y="4404127"/>
            <a:ext cx="478386" cy="167492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삭제</a:t>
            </a:r>
          </a:p>
        </p:txBody>
      </p:sp>
      <p:sp>
        <p:nvSpPr>
          <p:cNvPr id="65" name="모서리가 둥근 직사각형 64"/>
          <p:cNvSpPr/>
          <p:nvPr/>
        </p:nvSpPr>
        <p:spPr>
          <a:xfrm>
            <a:off x="6330758" y="4365117"/>
            <a:ext cx="603627" cy="331684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8" name="Google Shape;499;p15"/>
          <p:cNvSpPr/>
          <p:nvPr/>
        </p:nvSpPr>
        <p:spPr>
          <a:xfrm>
            <a:off x="5807964" y="4404127"/>
            <a:ext cx="478386" cy="167492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등록</a:t>
            </a:r>
          </a:p>
        </p:txBody>
      </p:sp>
      <p:sp>
        <p:nvSpPr>
          <p:cNvPr id="69" name="모서리가 둥근 직사각형 68"/>
          <p:cNvSpPr/>
          <p:nvPr/>
        </p:nvSpPr>
        <p:spPr>
          <a:xfrm>
            <a:off x="5735956" y="4365117"/>
            <a:ext cx="603627" cy="331684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0" name="Google Shape;141;p6"/>
          <p:cNvSpPr/>
          <p:nvPr/>
        </p:nvSpPr>
        <p:spPr>
          <a:xfrm>
            <a:off x="5629397" y="4306145"/>
            <a:ext cx="250576" cy="202990"/>
          </a:xfrm>
          <a:prstGeom prst="ellipse">
            <a:avLst/>
          </a:prstGeom>
          <a:solidFill>
            <a:srgbClr val="D9959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endParaRPr lang="ko-KR" altLang="en-US" sz="10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141;p6"/>
          <p:cNvSpPr/>
          <p:nvPr/>
        </p:nvSpPr>
        <p:spPr>
          <a:xfrm>
            <a:off x="6205469" y="4306145"/>
            <a:ext cx="250576" cy="202990"/>
          </a:xfrm>
          <a:prstGeom prst="ellipse">
            <a:avLst/>
          </a:prstGeom>
          <a:solidFill>
            <a:srgbClr val="D9959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endParaRPr lang="ko-KR" altLang="en-US" sz="10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모서리가 둥근 직사각형 70"/>
          <p:cNvSpPr/>
          <p:nvPr/>
        </p:nvSpPr>
        <p:spPr>
          <a:xfrm>
            <a:off x="6925043" y="4365117"/>
            <a:ext cx="603627" cy="331684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2" name="Google Shape;141;p6"/>
          <p:cNvSpPr/>
          <p:nvPr/>
        </p:nvSpPr>
        <p:spPr>
          <a:xfrm>
            <a:off x="6799754" y="4306145"/>
            <a:ext cx="250576" cy="202990"/>
          </a:xfrm>
          <a:prstGeom prst="ellipse">
            <a:avLst/>
          </a:prstGeom>
          <a:solidFill>
            <a:srgbClr val="D9959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endParaRPr lang="ko-KR" altLang="en-US" sz="10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89;p26"/>
          <p:cNvSpPr/>
          <p:nvPr/>
        </p:nvSpPr>
        <p:spPr>
          <a:xfrm>
            <a:off x="2924504" y="3682380"/>
            <a:ext cx="2441549" cy="473933"/>
          </a:xfrm>
          <a:prstGeom prst="rect">
            <a:avLst/>
          </a:prstGeom>
          <a:solidFill>
            <a:srgbClr val="DAE5F1"/>
          </a:solidFill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수정을 진행하시겠습니까</a:t>
            </a:r>
            <a:r>
              <a:rPr lang="en-US" altLang="ko-KR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</a:p>
        </p:txBody>
      </p:sp>
      <p:sp>
        <p:nvSpPr>
          <p:cNvPr id="74" name="Google Shape;791;p26"/>
          <p:cNvSpPr/>
          <p:nvPr/>
        </p:nvSpPr>
        <p:spPr>
          <a:xfrm>
            <a:off x="4875224" y="4026012"/>
            <a:ext cx="424644" cy="85393"/>
          </a:xfrm>
          <a:prstGeom prst="rect">
            <a:avLst/>
          </a:prstGeom>
          <a:solidFill>
            <a:srgbClr val="DAE5F1"/>
          </a:solidFill>
          <a:ln w="25400" cap="flat" cmpd="sng">
            <a:solidFill>
              <a:schemeClr val="lt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아니오</a:t>
            </a:r>
            <a:endParaRPr lang="ko-KR" altLang="en-US"/>
          </a:p>
        </p:txBody>
      </p:sp>
      <p:sp>
        <p:nvSpPr>
          <p:cNvPr id="75" name="Google Shape;790;p26"/>
          <p:cNvSpPr/>
          <p:nvPr/>
        </p:nvSpPr>
        <p:spPr>
          <a:xfrm>
            <a:off x="4443169" y="4026011"/>
            <a:ext cx="413712" cy="89662"/>
          </a:xfrm>
          <a:prstGeom prst="rect">
            <a:avLst/>
          </a:prstGeom>
          <a:solidFill>
            <a:srgbClr val="DAE5F1"/>
          </a:solidFill>
          <a:ln w="25400" cap="flat" cmpd="sng">
            <a:solidFill>
              <a:schemeClr val="lt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예</a:t>
            </a:r>
            <a:endParaRPr lang="ko-KR" altLang="en-US"/>
          </a:p>
        </p:txBody>
      </p:sp>
      <p:grpSp>
        <p:nvGrpSpPr>
          <p:cNvPr id="76" name="Google Shape;788;p26"/>
          <p:cNvGrpSpPr/>
          <p:nvPr/>
        </p:nvGrpSpPr>
        <p:grpSpPr>
          <a:xfrm>
            <a:off x="2924504" y="4250909"/>
            <a:ext cx="2441549" cy="473933"/>
            <a:chOff x="1023096" y="3931337"/>
            <a:chExt cx="2917254" cy="966652"/>
          </a:xfrm>
        </p:grpSpPr>
        <p:sp>
          <p:nvSpPr>
            <p:cNvPr id="77" name="Google Shape;789;p26"/>
            <p:cNvSpPr/>
            <p:nvPr/>
          </p:nvSpPr>
          <p:spPr>
            <a:xfrm>
              <a:off x="1023096" y="3931337"/>
              <a:ext cx="2917254" cy="966652"/>
            </a:xfrm>
            <a:prstGeom prst="rect">
              <a:avLst/>
            </a:prstGeom>
            <a:solidFill>
              <a:srgbClr val="DAE5F1"/>
            </a:solidFill>
            <a:ln w="25400" cap="flat" cmpd="sng">
              <a:solidFill>
                <a:schemeClr val="dk1"/>
              </a:solidFill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algn="ctr">
                <a:spcBef>
                  <a:spcPct val="0"/>
                </a:spcBef>
                <a:spcAft>
                  <a:spcPct val="0"/>
                </a:spcAft>
                <a:defRPr lang="ko-KR" altLang="en-US"/>
              </a:pPr>
              <a:r>
                <a:rPr lang="ko-KR" altLang="en-US" sz="7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정말로 삭제하시겠습니까</a:t>
              </a:r>
              <a:r>
                <a:rPr lang="en-US" altLang="ko-KR" sz="7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?</a:t>
              </a:r>
            </a:p>
          </p:txBody>
        </p:sp>
        <p:sp>
          <p:nvSpPr>
            <p:cNvPr id="78" name="Google Shape;790;p26"/>
            <p:cNvSpPr/>
            <p:nvPr/>
          </p:nvSpPr>
          <p:spPr>
            <a:xfrm>
              <a:off x="2859572" y="4678304"/>
              <a:ext cx="494319" cy="182880"/>
            </a:xfrm>
            <a:prstGeom prst="rect">
              <a:avLst/>
            </a:prstGeom>
            <a:solidFill>
              <a:srgbClr val="DAE5F1"/>
            </a:solidFill>
            <a:ln w="25400" cap="flat" cmpd="sng">
              <a:solidFill>
                <a:schemeClr val="lt1"/>
              </a:solidFill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algn="ctr">
                <a:spcBef>
                  <a:spcPct val="0"/>
                </a:spcBef>
                <a:spcAft>
                  <a:spcPct val="0"/>
                </a:spcAft>
                <a:defRPr lang="ko-KR" altLang="en-US"/>
              </a:pPr>
              <a:r>
                <a:rPr lang="ko-KR" altLang="en-US" sz="6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예</a:t>
              </a:r>
              <a:endParaRPr lang="ko-KR" altLang="en-US"/>
            </a:p>
          </p:txBody>
        </p:sp>
        <p:sp>
          <p:nvSpPr>
            <p:cNvPr id="79" name="Google Shape;791;p26"/>
            <p:cNvSpPr/>
            <p:nvPr/>
          </p:nvSpPr>
          <p:spPr>
            <a:xfrm>
              <a:off x="3353890" y="4675418"/>
              <a:ext cx="507380" cy="174172"/>
            </a:xfrm>
            <a:prstGeom prst="rect">
              <a:avLst/>
            </a:prstGeom>
            <a:solidFill>
              <a:srgbClr val="DAE5F1"/>
            </a:solidFill>
            <a:ln w="25400" cap="flat" cmpd="sng">
              <a:solidFill>
                <a:schemeClr val="lt1"/>
              </a:solidFill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algn="ctr">
                <a:spcBef>
                  <a:spcPct val="0"/>
                </a:spcBef>
                <a:spcAft>
                  <a:spcPct val="0"/>
                </a:spcAft>
                <a:defRPr lang="ko-KR" altLang="en-US"/>
              </a:pPr>
              <a:r>
                <a:rPr lang="ko-KR" altLang="en-US" sz="6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아니오</a:t>
              </a:r>
              <a:endParaRPr lang="ko-KR" altLang="en-US"/>
            </a:p>
          </p:txBody>
        </p:sp>
      </p:grpSp>
      <p:cxnSp>
        <p:nvCxnSpPr>
          <p:cNvPr id="80" name="직선 화살표 연결선 79"/>
          <p:cNvCxnSpPr/>
          <p:nvPr/>
        </p:nvCxnSpPr>
        <p:spPr>
          <a:xfrm rot="5400000" flipH="1" flipV="1">
            <a:off x="2655342" y="4667144"/>
            <a:ext cx="1552650" cy="36004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/>
          <p:nvPr/>
        </p:nvCxnSpPr>
        <p:spPr>
          <a:xfrm rot="5400000" flipH="1" flipV="1">
            <a:off x="2634806" y="5188457"/>
            <a:ext cx="1593723" cy="36004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5591806" y="4289740"/>
            <a:ext cx="325730" cy="246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000" b="1"/>
              <a:t>18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168009" y="4282565"/>
            <a:ext cx="325730" cy="246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000" b="1"/>
              <a:t>19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6758510" y="4287454"/>
            <a:ext cx="325730" cy="2350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000" b="1"/>
              <a:t>20</a:t>
            </a:r>
          </a:p>
        </p:txBody>
      </p:sp>
      <p:graphicFrame>
        <p:nvGraphicFramePr>
          <p:cNvPr id="41" name="Google Shape;119;p6"/>
          <p:cNvGraphicFramePr/>
          <p:nvPr/>
        </p:nvGraphicFramePr>
        <p:xfrm>
          <a:off x="1524000" y="1"/>
          <a:ext cx="9142115" cy="445643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52711"/>
                <a:gridCol w="745521"/>
                <a:gridCol w="748245"/>
                <a:gridCol w="2275857"/>
                <a:gridCol w="961277"/>
                <a:gridCol w="1904708"/>
                <a:gridCol w="655564"/>
                <a:gridCol w="1298232"/>
              </a:tblGrid>
              <a:tr h="224643">
                <a:tc gridSpan="2"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캠플렉스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페이지명</a:t>
                      </a:r>
                      <a:endParaRPr lang="ko-KR" sz="1000" i="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문의 게시판</a:t>
                      </a:r>
                      <a:endParaRPr lang="ko-KR" sz="1000" b="1" i="0" kern="120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rgbClr val="D8D8D8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 넘버</a:t>
                      </a:r>
                      <a:endParaRPr lang="ko-KR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en-US" altLang="ko-KR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05</a:t>
                      </a:r>
                      <a:r>
                        <a:rPr lang="ko-KR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  </a:t>
                      </a: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게시판 관리</a:t>
                      </a:r>
                      <a:endParaRPr lang="ko-KR" sz="1000" b="1" i="0" kern="120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lang="ko-KR" sz="1000" i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김 도 윤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</a:tr>
              <a:tr h="221000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경로</a:t>
                      </a:r>
                      <a:endParaRPr lang="ko-KR" sz="1000" i="0">
                        <a:solidFill>
                          <a:srgbClr val="0C0C0C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게시판 관리 </a:t>
                      </a:r>
                      <a:r>
                        <a:rPr lang="en-US" altLang="ko-KR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&gt; </a:t>
                      </a:r>
                      <a:r>
                        <a:rPr lang="ko-KR" altLang="en-US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문의 게시판 </a:t>
                      </a:r>
                      <a:r>
                        <a:rPr lang="en-US" altLang="ko-KR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&gt; </a:t>
                      </a:r>
                      <a:r>
                        <a:rPr lang="ko-KR" altLang="en-US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문의 상세 페이지 </a:t>
                      </a:r>
                      <a:r>
                        <a:rPr lang="en-US" altLang="ko-KR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&gt; </a:t>
                      </a:r>
                      <a:r>
                        <a:rPr lang="ko-KR" altLang="en-US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문의 답글 상세 페이지</a:t>
                      </a: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9347200" y="6492874"/>
            <a:ext cx="2844800" cy="365125"/>
          </a:xfrm>
        </p:spPr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en-US" altLang="en-US"/>
              <a:pPr lvl="0">
                <a:defRPr lang="ko-KR" altLang="en-US"/>
              </a:pPr>
              <a:t>23</a:t>
            </a:fld>
            <a:endParaRPr lang="en-US" altLang="en-US"/>
          </a:p>
        </p:txBody>
      </p:sp>
      <p:sp>
        <p:nvSpPr>
          <p:cNvPr id="85" name="TextBox 38"/>
          <p:cNvSpPr txBox="1"/>
          <p:nvPr/>
        </p:nvSpPr>
        <p:spPr>
          <a:xfrm>
            <a:off x="5540371" y="1088740"/>
            <a:ext cx="2442852" cy="3666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b="1"/>
              <a:t>문의 답글 수정 페이지</a:t>
            </a: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5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688140" y="0"/>
            <a:ext cx="10808609" cy="6858000"/>
          </a:xfrm>
          <a:prstGeom prst="rect">
            <a:avLst/>
          </a:prstGeom>
        </p:spPr>
      </p:pic>
      <p:sp>
        <p:nvSpPr>
          <p:cNvPr id="4" name="Google Shape;80;p1"/>
          <p:cNvSpPr/>
          <p:nvPr/>
        </p:nvSpPr>
        <p:spPr>
          <a:xfrm>
            <a:off x="983290" y="719289"/>
            <a:ext cx="10324829" cy="5762324"/>
          </a:xfrm>
          <a:prstGeom prst="rect">
            <a:avLst/>
          </a:prstGeom>
          <a:solidFill>
            <a:schemeClr val="dk1">
              <a:alpha val="56860"/>
            </a:schemeClr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 sz="1400" b="0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>
                <a:solidFill>
                  <a:schemeClr val="bg1"/>
                </a:solidFill>
              </a:rPr>
              <a:t>상품 관리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9340089" y="6481613"/>
            <a:ext cx="2844800" cy="365125"/>
          </a:xfrm>
        </p:spPr>
        <p:txBody>
          <a:bodyPr/>
          <a:lstStyle/>
          <a:p>
            <a:fld id="{AD22CD3B-FDDF-4998-970C-76E6E0BEC65F}" type="slidenum">
              <a:rPr lang="ko-KR" altLang="en-US" smtClean="0"/>
              <a:pPr/>
              <a:t>24</a:t>
            </a:fld>
            <a:endParaRPr lang="ko-KR" altLang="en-US" dirty="0"/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24000" y="0"/>
            <a:ext cx="9144000" cy="6858000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24000" y="445644"/>
            <a:ext cx="9143999" cy="543434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524001" y="1"/>
            <a:ext cx="1547621" cy="989077"/>
          </a:xfrm>
          <a:prstGeom prst="rect">
            <a:avLst/>
          </a:prstGeom>
          <a:solidFill>
            <a:schemeClr val="bg1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schemeClr val="tx1"/>
              </a:solidFill>
            </a:endParaRPr>
          </a:p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523142" y="980694"/>
            <a:ext cx="1331594" cy="5877306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855595" y="980693"/>
            <a:ext cx="7812405" cy="5877306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768851" y="490346"/>
            <a:ext cx="60883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통계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75848" y="491872"/>
            <a:ext cx="1082992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회원 관리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243731" y="491872"/>
            <a:ext cx="108670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예약 관리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80198" y="491872"/>
            <a:ext cx="1288542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게시판 관리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210295" y="491872"/>
            <a:ext cx="1082421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 u="sng">
                <a:solidFill>
                  <a:schemeClr val="bg1"/>
                </a:solidFill>
              </a:rPr>
              <a:t>상품 관리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638489" y="1594177"/>
            <a:ext cx="1106044" cy="444248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6" name="Google Shape;141;p6"/>
          <p:cNvSpPr/>
          <p:nvPr/>
        </p:nvSpPr>
        <p:spPr>
          <a:xfrm>
            <a:off x="1524000" y="1516991"/>
            <a:ext cx="250576" cy="202990"/>
          </a:xfrm>
          <a:prstGeom prst="ellipse">
            <a:avLst/>
          </a:prstGeom>
          <a:solidFill>
            <a:srgbClr val="D9959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1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638489" y="1618486"/>
            <a:ext cx="1100901" cy="2941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400" u="sng">
                <a:solidFill>
                  <a:schemeClr val="bg2">
                    <a:lumMod val="10000"/>
                    <a:lumOff val="90000"/>
                  </a:schemeClr>
                </a:solidFill>
              </a:rPr>
              <a:t>캠핑 리스트</a:t>
            </a:r>
          </a:p>
        </p:txBody>
      </p:sp>
      <p:graphicFrame>
        <p:nvGraphicFramePr>
          <p:cNvPr id="42" name="Google Shape;117;p6"/>
          <p:cNvGraphicFramePr/>
          <p:nvPr>
            <p:extLst>
              <p:ext uri="{D42A27DB-BD31-4B8C-83A1-F6EECF244321}">
                <p14:modId xmlns:p14="http://schemas.microsoft.com/office/powerpoint/2010/main" val="1546527737"/>
              </p:ext>
            </p:extLst>
          </p:nvPr>
        </p:nvGraphicFramePr>
        <p:xfrm>
          <a:off x="2855595" y="5078168"/>
          <a:ext cx="7814245" cy="178305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73295"/>
                <a:gridCol w="7440950"/>
              </a:tblGrid>
              <a:tr h="209675">
                <a:tc gridSpan="2"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dirty="0">
                          <a:solidFill>
                            <a:schemeClr val="lt1"/>
                          </a:solidFill>
                        </a:rPr>
                        <a:t>Description</a:t>
                      </a:r>
                    </a:p>
                  </a:txBody>
                  <a:tcPr marL="91450" marR="91450" marT="34300" marB="34300" anchor="ctr"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</a:tr>
              <a:tr h="410905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상품관리 클릭 시 상품 리스트가 출력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605195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2</a:t>
                      </a: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   캠핑 상품명 클릭 시 상품 상세 페이지로 이동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   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31059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캠핑 리스트 </a:t>
                      </a:r>
                      <a:r>
                        <a:rPr lang="en-US" altLang="ko-KR" sz="1000" b="1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 </a:t>
                      </a:r>
                      <a:r>
                        <a:rPr lang="en-US" altLang="ko-KR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: 750px </a:t>
                      </a:r>
                      <a:r>
                        <a:rPr lang="en-US" altLang="ko-KR" sz="1000" b="1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height </a:t>
                      </a:r>
                      <a:r>
                        <a:rPr lang="en-US" altLang="ko-KR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: 400px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1555526" y="2390302"/>
            <a:ext cx="1271970" cy="2948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400">
                <a:solidFill>
                  <a:schemeClr val="bg2">
                    <a:lumMod val="10000"/>
                    <a:lumOff val="90000"/>
                  </a:schemeClr>
                </a:solidFill>
              </a:rPr>
              <a:t>캠핑상품 등록</a:t>
            </a:r>
          </a:p>
        </p:txBody>
      </p:sp>
      <p:graphicFrame>
        <p:nvGraphicFramePr>
          <p:cNvPr id="52" name="Google Shape;849;p29"/>
          <p:cNvGraphicFramePr/>
          <p:nvPr/>
        </p:nvGraphicFramePr>
        <p:xfrm>
          <a:off x="3985523" y="1772793"/>
          <a:ext cx="5603125" cy="219279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432055"/>
                <a:gridCol w="695745"/>
                <a:gridCol w="3421400"/>
                <a:gridCol w="1053925"/>
              </a:tblGrid>
              <a:tr h="345254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800" b="1" i="0">
                          <a:solidFill>
                            <a:schemeClr val="bg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상품</a:t>
                      </a:r>
                      <a:r>
                        <a:rPr lang="ko-KR" sz="800" b="1" i="0">
                          <a:solidFill>
                            <a:schemeClr val="bg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번호</a:t>
                      </a:r>
                    </a:p>
                  </a:txBody>
                  <a:tcPr marL="91450" marR="91450" marT="45725" marB="45725">
                    <a:solidFill>
                      <a:srgbClr val="315F9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800" b="1" i="0">
                          <a:solidFill>
                            <a:schemeClr val="bg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구분</a:t>
                      </a:r>
                    </a:p>
                  </a:txBody>
                  <a:tcPr marL="91450" marR="91450" marT="45725" marB="45725" anchor="ctr">
                    <a:solidFill>
                      <a:srgbClr val="315F9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800" b="1" i="0">
                          <a:solidFill>
                            <a:schemeClr val="bg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상품명</a:t>
                      </a:r>
                    </a:p>
                  </a:txBody>
                  <a:tcPr marL="91450" marR="91450" marT="45725" marB="45725" anchor="ctr">
                    <a:solidFill>
                      <a:srgbClr val="315F9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800" b="1" i="0">
                          <a:solidFill>
                            <a:srgbClr val="FFFFFF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등록일</a:t>
                      </a:r>
                    </a:p>
                  </a:txBody>
                  <a:tcPr marL="91450" marR="91450" marT="45725" marB="45725" anchor="ctr">
                    <a:solidFill>
                      <a:srgbClr val="315F97"/>
                    </a:solidFill>
                  </a:tcPr>
                </a:tc>
              </a:tr>
              <a:tr h="233275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9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8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차박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0" i="0"/>
                        <a:t>차박</a:t>
                      </a:r>
                      <a:r>
                        <a:rPr lang="en-US" altLang="ko-KR" sz="900" b="0" i="0"/>
                        <a:t>B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900" i="0"/>
                        <a:t>2021</a:t>
                      </a:r>
                      <a:r>
                        <a:rPr lang="ko-KR" altLang="en-US" sz="900" i="0"/>
                        <a:t>/</a:t>
                      </a:r>
                      <a:r>
                        <a:rPr lang="en-US" altLang="ko-KR" sz="900" i="0"/>
                        <a:t>06</a:t>
                      </a:r>
                      <a:r>
                        <a:rPr lang="ko-KR" altLang="en-US" sz="900" i="0"/>
                        <a:t>/</a:t>
                      </a:r>
                      <a:r>
                        <a:rPr lang="en-US" altLang="ko-KR" sz="900" i="0"/>
                        <a:t>01</a:t>
                      </a:r>
                    </a:p>
                  </a:txBody>
                  <a:tcPr marL="91450" marR="91450" marT="45725" marB="45725"/>
                </a:tc>
              </a:tr>
              <a:tr h="233275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9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7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차박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0" i="0"/>
                        <a:t>차박</a:t>
                      </a:r>
                      <a:r>
                        <a:rPr lang="en-US" altLang="ko-KR" sz="900" b="0" i="0"/>
                        <a:t>A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900" i="0"/>
                        <a:t>2021</a:t>
                      </a:r>
                      <a:r>
                        <a:rPr lang="ko-KR" altLang="en-US" sz="900" i="0"/>
                        <a:t>/</a:t>
                      </a:r>
                      <a:r>
                        <a:rPr lang="en-US" altLang="ko-KR" sz="900" i="0"/>
                        <a:t>06</a:t>
                      </a:r>
                      <a:r>
                        <a:rPr lang="ko-KR" altLang="en-US" sz="900" i="0"/>
                        <a:t>/</a:t>
                      </a:r>
                      <a:r>
                        <a:rPr lang="en-US" altLang="ko-KR" sz="900" i="0"/>
                        <a:t>01</a:t>
                      </a:r>
                    </a:p>
                  </a:txBody>
                  <a:tcPr marL="91450" marR="91450" marT="45725" marB="45725"/>
                </a:tc>
              </a:tr>
              <a:tr h="233275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9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6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글램핑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0" i="0"/>
                        <a:t>글램핑</a:t>
                      </a:r>
                      <a:r>
                        <a:rPr lang="en-US" altLang="ko-KR" sz="900" b="0" i="0"/>
                        <a:t>D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900" i="0"/>
                        <a:t>2021</a:t>
                      </a:r>
                      <a:r>
                        <a:rPr lang="ko-KR" altLang="en-US" sz="900" i="0"/>
                        <a:t>/</a:t>
                      </a:r>
                      <a:r>
                        <a:rPr lang="en-US" altLang="ko-KR" sz="900" i="0"/>
                        <a:t>06</a:t>
                      </a:r>
                      <a:r>
                        <a:rPr lang="ko-KR" altLang="en-US" sz="900" i="0"/>
                        <a:t>/</a:t>
                      </a:r>
                      <a:r>
                        <a:rPr lang="en-US" altLang="ko-KR" sz="900" i="0"/>
                        <a:t>01</a:t>
                      </a:r>
                    </a:p>
                  </a:txBody>
                  <a:tcPr marL="91450" marR="91450" marT="45725" marB="45725"/>
                </a:tc>
              </a:tr>
              <a:tr h="233275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5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글램핑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0" i="0"/>
                        <a:t>글램핑</a:t>
                      </a:r>
                      <a:r>
                        <a:rPr lang="en-US" altLang="ko-KR" sz="900" b="0" i="0"/>
                        <a:t>C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900" i="0"/>
                        <a:t>2021</a:t>
                      </a:r>
                      <a:r>
                        <a:rPr lang="ko-KR" altLang="en-US" sz="900" i="0"/>
                        <a:t>/</a:t>
                      </a:r>
                      <a:r>
                        <a:rPr lang="en-US" altLang="ko-KR" sz="900" i="0"/>
                        <a:t>06</a:t>
                      </a:r>
                      <a:r>
                        <a:rPr lang="ko-KR" altLang="en-US" sz="900" i="0"/>
                        <a:t>/</a:t>
                      </a:r>
                      <a:r>
                        <a:rPr lang="en-US" altLang="ko-KR" sz="900" i="0"/>
                        <a:t>01</a:t>
                      </a:r>
                    </a:p>
                  </a:txBody>
                  <a:tcPr marL="91450" marR="91450" marT="45725" marB="45725"/>
                </a:tc>
              </a:tr>
              <a:tr h="224799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9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4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글램핑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글램핑</a:t>
                      </a:r>
                      <a:r>
                        <a:rPr lang="en-US" altLang="ko-KR" sz="900" b="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900" i="0"/>
                        <a:t>2021</a:t>
                      </a:r>
                      <a:r>
                        <a:rPr lang="ko-KR" altLang="en-US" sz="900" i="0"/>
                        <a:t>/</a:t>
                      </a:r>
                      <a:r>
                        <a:rPr lang="en-US" altLang="ko-KR" sz="900" i="0"/>
                        <a:t>06</a:t>
                      </a:r>
                      <a:r>
                        <a:rPr lang="ko-KR" altLang="en-US" sz="900" i="0"/>
                        <a:t>/</a:t>
                      </a:r>
                      <a:r>
                        <a:rPr lang="en-US" altLang="ko-KR" sz="900" i="0"/>
                        <a:t>01</a:t>
                      </a:r>
                    </a:p>
                  </a:txBody>
                  <a:tcPr marL="91450" marR="91450" marT="45725" marB="45725"/>
                </a:tc>
              </a:tr>
              <a:tr h="224799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3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글렘핑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0" i="0"/>
                        <a:t>글램핑</a:t>
                      </a:r>
                      <a:r>
                        <a:rPr lang="en-US" altLang="ko-KR" sz="900" b="0" i="0"/>
                        <a:t>A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900" i="0"/>
                        <a:t>2021</a:t>
                      </a:r>
                      <a:r>
                        <a:rPr lang="ko-KR" altLang="en-US" sz="900" i="0"/>
                        <a:t>/</a:t>
                      </a:r>
                      <a:r>
                        <a:rPr lang="en-US" altLang="ko-KR" sz="900" i="0"/>
                        <a:t>06</a:t>
                      </a:r>
                      <a:r>
                        <a:rPr lang="ko-KR" altLang="en-US" sz="900" i="0"/>
                        <a:t>/</a:t>
                      </a:r>
                      <a:r>
                        <a:rPr lang="en-US" altLang="ko-KR" sz="900" i="0"/>
                        <a:t>01</a:t>
                      </a:r>
                    </a:p>
                  </a:txBody>
                  <a:tcPr marL="91450" marR="91450" marT="45725" marB="45725"/>
                </a:tc>
              </a:tr>
              <a:tr h="224799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2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오토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오토</a:t>
                      </a:r>
                      <a:r>
                        <a:rPr lang="en-US" altLang="ko-KR" sz="900" b="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900" i="0"/>
                        <a:t>2021</a:t>
                      </a:r>
                      <a:r>
                        <a:rPr lang="ko-KR" altLang="en-US" sz="900" i="0"/>
                        <a:t>/</a:t>
                      </a:r>
                      <a:r>
                        <a:rPr lang="en-US" altLang="ko-KR" sz="900" i="0"/>
                        <a:t>06</a:t>
                      </a:r>
                      <a:r>
                        <a:rPr lang="ko-KR" altLang="en-US" sz="900" i="0"/>
                        <a:t>/</a:t>
                      </a:r>
                      <a:r>
                        <a:rPr lang="en-US" altLang="ko-KR" sz="900" i="0"/>
                        <a:t>01</a:t>
                      </a:r>
                    </a:p>
                  </a:txBody>
                  <a:tcPr marL="91450" marR="91450" marT="45725" marB="45725"/>
                </a:tc>
              </a:tr>
              <a:tr h="224799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오토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오토</a:t>
                      </a:r>
                      <a:r>
                        <a:rPr lang="en-US" altLang="ko-KR" sz="900" b="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900" i="0"/>
                        <a:t>2021</a:t>
                      </a:r>
                      <a:r>
                        <a:rPr lang="ko-KR" altLang="en-US" sz="900" i="0"/>
                        <a:t>/</a:t>
                      </a:r>
                      <a:r>
                        <a:rPr lang="en-US" altLang="ko-KR" sz="900" i="0"/>
                        <a:t>06</a:t>
                      </a:r>
                      <a:r>
                        <a:rPr lang="ko-KR" altLang="en-US" sz="900" i="0"/>
                        <a:t>/</a:t>
                      </a:r>
                      <a:r>
                        <a:rPr lang="en-US" altLang="ko-KR" sz="900" i="0"/>
                        <a:t>01</a:t>
                      </a:r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sp>
        <p:nvSpPr>
          <p:cNvPr id="53" name="모서리가 둥근 직사각형 52"/>
          <p:cNvSpPr/>
          <p:nvPr/>
        </p:nvSpPr>
        <p:spPr>
          <a:xfrm>
            <a:off x="5456300" y="2119801"/>
            <a:ext cx="3168396" cy="1130721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2" name="Google Shape;141;p6"/>
          <p:cNvSpPr/>
          <p:nvPr/>
        </p:nvSpPr>
        <p:spPr>
          <a:xfrm>
            <a:off x="5456300" y="2018305"/>
            <a:ext cx="250576" cy="202990"/>
          </a:xfrm>
          <a:prstGeom prst="ellipse">
            <a:avLst/>
          </a:prstGeom>
          <a:solidFill>
            <a:srgbClr val="D9959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1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</a:p>
        </p:txBody>
      </p:sp>
      <p:graphicFrame>
        <p:nvGraphicFramePr>
          <p:cNvPr id="27" name="Google Shape;119;p6"/>
          <p:cNvGraphicFramePr/>
          <p:nvPr/>
        </p:nvGraphicFramePr>
        <p:xfrm>
          <a:off x="1524000" y="1"/>
          <a:ext cx="9142115" cy="445643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52711"/>
                <a:gridCol w="745521"/>
                <a:gridCol w="748245"/>
                <a:gridCol w="2275857"/>
                <a:gridCol w="961277"/>
                <a:gridCol w="1904708"/>
                <a:gridCol w="655564"/>
                <a:gridCol w="1298232"/>
              </a:tblGrid>
              <a:tr h="224643">
                <a:tc gridSpan="2"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캠플렉스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페이지명</a:t>
                      </a:r>
                      <a:endParaRPr lang="ko-KR" sz="1000" i="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캠핑 상품 리스트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rgbClr val="D8D8D8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 넘버</a:t>
                      </a:r>
                      <a:endParaRPr lang="ko-KR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en-US" altLang="ko-KR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06</a:t>
                      </a:r>
                      <a:r>
                        <a:rPr lang="ko-KR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  </a:t>
                      </a: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상품 관리</a:t>
                      </a:r>
                      <a:endParaRPr lang="ko-KR" sz="1000" b="1" i="0" kern="120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lang="ko-KR" sz="1000" i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김 도 윤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</a:tr>
              <a:tr h="221000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경로</a:t>
                      </a:r>
                      <a:endParaRPr lang="ko-KR" sz="1000" i="0">
                        <a:solidFill>
                          <a:srgbClr val="0C0C0C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상품 관리 </a:t>
                      </a:r>
                      <a:r>
                        <a:rPr lang="en-US" altLang="ko-KR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&gt; </a:t>
                      </a:r>
                      <a:r>
                        <a:rPr lang="ko-KR" altLang="en-US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캠핑 리스트</a:t>
                      </a: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9353413" y="6492874"/>
            <a:ext cx="2844800" cy="365125"/>
          </a:xfrm>
        </p:spPr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en-US" altLang="en-US"/>
              <a:pPr lvl="0">
                <a:defRPr lang="ko-KR" altLang="en-US"/>
              </a:pPr>
              <a:t>25</a:t>
            </a:fld>
            <a:endParaRPr lang="en-US" altLang="en-US"/>
          </a:p>
        </p:txBody>
      </p:sp>
      <p:sp>
        <p:nvSpPr>
          <p:cNvPr id="65" name="TextBox 38"/>
          <p:cNvSpPr txBox="1"/>
          <p:nvPr/>
        </p:nvSpPr>
        <p:spPr>
          <a:xfrm>
            <a:off x="5540371" y="1160924"/>
            <a:ext cx="2442852" cy="3611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b="1"/>
              <a:t>캠핑 리스트</a:t>
            </a: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24000" y="0"/>
            <a:ext cx="9144000" cy="6858000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24000" y="457200"/>
            <a:ext cx="9144000" cy="523494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524001" y="445644"/>
            <a:ext cx="1547621" cy="535050"/>
          </a:xfrm>
          <a:prstGeom prst="rect">
            <a:avLst/>
          </a:prstGeom>
          <a:solidFill>
            <a:schemeClr val="bg1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524000" y="980694"/>
            <a:ext cx="1331594" cy="5877306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855595" y="980693"/>
            <a:ext cx="7812405" cy="5877306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768851" y="490346"/>
            <a:ext cx="60883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통계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75848" y="491872"/>
            <a:ext cx="1082992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회원 관리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243731" y="491872"/>
            <a:ext cx="108670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예약 관리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80198" y="491872"/>
            <a:ext cx="1288542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게시판 관리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210295" y="491872"/>
            <a:ext cx="1082421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 u="sng">
                <a:solidFill>
                  <a:schemeClr val="bg1"/>
                </a:solidFill>
              </a:rPr>
              <a:t>상품 관리</a:t>
            </a:r>
          </a:p>
        </p:txBody>
      </p:sp>
      <p:graphicFrame>
        <p:nvGraphicFramePr>
          <p:cNvPr id="42" name="Google Shape;117;p6"/>
          <p:cNvGraphicFramePr/>
          <p:nvPr>
            <p:extLst>
              <p:ext uri="{D42A27DB-BD31-4B8C-83A1-F6EECF244321}">
                <p14:modId xmlns:p14="http://schemas.microsoft.com/office/powerpoint/2010/main" val="4152045106"/>
              </p:ext>
            </p:extLst>
          </p:nvPr>
        </p:nvGraphicFramePr>
        <p:xfrm>
          <a:off x="2855595" y="4850632"/>
          <a:ext cx="7814245" cy="200106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73295"/>
                <a:gridCol w="7440950"/>
              </a:tblGrid>
              <a:tr h="209675">
                <a:tc gridSpan="2"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>
                          <a:solidFill>
                            <a:schemeClr val="lt1"/>
                          </a:solidFill>
                        </a:rPr>
                        <a:t>Description</a:t>
                      </a:r>
                    </a:p>
                  </a:txBody>
                  <a:tcPr marL="91450" marR="91450" marT="34300" marB="34300" anchor="ctr"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</a:tr>
              <a:tr h="338869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4</a:t>
                      </a: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   </a:t>
                      </a: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구분 부분은 콤보 박스로 한 항목만 선택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96044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5</a:t>
                      </a: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   수정 버튼 클릭 시 캠핑 상품 수정 페이지로 이동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66951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6</a:t>
                      </a: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목록 버튼 클릭 시 상품 리스트 페이지로 이동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66951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대표사진 </a:t>
                      </a:r>
                      <a:r>
                        <a:rPr lang="en-US" altLang="ko-KR" sz="1000" b="1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 </a:t>
                      </a:r>
                      <a:r>
                        <a:rPr lang="en-US" altLang="ko-KR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: 35% </a:t>
                      </a:r>
                      <a:r>
                        <a:rPr lang="en-US" altLang="ko-KR" sz="1000" b="1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height </a:t>
                      </a:r>
                      <a:r>
                        <a:rPr lang="en-US" altLang="ko-KR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: 700px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 dirty="0" err="1">
                          <a:latin typeface="Dotum"/>
                          <a:ea typeface="Dotum"/>
                          <a:cs typeface="Dotum"/>
                          <a:sym typeface="Dotum"/>
                        </a:rPr>
                        <a:t>캠핑장</a:t>
                      </a:r>
                      <a:r>
                        <a:rPr lang="ko-KR" altLang="en-US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 정보 </a:t>
                      </a:r>
                      <a:r>
                        <a:rPr lang="en-US" altLang="ko-KR" sz="1000" b="1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 </a:t>
                      </a:r>
                      <a:r>
                        <a:rPr lang="en-US" altLang="ko-KR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: 40% </a:t>
                      </a:r>
                      <a:r>
                        <a:rPr lang="en-US" altLang="ko-KR" sz="1000" b="1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height </a:t>
                      </a:r>
                      <a:r>
                        <a:rPr lang="en-US" altLang="ko-KR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: 500px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이용 금액 설명</a:t>
                      </a:r>
                      <a:r>
                        <a:rPr lang="en-US" altLang="ko-KR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en-US" altLang="ko-KR" sz="1000" b="1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 </a:t>
                      </a:r>
                      <a:r>
                        <a:rPr lang="en-US" altLang="ko-KR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: 40% </a:t>
                      </a:r>
                      <a:r>
                        <a:rPr lang="en-US" altLang="ko-KR" sz="1000" b="1" i="0" dirty="0" err="1">
                          <a:latin typeface="Dotum"/>
                          <a:ea typeface="Dotum"/>
                          <a:cs typeface="Dotum"/>
                          <a:sym typeface="Dotum"/>
                        </a:rPr>
                        <a:t>heigth</a:t>
                      </a:r>
                      <a:r>
                        <a:rPr lang="en-US" altLang="ko-KR" sz="1000" b="1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en-US" altLang="ko-KR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: 100px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사진(1~4) </a:t>
                      </a:r>
                      <a:r>
                        <a:rPr lang="en-US" altLang="ko-KR" sz="1000" b="1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 </a:t>
                      </a:r>
                      <a:r>
                        <a:rPr lang="en-US" altLang="ko-KR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: 20% </a:t>
                      </a:r>
                      <a:r>
                        <a:rPr lang="en-US" altLang="ko-KR" sz="1000" b="1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height </a:t>
                      </a:r>
                      <a:r>
                        <a:rPr lang="en-US" altLang="ko-KR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: 250px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70" name="Google Shape;499;p15"/>
          <p:cNvSpPr/>
          <p:nvPr/>
        </p:nvSpPr>
        <p:spPr>
          <a:xfrm>
            <a:off x="7489848" y="4236635"/>
            <a:ext cx="478386" cy="167492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수정</a:t>
            </a:r>
          </a:p>
        </p:txBody>
      </p:sp>
      <p:sp>
        <p:nvSpPr>
          <p:cNvPr id="71" name="Google Shape;499;p15"/>
          <p:cNvSpPr/>
          <p:nvPr/>
        </p:nvSpPr>
        <p:spPr>
          <a:xfrm>
            <a:off x="6794904" y="4236635"/>
            <a:ext cx="478386" cy="167492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목록</a:t>
            </a:r>
          </a:p>
        </p:txBody>
      </p:sp>
      <p:sp>
        <p:nvSpPr>
          <p:cNvPr id="73" name="모서리가 둥근 직사각형 72"/>
          <p:cNvSpPr/>
          <p:nvPr/>
        </p:nvSpPr>
        <p:spPr>
          <a:xfrm>
            <a:off x="6714150" y="4171219"/>
            <a:ext cx="667996" cy="298325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4" name="모서리가 둥근 직사각형 73"/>
          <p:cNvSpPr/>
          <p:nvPr/>
        </p:nvSpPr>
        <p:spPr>
          <a:xfrm>
            <a:off x="7395043" y="4171219"/>
            <a:ext cx="667996" cy="298325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5" name="Google Shape;141;p6"/>
          <p:cNvSpPr/>
          <p:nvPr/>
        </p:nvSpPr>
        <p:spPr>
          <a:xfrm>
            <a:off x="7273290" y="4069723"/>
            <a:ext cx="250576" cy="202990"/>
          </a:xfrm>
          <a:prstGeom prst="ellipse">
            <a:avLst/>
          </a:prstGeom>
          <a:solidFill>
            <a:srgbClr val="D9959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endParaRPr lang="ko-KR" altLang="en-US" sz="10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141;p6"/>
          <p:cNvSpPr/>
          <p:nvPr/>
        </p:nvSpPr>
        <p:spPr>
          <a:xfrm>
            <a:off x="6588862" y="4069723"/>
            <a:ext cx="250576" cy="202990"/>
          </a:xfrm>
          <a:prstGeom prst="ellipse">
            <a:avLst/>
          </a:prstGeom>
          <a:solidFill>
            <a:srgbClr val="D9959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endParaRPr lang="ko-KR" altLang="en-US" sz="10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7238558" y="4033600"/>
            <a:ext cx="253807" cy="246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000" b="1"/>
              <a:t>5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6554130" y="4031494"/>
            <a:ext cx="252435" cy="246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000" b="1"/>
              <a:t>6</a:t>
            </a:r>
          </a:p>
        </p:txBody>
      </p:sp>
      <p:graphicFrame>
        <p:nvGraphicFramePr>
          <p:cNvPr id="37" name="Google Shape;119;p6"/>
          <p:cNvGraphicFramePr/>
          <p:nvPr/>
        </p:nvGraphicFramePr>
        <p:xfrm>
          <a:off x="1524000" y="1"/>
          <a:ext cx="9142115" cy="445643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52711"/>
                <a:gridCol w="745521"/>
                <a:gridCol w="748245"/>
                <a:gridCol w="2275857"/>
                <a:gridCol w="961277"/>
                <a:gridCol w="1904708"/>
                <a:gridCol w="655564"/>
                <a:gridCol w="1298232"/>
              </a:tblGrid>
              <a:tr h="224643">
                <a:tc gridSpan="2"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캠플렉스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페이지명</a:t>
                      </a:r>
                      <a:endParaRPr lang="ko-KR" sz="1000" i="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캠핑 상품 리스트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rgbClr val="D8D8D8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 넘버</a:t>
                      </a:r>
                      <a:endParaRPr lang="ko-KR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en-US" altLang="ko-KR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06</a:t>
                      </a:r>
                      <a:r>
                        <a:rPr lang="ko-KR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  </a:t>
                      </a: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상품 관리</a:t>
                      </a:r>
                      <a:endParaRPr lang="ko-KR" sz="1000" b="1" i="0" kern="120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lang="ko-KR" sz="1000" i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김 도 윤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</a:tr>
              <a:tr h="221000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경로</a:t>
                      </a:r>
                      <a:endParaRPr lang="ko-KR" sz="1000" i="0">
                        <a:solidFill>
                          <a:srgbClr val="0C0C0C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상품 관리 </a:t>
                      </a:r>
                      <a:r>
                        <a:rPr lang="en-US" altLang="ko-KR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&gt; </a:t>
                      </a:r>
                      <a:r>
                        <a:rPr lang="ko-KR" altLang="en-US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캠핑 리스트 </a:t>
                      </a:r>
                      <a:r>
                        <a:rPr lang="en-US" altLang="ko-KR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&gt; </a:t>
                      </a:r>
                      <a:r>
                        <a:rPr lang="ko-KR" altLang="en-US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캠핑 상품 리스트 상세 페이지</a:t>
                      </a:r>
                      <a:r>
                        <a:rPr lang="en-US" altLang="ko-KR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(</a:t>
                      </a:r>
                      <a:r>
                        <a:rPr lang="ko-KR" altLang="en-US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수정</a:t>
                      </a:r>
                      <a:r>
                        <a:rPr lang="en-US" altLang="ko-KR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)</a:t>
                      </a: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4" name="TextBox 16"/>
          <p:cNvSpPr txBox="1"/>
          <p:nvPr/>
        </p:nvSpPr>
        <p:spPr>
          <a:xfrm>
            <a:off x="1638489" y="1618486"/>
            <a:ext cx="1100901" cy="2941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400" u="sng">
                <a:solidFill>
                  <a:schemeClr val="bg2">
                    <a:lumMod val="10000"/>
                    <a:lumOff val="90000"/>
                  </a:schemeClr>
                </a:solidFill>
              </a:rPr>
              <a:t>캠핑 리스트</a:t>
            </a:r>
          </a:p>
        </p:txBody>
      </p:sp>
      <p:sp>
        <p:nvSpPr>
          <p:cNvPr id="95" name="TextBox 47"/>
          <p:cNvSpPr txBox="1"/>
          <p:nvPr/>
        </p:nvSpPr>
        <p:spPr>
          <a:xfrm>
            <a:off x="1552953" y="2374117"/>
            <a:ext cx="1272162" cy="3005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400">
                <a:solidFill>
                  <a:schemeClr val="bg2">
                    <a:lumMod val="10000"/>
                    <a:lumOff val="90000"/>
                  </a:schemeClr>
                </a:solidFill>
              </a:rPr>
              <a:t>캠핑상품 등록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9347200" y="6499202"/>
            <a:ext cx="2844800" cy="365125"/>
          </a:xfrm>
        </p:spPr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en-US" altLang="en-US"/>
              <a:pPr lvl="0">
                <a:defRPr lang="ko-KR" altLang="en-US"/>
              </a:pPr>
              <a:t>26</a:t>
            </a:fld>
            <a:endParaRPr lang="en-US" altLang="en-US"/>
          </a:p>
        </p:txBody>
      </p:sp>
      <p:sp>
        <p:nvSpPr>
          <p:cNvPr id="98" name="Google Shape;393;p14"/>
          <p:cNvSpPr/>
          <p:nvPr/>
        </p:nvSpPr>
        <p:spPr>
          <a:xfrm>
            <a:off x="5143205" y="1582414"/>
            <a:ext cx="1390880" cy="1393876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대표 </a:t>
            </a:r>
            <a:r>
              <a:rPr lang="ko-KR"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사진</a:t>
            </a:r>
            <a:endParaRPr lang="ko-KR"/>
          </a:p>
        </p:txBody>
      </p:sp>
      <p:sp>
        <p:nvSpPr>
          <p:cNvPr id="101" name="TextBox 24"/>
          <p:cNvSpPr txBox="1"/>
          <p:nvPr/>
        </p:nvSpPr>
        <p:spPr>
          <a:xfrm>
            <a:off x="5473903" y="1081115"/>
            <a:ext cx="2550890" cy="367665"/>
          </a:xfrm>
          <a:prstGeom prst="rect">
            <a:avLst/>
          </a:prstGeom>
          <a:noFill/>
        </p:spPr>
        <p:txBody>
          <a:bodyPr wrap="square" anchor="ctr" anchorCtr="1">
            <a:spAutoFit/>
          </a:bodyPr>
          <a:lstStyle/>
          <a:p>
            <a:pPr algn="ctr">
              <a:defRPr lang="ko-KR" altLang="en-US"/>
            </a:pPr>
            <a:r>
              <a:rPr lang="ko-KR" altLang="en-US" b="1"/>
              <a:t>캠핑장 상세 페이지</a:t>
            </a:r>
          </a:p>
        </p:txBody>
      </p:sp>
      <p:sp>
        <p:nvSpPr>
          <p:cNvPr id="102" name="Google Shape;393;p14"/>
          <p:cNvSpPr/>
          <p:nvPr/>
        </p:nvSpPr>
        <p:spPr>
          <a:xfrm>
            <a:off x="6749348" y="1585568"/>
            <a:ext cx="1681618" cy="684453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캠핑장 정보</a:t>
            </a:r>
            <a:endParaRPr lang="en-US" altLang="ko-KR" sz="1400" b="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394;p14"/>
          <p:cNvSpPr/>
          <p:nvPr/>
        </p:nvSpPr>
        <p:spPr>
          <a:xfrm>
            <a:off x="6749348" y="2348089"/>
            <a:ext cx="1681618" cy="468843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/>
              <a:t>이용 금액 설명</a:t>
            </a:r>
            <a:endParaRPr lang="ko-KR"/>
          </a:p>
        </p:txBody>
      </p:sp>
      <p:sp>
        <p:nvSpPr>
          <p:cNvPr id="105" name="Google Shape;393;p14"/>
          <p:cNvSpPr/>
          <p:nvPr/>
        </p:nvSpPr>
        <p:spPr>
          <a:xfrm>
            <a:off x="5214608" y="3079559"/>
            <a:ext cx="645603" cy="39436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1400" dirty="0"/>
              <a:t>사진</a:t>
            </a:r>
            <a:r>
              <a:rPr lang="en-US" altLang="ko-KR" sz="1400" dirty="0"/>
              <a:t>1</a:t>
            </a:r>
            <a:endParaRPr lang="ko-KR" sz="1400" dirty="0"/>
          </a:p>
        </p:txBody>
      </p:sp>
      <p:sp>
        <p:nvSpPr>
          <p:cNvPr id="106" name="Google Shape;393;p14"/>
          <p:cNvSpPr/>
          <p:nvPr/>
        </p:nvSpPr>
        <p:spPr>
          <a:xfrm>
            <a:off x="6042653" y="3079559"/>
            <a:ext cx="645603" cy="39436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1400"/>
              <a:t>사진</a:t>
            </a:r>
            <a:r>
              <a:rPr lang="en-US" altLang="ko-KR" sz="1400"/>
              <a:t>2</a:t>
            </a:r>
            <a:endParaRPr lang="ko-KR" sz="1400"/>
          </a:p>
        </p:txBody>
      </p:sp>
      <p:sp>
        <p:nvSpPr>
          <p:cNvPr id="107" name="Google Shape;393;p14"/>
          <p:cNvSpPr/>
          <p:nvPr/>
        </p:nvSpPr>
        <p:spPr>
          <a:xfrm>
            <a:off x="6870698" y="3079559"/>
            <a:ext cx="645603" cy="39436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1400"/>
              <a:t>사진</a:t>
            </a:r>
            <a:r>
              <a:rPr lang="en-US" altLang="ko-KR" sz="1400"/>
              <a:t>3</a:t>
            </a:r>
            <a:endParaRPr lang="ko-KR" sz="1400"/>
          </a:p>
        </p:txBody>
      </p:sp>
      <p:sp>
        <p:nvSpPr>
          <p:cNvPr id="108" name="Google Shape;393;p14"/>
          <p:cNvSpPr/>
          <p:nvPr/>
        </p:nvSpPr>
        <p:spPr>
          <a:xfrm>
            <a:off x="7698743" y="3079559"/>
            <a:ext cx="645603" cy="39436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1400"/>
              <a:t>사진</a:t>
            </a:r>
            <a:r>
              <a:rPr lang="en-US" altLang="ko-KR" sz="1400"/>
              <a:t>4</a:t>
            </a:r>
            <a:endParaRPr lang="ko-KR" sz="1400"/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24000" y="0"/>
            <a:ext cx="9144000" cy="6858000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24000" y="457200"/>
            <a:ext cx="9144000" cy="523494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524001" y="445644"/>
            <a:ext cx="1547621" cy="535050"/>
          </a:xfrm>
          <a:prstGeom prst="rect">
            <a:avLst/>
          </a:prstGeom>
          <a:solidFill>
            <a:schemeClr val="bg1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524000" y="980694"/>
            <a:ext cx="1331594" cy="5877306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855595" y="980693"/>
            <a:ext cx="7812405" cy="5877306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768851" y="490346"/>
            <a:ext cx="60883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통계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75848" y="491872"/>
            <a:ext cx="1082992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회원 관리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243731" y="491872"/>
            <a:ext cx="108670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예약 관리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80198" y="491872"/>
            <a:ext cx="1288542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게시판 관리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210295" y="491872"/>
            <a:ext cx="1082421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 u="sng">
                <a:solidFill>
                  <a:schemeClr val="bg1"/>
                </a:solidFill>
              </a:rPr>
              <a:t>상품 관리</a:t>
            </a:r>
          </a:p>
        </p:txBody>
      </p:sp>
      <p:graphicFrame>
        <p:nvGraphicFramePr>
          <p:cNvPr id="42" name="Google Shape;117;p6"/>
          <p:cNvGraphicFramePr/>
          <p:nvPr>
            <p:extLst>
              <p:ext uri="{D42A27DB-BD31-4B8C-83A1-F6EECF244321}">
                <p14:modId xmlns:p14="http://schemas.microsoft.com/office/powerpoint/2010/main" val="1690593466"/>
              </p:ext>
            </p:extLst>
          </p:nvPr>
        </p:nvGraphicFramePr>
        <p:xfrm>
          <a:off x="2855595" y="4841413"/>
          <a:ext cx="7814245" cy="201338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73295"/>
                <a:gridCol w="7440950"/>
              </a:tblGrid>
              <a:tr h="209675">
                <a:tc gridSpan="2"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dirty="0">
                          <a:solidFill>
                            <a:schemeClr val="lt1"/>
                          </a:solidFill>
                        </a:rPr>
                        <a:t>Description</a:t>
                      </a:r>
                    </a:p>
                  </a:txBody>
                  <a:tcPr marL="91450" marR="91450" marT="34300" marB="34300" anchor="ctr"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</a:tr>
              <a:tr h="338869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4</a:t>
                      </a: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   구분 부분은 콤보 박스로 한 항목만 선택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38869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   이미지는 파일 선택 버튼으로 업로드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61141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5</a:t>
                      </a: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   입력 창 내용 및 첨부파일 수정 후  수정 버튼 클릭 시 "수정을 진행하시겠습니까?" 알림창 띄움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   </a:t>
                      </a:r>
                      <a:r>
                        <a:rPr lang="ko-KR" altLang="en-US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예를 선택하면 상품이 수정되고 상품 리스트 페이지도 이동, 아니오를 선택하면 수정 버튼 클릭 이전 상태로 돌아간다.</a:t>
                      </a: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   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280110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6</a:t>
                      </a: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목록 버튼 클릭 시 상품 리스트 페이지로 이동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280110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캠핑 상품 </a:t>
                      </a:r>
                      <a:r>
                        <a:rPr lang="ko-KR" altLang="en-US" sz="1000" i="0" dirty="0" err="1">
                          <a:latin typeface="Dotum"/>
                          <a:ea typeface="Dotum"/>
                          <a:cs typeface="Dotum"/>
                          <a:sym typeface="Dotum"/>
                        </a:rPr>
                        <a:t>수정폼</a:t>
                      </a:r>
                      <a:r>
                        <a:rPr lang="ko-KR" altLang="en-US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en-US" altLang="ko-KR" sz="1000" b="1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 </a:t>
                      </a:r>
                      <a:r>
                        <a:rPr lang="en-US" altLang="ko-KR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: </a:t>
                      </a:r>
                      <a:r>
                        <a:rPr lang="ko-KR" altLang="en-US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600</a:t>
                      </a:r>
                      <a:r>
                        <a:rPr lang="en-US" altLang="ko-KR" sz="1000" i="0" dirty="0" err="1">
                          <a:latin typeface="Dotum"/>
                          <a:ea typeface="Dotum"/>
                          <a:cs typeface="Dotum"/>
                          <a:sym typeface="Dotum"/>
                        </a:rPr>
                        <a:t>px</a:t>
                      </a:r>
                      <a:r>
                        <a:rPr lang="en-US" altLang="ko-KR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en-US" altLang="ko-KR" sz="1000" b="1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height </a:t>
                      </a:r>
                      <a:r>
                        <a:rPr lang="en-US" altLang="ko-KR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: 50%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endParaRPr lang="en-US" altLang="ko-KR" sz="1000" b="1" i="0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id="68" name="그림 67"/>
          <p:cNvPicPr>
            <a:picLocks noChangeAspect="1"/>
          </p:cNvPicPr>
          <p:nvPr/>
        </p:nvPicPr>
        <p:blipFill rotWithShape="1">
          <a:blip r:embed="rId3"/>
          <a:srcRect l="45440"/>
          <a:stretch>
            <a:fillRect/>
          </a:stretch>
        </p:blipFill>
        <p:spPr>
          <a:xfrm>
            <a:off x="8697345" y="1072558"/>
            <a:ext cx="951219" cy="838317"/>
          </a:xfrm>
          <a:prstGeom prst="rect">
            <a:avLst/>
          </a:prstGeom>
        </p:spPr>
      </p:pic>
      <p:cxnSp>
        <p:nvCxnSpPr>
          <p:cNvPr id="69" name="직선 화살표 연결선 68"/>
          <p:cNvCxnSpPr/>
          <p:nvPr/>
        </p:nvCxnSpPr>
        <p:spPr>
          <a:xfrm flipV="1">
            <a:off x="7361352" y="1268731"/>
            <a:ext cx="1335992" cy="3497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Google Shape;499;p15"/>
          <p:cNvSpPr/>
          <p:nvPr/>
        </p:nvSpPr>
        <p:spPr>
          <a:xfrm>
            <a:off x="7489848" y="4236635"/>
            <a:ext cx="478386" cy="167492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수정</a:t>
            </a:r>
          </a:p>
        </p:txBody>
      </p:sp>
      <p:sp>
        <p:nvSpPr>
          <p:cNvPr id="71" name="Google Shape;499;p15"/>
          <p:cNvSpPr/>
          <p:nvPr/>
        </p:nvSpPr>
        <p:spPr>
          <a:xfrm>
            <a:off x="6794904" y="4236635"/>
            <a:ext cx="478386" cy="167492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목록</a:t>
            </a:r>
          </a:p>
        </p:txBody>
      </p:sp>
      <p:sp>
        <p:nvSpPr>
          <p:cNvPr id="72" name="모서리가 둥근 직사각형 71"/>
          <p:cNvSpPr/>
          <p:nvPr/>
        </p:nvSpPr>
        <p:spPr>
          <a:xfrm>
            <a:off x="6420512" y="1491717"/>
            <a:ext cx="940840" cy="298325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3" name="모서리가 둥근 직사각형 72"/>
          <p:cNvSpPr/>
          <p:nvPr/>
        </p:nvSpPr>
        <p:spPr>
          <a:xfrm>
            <a:off x="6714150" y="4171219"/>
            <a:ext cx="667996" cy="298325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4" name="모서리가 둥근 직사각형 73"/>
          <p:cNvSpPr/>
          <p:nvPr/>
        </p:nvSpPr>
        <p:spPr>
          <a:xfrm>
            <a:off x="7395043" y="4171219"/>
            <a:ext cx="667996" cy="298325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5" name="Google Shape;141;p6"/>
          <p:cNvSpPr/>
          <p:nvPr/>
        </p:nvSpPr>
        <p:spPr>
          <a:xfrm>
            <a:off x="7273290" y="4069723"/>
            <a:ext cx="250576" cy="202990"/>
          </a:xfrm>
          <a:prstGeom prst="ellipse">
            <a:avLst/>
          </a:prstGeom>
          <a:solidFill>
            <a:srgbClr val="D9959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endParaRPr lang="ko-KR" altLang="en-US" sz="10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141;p6"/>
          <p:cNvSpPr/>
          <p:nvPr/>
        </p:nvSpPr>
        <p:spPr>
          <a:xfrm>
            <a:off x="6588862" y="4069723"/>
            <a:ext cx="250576" cy="202990"/>
          </a:xfrm>
          <a:prstGeom prst="ellipse">
            <a:avLst/>
          </a:prstGeom>
          <a:solidFill>
            <a:srgbClr val="D9959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endParaRPr lang="ko-KR" altLang="en-US" sz="10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141;p6"/>
          <p:cNvSpPr/>
          <p:nvPr/>
        </p:nvSpPr>
        <p:spPr>
          <a:xfrm>
            <a:off x="6298316" y="1390221"/>
            <a:ext cx="250576" cy="202990"/>
          </a:xfrm>
          <a:prstGeom prst="ellipse">
            <a:avLst/>
          </a:prstGeom>
          <a:solidFill>
            <a:srgbClr val="D9959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1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</a:p>
        </p:txBody>
      </p:sp>
      <p:sp>
        <p:nvSpPr>
          <p:cNvPr id="80" name="Google Shape;789;p26"/>
          <p:cNvSpPr/>
          <p:nvPr/>
        </p:nvSpPr>
        <p:spPr>
          <a:xfrm>
            <a:off x="2942847" y="3970834"/>
            <a:ext cx="2441549" cy="473933"/>
          </a:xfrm>
          <a:prstGeom prst="rect">
            <a:avLst/>
          </a:prstGeom>
          <a:solidFill>
            <a:srgbClr val="DAE5F1"/>
          </a:solidFill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수정을 진행하시겠습니까</a:t>
            </a:r>
            <a:r>
              <a:rPr lang="en-US" altLang="ko-KR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</a:p>
        </p:txBody>
      </p:sp>
      <p:sp>
        <p:nvSpPr>
          <p:cNvPr id="81" name="Google Shape;791;p26"/>
          <p:cNvSpPr/>
          <p:nvPr/>
        </p:nvSpPr>
        <p:spPr>
          <a:xfrm>
            <a:off x="4893567" y="4314466"/>
            <a:ext cx="424644" cy="85393"/>
          </a:xfrm>
          <a:prstGeom prst="rect">
            <a:avLst/>
          </a:prstGeom>
          <a:solidFill>
            <a:srgbClr val="DAE5F1"/>
          </a:solidFill>
          <a:ln w="25400" cap="flat" cmpd="sng">
            <a:solidFill>
              <a:schemeClr val="lt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아니오</a:t>
            </a:r>
            <a:endParaRPr lang="ko-KR" altLang="en-US"/>
          </a:p>
        </p:txBody>
      </p:sp>
      <p:sp>
        <p:nvSpPr>
          <p:cNvPr id="82" name="Google Shape;790;p26"/>
          <p:cNvSpPr/>
          <p:nvPr/>
        </p:nvSpPr>
        <p:spPr>
          <a:xfrm>
            <a:off x="4461512" y="4314465"/>
            <a:ext cx="413712" cy="89662"/>
          </a:xfrm>
          <a:prstGeom prst="rect">
            <a:avLst/>
          </a:prstGeom>
          <a:solidFill>
            <a:srgbClr val="DAE5F1"/>
          </a:solidFill>
          <a:ln w="25400" cap="flat" cmpd="sng">
            <a:solidFill>
              <a:schemeClr val="lt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예</a:t>
            </a:r>
            <a:endParaRPr lang="ko-KR" altLang="en-US"/>
          </a:p>
        </p:txBody>
      </p:sp>
      <p:cxnSp>
        <p:nvCxnSpPr>
          <p:cNvPr id="83" name="직선 화살표 연결선 82"/>
          <p:cNvCxnSpPr/>
          <p:nvPr/>
        </p:nvCxnSpPr>
        <p:spPr>
          <a:xfrm rot="5400000" flipH="1" flipV="1">
            <a:off x="2707150" y="4908348"/>
            <a:ext cx="1305016" cy="28803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7238558" y="4033600"/>
            <a:ext cx="253807" cy="246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000" b="1"/>
              <a:t>5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6554130" y="4031494"/>
            <a:ext cx="252435" cy="246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000" b="1"/>
              <a:t>6</a:t>
            </a:r>
          </a:p>
        </p:txBody>
      </p:sp>
      <p:graphicFrame>
        <p:nvGraphicFramePr>
          <p:cNvPr id="37" name="Google Shape;119;p6"/>
          <p:cNvGraphicFramePr/>
          <p:nvPr/>
        </p:nvGraphicFramePr>
        <p:xfrm>
          <a:off x="1524000" y="1"/>
          <a:ext cx="9142115" cy="445643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52711"/>
                <a:gridCol w="745521"/>
                <a:gridCol w="748245"/>
                <a:gridCol w="2275857"/>
                <a:gridCol w="961277"/>
                <a:gridCol w="1904708"/>
                <a:gridCol w="655564"/>
                <a:gridCol w="1298232"/>
              </a:tblGrid>
              <a:tr h="224643">
                <a:tc gridSpan="2"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캠플렉스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페이지명</a:t>
                      </a:r>
                      <a:endParaRPr lang="ko-KR" sz="1000" i="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캠핑 상품 리스트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rgbClr val="D8D8D8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 넘버</a:t>
                      </a:r>
                      <a:endParaRPr lang="ko-KR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en-US" altLang="ko-KR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06</a:t>
                      </a:r>
                      <a:r>
                        <a:rPr lang="ko-KR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  </a:t>
                      </a: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상품 관리</a:t>
                      </a:r>
                      <a:endParaRPr lang="ko-KR" sz="1000" b="1" i="0" kern="120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lang="ko-KR" sz="1000" i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김 도 윤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</a:tr>
              <a:tr h="221000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경로</a:t>
                      </a:r>
                      <a:endParaRPr lang="ko-KR" sz="1000" i="0">
                        <a:solidFill>
                          <a:srgbClr val="0C0C0C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상품 관리 </a:t>
                      </a:r>
                      <a:r>
                        <a:rPr lang="en-US" altLang="ko-KR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&gt; </a:t>
                      </a:r>
                      <a:r>
                        <a:rPr lang="ko-KR" altLang="en-US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캠핑 리스트 </a:t>
                      </a:r>
                      <a:r>
                        <a:rPr lang="en-US" altLang="ko-KR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&gt; </a:t>
                      </a:r>
                      <a:r>
                        <a:rPr lang="ko-KR" altLang="en-US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캠핑 상품 리스트 상세 페이지</a:t>
                      </a:r>
                      <a:r>
                        <a:rPr lang="en-US" altLang="ko-KR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(</a:t>
                      </a:r>
                      <a:r>
                        <a:rPr lang="ko-KR" altLang="en-US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수정</a:t>
                      </a:r>
                      <a:r>
                        <a:rPr lang="en-US" altLang="ko-KR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)</a:t>
                      </a: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4" name="TextBox 16"/>
          <p:cNvSpPr txBox="1"/>
          <p:nvPr/>
        </p:nvSpPr>
        <p:spPr>
          <a:xfrm>
            <a:off x="1638489" y="1618486"/>
            <a:ext cx="1100901" cy="2941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400" u="sng">
                <a:solidFill>
                  <a:schemeClr val="bg2">
                    <a:lumMod val="10000"/>
                    <a:lumOff val="90000"/>
                  </a:schemeClr>
                </a:solidFill>
              </a:rPr>
              <a:t>캠핑 리스트</a:t>
            </a:r>
          </a:p>
        </p:txBody>
      </p:sp>
      <p:sp>
        <p:nvSpPr>
          <p:cNvPr id="95" name="TextBox 47"/>
          <p:cNvSpPr txBox="1"/>
          <p:nvPr/>
        </p:nvSpPr>
        <p:spPr>
          <a:xfrm>
            <a:off x="1553812" y="2393792"/>
            <a:ext cx="1271970" cy="299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400">
                <a:solidFill>
                  <a:schemeClr val="bg2">
                    <a:lumMod val="10000"/>
                    <a:lumOff val="90000"/>
                  </a:schemeClr>
                </a:solidFill>
              </a:rPr>
              <a:t>캠핑상품 등록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9347200" y="6499202"/>
            <a:ext cx="2844800" cy="365125"/>
          </a:xfrm>
        </p:spPr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en-US" altLang="en-US"/>
              <a:pPr lvl="0">
                <a:defRPr lang="ko-KR" altLang="en-US"/>
              </a:pPr>
              <a:t>27</a:t>
            </a:fld>
            <a:endParaRPr lang="en-US" altLang="en-US"/>
          </a:p>
        </p:txBody>
      </p:sp>
      <p:graphicFrame>
        <p:nvGraphicFramePr>
          <p:cNvPr id="100" name="Google Shape;894;p31"/>
          <p:cNvGraphicFramePr/>
          <p:nvPr/>
        </p:nvGraphicFramePr>
        <p:xfrm>
          <a:off x="4405340" y="1556767"/>
          <a:ext cx="4138088" cy="23327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681656"/>
                <a:gridCol w="3456432"/>
              </a:tblGrid>
              <a:tr h="233275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구분</a:t>
                      </a:r>
                    </a:p>
                  </a:txBody>
                  <a:tcPr marL="91450" marR="91450" marT="45725" marB="45725"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글램핑</a:t>
                      </a:r>
                      <a:endParaRPr lang="en-US" altLang="ko-KR" sz="900" i="0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graphicFrame>
        <p:nvGraphicFramePr>
          <p:cNvPr id="101" name="Google Shape;895;p31"/>
          <p:cNvGraphicFramePr/>
          <p:nvPr/>
        </p:nvGraphicFramePr>
        <p:xfrm>
          <a:off x="4405342" y="1801598"/>
          <a:ext cx="4138087" cy="36577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681655"/>
                <a:gridCol w="3456432"/>
              </a:tblGrid>
              <a:tr h="216700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상품명</a:t>
                      </a:r>
                    </a:p>
                  </a:txBody>
                  <a:tcPr marL="91450" marR="91450" marT="45725" marB="45725" anchor="ctr"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900" b="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글램핑</a:t>
                      </a:r>
                      <a:r>
                        <a:rPr lang="en-US" altLang="ko-KR" sz="900" b="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900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graphicFrame>
        <p:nvGraphicFramePr>
          <p:cNvPr id="102" name="Google Shape;896;p31"/>
          <p:cNvGraphicFramePr/>
          <p:nvPr/>
        </p:nvGraphicFramePr>
        <p:xfrm>
          <a:off x="4405341" y="2167358"/>
          <a:ext cx="4131631" cy="104449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681656"/>
                <a:gridCol w="3449975"/>
              </a:tblGrid>
              <a:tr h="541562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상품 설명</a:t>
                      </a:r>
                    </a:p>
                  </a:txBody>
                  <a:tcPr marL="91450" marR="91450" marT="45725" marB="45725" anchor="ctr"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900" b="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**캠핑장 시설 안내 및 이용 수칙**</a:t>
                      </a:r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900" b="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최근 코로나 19로 인한 감염병 예방을 위한</a:t>
                      </a:r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900" b="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매일 시설 방역 소독을 진행하고 있습니다.</a:t>
                      </a:r>
                    </a:p>
                  </a:txBody>
                  <a:tcPr marL="91450" marR="91450" marT="45725" marB="45725"/>
                </a:tc>
              </a:tr>
              <a:tr h="472167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이용 금액</a:t>
                      </a:r>
                    </a:p>
                  </a:txBody>
                  <a:tcPr marL="91450" marR="91450" marT="45725" marB="45725" anchor="ctr"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900" b="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성수기 ) 115,000원</a:t>
                      </a:r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900" b="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비성수기 ) 85,000원</a:t>
                      </a:r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900" b="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이용 인원이 추가될 경우 현장에서 추가로</a:t>
                      </a:r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graphicFrame>
        <p:nvGraphicFramePr>
          <p:cNvPr id="103" name="Google Shape;897;p31"/>
          <p:cNvGraphicFramePr/>
          <p:nvPr/>
        </p:nvGraphicFramePr>
        <p:xfrm>
          <a:off x="4403812" y="3212976"/>
          <a:ext cx="4138088" cy="53874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681656"/>
                <a:gridCol w="3456432"/>
              </a:tblGrid>
              <a:tr h="538742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이미지</a:t>
                      </a:r>
                    </a:p>
                  </a:txBody>
                  <a:tcPr marL="91450" marR="91450" marT="45725" marB="45725" anchor="ctr"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endParaRPr lang="ko-KR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endParaRPr lang="ko-KR" altLang="en-US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sp>
        <p:nvSpPr>
          <p:cNvPr id="104" name="Google Shape;499;p15"/>
          <p:cNvSpPr/>
          <p:nvPr/>
        </p:nvSpPr>
        <p:spPr>
          <a:xfrm>
            <a:off x="4477519" y="3559413"/>
            <a:ext cx="522057" cy="167492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파일선택</a:t>
            </a:r>
          </a:p>
        </p:txBody>
      </p:sp>
      <p:sp>
        <p:nvSpPr>
          <p:cNvPr id="105" name="TextBox 38"/>
          <p:cNvSpPr txBox="1"/>
          <p:nvPr/>
        </p:nvSpPr>
        <p:spPr>
          <a:xfrm>
            <a:off x="5540371" y="1124744"/>
            <a:ext cx="2442852" cy="3611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b="1"/>
              <a:t>캠핑 상품 수정 페이지</a:t>
            </a:r>
          </a:p>
        </p:txBody>
      </p:sp>
    </p:spTree>
  </p:cSld>
  <p:clrMapOvr>
    <a:masterClrMapping/>
  </p:clrMapOvr>
  <p:transition/>
</p:sld>
</file>

<file path=ppt/slides/slide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24000" y="0"/>
            <a:ext cx="9144000" cy="6858000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24000" y="445644"/>
            <a:ext cx="9142116" cy="535050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524001" y="445644"/>
            <a:ext cx="1547621" cy="535050"/>
          </a:xfrm>
          <a:prstGeom prst="rect">
            <a:avLst/>
          </a:prstGeom>
          <a:solidFill>
            <a:schemeClr val="bg1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로고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524000" y="980693"/>
            <a:ext cx="1331594" cy="5877306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855595" y="980693"/>
            <a:ext cx="7812405" cy="5877306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768851" y="490346"/>
            <a:ext cx="60883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통계</a:t>
            </a:r>
            <a:endParaRPr lang="ko-KR" altLang="en-US" sz="1700" b="1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75848" y="491872"/>
            <a:ext cx="1082992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회원 관리</a:t>
            </a:r>
            <a:endParaRPr lang="ko-KR" altLang="en-US" sz="1700" b="1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243731" y="491872"/>
            <a:ext cx="108670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예약 관리</a:t>
            </a:r>
            <a:endParaRPr lang="ko-KR" altLang="en-US" sz="1700" b="1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80198" y="491872"/>
            <a:ext cx="1288542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게시판 관리</a:t>
            </a:r>
            <a:endParaRPr lang="ko-KR" altLang="en-US" sz="1700" b="1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210295" y="491872"/>
            <a:ext cx="1082421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 u="sng">
                <a:solidFill>
                  <a:schemeClr val="bg1"/>
                </a:solidFill>
              </a:rPr>
              <a:t>상품 관리</a:t>
            </a:r>
            <a:endParaRPr lang="ko-KR" altLang="en-US" sz="1700" b="1" u="sng">
              <a:solidFill>
                <a:schemeClr val="bg1"/>
              </a:solidFill>
            </a:endParaRPr>
          </a:p>
        </p:txBody>
      </p:sp>
      <p:graphicFrame>
        <p:nvGraphicFramePr>
          <p:cNvPr id="42" name="Google Shape;117;p6"/>
          <p:cNvGraphicFramePr/>
          <p:nvPr/>
        </p:nvGraphicFramePr>
        <p:xfrm>
          <a:off x="2856872" y="4522324"/>
          <a:ext cx="7814245" cy="233567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73295"/>
                <a:gridCol w="7440950"/>
              </a:tblGrid>
              <a:tr h="209675">
                <a:tc gridSpan="2">
                  <a:txBody>
                    <a:bodyPr vert="horz" lIns="91450" tIns="34300" rIns="91450" bIns="34300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lang="ko-KR" sz="1000" b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34300" marB="34300" anchor="ctr"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 marL="91440" marR="91440"/>
                </a:tc>
              </a:tr>
              <a:tr h="310502">
                <a:tc>
                  <a:txBody>
                    <a:bodyPr vert="horz" lIns="91450" tIns="34300" rIns="91450" bIns="34300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7</a:t>
                      </a: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   캠핑 상품 등록 클릭 시 상품 등록 페이지가 출력</a:t>
                      </a: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295015">
                <a:tc>
                  <a:txBody>
                    <a:bodyPr vert="horz" lIns="91450" tIns="34300" rIns="91450" bIns="34300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8</a:t>
                      </a: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   구분 부분은 콤보박스로 한 항목만 선택</a:t>
                      </a: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17053">
                <a:tc>
                  <a:txBody>
                    <a:bodyPr vert="horz" lIns="91450" tIns="34300" rIns="91450" bIns="34300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9</a:t>
                      </a: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   사용자 페이지에서 보여질 상품의 이름을 상품명에 기입, 캠핑장 시설 안내 및 이용수칙을 상품 설명에 기입</a:t>
                      </a: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282860">
                <a:tc>
                  <a:txBody>
                    <a:bodyPr vert="horz" lIns="91450" tIns="34300" rIns="91450" bIns="34300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   이미지는 파일 선택 버튼으로 업로드</a:t>
                      </a: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25234">
                <a:tc>
                  <a:txBody>
                    <a:bodyPr vert="horz" lIns="91450" tIns="34300" rIns="91450" bIns="34300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10</a:t>
                      </a: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   </a:t>
                      </a:r>
                      <a:r>
                        <a:rPr lang="ko-KR" altLang="en-US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등록 버튼 클릭 시 상품이 저장되고 캠핑상품 리스트 최상단에 추가된 후 캠핑 상품 리스트 페이지로 이동</a:t>
                      </a:r>
                      <a:endParaRPr lang="ko-KR" altLang="en-US" sz="1000" b="1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292006">
                <a:tc>
                  <a:txBody>
                    <a:bodyPr vert="horz" lIns="91450" tIns="34300" rIns="91450" bIns="34300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11</a:t>
                      </a: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목록 버튼 클릭 시 상품 리스트 페이지로 이동</a:t>
                      </a: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292006">
                <a:tc>
                  <a:txBody>
                    <a:bodyPr vert="horz" lIns="91450" tIns="34300" rIns="91450" bIns="34300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캠핑 상품 등록폼 </a:t>
                      </a:r>
                      <a:r>
                        <a:rPr lang="en-US" altLang="ko-KR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 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: </a:t>
                      </a: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600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px </a:t>
                      </a:r>
                      <a:r>
                        <a:rPr lang="en-US" altLang="ko-KR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height 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: 50%</a:t>
                      </a:r>
                      <a:endParaRPr lang="en-US" altLang="ko-KR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3" name="Google Shape;894;p31"/>
          <p:cNvGraphicFramePr/>
          <p:nvPr/>
        </p:nvGraphicFramePr>
        <p:xfrm>
          <a:off x="4405340" y="1556767"/>
          <a:ext cx="4138088" cy="23327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681656"/>
                <a:gridCol w="3456432"/>
              </a:tblGrid>
              <a:tr h="233275">
                <a:tc>
                  <a:txBody>
                    <a:bodyPr vert="horz" lIns="91450" tIns="45725" rIns="91450" bIns="45725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구분</a:t>
                      </a:r>
                      <a:endParaRPr lang="ko-KR" altLang="en-US" sz="900" i="0"/>
                    </a:p>
                  </a:txBody>
                  <a:tcPr marL="91450" marR="91450" marT="45725" marB="45725">
                    <a:solidFill>
                      <a:srgbClr val="dae5f1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i="0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graphicFrame>
        <p:nvGraphicFramePr>
          <p:cNvPr id="64" name="Google Shape;895;p31"/>
          <p:cNvGraphicFramePr/>
          <p:nvPr/>
        </p:nvGraphicFramePr>
        <p:xfrm>
          <a:off x="4405342" y="1801598"/>
          <a:ext cx="4138087" cy="36767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681655"/>
                <a:gridCol w="3456432"/>
              </a:tblGrid>
              <a:tr h="216700"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상품명</a:t>
                      </a:r>
                      <a:endParaRPr lang="ko-KR" altLang="en-US" sz="900" i="0"/>
                    </a:p>
                  </a:txBody>
                  <a:tcPr marL="91450" marR="91450" marT="45725" marB="45725" anchor="ctr">
                    <a:solidFill>
                      <a:srgbClr val="dae5f1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endParaRPr lang="ko-KR" altLang="en-US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900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graphicFrame>
        <p:nvGraphicFramePr>
          <p:cNvPr id="65" name="Google Shape;896;p31"/>
          <p:cNvGraphicFramePr/>
          <p:nvPr/>
        </p:nvGraphicFramePr>
        <p:xfrm>
          <a:off x="4405341" y="2167358"/>
          <a:ext cx="4131631" cy="101372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681656"/>
                <a:gridCol w="3449975"/>
              </a:tblGrid>
              <a:tr h="541562"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상품 설명</a:t>
                      </a:r>
                      <a:endParaRPr lang="ko-KR" altLang="en-US" sz="900" i="0"/>
                    </a:p>
                  </a:txBody>
                  <a:tcPr marL="91450" marR="91450" marT="45725" marB="45725" anchor="ctr">
                    <a:solidFill>
                      <a:srgbClr val="dae5f1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endParaRPr lang="ko-KR" altLang="en-US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</a:tr>
              <a:tr h="472167"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이용 금액</a:t>
                      </a:r>
                      <a:endParaRPr lang="ko-KR" altLang="en-US" sz="900" i="0"/>
                    </a:p>
                  </a:txBody>
                  <a:tcPr marL="91450" marR="91450" marT="45725" marB="45725" anchor="ctr">
                    <a:solidFill>
                      <a:srgbClr val="dae5f1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endParaRPr lang="ko-KR" altLang="en-US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graphicFrame>
        <p:nvGraphicFramePr>
          <p:cNvPr id="66" name="Google Shape;897;p31"/>
          <p:cNvGraphicFramePr/>
          <p:nvPr/>
        </p:nvGraphicFramePr>
        <p:xfrm>
          <a:off x="4403812" y="3176972"/>
          <a:ext cx="4138088" cy="46673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681656"/>
                <a:gridCol w="3456432"/>
              </a:tblGrid>
              <a:tr h="466734"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이미지</a:t>
                      </a:r>
                      <a:endParaRPr lang="ko-KR" altLang="en-US" sz="900" i="0"/>
                    </a:p>
                  </a:txBody>
                  <a:tcPr marL="91450" marR="91450" marT="45725" marB="45725" anchor="ctr">
                    <a:solidFill>
                      <a:srgbClr val="dae5f1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endParaRPr lang="ko-KR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endParaRPr lang="ko-KR" altLang="en-US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pic>
        <p:nvPicPr>
          <p:cNvPr id="68" name="그림 67"/>
          <p:cNvPicPr>
            <a:picLocks noChangeAspect="1"/>
          </p:cNvPicPr>
          <p:nvPr/>
        </p:nvPicPr>
        <p:blipFill rotWithShape="1">
          <a:blip r:embed="rId3"/>
          <a:srcRect l="45440"/>
          <a:stretch>
            <a:fillRect/>
          </a:stretch>
        </p:blipFill>
        <p:spPr>
          <a:xfrm>
            <a:off x="8625337" y="1072558"/>
            <a:ext cx="951219" cy="838317"/>
          </a:xfrm>
          <a:prstGeom prst="rect">
            <a:avLst/>
          </a:prstGeom>
        </p:spPr>
      </p:pic>
      <p:cxnSp>
        <p:nvCxnSpPr>
          <p:cNvPr id="69" name="직선 화살표 연결선 68"/>
          <p:cNvCxnSpPr/>
          <p:nvPr/>
        </p:nvCxnSpPr>
        <p:spPr>
          <a:xfrm flipV="1">
            <a:off x="7289344" y="1268731"/>
            <a:ext cx="1335992" cy="3497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Google Shape;499;p15"/>
          <p:cNvSpPr/>
          <p:nvPr/>
        </p:nvSpPr>
        <p:spPr>
          <a:xfrm>
            <a:off x="6716153" y="4039804"/>
            <a:ext cx="478386" cy="167492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목록</a:t>
            </a:r>
            <a:endParaRPr lang="ko-KR" altLang="en-US" sz="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499;p15"/>
          <p:cNvSpPr/>
          <p:nvPr/>
        </p:nvSpPr>
        <p:spPr>
          <a:xfrm>
            <a:off x="6021209" y="4039804"/>
            <a:ext cx="478386" cy="167492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등록</a:t>
            </a:r>
            <a:endParaRPr lang="ko-KR" altLang="en-US" sz="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6348504" y="1491717"/>
            <a:ext cx="940840" cy="298325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3" name="모서리가 둥근 직사각형 72"/>
          <p:cNvSpPr/>
          <p:nvPr/>
        </p:nvSpPr>
        <p:spPr>
          <a:xfrm>
            <a:off x="5940455" y="3974388"/>
            <a:ext cx="667996" cy="298325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4" name="모서리가 둥근 직사각형 73"/>
          <p:cNvSpPr/>
          <p:nvPr/>
        </p:nvSpPr>
        <p:spPr>
          <a:xfrm>
            <a:off x="6621348" y="3974388"/>
            <a:ext cx="667996" cy="298325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5" name="Google Shape;141;p6"/>
          <p:cNvSpPr/>
          <p:nvPr/>
        </p:nvSpPr>
        <p:spPr>
          <a:xfrm>
            <a:off x="6499595" y="3872892"/>
            <a:ext cx="250576" cy="202990"/>
          </a:xfrm>
          <a:prstGeom prst="ellipse">
            <a:avLst/>
          </a:prstGeom>
          <a:solidFill>
            <a:srgbClr val="d9959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endParaRPr lang="ko-KR" altLang="en-US" sz="10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141;p6"/>
          <p:cNvSpPr/>
          <p:nvPr/>
        </p:nvSpPr>
        <p:spPr>
          <a:xfrm>
            <a:off x="5815167" y="3872892"/>
            <a:ext cx="250576" cy="202990"/>
          </a:xfrm>
          <a:prstGeom prst="ellipse">
            <a:avLst/>
          </a:prstGeom>
          <a:solidFill>
            <a:srgbClr val="d9959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endParaRPr lang="ko-KR" altLang="en-US" sz="10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141;p6"/>
          <p:cNvSpPr/>
          <p:nvPr/>
        </p:nvSpPr>
        <p:spPr>
          <a:xfrm>
            <a:off x="6226308" y="1390221"/>
            <a:ext cx="250576" cy="202990"/>
          </a:xfrm>
          <a:prstGeom prst="ellipse">
            <a:avLst/>
          </a:prstGeom>
          <a:solidFill>
            <a:srgbClr val="d9959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1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lang="ko-KR" altLang="en-US" sz="10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모서리가 둥근 직사각형 85"/>
          <p:cNvSpPr/>
          <p:nvPr/>
        </p:nvSpPr>
        <p:spPr>
          <a:xfrm>
            <a:off x="4969559" y="1784600"/>
            <a:ext cx="3698731" cy="1835601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7" name="Google Shape;141;p6"/>
          <p:cNvSpPr/>
          <p:nvPr/>
        </p:nvSpPr>
        <p:spPr>
          <a:xfrm>
            <a:off x="4952884" y="1782444"/>
            <a:ext cx="250576" cy="202990"/>
          </a:xfrm>
          <a:prstGeom prst="ellipse">
            <a:avLst/>
          </a:prstGeom>
          <a:solidFill>
            <a:srgbClr val="d9959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1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 lang="ko-KR" altLang="en-US" sz="10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4" name="Google Shape;119;p6"/>
          <p:cNvGraphicFramePr/>
          <p:nvPr/>
        </p:nvGraphicFramePr>
        <p:xfrm>
          <a:off x="1524001" y="1"/>
          <a:ext cx="9142115" cy="445643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52711"/>
                <a:gridCol w="745521"/>
                <a:gridCol w="748245"/>
                <a:gridCol w="2275857"/>
                <a:gridCol w="961277"/>
                <a:gridCol w="1904708"/>
                <a:gridCol w="655564"/>
                <a:gridCol w="1298232"/>
              </a:tblGrid>
              <a:tr h="224643">
                <a:tc gridSpan="2">
                  <a:txBody>
                    <a:bodyPr vert="horz" lIns="77950" tIns="34300" rIns="77950" bIns="34300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캠플렉스</a:t>
                      </a:r>
                      <a:endParaRPr lang="ko-KR" altLang="en-US" sz="1000" b="1" i="0" kern="120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 marL="91440" marR="91440"/>
                </a:tc>
                <a:tc>
                  <a:txBody>
                    <a:bodyPr vert="horz" lIns="77950" tIns="34300" rIns="77950" bIns="34300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페이지명</a:t>
                      </a:r>
                      <a:endParaRPr lang="ko-KR" sz="1000" i="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캠핑 상품 등록</a:t>
                      </a:r>
                      <a:endParaRPr lang="ko-KR" altLang="en-US" sz="1000" b="1" i="0" kern="120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rgbClr val="d8d8d8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 넘버</a:t>
                      </a:r>
                      <a:endParaRPr lang="ko-KR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en-US" altLang="ko-KR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06</a:t>
                      </a:r>
                      <a:r>
                        <a:rPr lang="ko-KR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  </a:t>
                      </a: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상품 관리</a:t>
                      </a:r>
                      <a:endParaRPr lang="ko-KR" sz="1000" b="1" i="0" kern="120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lang="ko-KR" sz="1000" i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김 도 윤</a:t>
                      </a:r>
                      <a:endParaRPr lang="ko-KR" altLang="en-US" sz="1000" b="1" i="0" kern="120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</a:tr>
              <a:tr h="221000">
                <a:tc>
                  <a:txBody>
                    <a:bodyPr vert="horz" lIns="77950" tIns="34300" rIns="77950" bIns="34300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경로</a:t>
                      </a:r>
                      <a:endParaRPr lang="ko-KR" sz="1000" i="0">
                        <a:solidFill>
                          <a:srgbClr val="0c0c0c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 vert="horz" lIns="77950" tIns="34300" rIns="77950" bIns="34300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상품 관리 </a:t>
                      </a:r>
                      <a:r>
                        <a:rPr lang="en-US" altLang="ko-KR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&gt; </a:t>
                      </a:r>
                      <a:r>
                        <a:rPr lang="ko-KR" altLang="en-US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캠핑 상품 등록</a:t>
                      </a:r>
                      <a:endParaRPr lang="ko-KR" altLang="en-US" sz="1000" b="1" i="0">
                        <a:solidFill>
                          <a:srgbClr val="0c0c0c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88" name="모서리가 둥근 직사각형 14"/>
          <p:cNvSpPr/>
          <p:nvPr/>
        </p:nvSpPr>
        <p:spPr>
          <a:xfrm>
            <a:off x="1633345" y="2302253"/>
            <a:ext cx="1106044" cy="444248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9" name="Google Shape;141;p6"/>
          <p:cNvSpPr/>
          <p:nvPr/>
        </p:nvSpPr>
        <p:spPr>
          <a:xfrm>
            <a:off x="1524001" y="2200758"/>
            <a:ext cx="250576" cy="202990"/>
          </a:xfrm>
          <a:prstGeom prst="ellipse">
            <a:avLst/>
          </a:prstGeom>
          <a:solidFill>
            <a:srgbClr val="d9959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1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lang="ko-KR" altLang="en-US" sz="10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TextBox 16"/>
          <p:cNvSpPr txBox="1"/>
          <p:nvPr/>
        </p:nvSpPr>
        <p:spPr>
          <a:xfrm>
            <a:off x="1638489" y="1618486"/>
            <a:ext cx="1100901" cy="2941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400">
                <a:solidFill>
                  <a:schemeClr val="bg2">
                    <a:lumMod val="10000"/>
                    <a:lumOff val="90000"/>
                  </a:schemeClr>
                </a:solidFill>
              </a:rPr>
              <a:t>캠핑 리스트</a:t>
            </a:r>
            <a:endParaRPr lang="ko-KR" altLang="en-US" sz="1400">
              <a:solidFill>
                <a:schemeClr val="bg2">
                  <a:lumMod val="10000"/>
                  <a:lumOff val="90000"/>
                </a:schemeClr>
              </a:solidFill>
            </a:endParaRPr>
          </a:p>
        </p:txBody>
      </p:sp>
      <p:sp>
        <p:nvSpPr>
          <p:cNvPr id="91" name="TextBox 47"/>
          <p:cNvSpPr txBox="1"/>
          <p:nvPr/>
        </p:nvSpPr>
        <p:spPr>
          <a:xfrm>
            <a:off x="1553812" y="2374135"/>
            <a:ext cx="1271970" cy="3004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400" u="sng">
                <a:solidFill>
                  <a:schemeClr val="bg2">
                    <a:lumMod val="10000"/>
                    <a:lumOff val="90000"/>
                  </a:schemeClr>
                </a:solidFill>
              </a:rPr>
              <a:t>캠핑상품 등록</a:t>
            </a:r>
            <a:endParaRPr lang="ko-KR" altLang="en-US" sz="1400" u="sng">
              <a:solidFill>
                <a:schemeClr val="bg2">
                  <a:lumMod val="10000"/>
                  <a:lumOff val="90000"/>
                </a:schemeClr>
              </a:solidFill>
            </a:endParaRPr>
          </a:p>
        </p:txBody>
      </p:sp>
      <p:sp>
        <p:nvSpPr>
          <p:cNvPr id="94" name="TextBox 71"/>
          <p:cNvSpPr txBox="1"/>
          <p:nvPr/>
        </p:nvSpPr>
        <p:spPr>
          <a:xfrm>
            <a:off x="5771587" y="3834216"/>
            <a:ext cx="323471" cy="2428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000" b="1"/>
              <a:t>10</a:t>
            </a:r>
            <a:endParaRPr lang="ko-KR" altLang="en-US" sz="1000" b="1"/>
          </a:p>
        </p:txBody>
      </p:sp>
      <p:sp>
        <p:nvSpPr>
          <p:cNvPr id="95" name="TextBox 71"/>
          <p:cNvSpPr txBox="1"/>
          <p:nvPr/>
        </p:nvSpPr>
        <p:spPr>
          <a:xfrm>
            <a:off x="6474385" y="3842654"/>
            <a:ext cx="323903" cy="241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000" b="1"/>
              <a:t>11</a:t>
            </a:r>
            <a:endParaRPr lang="ko-KR" altLang="en-US" sz="1000" b="1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9343888" y="6492874"/>
            <a:ext cx="2844800" cy="365125"/>
          </a:xfrm>
        </p:spPr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en-US" altLang="en-US"/>
              <a:pPr lvl="0">
                <a:defRPr lang="ko-KR" altLang="en-US"/>
              </a:pPr>
              <a:t>28</a:t>
            </a:fld>
            <a:endParaRPr lang="en-US" altLang="en-US"/>
          </a:p>
        </p:txBody>
      </p:sp>
      <p:sp>
        <p:nvSpPr>
          <p:cNvPr id="97" name="Google Shape;499;p15"/>
          <p:cNvSpPr/>
          <p:nvPr/>
        </p:nvSpPr>
        <p:spPr>
          <a:xfrm>
            <a:off x="4477519" y="3482347"/>
            <a:ext cx="522057" cy="167492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파일선택</a:t>
            </a:r>
            <a:endParaRPr lang="ko-KR" altLang="en-US" sz="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TextBox 38"/>
          <p:cNvSpPr txBox="1"/>
          <p:nvPr/>
        </p:nvSpPr>
        <p:spPr>
          <a:xfrm>
            <a:off x="5540371" y="1052736"/>
            <a:ext cx="2442852" cy="3666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b="1"/>
              <a:t>캠핑 상품 등록 페이지</a:t>
            </a:r>
            <a:endParaRPr lang="ko-KR" altLang="en-US" b="1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24000" y="0"/>
            <a:ext cx="9144000" cy="6858000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24000" y="1"/>
            <a:ext cx="9144001" cy="980691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/>
              <a:t>`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523990" y="441998"/>
            <a:ext cx="1547621" cy="538694"/>
          </a:xfrm>
          <a:prstGeom prst="rect">
            <a:avLst/>
          </a:prstGeom>
          <a:solidFill>
            <a:schemeClr val="bg1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로고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524000" y="980693"/>
            <a:ext cx="1331594" cy="5877306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855595" y="980693"/>
            <a:ext cx="7812405" cy="5877306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768851" y="490346"/>
            <a:ext cx="60883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통계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75848" y="491872"/>
            <a:ext cx="1082992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회원 관리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243731" y="491872"/>
            <a:ext cx="108670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예약 관리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80198" y="491872"/>
            <a:ext cx="1288542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게시판 관리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210295" y="491872"/>
            <a:ext cx="1082421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상품 관리</a:t>
            </a:r>
          </a:p>
        </p:txBody>
      </p:sp>
      <p:graphicFrame>
        <p:nvGraphicFramePr>
          <p:cNvPr id="28" name="Google Shape;117;p6"/>
          <p:cNvGraphicFramePr/>
          <p:nvPr/>
        </p:nvGraphicFramePr>
        <p:xfrm>
          <a:off x="2853746" y="4031224"/>
          <a:ext cx="7814245" cy="282677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73295"/>
                <a:gridCol w="7440950"/>
              </a:tblGrid>
              <a:tr h="461719">
                <a:tc gridSpan="2"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>
                          <a:solidFill>
                            <a:schemeClr val="lt1"/>
                          </a:solidFill>
                        </a:rPr>
                        <a:t>Description</a:t>
                      </a:r>
                    </a:p>
                  </a:txBody>
                  <a:tcPr marL="91450" marR="91450" marT="34300" marB="34300" anchor="ctr"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</a:tr>
              <a:tr h="391052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en-US" altLang="ko-KR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HEADER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width : 100% height : 15%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   </a:t>
                      </a:r>
                      <a:r>
                        <a:rPr lang="en-US" altLang="ko-KR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LOGO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width 20% height : 100% </a:t>
                      </a:r>
                      <a:r>
                        <a:rPr lang="en-US" altLang="ko-KR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NAV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width : 80% height : 100%</a:t>
                      </a: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91052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   </a:t>
                      </a:r>
                      <a:r>
                        <a:rPr lang="en-US" altLang="ko-KR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Main_content 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 : 100% height : 85%</a:t>
                      </a: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  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en-US" altLang="ko-KR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Main_aside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width : 15% height : 100%, </a:t>
                      </a:r>
                      <a:r>
                        <a:rPr lang="en-US" altLang="ko-KR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Main_body 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 : 85% height : 100%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91052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   관리자 로그인 폼 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en-US" altLang="ko-KR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: 520px </a:t>
                      </a:r>
                      <a:r>
                        <a:rPr lang="en-US" altLang="ko-KR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height 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: 320px </a:t>
                      </a:r>
                      <a:r>
                        <a:rPr lang="en-US" altLang="ko-KR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padding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30px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91052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아이디는 고정 아이디만 사용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아이디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: admin  </a:t>
                      </a:r>
                      <a:r>
                        <a:rPr lang="en-US" altLang="ko-KR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: 460px </a:t>
                      </a:r>
                      <a:r>
                        <a:rPr lang="en-US" altLang="ko-KR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height 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: 40px </a:t>
                      </a:r>
                      <a:r>
                        <a:rPr lang="en-US" altLang="ko-KR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padding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: 10px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00424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2</a:t>
                      </a: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비밀번호는 고정 비밀번호만 사용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비밀번호 : 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admin000 </a:t>
                      </a:r>
                      <a:r>
                        <a:rPr lang="en-US" altLang="ko-KR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: 460px </a:t>
                      </a:r>
                      <a:r>
                        <a:rPr lang="en-US" altLang="ko-KR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height 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: 40px </a:t>
                      </a:r>
                      <a:r>
                        <a:rPr lang="en-US" altLang="ko-KR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padding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: 10px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00424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3</a:t>
                      </a: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아이디와 비밀번호가 일치하면 관리자 메인 페이지로 이동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en-US" altLang="ko-KR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: 460px </a:t>
                      </a:r>
                      <a:r>
                        <a:rPr lang="en-US" altLang="ko-KR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height 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: 40px </a:t>
                      </a:r>
                      <a:r>
                        <a:rPr lang="en-US" altLang="ko-KR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padding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: 10px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아이디와 비밀번호가 일치하지 않으면 "아이디 혹은 비밀번호가 일치하지 않습니다."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알림창을 띄움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4" name="직사각형 33"/>
          <p:cNvSpPr/>
          <p:nvPr/>
        </p:nvSpPr>
        <p:spPr>
          <a:xfrm>
            <a:off x="4619836" y="1403222"/>
            <a:ext cx="4131044" cy="2516123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graphicFrame>
        <p:nvGraphicFramePr>
          <p:cNvPr id="33" name="Google Shape;119;p6"/>
          <p:cNvGraphicFramePr/>
          <p:nvPr/>
        </p:nvGraphicFramePr>
        <p:xfrm>
          <a:off x="1523999" y="0"/>
          <a:ext cx="9143992" cy="4420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52824"/>
                <a:gridCol w="745674"/>
                <a:gridCol w="748399"/>
                <a:gridCol w="2276324"/>
                <a:gridCol w="961474"/>
                <a:gridCol w="1905099"/>
                <a:gridCol w="655699"/>
                <a:gridCol w="1298499"/>
              </a:tblGrid>
              <a:tr h="193568">
                <a:tc gridSpan="2"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캠플렉스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페이지명</a:t>
                      </a:r>
                      <a:endParaRPr lang="ko-KR" sz="1000" i="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관리자 로그인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rgbClr val="D8D8D8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 넘버</a:t>
                      </a:r>
                      <a:endParaRPr lang="ko-KR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en-US" altLang="ko-KR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0</a:t>
                      </a: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0</a:t>
                      </a:r>
                      <a:r>
                        <a:rPr lang="en-US" altLang="ko-KR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  </a:t>
                      </a: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로그인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lang="ko-KR" sz="1000" i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김 도 윤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</a:tr>
              <a:tr h="221000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경로</a:t>
                      </a:r>
                      <a:endParaRPr lang="ko-KR" sz="1000" i="0">
                        <a:solidFill>
                          <a:srgbClr val="0C0C0C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로그인</a:t>
                      </a:r>
                      <a:r>
                        <a:rPr lang="ko-KR" altLang="en-US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페이지</a:t>
                      </a: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4875848" y="2164079"/>
            <a:ext cx="3448621" cy="358141"/>
          </a:xfrm>
          <a:prstGeom prst="rect">
            <a:avLst/>
          </a:prstGeom>
          <a:noFill/>
          <a:ln>
            <a:solidFill>
              <a:schemeClr val="tx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>
                <a:solidFill>
                  <a:schemeClr val="tx1">
                    <a:lumMod val="40000"/>
                    <a:lumOff val="60000"/>
                  </a:schemeClr>
                </a:solidFill>
              </a:rPr>
              <a:t>아이디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875849" y="2629472"/>
            <a:ext cx="3448620" cy="367475"/>
          </a:xfrm>
          <a:prstGeom prst="rect">
            <a:avLst/>
          </a:prstGeom>
          <a:noFill/>
          <a:ln>
            <a:solidFill>
              <a:schemeClr val="tx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>
                <a:solidFill>
                  <a:schemeClr val="tx1">
                    <a:lumMod val="40000"/>
                    <a:lumOff val="60000"/>
                  </a:schemeClr>
                </a:solidFill>
              </a:rPr>
              <a:t>비밀번호</a:t>
            </a:r>
          </a:p>
        </p:txBody>
      </p:sp>
      <p:sp>
        <p:nvSpPr>
          <p:cNvPr id="38" name="Google Shape;499;p15"/>
          <p:cNvSpPr/>
          <p:nvPr/>
        </p:nvSpPr>
        <p:spPr>
          <a:xfrm>
            <a:off x="4870412" y="3114280"/>
            <a:ext cx="3448621" cy="386728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1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로그인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735955" y="1484757"/>
            <a:ext cx="18974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/>
              <a:t>관리자 로그인</a:t>
            </a:r>
          </a:p>
        </p:txBody>
      </p:sp>
      <p:sp>
        <p:nvSpPr>
          <p:cNvPr id="40" name="Google Shape;128;p6"/>
          <p:cNvSpPr/>
          <p:nvPr/>
        </p:nvSpPr>
        <p:spPr>
          <a:xfrm>
            <a:off x="4619836" y="2559789"/>
            <a:ext cx="250576" cy="202990"/>
          </a:xfrm>
          <a:prstGeom prst="ellipse">
            <a:avLst/>
          </a:prstGeom>
          <a:solidFill>
            <a:srgbClr val="D9959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en-US" altLang="ko-KR" sz="1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</a:p>
        </p:txBody>
      </p:sp>
      <p:sp>
        <p:nvSpPr>
          <p:cNvPr id="41" name="Google Shape;128;p6"/>
          <p:cNvSpPr/>
          <p:nvPr/>
        </p:nvSpPr>
        <p:spPr>
          <a:xfrm>
            <a:off x="4625273" y="2062583"/>
            <a:ext cx="250576" cy="202990"/>
          </a:xfrm>
          <a:prstGeom prst="ellipse">
            <a:avLst/>
          </a:prstGeom>
          <a:solidFill>
            <a:srgbClr val="D9959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1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sp>
        <p:nvSpPr>
          <p:cNvPr id="42" name="Google Shape;128;p6"/>
          <p:cNvSpPr/>
          <p:nvPr/>
        </p:nvSpPr>
        <p:spPr>
          <a:xfrm>
            <a:off x="4619836" y="3032646"/>
            <a:ext cx="250576" cy="202990"/>
          </a:xfrm>
          <a:prstGeom prst="ellipse">
            <a:avLst/>
          </a:prstGeom>
          <a:solidFill>
            <a:srgbClr val="D9959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1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</a:p>
        </p:txBody>
      </p:sp>
      <p:sp>
        <p:nvSpPr>
          <p:cNvPr id="43" name="Google Shape;79;p3"/>
          <p:cNvSpPr/>
          <p:nvPr/>
        </p:nvSpPr>
        <p:spPr>
          <a:xfrm>
            <a:off x="3043829" y="3429000"/>
            <a:ext cx="2441550" cy="666855"/>
          </a:xfrm>
          <a:prstGeom prst="rect">
            <a:avLst/>
          </a:prstGeom>
          <a:solidFill>
            <a:srgbClr val="DAE5F1"/>
          </a:solidFill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아이디 혹은 비밀번호가 일치 하지 않습니다</a:t>
            </a:r>
            <a:r>
              <a:rPr lang="en-US" altLang="ko-KR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</p:txBody>
      </p:sp>
      <p:cxnSp>
        <p:nvCxnSpPr>
          <p:cNvPr id="45" name="직선 화살표 연결선 44"/>
          <p:cNvCxnSpPr/>
          <p:nvPr/>
        </p:nvCxnSpPr>
        <p:spPr>
          <a:xfrm rot="5400000" flipH="1" flipV="1">
            <a:off x="1931936" y="5167086"/>
            <a:ext cx="2747471" cy="25199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9347200" y="6484255"/>
            <a:ext cx="2844800" cy="365125"/>
          </a:xfrm>
        </p:spPr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3</a:t>
            </a:fld>
            <a:endParaRPr lang="ko-KR" altLang="en-US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688140" y="0"/>
            <a:ext cx="10808609" cy="6858000"/>
            <a:chOff x="688140" y="0"/>
            <a:chExt cx="10808609" cy="6858000"/>
          </a:xfrm>
        </p:grpSpPr>
        <p:pic>
          <p:nvPicPr>
            <p:cNvPr id="3" name="그림 5"/>
            <p:cNvPicPr/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688140" y="0"/>
              <a:ext cx="10808609" cy="6858000"/>
            </a:xfrm>
            <a:prstGeom prst="rect">
              <a:avLst/>
            </a:prstGeom>
          </p:spPr>
        </p:pic>
        <p:sp>
          <p:nvSpPr>
            <p:cNvPr id="4" name="Google Shape;80;p1"/>
            <p:cNvSpPr/>
            <p:nvPr/>
          </p:nvSpPr>
          <p:spPr>
            <a:xfrm>
              <a:off x="983290" y="719289"/>
              <a:ext cx="10324829" cy="5762324"/>
            </a:xfrm>
            <a:prstGeom prst="rect">
              <a:avLst/>
            </a:prstGeom>
            <a:solidFill>
              <a:schemeClr val="dk1">
                <a:alpha val="56860"/>
              </a:schemeClr>
            </a:solidFill>
            <a:ln>
              <a:noFill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endParaRPr lang="ko-KR" sz="14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>
                <a:solidFill>
                  <a:schemeClr val="bg1"/>
                </a:solidFill>
              </a:rPr>
              <a:t>메인 페이지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340089" y="6480296"/>
            <a:ext cx="2844800" cy="365125"/>
          </a:xfrm>
        </p:spPr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en-US" altLang="en-US"/>
              <a:pPr lvl="0">
                <a:defRPr lang="ko-KR" altLang="en-US"/>
              </a:pPr>
              <a:t>4</a:t>
            </a:fld>
            <a:endParaRPr lang="en-US" altLang="en-US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24000" y="0"/>
            <a:ext cx="9144000" cy="6858000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24000" y="1"/>
            <a:ext cx="9144001" cy="980691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/>
              <a:t>`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523990" y="441998"/>
            <a:ext cx="1547621" cy="538694"/>
          </a:xfrm>
          <a:prstGeom prst="rect">
            <a:avLst/>
          </a:prstGeom>
          <a:solidFill>
            <a:schemeClr val="bg1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로고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524000" y="980693"/>
            <a:ext cx="1331594" cy="5877306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855595" y="980693"/>
            <a:ext cx="7812405" cy="5877306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768851" y="490346"/>
            <a:ext cx="60883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통계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75848" y="491872"/>
            <a:ext cx="1082992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회원 관리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243731" y="491872"/>
            <a:ext cx="108670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예약 관리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80198" y="491872"/>
            <a:ext cx="1288542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게시판 관리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210295" y="491872"/>
            <a:ext cx="1082421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상품 관리</a:t>
            </a:r>
          </a:p>
        </p:txBody>
      </p:sp>
      <p:graphicFrame>
        <p:nvGraphicFramePr>
          <p:cNvPr id="28" name="Google Shape;117;p6"/>
          <p:cNvGraphicFramePr/>
          <p:nvPr>
            <p:extLst>
              <p:ext uri="{D42A27DB-BD31-4B8C-83A1-F6EECF244321}">
                <p14:modId xmlns:p14="http://schemas.microsoft.com/office/powerpoint/2010/main" val="2405827375"/>
              </p:ext>
            </p:extLst>
          </p:nvPr>
        </p:nvGraphicFramePr>
        <p:xfrm>
          <a:off x="2853745" y="4394591"/>
          <a:ext cx="7814245" cy="246340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73295"/>
                <a:gridCol w="7440950"/>
              </a:tblGrid>
              <a:tr h="209675">
                <a:tc gridSpan="2"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dirty="0">
                          <a:solidFill>
                            <a:schemeClr val="lt1"/>
                          </a:solidFill>
                        </a:rPr>
                        <a:t>Description</a:t>
                      </a:r>
                    </a:p>
                  </a:txBody>
                  <a:tcPr marL="91450" marR="91450" marT="34300" marB="34300" anchor="ctr"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</a:tr>
              <a:tr h="391052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en-US" altLang="ko-KR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HEADER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width : 100% height : 15%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   </a:t>
                      </a:r>
                      <a:r>
                        <a:rPr lang="en-US" altLang="ko-KR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LOGO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width 20% height : 100% </a:t>
                      </a:r>
                      <a:r>
                        <a:rPr lang="en-US" altLang="ko-KR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NAV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width : 80% height : 100%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91052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   </a:t>
                      </a:r>
                      <a:r>
                        <a:rPr lang="en-US" altLang="ko-KR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Main_content 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 : 100% height : 85%</a:t>
                      </a: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  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en-US" altLang="ko-KR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Main_aside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width : 15% height : 100%, </a:t>
                      </a:r>
                      <a:r>
                        <a:rPr lang="en-US" altLang="ko-KR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Main_body 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 : 85% height : 100%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91052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어떤 페이지에서든 로고를 클릭 시 메인 페이지로 이동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게시글 및 상품을 등록/수정(작성)중일 경우 내용이 저장되지 않고 메인 페이지로 이동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91052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메인 페이지 리스트 </a:t>
                      </a:r>
                      <a:r>
                        <a:rPr lang="en-US" altLang="ko-KR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: 700px </a:t>
                      </a:r>
                      <a:r>
                        <a:rPr lang="en-US" altLang="ko-KR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height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: 150px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91052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2</a:t>
                      </a: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일 매출 클릭 시 예약관리의 예약리스 페이지로이동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신규 예약 클릭 시 예약관리의 예약 입금 확인 페이지로 이동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금일 방문 고객 클릭 시 예약관리의 예약리스트 페이지로 이동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신규 회원 클릭 시 회원관리의 오늘 회원정보 페이지로 이동 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" name="Google Shape;119;p6"/>
          <p:cNvGraphicFramePr/>
          <p:nvPr/>
        </p:nvGraphicFramePr>
        <p:xfrm>
          <a:off x="1523999" y="0"/>
          <a:ext cx="9143992" cy="4420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52824"/>
                <a:gridCol w="745674"/>
                <a:gridCol w="748399"/>
                <a:gridCol w="2276324"/>
                <a:gridCol w="961474"/>
                <a:gridCol w="1905099"/>
                <a:gridCol w="655699"/>
                <a:gridCol w="1298499"/>
              </a:tblGrid>
              <a:tr h="193568">
                <a:tc gridSpan="2"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캠플렉스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페이지명</a:t>
                      </a:r>
                      <a:endParaRPr lang="ko-KR" sz="1000" i="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관리자 메인 페이지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rgbClr val="D8D8D8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 넘버</a:t>
                      </a:r>
                      <a:endParaRPr lang="ko-KR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01 메인 페이지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lang="ko-KR" sz="1000" i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김 도 윤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</a:tr>
              <a:tr h="221000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경로</a:t>
                      </a:r>
                      <a:endParaRPr lang="ko-KR" sz="1000" i="0">
                        <a:solidFill>
                          <a:srgbClr val="0C0C0C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로그인 &gt; 메인 페이지</a:t>
                      </a: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5958840" y="1422673"/>
            <a:ext cx="1865352" cy="6423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b="1"/>
              <a:t>캠플렉스 </a:t>
            </a:r>
          </a:p>
          <a:p>
            <a:pPr algn="ctr">
              <a:defRPr lang="ko-KR" altLang="en-US"/>
            </a:pPr>
            <a:r>
              <a:rPr lang="ko-KR" altLang="en-US" b="1"/>
              <a:t>관리자 페이지</a:t>
            </a:r>
          </a:p>
        </p:txBody>
      </p:sp>
      <p:sp>
        <p:nvSpPr>
          <p:cNvPr id="41" name="Google Shape;128;p6"/>
          <p:cNvSpPr/>
          <p:nvPr/>
        </p:nvSpPr>
        <p:spPr>
          <a:xfrm>
            <a:off x="1668960" y="508355"/>
            <a:ext cx="250576" cy="202990"/>
          </a:xfrm>
          <a:prstGeom prst="ellipse">
            <a:avLst/>
          </a:prstGeom>
          <a:solidFill>
            <a:srgbClr val="D9959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1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9347200" y="6484255"/>
            <a:ext cx="2844800" cy="365125"/>
          </a:xfrm>
        </p:spPr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en-US" altLang="en-US"/>
              <a:pPr lvl="0">
                <a:defRPr lang="ko-KR" altLang="en-US"/>
              </a:pPr>
              <a:t>5</a:t>
            </a:fld>
            <a:endParaRPr lang="en-US" altLang="en-US"/>
          </a:p>
        </p:txBody>
      </p:sp>
      <p:graphicFrame>
        <p:nvGraphicFramePr>
          <p:cNvPr id="46" name="표 45"/>
          <p:cNvGraphicFramePr>
            <a:graphicFrameLocks noGrp="1"/>
          </p:cNvGraphicFramePr>
          <p:nvPr/>
        </p:nvGraphicFramePr>
        <p:xfrm>
          <a:off x="4347732" y="2687320"/>
          <a:ext cx="4878706" cy="7416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219200"/>
                <a:gridCol w="1221106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1000"/>
                        <a:t>일 매출(원)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1000"/>
                        <a:t>신규 예약대기</a:t>
                      </a:r>
                      <a:r>
                        <a:rPr lang="en-US" altLang="ko-KR" sz="1000"/>
                        <a:t>(</a:t>
                      </a:r>
                      <a:r>
                        <a:rPr lang="ko-KR" altLang="en-US" sz="1000"/>
                        <a:t>건</a:t>
                      </a:r>
                      <a:r>
                        <a:rPr lang="en-US" altLang="ko-KR" sz="100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1000"/>
                        <a:t>금일 방문고객(팀)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1000"/>
                        <a:t>신규 회원(명)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1000"/>
                        <a:t>600,000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100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100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100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8" name="Google Shape;128;p6"/>
          <p:cNvSpPr/>
          <p:nvPr/>
        </p:nvSpPr>
        <p:spPr>
          <a:xfrm>
            <a:off x="4073270" y="2585825"/>
            <a:ext cx="250576" cy="202990"/>
          </a:xfrm>
          <a:prstGeom prst="ellipse">
            <a:avLst/>
          </a:prstGeom>
          <a:solidFill>
            <a:srgbClr val="D9959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1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688140" y="0"/>
            <a:ext cx="10808609" cy="6858000"/>
            <a:chOff x="688140" y="0"/>
            <a:chExt cx="10808609" cy="6858000"/>
          </a:xfrm>
        </p:grpSpPr>
        <p:pic>
          <p:nvPicPr>
            <p:cNvPr id="3" name="그림 5"/>
            <p:cNvPicPr/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688140" y="0"/>
              <a:ext cx="10808609" cy="6858000"/>
            </a:xfrm>
            <a:prstGeom prst="rect">
              <a:avLst/>
            </a:prstGeom>
          </p:spPr>
        </p:pic>
        <p:sp>
          <p:nvSpPr>
            <p:cNvPr id="4" name="Google Shape;80;p1"/>
            <p:cNvSpPr/>
            <p:nvPr/>
          </p:nvSpPr>
          <p:spPr>
            <a:xfrm>
              <a:off x="983290" y="719289"/>
              <a:ext cx="10324829" cy="5762324"/>
            </a:xfrm>
            <a:prstGeom prst="rect">
              <a:avLst/>
            </a:prstGeom>
            <a:solidFill>
              <a:schemeClr val="dk1">
                <a:alpha val="56860"/>
              </a:schemeClr>
            </a:solidFill>
            <a:ln>
              <a:noFill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endParaRPr lang="ko-KR" sz="14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>
                <a:solidFill>
                  <a:schemeClr val="bg1"/>
                </a:solidFill>
              </a:rPr>
              <a:t>통계 조회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340089" y="6480296"/>
            <a:ext cx="2844800" cy="365125"/>
          </a:xfrm>
        </p:spPr>
        <p:txBody>
          <a:bodyPr/>
          <a:lstStyle/>
          <a:p>
            <a:fld id="{AD22CD3B-FDDF-4998-970C-76E6E0BEC65F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24000" y="0"/>
            <a:ext cx="9144000" cy="6858000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29698" y="-9001"/>
            <a:ext cx="9136417" cy="989696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/>
              <a:t>`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529699" y="425328"/>
            <a:ext cx="1547621" cy="555364"/>
          </a:xfrm>
          <a:prstGeom prst="rect">
            <a:avLst/>
          </a:prstGeom>
          <a:solidFill>
            <a:schemeClr val="bg1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524000" y="980693"/>
            <a:ext cx="1331594" cy="5877306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855595" y="980693"/>
            <a:ext cx="7812405" cy="5877306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768851" y="490346"/>
            <a:ext cx="60883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 u="sng">
                <a:solidFill>
                  <a:schemeClr val="bg1"/>
                </a:solidFill>
              </a:rPr>
              <a:t>통계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75848" y="491872"/>
            <a:ext cx="1082992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회원 관리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243731" y="491872"/>
            <a:ext cx="108670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예약 관리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80198" y="491872"/>
            <a:ext cx="1288542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게시판 관리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210295" y="491872"/>
            <a:ext cx="1082421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상품 관리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631441" y="1523236"/>
            <a:ext cx="1176036" cy="1689736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6" name="Google Shape;141;p6"/>
          <p:cNvSpPr/>
          <p:nvPr/>
        </p:nvSpPr>
        <p:spPr>
          <a:xfrm>
            <a:off x="1524883" y="1425784"/>
            <a:ext cx="250576" cy="202990"/>
          </a:xfrm>
          <a:prstGeom prst="ellipse">
            <a:avLst/>
          </a:prstGeom>
          <a:solidFill>
            <a:srgbClr val="D9959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en-US" altLang="ko-KR" sz="1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725736" y="1618486"/>
            <a:ext cx="927928" cy="2941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400" u="sng">
                <a:solidFill>
                  <a:schemeClr val="bg2">
                    <a:lumMod val="10000"/>
                    <a:lumOff val="90000"/>
                  </a:schemeClr>
                </a:solidFill>
              </a:rPr>
              <a:t>매출 통계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559431" y="2768725"/>
            <a:ext cx="1332359" cy="2964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400">
                <a:solidFill>
                  <a:schemeClr val="bg1"/>
                </a:solidFill>
              </a:rPr>
              <a:t>취소 사유 통계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631442" y="2192653"/>
            <a:ext cx="1098423" cy="2914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400">
                <a:solidFill>
                  <a:schemeClr val="bg1"/>
                </a:solidFill>
              </a:rPr>
              <a:t>캠핑존 통계</a:t>
            </a:r>
          </a:p>
        </p:txBody>
      </p:sp>
      <p:graphicFrame>
        <p:nvGraphicFramePr>
          <p:cNvPr id="28" name="Google Shape;117;p6"/>
          <p:cNvGraphicFramePr/>
          <p:nvPr>
            <p:extLst>
              <p:ext uri="{D42A27DB-BD31-4B8C-83A1-F6EECF244321}">
                <p14:modId xmlns:p14="http://schemas.microsoft.com/office/powerpoint/2010/main" val="3175696203"/>
              </p:ext>
            </p:extLst>
          </p:nvPr>
        </p:nvGraphicFramePr>
        <p:xfrm>
          <a:off x="2855595" y="4887725"/>
          <a:ext cx="7814155" cy="1968957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73205"/>
                <a:gridCol w="7440950"/>
              </a:tblGrid>
              <a:tr h="209675">
                <a:tc gridSpan="2"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dirty="0">
                          <a:solidFill>
                            <a:schemeClr val="lt1"/>
                          </a:solidFill>
                        </a:rPr>
                        <a:t>Description</a:t>
                      </a:r>
                    </a:p>
                  </a:txBody>
                  <a:tcPr marL="91450" marR="91450" marT="34300" marB="34300" anchor="ctr"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</a:tr>
              <a:tr h="427057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endParaRPr lang="ko-KR" altLang="en-US" sz="100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   </a:t>
                      </a:r>
                      <a:r>
                        <a:rPr lang="en-US" altLang="ko-KR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Main_content 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 : 100% height : 85%</a:t>
                      </a: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  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en-US" altLang="ko-KR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Main_aside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width : 15% height : 100%, </a:t>
                      </a:r>
                      <a:r>
                        <a:rPr lang="en-US" altLang="ko-KR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Main_body 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 : 85% height : 100%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95822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통계 페이지의 기본 페이지로 매출 통계가 화면에 출력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통계 카테고리 : 매출 통계 / 캠핑존 통계 / 취소 사유 통계 중 하나 선택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en-US" altLang="ko-KR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ARTICLE_FIRST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width:15% height:10%, </a:t>
                      </a:r>
                      <a:endParaRPr lang="en-US" altLang="ko-KR" sz="1000" b="1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en-US" altLang="ko-KR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ARTICLE_SECOND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width:15% height:10%, </a:t>
                      </a:r>
                      <a:endParaRPr lang="en-US" altLang="ko-KR" sz="1000" b="1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en-US" altLang="ko-KR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ARTICEL_THIRD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width :15% height:10%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245150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2</a:t>
                      </a: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월별 매출 통계 차트의 단위는 100만원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245150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endParaRPr lang="ko-KR" sz="100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통계 차트 </a:t>
                      </a:r>
                      <a:r>
                        <a:rPr lang="en-US" altLang="ko-KR" sz="1000" b="1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</a:t>
                      </a:r>
                      <a:r>
                        <a:rPr lang="en-US" altLang="ko-KR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 : 520px </a:t>
                      </a:r>
                      <a:r>
                        <a:rPr lang="en-US" altLang="ko-KR" sz="1000" b="1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height</a:t>
                      </a:r>
                      <a:r>
                        <a:rPr lang="en-US" altLang="ko-KR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 : 320px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" name="차트 29"/>
          <p:cNvGraphicFramePr/>
          <p:nvPr/>
        </p:nvGraphicFramePr>
        <p:xfrm>
          <a:off x="3979354" y="1193860"/>
          <a:ext cx="5429060" cy="30992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1" name="모서리가 둥근 직사각형 30"/>
          <p:cNvSpPr/>
          <p:nvPr/>
        </p:nvSpPr>
        <p:spPr>
          <a:xfrm>
            <a:off x="3933483" y="1268729"/>
            <a:ext cx="578319" cy="2610808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2" name="Google Shape;128;p6"/>
          <p:cNvSpPr/>
          <p:nvPr/>
        </p:nvSpPr>
        <p:spPr>
          <a:xfrm>
            <a:off x="3822204" y="1193859"/>
            <a:ext cx="250576" cy="202990"/>
          </a:xfrm>
          <a:prstGeom prst="ellipse">
            <a:avLst/>
          </a:prstGeom>
          <a:solidFill>
            <a:srgbClr val="D9959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en-US" altLang="ko-KR" sz="1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</a:p>
        </p:txBody>
      </p:sp>
      <p:graphicFrame>
        <p:nvGraphicFramePr>
          <p:cNvPr id="33" name="Google Shape;119;p6"/>
          <p:cNvGraphicFramePr/>
          <p:nvPr/>
        </p:nvGraphicFramePr>
        <p:xfrm>
          <a:off x="1529698" y="1"/>
          <a:ext cx="9136417" cy="4420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52366"/>
                <a:gridCol w="745056"/>
                <a:gridCol w="747779"/>
                <a:gridCol w="2274438"/>
                <a:gridCol w="960678"/>
                <a:gridCol w="1903521"/>
                <a:gridCol w="655156"/>
                <a:gridCol w="1297423"/>
              </a:tblGrid>
              <a:tr h="221000">
                <a:tc gridSpan="2"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캠플렉스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페이지명</a:t>
                      </a:r>
                      <a:endParaRPr lang="ko-KR" sz="1000" i="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매출 통계</a:t>
                      </a:r>
                      <a:endParaRPr lang="ko-KR" sz="1000" b="1" i="0" kern="120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rgbClr val="D8D8D8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 넘버</a:t>
                      </a:r>
                      <a:endParaRPr lang="ko-KR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en-US" altLang="ko-KR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02</a:t>
                      </a:r>
                      <a:r>
                        <a:rPr lang="ko-KR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  </a:t>
                      </a: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통계</a:t>
                      </a:r>
                      <a:r>
                        <a:rPr lang="ko-KR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 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lang="ko-KR" sz="1000" i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김 도 윤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</a:tr>
              <a:tr h="221000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경로</a:t>
                      </a:r>
                      <a:endParaRPr lang="ko-KR" sz="1000" i="0">
                        <a:solidFill>
                          <a:srgbClr val="0C0C0C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통계  </a:t>
                      </a:r>
                      <a:r>
                        <a:rPr lang="en-US" altLang="ko-KR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&gt; </a:t>
                      </a:r>
                      <a:r>
                        <a:rPr lang="ko-KR" altLang="en-US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매출 통계</a:t>
                      </a: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9337297" y="6491557"/>
            <a:ext cx="2844800" cy="365125"/>
          </a:xfrm>
        </p:spPr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en-US" altLang="en-US"/>
              <a:pPr lvl="0">
                <a:defRPr lang="ko-KR" altLang="en-US"/>
              </a:pPr>
              <a:t>7</a:t>
            </a:fld>
            <a:endParaRPr lang="en-US" altLang="en-US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24000" y="0"/>
            <a:ext cx="9144000" cy="6858000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24883" y="1"/>
            <a:ext cx="9143992" cy="9532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524883" y="442001"/>
            <a:ext cx="1546230" cy="511260"/>
          </a:xfrm>
          <a:prstGeom prst="rect">
            <a:avLst/>
          </a:prstGeom>
          <a:solidFill>
            <a:schemeClr val="bg1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524000" y="953261"/>
            <a:ext cx="1331594" cy="5904738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865551" y="953261"/>
            <a:ext cx="7802449" cy="5904738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768851" y="490346"/>
            <a:ext cx="60883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 u="sng">
                <a:solidFill>
                  <a:schemeClr val="bg1"/>
                </a:solidFill>
              </a:rPr>
              <a:t>통계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75848" y="491872"/>
            <a:ext cx="1082992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회원 관리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243731" y="491872"/>
            <a:ext cx="108670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예약 관리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80198" y="491872"/>
            <a:ext cx="1288542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게시판 관리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210295" y="491872"/>
            <a:ext cx="1082421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상품 관리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631441" y="2132838"/>
            <a:ext cx="1106044" cy="444248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6" name="Google Shape;141;p6"/>
          <p:cNvSpPr/>
          <p:nvPr/>
        </p:nvSpPr>
        <p:spPr>
          <a:xfrm>
            <a:off x="1524883" y="2001857"/>
            <a:ext cx="250576" cy="202990"/>
          </a:xfrm>
          <a:prstGeom prst="ellipse">
            <a:avLst/>
          </a:prstGeom>
          <a:solidFill>
            <a:srgbClr val="D9959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1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725737" y="1618486"/>
            <a:ext cx="927928" cy="2941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400">
                <a:solidFill>
                  <a:schemeClr val="bg2">
                    <a:lumMod val="10000"/>
                    <a:lumOff val="90000"/>
                  </a:schemeClr>
                </a:solidFill>
              </a:rPr>
              <a:t>매출 통계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559431" y="2768725"/>
            <a:ext cx="1332359" cy="2964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400">
                <a:solidFill>
                  <a:schemeClr val="bg1"/>
                </a:solidFill>
              </a:rPr>
              <a:t>취소 사유 통계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631442" y="2192653"/>
            <a:ext cx="1098423" cy="2914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400" u="sng">
                <a:solidFill>
                  <a:schemeClr val="bg1"/>
                </a:solidFill>
              </a:rPr>
              <a:t>캠핑존 통계</a:t>
            </a:r>
          </a:p>
        </p:txBody>
      </p:sp>
      <p:graphicFrame>
        <p:nvGraphicFramePr>
          <p:cNvPr id="28" name="Google Shape;117;p6"/>
          <p:cNvGraphicFramePr/>
          <p:nvPr>
            <p:extLst>
              <p:ext uri="{D42A27DB-BD31-4B8C-83A1-F6EECF244321}">
                <p14:modId xmlns:p14="http://schemas.microsoft.com/office/powerpoint/2010/main" val="2141482672"/>
              </p:ext>
            </p:extLst>
          </p:nvPr>
        </p:nvGraphicFramePr>
        <p:xfrm>
          <a:off x="2855595" y="5171800"/>
          <a:ext cx="7810522" cy="16862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73205"/>
                <a:gridCol w="7437317"/>
              </a:tblGrid>
              <a:tr h="209675">
                <a:tc gridSpan="2"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>
                          <a:solidFill>
                            <a:schemeClr val="lt1"/>
                          </a:solidFill>
                        </a:rPr>
                        <a:t>Description</a:t>
                      </a:r>
                    </a:p>
                  </a:txBody>
                  <a:tcPr marL="91450" marR="91450" marT="34300" marB="34300" anchor="ctr"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</a:tr>
              <a:tr h="484472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>
                          <a:latin typeface="Dotum"/>
                          <a:ea typeface="Dotum"/>
                          <a:cs typeface="Dotum"/>
                          <a:sym typeface="Dotum"/>
                        </a:rPr>
                        <a:t>3</a:t>
                      </a: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캠핑존 통계 카테고리 선택 시 월별 매출 통계 차트 이미지가 캠핑존 예약 통계 차트이미지로 변경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endParaRPr lang="ko-KR" altLang="en-US" sz="1000" b="1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en-US" altLang="ko-KR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   Main_content 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 : 100% height : 85%</a:t>
                      </a: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  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en-US" altLang="ko-KR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Main_aside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width : 15% height : 100%, </a:t>
                      </a:r>
                      <a:r>
                        <a:rPr lang="en-US" altLang="ko-KR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Main_body 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 : 85% height : 100%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76672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endParaRPr lang="ko-KR" altLang="en-US" sz="1000" b="1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통계 차트 </a:t>
                      </a:r>
                      <a:r>
                        <a:rPr lang="en-US" altLang="ko-KR" sz="1000" b="1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</a:t>
                      </a:r>
                      <a:r>
                        <a:rPr lang="en-US" altLang="ko-KR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 : 520px </a:t>
                      </a:r>
                      <a:r>
                        <a:rPr lang="en-US" altLang="ko-KR" sz="1000" b="1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height</a:t>
                      </a:r>
                      <a:r>
                        <a:rPr lang="en-US" altLang="ko-KR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 : 320px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" name="차트 32"/>
          <p:cNvGraphicFramePr/>
          <p:nvPr/>
        </p:nvGraphicFramePr>
        <p:xfrm>
          <a:off x="3698368" y="1219009"/>
          <a:ext cx="6048375" cy="23540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1" name="Google Shape;119;p6"/>
          <p:cNvGraphicFramePr/>
          <p:nvPr/>
        </p:nvGraphicFramePr>
        <p:xfrm>
          <a:off x="1524882" y="1"/>
          <a:ext cx="9141232" cy="4420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52657"/>
                <a:gridCol w="745449"/>
                <a:gridCol w="748173"/>
                <a:gridCol w="2275637"/>
                <a:gridCol w="961184"/>
                <a:gridCol w="1904524"/>
                <a:gridCol w="655501"/>
                <a:gridCol w="1298107"/>
              </a:tblGrid>
              <a:tr h="221000">
                <a:tc gridSpan="2"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캠플렉스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페이지명</a:t>
                      </a:r>
                      <a:endParaRPr lang="ko-KR" sz="1000" i="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캠핑존 통계</a:t>
                      </a:r>
                      <a:endParaRPr lang="ko-KR" sz="1000" b="1" i="0" kern="120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rgbClr val="D8D8D8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 넘버</a:t>
                      </a:r>
                      <a:endParaRPr lang="ko-KR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en-US" altLang="ko-KR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02</a:t>
                      </a:r>
                      <a:r>
                        <a:rPr lang="ko-KR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  </a:t>
                      </a: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통계</a:t>
                      </a:r>
                      <a:r>
                        <a:rPr lang="ko-KR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 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lang="ko-KR" sz="1000" i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김 도 윤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</a:tr>
              <a:tr h="221000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경로</a:t>
                      </a:r>
                      <a:endParaRPr lang="ko-KR" sz="1000" i="0">
                        <a:solidFill>
                          <a:srgbClr val="0C0C0C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통계  </a:t>
                      </a:r>
                      <a:r>
                        <a:rPr lang="en-US" altLang="ko-KR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&gt; </a:t>
                      </a:r>
                      <a:r>
                        <a:rPr lang="ko-KR" altLang="en-US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캠핑존 통계</a:t>
                      </a: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9347200" y="6489340"/>
            <a:ext cx="2844800" cy="365125"/>
          </a:xfrm>
        </p:spPr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en-US" altLang="en-US"/>
              <a:pPr lvl="0">
                <a:defRPr lang="ko-KR" altLang="en-US"/>
              </a:pPr>
              <a:t>8</a:t>
            </a:fld>
            <a:endParaRPr lang="en-US" altLang="en-US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24000" y="0"/>
            <a:ext cx="9144000" cy="6858000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24882" y="1"/>
            <a:ext cx="9143117" cy="98069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524883" y="442001"/>
            <a:ext cx="1546739" cy="538693"/>
          </a:xfrm>
          <a:prstGeom prst="rect">
            <a:avLst/>
          </a:prstGeom>
          <a:solidFill>
            <a:schemeClr val="bg1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524000" y="980693"/>
            <a:ext cx="1331594" cy="5877306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855595" y="980693"/>
            <a:ext cx="7812405" cy="5877306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768851" y="490346"/>
            <a:ext cx="60883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 u="sng">
                <a:solidFill>
                  <a:schemeClr val="bg1"/>
                </a:solidFill>
              </a:rPr>
              <a:t>통계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75848" y="491872"/>
            <a:ext cx="1082992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회원 관리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243731" y="491872"/>
            <a:ext cx="108670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예약 관리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80198" y="491872"/>
            <a:ext cx="1288542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게시판 관리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210295" y="491872"/>
            <a:ext cx="1082421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상품 관리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631442" y="2696715"/>
            <a:ext cx="1224153" cy="444248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6" name="Google Shape;141;p6"/>
          <p:cNvSpPr/>
          <p:nvPr/>
        </p:nvSpPr>
        <p:spPr>
          <a:xfrm>
            <a:off x="1524883" y="2577929"/>
            <a:ext cx="250576" cy="202990"/>
          </a:xfrm>
          <a:prstGeom prst="ellipse">
            <a:avLst/>
          </a:prstGeom>
          <a:solidFill>
            <a:srgbClr val="D9959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1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725736" y="1618486"/>
            <a:ext cx="927928" cy="2941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400">
                <a:solidFill>
                  <a:schemeClr val="bg2">
                    <a:lumMod val="10000"/>
                    <a:lumOff val="90000"/>
                  </a:schemeClr>
                </a:solidFill>
              </a:rPr>
              <a:t>매출 통계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568956" y="2768725"/>
            <a:ext cx="1332359" cy="2964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400" u="sng">
                <a:solidFill>
                  <a:schemeClr val="bg1"/>
                </a:solidFill>
              </a:rPr>
              <a:t>취소 사유 통계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631442" y="2192653"/>
            <a:ext cx="1098423" cy="2914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400">
                <a:solidFill>
                  <a:schemeClr val="bg1"/>
                </a:solidFill>
              </a:rPr>
              <a:t>캠핑존 통계</a:t>
            </a:r>
          </a:p>
        </p:txBody>
      </p:sp>
      <p:graphicFrame>
        <p:nvGraphicFramePr>
          <p:cNvPr id="28" name="Google Shape;117;p6"/>
          <p:cNvGraphicFramePr/>
          <p:nvPr>
            <p:extLst>
              <p:ext uri="{D42A27DB-BD31-4B8C-83A1-F6EECF244321}">
                <p14:modId xmlns:p14="http://schemas.microsoft.com/office/powerpoint/2010/main" val="3099642246"/>
              </p:ext>
            </p:extLst>
          </p:nvPr>
        </p:nvGraphicFramePr>
        <p:xfrm>
          <a:off x="2855593" y="5201454"/>
          <a:ext cx="7810521" cy="165019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73205"/>
                <a:gridCol w="7437316"/>
              </a:tblGrid>
              <a:tr h="209675">
                <a:tc gridSpan="2"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dirty="0">
                          <a:solidFill>
                            <a:schemeClr val="lt1"/>
                          </a:solidFill>
                        </a:rPr>
                        <a:t>Description</a:t>
                      </a:r>
                    </a:p>
                  </a:txBody>
                  <a:tcPr marL="91450" marR="91450" marT="34300" marB="34300" anchor="ctr"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</a:tr>
              <a:tr h="448468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>
                          <a:latin typeface="Dotum"/>
                          <a:ea typeface="Dotum"/>
                          <a:cs typeface="Dotum"/>
                          <a:sym typeface="Dotum"/>
                        </a:rPr>
                        <a:t>4</a:t>
                      </a: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취소 사유 통계 클릭 시 취소 사유 별 통계 차트로 변경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540060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endParaRPr lang="ko-KR" altLang="en-US" sz="1000" b="1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en-US" altLang="ko-KR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   Main_content 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 : 100% height : 85%</a:t>
                      </a: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  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en-US" altLang="ko-KR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Main_aside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width : 15% height : 100%, </a:t>
                      </a:r>
                      <a:r>
                        <a:rPr lang="en-US" altLang="ko-KR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Main_body 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 : 85% height : 100%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40668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endParaRPr lang="ko-KR" altLang="en-US" sz="1000" b="1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통계 차트 </a:t>
                      </a:r>
                      <a:r>
                        <a:rPr lang="en-US" altLang="ko-KR" sz="1000" b="1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</a:t>
                      </a:r>
                      <a:r>
                        <a:rPr lang="en-US" altLang="ko-KR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 : 520px </a:t>
                      </a:r>
                      <a:r>
                        <a:rPr lang="en-US" altLang="ko-KR" sz="1000" b="1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height</a:t>
                      </a:r>
                      <a:r>
                        <a:rPr lang="en-US" altLang="ko-KR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 : 320px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4" name="차트 33"/>
          <p:cNvGraphicFramePr/>
          <p:nvPr/>
        </p:nvGraphicFramePr>
        <p:xfrm>
          <a:off x="3719703" y="1196720"/>
          <a:ext cx="6112763" cy="30243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1" name="Google Shape;119;p6"/>
          <p:cNvGraphicFramePr/>
          <p:nvPr/>
        </p:nvGraphicFramePr>
        <p:xfrm>
          <a:off x="1524882" y="1"/>
          <a:ext cx="9141232" cy="4420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52657"/>
                <a:gridCol w="745449"/>
                <a:gridCol w="748173"/>
                <a:gridCol w="2275637"/>
                <a:gridCol w="961184"/>
                <a:gridCol w="1904524"/>
                <a:gridCol w="655501"/>
                <a:gridCol w="1298107"/>
              </a:tblGrid>
              <a:tr h="221000">
                <a:tc gridSpan="2"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캠플렉스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페이지명</a:t>
                      </a:r>
                      <a:endParaRPr lang="ko-KR" sz="1000" i="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취소 사유 통계</a:t>
                      </a:r>
                      <a:endParaRPr lang="ko-KR" sz="1000" b="1" i="0" kern="120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rgbClr val="D8D8D8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 넘버</a:t>
                      </a:r>
                      <a:endParaRPr lang="ko-KR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en-US" altLang="ko-KR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02</a:t>
                      </a:r>
                      <a:r>
                        <a:rPr lang="ko-KR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  </a:t>
                      </a: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통계</a:t>
                      </a:r>
                      <a:r>
                        <a:rPr lang="ko-KR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 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lang="ko-KR" sz="1000" i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김 도 윤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</a:tr>
              <a:tr h="221000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경로</a:t>
                      </a:r>
                      <a:endParaRPr lang="ko-KR" sz="1000" i="0">
                        <a:solidFill>
                          <a:srgbClr val="0C0C0C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통계  </a:t>
                      </a:r>
                      <a:r>
                        <a:rPr lang="en-US" altLang="ko-KR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&gt; </a:t>
                      </a:r>
                      <a:r>
                        <a:rPr lang="ko-KR" altLang="en-US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취소 사유 통계</a:t>
                      </a: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9347200" y="6486525"/>
            <a:ext cx="2844800" cy="365125"/>
          </a:xfrm>
        </p:spPr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en-US" altLang="en-US"/>
              <a:pPr lvl="0">
                <a:defRPr lang="ko-KR" altLang="en-US"/>
              </a:pPr>
              <a:t>9</a:t>
            </a:fld>
            <a:endParaRPr lang="en-US" altLang="en-US"/>
          </a:p>
        </p:txBody>
      </p:sp>
    </p:spTree>
  </p:cSld>
  <p:clrMapOvr>
    <a:masterClrMapping/>
  </p:clrMapOvr>
  <p:transition/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"/>
      </a:majorFont>
      <a:minorFont>
        <a:latin typeface="함초롬돋움"/>
        <a:ea typeface="함초롬돋움"/>
        <a:cs typeface="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"/>
      </a:majorFont>
      <a:minorFont>
        <a:latin typeface="함초롬돋움"/>
        <a:ea typeface="함초롬돋움"/>
        <a:cs typeface="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2998</ep:Words>
  <ep:PresentationFormat>와이드스크린</ep:PresentationFormat>
  <ep:Paragraphs>1033</ep:Paragraphs>
  <ep:Slides>28</ep:Slides>
  <ep:Notes>9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ep:HeadingPairs>
  <ep:TitlesOfParts>
    <vt:vector size="29" baseType="lpstr">
      <vt:lpstr>한컴오피스</vt:lpstr>
      <vt:lpstr>PowerPoint 프레젠테이션</vt:lpstr>
      <vt:lpstr>PowerPoint 프레젠테이션</vt:lpstr>
      <vt:lpstr>PowerPoint 프레젠테이션</vt:lpstr>
      <vt:lpstr>PowerPoint 프레젠테이션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</vt:vector>
  </ep:TitlesOfParts>
  <ep:HyperlinkBase/>
  <ep:Application>Hancom Office Hanshow 2014</ep:Application>
  <ep:AppVersion>0900.0000.01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2021-12-02T04:12:39.000</dcterms:created>
  <dc:creator>a</dc:creator>
  <cp:lastModifiedBy>a</cp:lastModifiedBy>
  <dcterms:modified xsi:type="dcterms:W3CDTF">2021-12-23T07:17:45.243</dcterms:modified>
  <cp:revision>175</cp:revision>
  <dc:title>통계</dc:title>
</cp:coreProperties>
</file>