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vertBarState="minimized">
    <p:restoredLeft sz="4450"/>
    <p:restoredTop sz="99767"/>
  </p:normalViewPr>
  <p:slideViewPr>
    <p:cSldViewPr snapToObjects="1">
      <p:cViewPr>
        <p:scale>
          <a:sx n="100" d="100"/>
          <a:sy n="100" d="100"/>
        </p:scale>
        <p:origin x="1656" y="354"/>
      </p:cViewPr>
      <p:guideLst>
        <p:guide orient="horz" pos="2154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presProps" Target="presProps.xml"  /><Relationship Id="rId32" Type="http://schemas.openxmlformats.org/officeDocument/2006/relationships/viewProps" Target="viewProps.xml"  /><Relationship Id="rId33" Type="http://schemas.openxmlformats.org/officeDocument/2006/relationships/theme" Target="theme/theme1.xml"  /><Relationship Id="rId34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1.xlsx"  /></Relationships>
</file>

<file path=ppt/charts/_rels/chart2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2.xlsx"  /></Relationships>
</file>

<file path=ppt/charts/_rels/chart3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3.xlsx"  /></Relationships>
</file>

<file path=ppt/charts/chart1.xml><?xml version="1.0" encoding="utf-8"?>
<c:chartSpace xmlns:r="http://schemas.openxmlformats.org/officeDocument/2006/relationships" xmlns:a="http://schemas.openxmlformats.org/drawingml/2006/main" xmlns:c="http://schemas.openxmlformats.org/drawingml/2006/chart" xmlns:cdr="http://schemas.openxmlformats.org/drawingml/2006/chartDrawing"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layout>
        <c:manualLayout>
          <c:xMode val="edge"/>
          <c:yMode val="edge"/>
          <c:x val="0.40276792645454407"/>
          <c:y val="0"/>
        </c:manualLayout>
      </c:layout>
      <c:overlay val="0"/>
      <c:spPr/>
      <c:txPr>
        <a:bodyPr/>
        <a:lstStyle/>
        <a:p>
          <a:pPr>
            <a:defRPr sz="1200" b="0" i="0"/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2157474011182785"/>
          <c:y val="0.31217837333679199"/>
          <c:w val="0.54869425296783447"/>
          <c:h val="0.336510181427001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월별 매출</c:v>
                </c:pt>
              </c:strCache>
            </c:strRef>
          </c:tx>
          <c:dPt>
            <c:idx val="0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1"/>
            <c:invertIfNegative val="0"/>
            <c:bubble3D val="0"/>
            <c:spPr>
              <a:solidFill>
                <a:srgbClr val="ff6600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ff00"/>
              </a:solidFill>
            </c:spPr>
          </c:dPt>
          <c:invertIfNegative val="0"/>
          <c:cat>
            <c:strRef>
              <c:f>Sheet1!$A$2:$A$4</c:f>
              <c:strCache>
                <c:ptCount val="3"/>
                <c:pt idx="0">
                  <c:v>이번달</c:v>
                </c:pt>
                <c:pt idx="1">
                  <c:v>저번달</c:v>
                </c:pt>
                <c:pt idx="2">
                  <c:v>2달전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</c:v>
                </c:pt>
                <c:pt idx="1">
                  <c:v>20</c:v>
                </c:pt>
                <c:pt idx="2">
                  <c:v>30</c:v>
                </c:pt>
              </c:numCache>
            </c:numRef>
          </c:val>
        </c:ser>
        <c:dLbls>
          <c:delete val="0"/>
          <c:showLegendKey val="0"/>
          <c:showVal val="0"/>
          <c:showCatName val="0"/>
          <c:showSerName val="0"/>
          <c:showPercent val="0"/>
          <c:showBubbleSize val="0"/>
          <c:separator xml:space="preserve">, </c:separator>
          <c:showLeaderLines val="0"/>
        </c:dLbls>
        <c:gapWidth val="150"/>
        <c:overlap val="18"/>
        <c:axId val="226702112"/>
        <c:axId val="226702504"/>
      </c:barChart>
      <c:catAx>
        <c:axId val="226702112"/>
        <c:scaling>
          <c:orientation val="minMax"/>
        </c:scaling>
        <c:axPos val="b"/>
        <c:crossAx val="226702504"/>
        <c:delete val="0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0" i="0"/>
            </a:pPr>
            <a:r>
              <a:rPr lang="ko-KR" altLang="en-US" dirty="0" smtClean="0"/>
              <a:t>편집할 수 없습니다.</a:t>
            </a:r>
            <a:endParaRPr lang="ko-KR"/>
          </a:p>
        </c:txPr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26702504"/>
        <c:scaling>
          <c:orientation val="minMax"/>
        </c:scaling>
        <c:axPos val="l"/>
        <c:crossAx val="226702112"/>
        <c:delete val="0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 b="0" i="0"/>
            </a:pPr>
            <a:r>
              <a:rPr lang="ko-KR" altLang="en-US" dirty="0" smtClean="0"/>
              <a:t>편집할 수 없습니다.</a:t>
            </a:r>
            <a:endParaRPr lang="ko-KR"/>
          </a:p>
        </c:txPr>
        <c:crosses val="autoZero"/>
        <c:crossBetween val="between"/>
      </c:valAx>
      <c:spPr/>
    </c:plotArea>
    <c:legend>
      <c:legendPos val="r"/>
      <c:layout>
        <c:manualLayout>
          <c:xMode val="edge"/>
          <c:yMode val="edge"/>
          <c:x val="0.74257278442382813"/>
          <c:y val="0.37803471088409424"/>
          <c:w val="0.25742721557617188"/>
          <c:h val="0.17843474447727203"/>
        </c:manualLayout>
      </c:layout>
      <c:overlay val="0"/>
      <c:spPr/>
      <c:txPr>
        <a:bodyPr/>
        <a:lstStyle/>
        <a:p>
          <a:pPr>
            <a:defRPr sz="1000" b="0" i="0"/>
          </a:pPr>
          <a:r>
            <a:rPr lang="ko-KR" altLang="en-US" dirty="0" smtClean="0"/>
            <a:t>편집할 수 없습니다.</a:t>
          </a:r>
          <a:endParaRPr lang="ko-KR"/>
        </a:p>
      </c:txPr>
    </c:legend>
    <c:dispBlanksAs val="gap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r="http://schemas.openxmlformats.org/officeDocument/2006/relationships" xmlns:a="http://schemas.openxmlformats.org/drawingml/2006/main" xmlns:c="http://schemas.openxmlformats.org/drawingml/2006/chart" xmlns:cdr="http://schemas.openxmlformats.org/drawingml/2006/chartDrawing"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layout>
        <c:manualLayout>
          <c:xMode val="edge"/>
          <c:yMode val="edge"/>
          <c:x val="0.40821856260299683"/>
          <c:y val="0"/>
        </c:manualLayout>
      </c:layout>
      <c:overlay val="0"/>
      <c:txPr>
        <a:bodyPr/>
        <a:lstStyle/>
        <a:p>
          <a:pPr>
            <a:defRPr sz="1200" b="0" i="0"/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캠핑존</c:v>
                </c:pt>
              </c:strCache>
            </c:strRef>
          </c:tx>
          <c:explosion val="0"/>
          <c:cat>
            <c:strRef>
              <c:f>Sheet1!$A$2:$A$4</c:f>
              <c:strCache>
                <c:ptCount val="3"/>
                <c:pt idx="0">
                  <c:v>오토캠핑</c:v>
                </c:pt>
                <c:pt idx="1">
                  <c:v>글램핑</c:v>
                </c:pt>
                <c:pt idx="2">
                  <c:v>차박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5</c:v>
                </c:pt>
                <c:pt idx="2">
                  <c:v>2</c:v>
                </c:pt>
              </c:numCache>
            </c:numRef>
          </c:val>
        </c:ser>
        <c:dLbls>
          <c:delete val="0"/>
          <c:showLegendKey val="0"/>
          <c:showVal val="0"/>
          <c:showCatName val="0"/>
          <c:showSerName val="0"/>
          <c:showPercent val="0"/>
          <c:showBubbleSize val="0"/>
          <c:separator xml:space="preserve">, </c:separator>
          <c:showLeaderLines val="0"/>
        </c:dLbls>
        <c:firstSliceAng val="0"/>
      </c:pieChart>
    </c:plotArea>
    <c:legend>
      <c:legendPos val="r"/>
      <c:layout>
        <c:manualLayout>
          <c:xMode val="edge"/>
          <c:yMode val="edge"/>
          <c:x val="0.71152240037918091"/>
          <c:y val="0.24479515850543976"/>
          <c:w val="0.25544121861457825"/>
          <c:h val="0.67399317026138306"/>
        </c:manualLayout>
      </c:layout>
      <c:overlay val="0"/>
      <c:spPr/>
      <c:txPr>
        <a:bodyPr/>
        <a:lstStyle/>
        <a:p>
          <a:pPr>
            <a:defRPr sz="1000" b="0" i="0"/>
          </a:pPr>
          <a:r>
            <a:rPr lang="ko-KR" altLang="en-US" dirty="0" smtClean="0"/>
            <a:t>편집할 수 없습니다.</a:t>
          </a:r>
          <a:endParaRPr lang="ko-KR"/>
        </a:p>
      </c:txPr>
    </c:legend>
    <c:dispBlanksAs val="gap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r="http://schemas.openxmlformats.org/officeDocument/2006/relationships" xmlns:a="http://schemas.openxmlformats.org/drawingml/2006/main" xmlns:c="http://schemas.openxmlformats.org/drawingml/2006/chart" xmlns:cdr="http://schemas.openxmlformats.org/drawingml/2006/chartDrawing"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layout>
        <c:manualLayout>
          <c:xMode val="edge"/>
          <c:yMode val="edge"/>
          <c:x val="0.38167291879653931"/>
          <c:y val="0.047017943114042282"/>
        </c:manualLayout>
      </c:layout>
      <c:overlay val="0"/>
      <c:spPr/>
      <c:txPr>
        <a:bodyPr/>
        <a:lstStyle/>
        <a:p>
          <a:pPr>
            <a:defRPr sz="1200" b="0" i="0"/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3458289206027985"/>
          <c:y val="0.28951692581176758"/>
          <c:w val="0.57549953460693359"/>
          <c:h val="0.425987869501113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취소 사유</c:v>
                </c:pt>
              </c:strCache>
            </c:strRef>
          </c:tx>
          <c:spPr>
            <a:solidFill>
              <a:srgbClr val="ff6600"/>
            </a:solidFill>
          </c:spPr>
          <c:dPt>
            <c:idx val="0"/>
            <c:invertIfNegative val="0"/>
            <c:bubble3D val="0"/>
            <c:spPr>
              <a:solidFill>
                <a:srgbClr val="0000ff"/>
              </a:solidFill>
            </c:spPr>
          </c:dPt>
          <c:dPt>
            <c:idx val="1"/>
            <c:invertIfNegative val="0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6">
                  <a:lumMod val="90000"/>
                </a:schemeClr>
              </a:solidFill>
            </c:spPr>
          </c:dPt>
          <c:invertIfNegative val="0"/>
          <c:cat>
            <c:strRef>
              <c:f>Sheet1!$A$2:$A$5</c:f>
              <c:strCache>
                <c:ptCount val="4"/>
                <c:pt idx="0">
                  <c:v>개인사유</c:v>
                </c:pt>
                <c:pt idx="1">
                  <c:v>날짜변경</c:v>
                </c:pt>
                <c:pt idx="2">
                  <c:v>천재지변</c:v>
                </c:pt>
                <c:pt idx="3">
                  <c:v>기타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0</c:v>
                </c:pt>
                <c:pt idx="3">
                  <c:v>8</c:v>
                </c:pt>
              </c:numCache>
            </c:numRef>
          </c:val>
        </c:ser>
        <c:dLbls>
          <c:delete val="0"/>
          <c:showLegendKey val="0"/>
          <c:showVal val="0"/>
          <c:showCatName val="0"/>
          <c:showSerName val="0"/>
          <c:showPercent val="0"/>
          <c:showBubbleSize val="0"/>
          <c:separator xml:space="preserve">, </c:separator>
          <c:showLeaderLines val="0"/>
        </c:dLbls>
        <c:gapWidth val="150"/>
        <c:overlap val="0"/>
        <c:axId val="226317776"/>
        <c:axId val="334437520"/>
      </c:barChart>
      <c:catAx>
        <c:axId val="226317776"/>
        <c:scaling>
          <c:orientation val="minMax"/>
        </c:scaling>
        <c:axPos val="b"/>
        <c:crossAx val="334437520"/>
        <c:delete val="0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800" b="0" i="0"/>
            </a:pPr>
            <a:r>
              <a:rPr lang="ko-KR" altLang="en-US" dirty="0" smtClean="0"/>
              <a:t>편집할 수 없습니다.</a:t>
            </a:r>
            <a:endParaRPr lang="ko-KR"/>
          </a:p>
        </c:txPr>
        <c:crosses val="autoZero"/>
        <c:auto val="1"/>
        <c:lblAlgn val="ctr"/>
        <c:lblOffset val="100"/>
        <c:tickLblSkip val="1"/>
        <c:tickMarkSkip val="1"/>
      </c:catAx>
      <c:valAx>
        <c:axId val="334437520"/>
        <c:scaling>
          <c:orientation val="minMax"/>
        </c:scaling>
        <c:axPos val="l"/>
        <c:crossAx val="226317776"/>
        <c:delete val="0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 b="0" i="0"/>
            </a:pPr>
            <a:r>
              <a:rPr lang="ko-KR" altLang="en-US" dirty="0" smtClean="0"/>
              <a:t>편집할 수 없습니다.</a:t>
            </a:r>
            <a:endParaRPr lang="ko-KR"/>
          </a:p>
        </c:txPr>
        <c:crosses val="autoZero"/>
        <c:crossBetween val="between"/>
      </c:valAx>
      <c:spPr/>
    </c:plotArea>
    <c:legend>
      <c:legendPos val="r"/>
      <c:layout>
        <c:manualLayout>
          <c:xMode val="edge"/>
          <c:yMode val="edge"/>
          <c:x val="0.74446403980255127"/>
          <c:y val="0.38285064697265625"/>
          <c:w val="0.25182551145553589"/>
          <c:h val="0.15834935009479523"/>
        </c:manualLayout>
      </c:layout>
      <c:overlay val="0"/>
      <c:spPr/>
      <c:txPr>
        <a:bodyPr/>
        <a:lstStyle/>
        <a:p>
          <a:pPr>
            <a:defRPr sz="1000" b="0" i="0"/>
          </a:pPr>
          <a:r>
            <a:rPr lang="ko-KR" altLang="en-US" dirty="0" smtClean="0"/>
            <a:t>편집할 수 없습니다.</a:t>
          </a:r>
          <a:endParaRPr lang="ko-KR"/>
        </a:p>
      </c:txPr>
    </c:legend>
    <c:dispBlanksAs val="gap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2021-12-30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13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14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15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17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18</a:t>
            </a:fld>
            <a:endParaRPr lang="en-US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25</a:t>
            </a:fld>
            <a:endParaRPr lang="en-US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26</a:t>
            </a:fld>
            <a:endParaRPr lang="en-US" altLang="en-US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27</a:t>
            </a:fld>
            <a:endParaRPr lang="en-US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28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C9D8-6061-4192-A60D-A4A4CCAC1D94}" type="datetime1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6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0EAF-3A10-493D-B65A-2E044B6782F3}" type="datetime1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8" y="2214564"/>
            <a:ext cx="6477023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FE48-92F1-49BB-A0E5-2A82A44F1332}" type="datetime1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5667-7A2A-4EE8-AA26-C191A1665439}" type="datetime1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0C93-C199-40A9-AAF9-E85F8B6ED2F3}" type="datetime1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8EE4-97DB-42C5-88DA-EFBD19A23C55}" type="datetime1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6785F-48F8-45BD-B3BE-D9C07BC35D41}" type="datetime1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51C9-21BF-4EAB-82A2-F2D877824091}" type="datetime1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8AE2-8420-428F-8628-84124F73B5EA}" type="datetime1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8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27C1-4D42-461D-ADAC-5F37AEBC92F7}" type="datetime1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8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7" y="3984220"/>
            <a:ext cx="53848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C31-9E3E-44E1-B6FC-4CC8FB277400}" type="datetime1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40F-F207-4FE0-9833-F664D6B3913E}" type="datetime1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D921F-1808-47AA-B537-FBB1D2142126}" type="datetime1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image" Target="../media/image1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image" Target="../media/image1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hyperlink" Target="mailto:berner***@gmail.com" TargetMode="External" /><Relationship Id="rId4" Type="http://schemas.openxmlformats.org/officeDocument/2006/relationships/image" Target="../media/image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image" Target="../media/image1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image" Target="../media/image1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6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7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7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image" Target="../media/image1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image" Target="../media/image1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1.xml"  /><Relationship Id="rId3" Type="http://schemas.openxmlformats.org/officeDocument/2006/relationships/chart" Target="../charts/chart2.xml"  /><Relationship Id="rId4" Type="http://schemas.openxmlformats.org/officeDocument/2006/relationships/chart" Target="../charts/chart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40" y="0"/>
            <a:ext cx="10808609" cy="6858000"/>
          </a:xfrm>
          <a:prstGeom prst="rect">
            <a:avLst/>
          </a:prstGeom>
        </p:spPr>
      </p:pic>
      <p:sp>
        <p:nvSpPr>
          <p:cNvPr id="7" name="Google Shape;80;p1"/>
          <p:cNvSpPr/>
          <p:nvPr/>
        </p:nvSpPr>
        <p:spPr>
          <a:xfrm>
            <a:off x="983290" y="719289"/>
            <a:ext cx="10324829" cy="5762324"/>
          </a:xfrm>
          <a:prstGeom prst="rect">
            <a:avLst/>
          </a:prstGeom>
          <a:solidFill>
            <a:schemeClr val="dk1">
              <a:alpha val="5686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err="1">
                <a:solidFill>
                  <a:schemeClr val="bg1"/>
                </a:solidFill>
              </a:rPr>
              <a:t>캠플렉스</a:t>
            </a:r>
            <a:r>
              <a:rPr lang="ko-KR" altLang="en-US" dirty="0">
                <a:solidFill>
                  <a:schemeClr val="bg1"/>
                </a:solidFill>
              </a:rPr>
              <a:t> 관리자</a:t>
            </a:r>
          </a:p>
          <a:p>
            <a:pPr>
              <a:defRPr lang="ko-KR" altLang="en-US"/>
            </a:pPr>
            <a:r>
              <a:rPr lang="ko-KR" altLang="en-US" dirty="0">
                <a:solidFill>
                  <a:schemeClr val="bg1"/>
                </a:solidFill>
              </a:rPr>
              <a:t>페이지 스토리 보드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87875" y="3933064"/>
            <a:ext cx="208743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2200" b="1">
                <a:solidFill>
                  <a:schemeClr val="bg1"/>
                </a:solidFill>
              </a:rPr>
              <a:t>작성자 : 김도윤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340089" y="6496050"/>
            <a:ext cx="28448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88140" y="0"/>
            <a:ext cx="10808609" cy="6858000"/>
          </a:xfrm>
          <a:prstGeom prst="rect">
            <a:avLst/>
          </a:prstGeom>
        </p:spPr>
      </p:pic>
      <p:sp>
        <p:nvSpPr>
          <p:cNvPr id="4" name="Google Shape;80;p1"/>
          <p:cNvSpPr/>
          <p:nvPr/>
        </p:nvSpPr>
        <p:spPr>
          <a:xfrm>
            <a:off x="983290" y="719289"/>
            <a:ext cx="10324829" cy="5762324"/>
          </a:xfrm>
          <a:prstGeom prst="rect">
            <a:avLst/>
          </a:prstGeom>
          <a:solidFill>
            <a:schemeClr val="dk1">
              <a:alpha val="56860"/>
            </a:scheme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334681" y="6492875"/>
            <a:ext cx="28448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882" y="1"/>
            <a:ext cx="9141233" cy="98069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883" y="442001"/>
            <a:ext cx="1546739" cy="538693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회원 관리</a:t>
            </a:r>
            <a:endParaRPr lang="ko-KR" altLang="en-US" sz="1700" b="1" u="sng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31441" y="1544571"/>
            <a:ext cx="1106044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524883" y="1484756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25736" y="1618486"/>
            <a:ext cx="927928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회원 정보</a:t>
            </a:r>
            <a:endParaRPr lang="ko-KR" altLang="en-US" sz="1400" u="sng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graphicFrame>
        <p:nvGraphicFramePr>
          <p:cNvPr id="35" name="Google Shape;375;p12"/>
          <p:cNvGraphicFramePr/>
          <p:nvPr/>
        </p:nvGraphicFramePr>
        <p:xfrm>
          <a:off x="4164449" y="1765553"/>
          <a:ext cx="5388798" cy="286663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69293"/>
                <a:gridCol w="1183101"/>
                <a:gridCol w="1008112"/>
                <a:gridCol w="1728192"/>
                <a:gridCol w="900100"/>
              </a:tblGrid>
              <a:tr h="264675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1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번호</a:t>
                      </a:r>
                      <a:endParaRPr lang="ko-KR" altLang="en-US" sz="600" b="1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1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</a:t>
                      </a:r>
                      <a:endParaRPr lang="ko-KR" altLang="en-US" sz="600" b="1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1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회원명</a:t>
                      </a:r>
                      <a:endParaRPr lang="ko-KR" altLang="en-US" sz="600" b="1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1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전화번호</a:t>
                      </a:r>
                      <a:endParaRPr lang="ko-KR" altLang="en-US" sz="600" b="1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1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가입일</a:t>
                      </a:r>
                      <a:endParaRPr lang="ko-KR" altLang="en-US" sz="600" b="1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</a:tr>
              <a:tr h="219885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lang="ko-KR" altLang="en-US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usr***@naver.com</a:t>
                      </a:r>
                      <a:endParaRPr lang="en-US" alt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강백호</a:t>
                      </a:r>
                      <a:endParaRPr lang="ko-KR" altLang="en-US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010****1145</a:t>
                      </a:r>
                      <a:endParaRPr lang="en-US" alt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/12/01</a:t>
                      </a:r>
                      <a:endParaRPr lang="ko-KR" altLang="en-US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264675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testm***@naver.com</a:t>
                      </a:r>
                      <a:endParaRPr lang="en-US" alt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손흥민</a:t>
                      </a:r>
                      <a:endParaRPr lang="ko-KR" altLang="en-US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010****9821</a:t>
                      </a:r>
                      <a:endParaRPr lang="en-US" alt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/11/28</a:t>
                      </a:r>
                      <a:endParaRPr lang="ko-KR" altLang="en-US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264675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berner***@gmail.com</a:t>
                      </a:r>
                      <a:endParaRPr lang="en-US" alt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김도윤</a:t>
                      </a:r>
                      <a:endParaRPr lang="ko-KR" altLang="en-US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010****2285</a:t>
                      </a:r>
                      <a:endParaRPr lang="en-US" altLang="ko-KR" sz="600" b="0" i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/11/11</a:t>
                      </a:r>
                      <a:endParaRPr lang="ko-KR" altLang="en-US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264675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exam***@gmail.com</a:t>
                      </a:r>
                      <a:endParaRPr lang="en-US" alt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유재석</a:t>
                      </a:r>
                      <a:endParaRPr lang="ko-KR" altLang="en-US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0</a:t>
                      </a:r>
                      <a:r>
                        <a:rPr lang="en-US" altLang="ko-KR" sz="600" b="0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10****1245</a:t>
                      </a:r>
                      <a:endParaRPr lang="en-US" altLang="ko-KR" sz="600" b="0" i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/10/30</a:t>
                      </a:r>
                      <a:endParaRPr lang="ko-KR" altLang="en-US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264675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tes***@protonmail.com</a:t>
                      </a:r>
                      <a:endParaRPr lang="en-US" alt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박명수</a:t>
                      </a:r>
                      <a:endParaRPr lang="ko-KR" altLang="en-US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010****3536</a:t>
                      </a:r>
                      <a:endParaRPr lang="en-US" altLang="ko-KR" sz="600" b="0" i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/10/30</a:t>
                      </a:r>
                      <a:endParaRPr lang="ko-KR" altLang="en-US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264675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  <a:endParaRPr 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na***@hanmail.com</a:t>
                      </a:r>
                      <a:endParaRPr lang="en-US" alt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신동엽</a:t>
                      </a:r>
                      <a:endParaRPr lang="ko-KR" altLang="en-US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010****4579</a:t>
                      </a:r>
                      <a:endParaRPr lang="en-US" altLang="ko-KR" sz="600" b="0" i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/10/27</a:t>
                      </a:r>
                      <a:endParaRPr lang="ko-KR" altLang="en-US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264675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7</a:t>
                      </a:r>
                      <a:endParaRPr 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h***@naver.com</a:t>
                      </a:r>
                      <a:endParaRPr lang="en-US" alt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홍석천</a:t>
                      </a:r>
                      <a:endParaRPr lang="ko-KR" altLang="en-US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010****6357</a:t>
                      </a:r>
                      <a:endParaRPr lang="en-US" alt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/10/14</a:t>
                      </a:r>
                      <a:endParaRPr lang="ko-KR" altLang="en-US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264675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8</a:t>
                      </a:r>
                      <a:endParaRPr 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kim****@kakao.com</a:t>
                      </a:r>
                      <a:endParaRPr lang="en-US" alt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김희원</a:t>
                      </a:r>
                      <a:endParaRPr lang="ko-KR" altLang="en-US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010****0914</a:t>
                      </a:r>
                      <a:endParaRPr lang="en-US" alt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/10/13</a:t>
                      </a:r>
                      <a:endParaRPr lang="ko-KR" altLang="en-US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264675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9</a:t>
                      </a:r>
                      <a:endParaRPr 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b***@nate.com</a:t>
                      </a:r>
                      <a:endParaRPr lang="en-US" alt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백종원</a:t>
                      </a:r>
                      <a:endParaRPr lang="ko-KR" altLang="en-US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010****4128</a:t>
                      </a:r>
                      <a:endParaRPr lang="en-US" alt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/09/29</a:t>
                      </a:r>
                      <a:endParaRPr lang="ko-KR" altLang="en-US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264675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10</a:t>
                      </a:r>
                      <a:endParaRPr 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se***@gmail.com</a:t>
                      </a:r>
                      <a:endParaRPr lang="en-US" alt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박세훈</a:t>
                      </a:r>
                      <a:endParaRPr lang="ko-KR" altLang="en-US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010****7787</a:t>
                      </a:r>
                      <a:endParaRPr lang="en-US" altLang="ko-KR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/09/28</a:t>
                      </a:r>
                      <a:endParaRPr lang="ko-KR" altLang="en-US" sz="6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</a:tbl>
          </a:graphicData>
        </a:graphic>
      </p:graphicFrame>
      <p:grpSp>
        <p:nvGrpSpPr>
          <p:cNvPr id="36" name="Google Shape;376;p12"/>
          <p:cNvGrpSpPr/>
          <p:nvPr/>
        </p:nvGrpSpPr>
        <p:grpSpPr>
          <a:xfrm rot="0">
            <a:off x="5389417" y="4714249"/>
            <a:ext cx="2938862" cy="205114"/>
            <a:chOff x="3288158" y="2565336"/>
            <a:chExt cx="2938862" cy="205114"/>
          </a:xfrm>
        </p:grpSpPr>
        <p:pic>
          <p:nvPicPr>
            <p:cNvPr id="37" name="Google Shape;377;p12"/>
            <p:cNvPicPr/>
            <p:nvPr/>
          </p:nvPicPr>
          <p:blipFill rotWithShape="1">
            <a:blip r:embed="rId2">
              <a:alphaModFix/>
            </a:blip>
            <a:srcRect/>
            <a:stretch>
              <a:fillRect/>
            </a:stretch>
          </p:blipFill>
          <p:spPr>
            <a:xfrm>
              <a:off x="3288158" y="2565336"/>
              <a:ext cx="2938862" cy="205114"/>
            </a:xfrm>
            <a:prstGeom prst="rect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/>
            </a:ln>
          </p:spPr>
        </p:pic>
        <p:sp>
          <p:nvSpPr>
            <p:cNvPr id="38" name="Google Shape;378;p12"/>
            <p:cNvSpPr/>
            <p:nvPr/>
          </p:nvSpPr>
          <p:spPr>
            <a:xfrm>
              <a:off x="3809142" y="2590494"/>
              <a:ext cx="239949" cy="148981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en-US" altLang="ko-KR" sz="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lang="en-US" altLang="ko-KR"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42" name="Google Shape;117;p6"/>
          <p:cNvGraphicFramePr/>
          <p:nvPr/>
        </p:nvGraphicFramePr>
        <p:xfrm>
          <a:off x="2855595" y="5002636"/>
          <a:ext cx="7814155" cy="18467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05"/>
                <a:gridCol w="7440950"/>
              </a:tblGrid>
              <a:tr h="209675">
                <a:tc gridSpan="2"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lang="ko-KR" sz="1000" b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  <a:tr h="338868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lang="ko-KR" altLang="en-US"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회원 관리 페이지에는 회원 정보 리스트를 조회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88032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lang="ko-KR" altLang="en-US"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리스트는 최신 가입일자 순으로 기본 정렬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52028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lang="ko-KR" altLang="en-US"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회원명을 키워드로 검색 가능, 검색 기본값은 최근 가입일 순으로 출력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400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lang="ko-KR" altLang="en-US"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한 페이지에 보여질 회원 수는 10명으로 하단의 숫자 2 를 클릭하면 11번부터 20번까지의 리스트를 출력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&lt;&lt; , &gt;&gt;버튼은 첫 페이지, 마지막 페이지로 이동하고 &lt; , &gt; 버튼은 이전 목록과 다음 목록으로 이동 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400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리스트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750px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520px</a:t>
                      </a:r>
                      <a:endParaRPr lang="en-US" alt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8784468" y="1772816"/>
            <a:ext cx="709488" cy="274319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Google Shape;141;p6"/>
          <p:cNvSpPr/>
          <p:nvPr/>
        </p:nvSpPr>
        <p:spPr>
          <a:xfrm>
            <a:off x="8713912" y="1641834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303900" y="4655957"/>
            <a:ext cx="3168396" cy="274319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6" name="Google Shape;141;p6"/>
          <p:cNvSpPr/>
          <p:nvPr/>
        </p:nvSpPr>
        <p:spPr>
          <a:xfrm>
            <a:off x="5197343" y="4570231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" name="Google Shape;119;p6"/>
          <p:cNvGraphicFramePr/>
          <p:nvPr/>
        </p:nvGraphicFramePr>
        <p:xfrm>
          <a:off x="1524882" y="1"/>
          <a:ext cx="9141232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657"/>
                <a:gridCol w="745449"/>
                <a:gridCol w="748173"/>
                <a:gridCol w="2275637"/>
                <a:gridCol w="961184"/>
                <a:gridCol w="1904524"/>
                <a:gridCol w="655501"/>
                <a:gridCol w="1298107"/>
              </a:tblGrid>
              <a:tr h="221000">
                <a:tc gridSpan="2"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  <a:endParaRPr lang="ko-KR" altLang="en-US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 정보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03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회원 관리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  <a:endParaRPr lang="ko-KR" altLang="en-US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 vert="horz" lIns="77950" tIns="34300" rIns="779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회원정보</a:t>
                      </a:r>
                      <a:endParaRPr lang="ko-KR" altLang="en-US" sz="1000" b="1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4572000" y="1376055"/>
            <a:ext cx="906566" cy="242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 sz="100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33290" y="1357805"/>
            <a:ext cx="541496" cy="240653"/>
          </a:xfrm>
          <a:prstGeom prst="rect">
            <a:avLst/>
          </a:prstGeom>
          <a:solidFill>
            <a:srgbClr val="315f97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bg1"/>
                </a:solidFill>
              </a:rPr>
              <a:t>검색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49" name="모서리가 둥근 직사각형 14"/>
          <p:cNvSpPr/>
          <p:nvPr/>
        </p:nvSpPr>
        <p:spPr>
          <a:xfrm>
            <a:off x="4512539" y="1310986"/>
            <a:ext cx="1562247" cy="323619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0" name="Google Shape;141;p6"/>
          <p:cNvSpPr/>
          <p:nvPr/>
        </p:nvSpPr>
        <p:spPr>
          <a:xfrm>
            <a:off x="4387250" y="1209491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84239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  <p:sp>
        <p:nvSpPr>
          <p:cNvPr id="51" name="TextBox 38"/>
          <p:cNvSpPr txBox="1"/>
          <p:nvPr/>
        </p:nvSpPr>
        <p:spPr>
          <a:xfrm>
            <a:off x="5854409" y="980728"/>
            <a:ext cx="1865352" cy="364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회원 리스트</a:t>
            </a:r>
            <a:endParaRPr lang="ko-KR" altLang="en-US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88140" y="0"/>
            <a:ext cx="10808609" cy="6858000"/>
          </a:xfrm>
          <a:prstGeom prst="rect">
            <a:avLst/>
          </a:prstGeom>
        </p:spPr>
      </p:pic>
      <p:sp>
        <p:nvSpPr>
          <p:cNvPr id="4" name="Google Shape;80;p1"/>
          <p:cNvSpPr/>
          <p:nvPr/>
        </p:nvSpPr>
        <p:spPr>
          <a:xfrm>
            <a:off x="983290" y="719289"/>
            <a:ext cx="10324829" cy="5762324"/>
          </a:xfrm>
          <a:prstGeom prst="rect">
            <a:avLst/>
          </a:prstGeom>
          <a:solidFill>
            <a:schemeClr val="dk1">
              <a:alpha val="56860"/>
            </a:scheme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347200" y="6481613"/>
            <a:ext cx="28448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882" y="442001"/>
            <a:ext cx="9141233" cy="53869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883" y="442001"/>
            <a:ext cx="1546739" cy="538693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예약 관리</a:t>
            </a:r>
            <a:endParaRPr lang="ko-KR" altLang="en-US" sz="1700" b="1" u="sng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3105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31441" y="1544571"/>
            <a:ext cx="1174624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524883" y="1484756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03449" y="1618486"/>
            <a:ext cx="1102616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예약 리스트</a:t>
            </a:r>
            <a:endParaRPr lang="ko-KR" altLang="en-US" sz="1400" u="sng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grpSp>
        <p:nvGrpSpPr>
          <p:cNvPr id="36" name="Google Shape;376;p12"/>
          <p:cNvGrpSpPr/>
          <p:nvPr/>
        </p:nvGrpSpPr>
        <p:grpSpPr>
          <a:xfrm rot="0">
            <a:off x="6429955" y="4314709"/>
            <a:ext cx="661807" cy="258550"/>
            <a:chOff x="3753150" y="2522813"/>
            <a:chExt cx="661807" cy="258550"/>
          </a:xfrm>
        </p:grpSpPr>
        <p:pic>
          <p:nvPicPr>
            <p:cNvPr id="37" name="Google Shape;377;p12"/>
            <p:cNvPicPr/>
            <p:nvPr/>
          </p:nvPicPr>
          <p:blipFill rotWithShape="1">
            <a:blip r:embed="rId3">
              <a:alphaModFix/>
            </a:blip>
            <a:srcRect l="15820" t="-20730" r="61660" b="-5320"/>
            <a:stretch>
              <a:fillRect/>
            </a:stretch>
          </p:blipFill>
          <p:spPr>
            <a:xfrm>
              <a:off x="3753150" y="2522813"/>
              <a:ext cx="661807" cy="258550"/>
            </a:xfrm>
            <a:prstGeom prst="rect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/>
            </a:ln>
          </p:spPr>
        </p:pic>
        <p:sp>
          <p:nvSpPr>
            <p:cNvPr id="38" name="Google Shape;378;p12"/>
            <p:cNvSpPr/>
            <p:nvPr/>
          </p:nvSpPr>
          <p:spPr>
            <a:xfrm>
              <a:off x="3809142" y="2590494"/>
              <a:ext cx="239949" cy="148981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en-US" altLang="ko-KR" sz="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lang="en-US" altLang="ko-KR"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42" name="Google Shape;117;p6"/>
          <p:cNvGraphicFramePr/>
          <p:nvPr/>
        </p:nvGraphicFramePr>
        <p:xfrm>
          <a:off x="2853691" y="5059493"/>
          <a:ext cx="7814336" cy="179850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386"/>
                <a:gridCol w="7440950"/>
              </a:tblGrid>
              <a:tr h="209675">
                <a:tc gridSpan="2"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lang="ko-KR" sz="1000" b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  <a:tr h="410905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 관리를 클릭하면 예약관리 메인으로 실시간 예약 카테고리가 자동 출력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실시간 예약 페이지에는 회원들이 예약하고 입금까지 완료된 것들만 리스트로 출력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29890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회원아이디, 예약시작날짜 오늘날짜를 키워드로 검색, 검색 기본값은 예약일이 최근일자 기준으로 출력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1059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한 페이지에 보여질 예약 수는 5개로 하단의 숫자 2 를 클릭하면 그 다음 5개의 리스트를 출력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05653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리스트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750px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320px</a:t>
                      </a:r>
                      <a:endParaRPr lang="en-US" alt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775460" y="2211046"/>
            <a:ext cx="992505" cy="511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신규 예약 </a:t>
            </a:r>
            <a:endParaRPr lang="ko-KR" altLang="en-US" sz="1400">
              <a:solidFill>
                <a:schemeClr val="bg2">
                  <a:lumMod val="10000"/>
                  <a:lumOff val="90000"/>
                </a:schemeClr>
              </a:solidFill>
            </a:endParaRPr>
          </a:p>
          <a:p>
            <a:pPr algn="ctr"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리스트</a:t>
            </a:r>
            <a:endParaRPr lang="ko-KR" altLang="en-US" sz="140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graphicFrame>
        <p:nvGraphicFramePr>
          <p:cNvPr id="52" name="Google Shape;849;p29"/>
          <p:cNvGraphicFramePr/>
          <p:nvPr/>
        </p:nvGraphicFramePr>
        <p:xfrm>
          <a:off x="3731120" y="1716871"/>
          <a:ext cx="6059478" cy="222181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73040"/>
                <a:gridCol w="505883"/>
                <a:gridCol w="1241191"/>
                <a:gridCol w="810122"/>
                <a:gridCol w="810122"/>
                <a:gridCol w="1009560"/>
                <a:gridCol w="1009560"/>
              </a:tblGrid>
              <a:tr h="265353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예약번호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상품명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회원명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총 금액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신청일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시작일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종료일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</a:tr>
              <a:tr h="367675"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003</a:t>
                      </a: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오토</a:t>
                      </a:r>
                      <a:r>
                        <a:rPr lang="en-US" altLang="ko-KR" sz="900" i="0"/>
                        <a:t>A</a:t>
                      </a:r>
                      <a:endParaRPr lang="en-US" altLang="ko-KR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김도윤</a:t>
                      </a: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60,000</a:t>
                      </a: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2021/12/01</a:t>
                      </a: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2022/01/15</a:t>
                      </a: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2022/01/16</a:t>
                      </a:r>
                      <a:endParaRPr lang="ko-KR" altLang="en-US" sz="900" i="0"/>
                    </a:p>
                  </a:txBody>
                  <a:tcPr marL="91450" marR="91450" marT="45725" marB="45725"/>
                </a:tc>
              </a:tr>
              <a:tr h="501025"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002</a:t>
                      </a: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차박</a:t>
                      </a:r>
                      <a:r>
                        <a:rPr lang="en-US" altLang="ko-KR" sz="900" i="0"/>
                        <a:t>B</a:t>
                      </a:r>
                      <a:endParaRPr lang="en-US" altLang="ko-KR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이형민</a:t>
                      </a: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100,000</a:t>
                      </a: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2021/12/01</a:t>
                      </a: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2021/10/11</a:t>
                      </a: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2021/10/12</a:t>
                      </a:r>
                      <a:endParaRPr lang="ko-KR" altLang="en-US" sz="900" i="0"/>
                    </a:p>
                  </a:txBody>
                  <a:tcPr marL="91450" marR="91450" marT="45725" marB="45725"/>
                </a:tc>
              </a:tr>
              <a:tr h="367675"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001</a:t>
                      </a: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글램핑</a:t>
                      </a:r>
                      <a:r>
                        <a:rPr lang="en-US" altLang="ko-KR" sz="900" i="0"/>
                        <a:t>D</a:t>
                      </a:r>
                      <a:endParaRPr lang="en-US" altLang="ko-KR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현용주</a:t>
                      </a: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115,000</a:t>
                      </a: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2021/12/01</a:t>
                      </a: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2021/09/05</a:t>
                      </a: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2021/09/06</a:t>
                      </a:r>
                      <a:endParaRPr lang="ko-KR" altLang="en-US" sz="900" i="0"/>
                    </a:p>
                  </a:txBody>
                  <a:tcPr marL="91450" marR="91450" marT="45725" marB="45725"/>
                </a:tc>
              </a:tr>
              <a:tr h="360044"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</a:tr>
              <a:tr h="360044"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53" name="모서리가 둥근 직사각형 52"/>
          <p:cNvSpPr/>
          <p:nvPr/>
        </p:nvSpPr>
        <p:spPr>
          <a:xfrm>
            <a:off x="6270098" y="4306825"/>
            <a:ext cx="966198" cy="26643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Google Shape;141;p6"/>
          <p:cNvSpPr/>
          <p:nvPr/>
        </p:nvSpPr>
        <p:spPr>
          <a:xfrm>
            <a:off x="6144810" y="4213214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25453" y="2827779"/>
            <a:ext cx="928212" cy="2945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예약 취소</a:t>
            </a:r>
            <a:endParaRPr lang="ko-KR" altLang="en-US" sz="140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graphicFrame>
        <p:nvGraphicFramePr>
          <p:cNvPr id="25" name="Google Shape;119;p6"/>
          <p:cNvGraphicFramePr/>
          <p:nvPr/>
        </p:nvGraphicFramePr>
        <p:xfrm>
          <a:off x="1524882" y="1"/>
          <a:ext cx="9141232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657"/>
                <a:gridCol w="745449"/>
                <a:gridCol w="748173"/>
                <a:gridCol w="2275637"/>
                <a:gridCol w="961184"/>
                <a:gridCol w="1904524"/>
                <a:gridCol w="655501"/>
                <a:gridCol w="1298107"/>
              </a:tblGrid>
              <a:tr h="221000">
                <a:tc gridSpan="2"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  <a:endParaRPr lang="ko-KR" altLang="en-US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리스트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04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예약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  <a:endParaRPr lang="ko-KR" altLang="en-US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 vert="horz" lIns="77950" tIns="34300" rIns="779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리스트</a:t>
                      </a:r>
                      <a:endParaRPr lang="ko-KR" altLang="en-US" sz="1000" b="1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3605209" y="1222514"/>
            <a:ext cx="1554674" cy="242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 sz="100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303900" y="1222514"/>
            <a:ext cx="541496" cy="242431"/>
          </a:xfrm>
          <a:prstGeom prst="rect">
            <a:avLst/>
          </a:prstGeom>
          <a:solidFill>
            <a:srgbClr val="315f97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bg1"/>
                </a:solidFill>
              </a:rPr>
              <a:t>검색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59" name="모서리가 둥근 직사각형 14"/>
          <p:cNvSpPr/>
          <p:nvPr/>
        </p:nvSpPr>
        <p:spPr>
          <a:xfrm>
            <a:off x="3485958" y="1121605"/>
            <a:ext cx="2472881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0" name="Google Shape;141;p6"/>
          <p:cNvSpPr/>
          <p:nvPr/>
        </p:nvSpPr>
        <p:spPr>
          <a:xfrm>
            <a:off x="3354633" y="1020110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8080" y="6492874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13</a:t>
            </a:fld>
            <a:endParaRPr lang="en-US" altLang="en-US"/>
          </a:p>
        </p:txBody>
      </p:sp>
      <p:sp>
        <p:nvSpPr>
          <p:cNvPr id="61" name="TextBox 38"/>
          <p:cNvSpPr txBox="1"/>
          <p:nvPr/>
        </p:nvSpPr>
        <p:spPr>
          <a:xfrm>
            <a:off x="5854409" y="1040995"/>
            <a:ext cx="1865352" cy="366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예약 리스트</a:t>
            </a:r>
            <a:endParaRPr lang="ko-KR" altLang="en-US" b="1"/>
          </a:p>
        </p:txBody>
      </p:sp>
      <p:sp>
        <p:nvSpPr>
          <p:cNvPr id="62" name="이등변 삼각형 61"/>
          <p:cNvSpPr/>
          <p:nvPr/>
        </p:nvSpPr>
        <p:spPr>
          <a:xfrm rot="10714780">
            <a:off x="3649912" y="1270773"/>
            <a:ext cx="164242" cy="144119"/>
          </a:xfrm>
          <a:prstGeom prst="triangle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1"/>
            <a:ext cx="9144000" cy="98069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0" y="442001"/>
            <a:ext cx="1547622" cy="538693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예약 관리</a:t>
            </a:r>
            <a:endParaRPr lang="ko-KR" altLang="en-US" sz="1700" b="1" u="sng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3105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59496" y="2139227"/>
            <a:ext cx="1282065" cy="605732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524000" y="2008055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03449" y="1618486"/>
            <a:ext cx="1102616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예약 리스트</a:t>
            </a:r>
            <a:endParaRPr lang="ko-KR" altLang="en-US" sz="140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graphicFrame>
        <p:nvGraphicFramePr>
          <p:cNvPr id="42" name="Google Shape;117;p6"/>
          <p:cNvGraphicFramePr/>
          <p:nvPr/>
        </p:nvGraphicFramePr>
        <p:xfrm>
          <a:off x="2853691" y="4813347"/>
          <a:ext cx="7814336" cy="204465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386"/>
                <a:gridCol w="7440950"/>
              </a:tblGrid>
              <a:tr h="209675">
                <a:tc gridSpan="2"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lang="ko-KR" sz="1000" b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  <a:tr h="338869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입금 확인 클릭 시 예약 입금 확인 리스트 페이지를 출력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40060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관리자는 입금 여부를 확인 후 예약승인 버튼을 클릭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예약승인 클릭 후 해당 예약은 예약 입금 확인 리스트에서 실시간 예약 리스트로 이동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승인 대기중인 예약 상품이 없는 경우 예약승인 버튼을 비활성화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1059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한 페이지에 보여질 입금 확인 수는 10개로 하단의 숫자 2 를 클릭하면 그 다음 10개의 리스트를 출력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13665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리스트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800px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450px</a:t>
                      </a:r>
                      <a:endParaRPr lang="en-US" alt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524000" y="2211046"/>
            <a:ext cx="1329690" cy="511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신규 예약 </a:t>
            </a:r>
            <a:endParaRPr lang="ko-KR" altLang="en-US" sz="1400" u="sng">
              <a:solidFill>
                <a:schemeClr val="bg2">
                  <a:lumMod val="10000"/>
                  <a:lumOff val="90000"/>
                </a:schemeClr>
              </a:solidFill>
            </a:endParaRPr>
          </a:p>
          <a:p>
            <a:pPr algn="ctr"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리스트</a:t>
            </a:r>
            <a:endParaRPr lang="ko-KR" altLang="en-US" sz="1400" u="sng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graphicFrame>
        <p:nvGraphicFramePr>
          <p:cNvPr id="52" name="Google Shape;849;p29"/>
          <p:cNvGraphicFramePr/>
          <p:nvPr/>
        </p:nvGraphicFramePr>
        <p:xfrm>
          <a:off x="3725876" y="1437443"/>
          <a:ext cx="6265944" cy="251335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20090"/>
                <a:gridCol w="541247"/>
                <a:gridCol w="1327959"/>
                <a:gridCol w="866755"/>
                <a:gridCol w="1080134"/>
                <a:gridCol w="1080134"/>
                <a:gridCol w="649625"/>
              </a:tblGrid>
              <a:tr h="265353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예약번호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상품명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회원명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금액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예약일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종료일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상태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</a:tr>
              <a:tr h="182885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004</a:t>
                      </a: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차박</a:t>
                      </a:r>
                      <a:r>
                        <a:rPr lang="en-US" altLang="ko-KR" sz="900" i="0"/>
                        <a:t>A</a:t>
                      </a:r>
                      <a:endParaRPr lang="en-US" altLang="ko-KR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홍길동</a:t>
                      </a: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40,000</a:t>
                      </a: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2022/01/20</a:t>
                      </a: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2022/01/21</a:t>
                      </a: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예약승인</a:t>
                      </a:r>
                      <a:endParaRPr lang="ko-KR" altLang="en-US" sz="900" i="0"/>
                    </a:p>
                  </a:txBody>
                  <a:tcPr marL="91450" marR="91450" marT="45725" marB="45725" anchor="ctr"/>
                </a:tc>
              </a:tr>
              <a:tr h="182885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 kern="1200" spc="5">
                        <a:solidFill>
                          <a:prstClr val="black"/>
                        </a:solidFill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1450" marR="91450" marT="45725" marB="45725" anchor="ctr"/>
                </a:tc>
              </a:tr>
              <a:tr h="0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 kern="1200" spc="5">
                        <a:solidFill>
                          <a:prstClr val="black"/>
                        </a:solidFill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0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 kern="1200" spc="5">
                        <a:solidFill>
                          <a:prstClr val="black"/>
                        </a:solidFill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0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 kern="1200" spc="5">
                        <a:solidFill>
                          <a:prstClr val="black"/>
                        </a:solidFill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0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 kern="1200" spc="5">
                        <a:solidFill>
                          <a:prstClr val="black"/>
                        </a:solidFill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180022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 kern="1200" spc="5">
                        <a:solidFill>
                          <a:prstClr val="black"/>
                        </a:solidFill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180022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 kern="1200" spc="5">
                        <a:solidFill>
                          <a:prstClr val="black"/>
                        </a:solidFill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180022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 kern="1200" spc="5">
                        <a:solidFill>
                          <a:prstClr val="black"/>
                        </a:solidFill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180022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 kern="1200" spc="5">
                        <a:solidFill>
                          <a:prstClr val="black"/>
                        </a:solidFill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1725453" y="2827779"/>
            <a:ext cx="928212" cy="2945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예약 취소</a:t>
            </a:r>
            <a:endParaRPr lang="ko-KR" altLang="en-US" sz="140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9342196" y="1539123"/>
            <a:ext cx="649624" cy="2411673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8" name="Google Shape;141;p6"/>
          <p:cNvSpPr/>
          <p:nvPr/>
        </p:nvSpPr>
        <p:spPr>
          <a:xfrm>
            <a:off x="9348895" y="1539123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" name="Google Shape;119;p6"/>
          <p:cNvGraphicFramePr/>
          <p:nvPr/>
        </p:nvGraphicFramePr>
        <p:xfrm>
          <a:off x="1524000" y="1"/>
          <a:ext cx="9142116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3"/>
              </a:tblGrid>
              <a:tr h="224643">
                <a:tc gridSpan="2"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  <a:endParaRPr lang="ko-KR" altLang="en-US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입금 확인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04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예약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  <a:endParaRPr lang="ko-KR" altLang="en-US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 vert="horz" lIns="77950" tIns="34300" rIns="779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입금 확인</a:t>
                      </a:r>
                      <a:endParaRPr lang="ko-KR" altLang="en-US" sz="1000" b="1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92874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14</a:t>
            </a:fld>
            <a:endParaRPr lang="en-US" altLang="en-US"/>
          </a:p>
        </p:txBody>
      </p:sp>
      <p:sp>
        <p:nvSpPr>
          <p:cNvPr id="59" name="TextBox 38"/>
          <p:cNvSpPr txBox="1"/>
          <p:nvPr/>
        </p:nvSpPr>
        <p:spPr>
          <a:xfrm>
            <a:off x="5735960" y="1012563"/>
            <a:ext cx="1983801" cy="366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신규 예약 리스트</a:t>
            </a:r>
            <a:endParaRPr lang="ko-KR" altLang="en-US" b="1"/>
          </a:p>
        </p:txBody>
      </p:sp>
      <p:grpSp>
        <p:nvGrpSpPr>
          <p:cNvPr id="60" name="Google Shape;376;p12"/>
          <p:cNvGrpSpPr/>
          <p:nvPr/>
        </p:nvGrpSpPr>
        <p:grpSpPr>
          <a:xfrm rot="0">
            <a:off x="6429955" y="4314709"/>
            <a:ext cx="661807" cy="258550"/>
            <a:chOff x="3753150" y="2522813"/>
            <a:chExt cx="661807" cy="258550"/>
          </a:xfrm>
        </p:grpSpPr>
        <p:pic>
          <p:nvPicPr>
            <p:cNvPr id="61" name="Google Shape;377;p12"/>
            <p:cNvPicPr/>
            <p:nvPr/>
          </p:nvPicPr>
          <p:blipFill rotWithShape="1">
            <a:blip r:embed="rId3">
              <a:alphaModFix/>
            </a:blip>
            <a:srcRect l="15820" t="-20730" r="61660" b="-5320"/>
            <a:stretch>
              <a:fillRect/>
            </a:stretch>
          </p:blipFill>
          <p:spPr>
            <a:xfrm>
              <a:off x="3753150" y="2522813"/>
              <a:ext cx="661807" cy="258550"/>
            </a:xfrm>
            <a:prstGeom prst="rect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/>
            </a:ln>
          </p:spPr>
        </p:pic>
        <p:sp>
          <p:nvSpPr>
            <p:cNvPr id="62" name="Google Shape;378;p12"/>
            <p:cNvSpPr/>
            <p:nvPr/>
          </p:nvSpPr>
          <p:spPr>
            <a:xfrm>
              <a:off x="3809142" y="2590494"/>
              <a:ext cx="239949" cy="148981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en-US" altLang="ko-KR" sz="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lang="en-US" altLang="ko-KR"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" name="모서리가 둥근 직사각형 52"/>
          <p:cNvSpPr/>
          <p:nvPr/>
        </p:nvSpPr>
        <p:spPr>
          <a:xfrm>
            <a:off x="6270098" y="4306825"/>
            <a:ext cx="966198" cy="26643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Google Shape;141;p6"/>
          <p:cNvSpPr/>
          <p:nvPr/>
        </p:nvSpPr>
        <p:spPr>
          <a:xfrm>
            <a:off x="6095058" y="4205330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1"/>
            <a:ext cx="9143999" cy="98069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예약 관리</a:t>
            </a:r>
            <a:endParaRPr lang="ko-KR" altLang="en-US" sz="1700" b="1" u="sng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3105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04021" y="2755959"/>
            <a:ext cx="971550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600164" y="2654464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03449" y="1618486"/>
            <a:ext cx="1102616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예약 리스트</a:t>
            </a:r>
            <a:endParaRPr lang="ko-KR" altLang="en-US" sz="140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graphicFrame>
        <p:nvGraphicFramePr>
          <p:cNvPr id="42" name="Google Shape;117;p6"/>
          <p:cNvGraphicFramePr/>
          <p:nvPr/>
        </p:nvGraphicFramePr>
        <p:xfrm>
          <a:off x="2855595" y="5249081"/>
          <a:ext cx="7814245" cy="160891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209675">
                <a:tc gridSpan="2"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lang="ko-KR" sz="1000" b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  <a:tr h="410905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7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취소 클릭 시 예약 취소 리스트 페이지를 출력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1059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8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한 페이지에 보여질 취소 건수는 5개로 하단의 숫자 2 를 클릭하면 그 다음 5개의 리스트를 출력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1059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리스트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800px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320px</a:t>
                      </a:r>
                      <a:endParaRPr lang="en-US" alt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689735" y="2211046"/>
            <a:ext cx="992505" cy="511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신규 예약 </a:t>
            </a:r>
            <a:endParaRPr lang="ko-KR" altLang="en-US" sz="1400">
              <a:solidFill>
                <a:schemeClr val="bg2">
                  <a:lumMod val="10000"/>
                  <a:lumOff val="90000"/>
                </a:schemeClr>
              </a:solidFill>
            </a:endParaRPr>
          </a:p>
          <a:p>
            <a:pPr algn="ctr"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리스트</a:t>
            </a:r>
            <a:endParaRPr lang="ko-KR" altLang="en-US" sz="140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graphicFrame>
        <p:nvGraphicFramePr>
          <p:cNvPr id="52" name="Google Shape;849;p29"/>
          <p:cNvGraphicFramePr/>
          <p:nvPr/>
        </p:nvGraphicFramePr>
        <p:xfrm>
          <a:off x="3629745" y="1665179"/>
          <a:ext cx="6265944" cy="206557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20090"/>
                <a:gridCol w="570691"/>
                <a:gridCol w="1298515"/>
                <a:gridCol w="866755"/>
                <a:gridCol w="1080134"/>
                <a:gridCol w="1080134"/>
                <a:gridCol w="649625"/>
              </a:tblGrid>
              <a:tr h="265353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예약번호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상품명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총 금액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예약일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종료일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사유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</a:tr>
              <a:tr h="360044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004</a:t>
                      </a: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차박</a:t>
                      </a:r>
                      <a:r>
                        <a:rPr lang="en-US" altLang="ko-KR" sz="900" i="0"/>
                        <a:t>A</a:t>
                      </a:r>
                      <a:endParaRPr lang="en-US" altLang="ko-KR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3"/>
                        </a:rPr>
                        <a:t>berner***@gmail.com</a:t>
                      </a:r>
                      <a:endParaRPr lang="en-US" alt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40,000</a:t>
                      </a: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2022/01/20</a:t>
                      </a: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2022/01/21</a:t>
                      </a: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기타</a:t>
                      </a:r>
                      <a:endParaRPr lang="ko-KR" altLang="en-US" sz="900" i="0"/>
                    </a:p>
                  </a:txBody>
                  <a:tcPr marL="91450" marR="91450" marT="45725" marB="45725" anchor="ctr"/>
                </a:tc>
              </a:tr>
              <a:tr h="360044"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>
                    <a:noFill/>
                  </a:tcPr>
                </a:tc>
              </a:tr>
              <a:tr h="360044"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>
                    <a:noFill/>
                  </a:tcPr>
                </a:tc>
              </a:tr>
              <a:tr h="360044"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>
                    <a:noFill/>
                  </a:tcPr>
                </a:tc>
              </a:tr>
              <a:tr h="360044"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>
                    <a:noFill/>
                  </a:tcPr>
                </a:tc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1725453" y="2827779"/>
            <a:ext cx="928212" cy="2945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예약 취소</a:t>
            </a:r>
            <a:endParaRPr lang="ko-KR" altLang="en-US" sz="1400" u="sng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graphicFrame>
        <p:nvGraphicFramePr>
          <p:cNvPr id="25" name="Google Shape;119;p6"/>
          <p:cNvGraphicFramePr/>
          <p:nvPr/>
        </p:nvGraphicFramePr>
        <p:xfrm>
          <a:off x="1524000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  <a:endParaRPr lang="ko-KR" altLang="en-US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취소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04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예약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  <a:endParaRPr lang="ko-KR" altLang="en-US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 vert="horz" lIns="77950" tIns="34300" rIns="779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취소</a:t>
                      </a:r>
                      <a:endParaRPr lang="ko-KR" altLang="en-US" sz="1000" b="1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77000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15</a:t>
            </a:fld>
            <a:endParaRPr lang="en-US" altLang="en-US"/>
          </a:p>
        </p:txBody>
      </p:sp>
      <p:sp>
        <p:nvSpPr>
          <p:cNvPr id="56" name="TextBox 38"/>
          <p:cNvSpPr txBox="1"/>
          <p:nvPr/>
        </p:nvSpPr>
        <p:spPr>
          <a:xfrm>
            <a:off x="5735960" y="1046119"/>
            <a:ext cx="1983801" cy="361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예약 취소 리스트</a:t>
            </a:r>
            <a:endParaRPr lang="ko-KR" altLang="en-US" b="1"/>
          </a:p>
        </p:txBody>
      </p:sp>
      <p:grpSp>
        <p:nvGrpSpPr>
          <p:cNvPr id="57" name="Google Shape;376;p12"/>
          <p:cNvGrpSpPr/>
          <p:nvPr/>
        </p:nvGrpSpPr>
        <p:grpSpPr>
          <a:xfrm rot="0">
            <a:off x="6429955" y="4314709"/>
            <a:ext cx="661807" cy="258550"/>
            <a:chOff x="3753150" y="2522813"/>
            <a:chExt cx="661807" cy="258550"/>
          </a:xfrm>
        </p:grpSpPr>
        <p:pic>
          <p:nvPicPr>
            <p:cNvPr id="58" name="Google Shape;377;p12"/>
            <p:cNvPicPr/>
            <p:nvPr/>
          </p:nvPicPr>
          <p:blipFill rotWithShape="1">
            <a:blip r:embed="rId4">
              <a:alphaModFix/>
            </a:blip>
            <a:srcRect l="15820" t="-20730" r="61660" b="-5320"/>
            <a:stretch>
              <a:fillRect/>
            </a:stretch>
          </p:blipFill>
          <p:spPr>
            <a:xfrm>
              <a:off x="3753150" y="2522813"/>
              <a:ext cx="661807" cy="258550"/>
            </a:xfrm>
            <a:prstGeom prst="rect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/>
            </a:ln>
          </p:spPr>
        </p:pic>
        <p:sp>
          <p:nvSpPr>
            <p:cNvPr id="59" name="Google Shape;378;p12"/>
            <p:cNvSpPr/>
            <p:nvPr/>
          </p:nvSpPr>
          <p:spPr>
            <a:xfrm>
              <a:off x="3809142" y="2590494"/>
              <a:ext cx="239949" cy="148981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en-US" altLang="ko-KR" sz="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lang="en-US" altLang="ko-KR"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모서리가 둥근 직사각형 52"/>
          <p:cNvSpPr/>
          <p:nvPr/>
        </p:nvSpPr>
        <p:spPr>
          <a:xfrm>
            <a:off x="6270098" y="4306825"/>
            <a:ext cx="966198" cy="26643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Google Shape;141;p6"/>
          <p:cNvSpPr/>
          <p:nvPr/>
        </p:nvSpPr>
        <p:spPr>
          <a:xfrm>
            <a:off x="6144810" y="4205330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88140" y="0"/>
            <a:ext cx="10808609" cy="6858000"/>
          </a:xfrm>
          <a:prstGeom prst="rect">
            <a:avLst/>
          </a:prstGeom>
        </p:spPr>
      </p:pic>
      <p:sp>
        <p:nvSpPr>
          <p:cNvPr id="4" name="Google Shape;80;p1"/>
          <p:cNvSpPr/>
          <p:nvPr/>
        </p:nvSpPr>
        <p:spPr>
          <a:xfrm>
            <a:off x="983290" y="719289"/>
            <a:ext cx="10324829" cy="5762324"/>
          </a:xfrm>
          <a:prstGeom prst="rect">
            <a:avLst/>
          </a:prstGeom>
          <a:solidFill>
            <a:schemeClr val="dk1">
              <a:alpha val="56860"/>
            </a:scheme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353413" y="6492875"/>
            <a:ext cx="28448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</p:cSld>
  <p:clrMapOvr>
    <a:masterClrMapping/>
  </p:clrMapOvr>
  <p:transition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882" y="1"/>
            <a:ext cx="9143118" cy="98069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게시판 관리</a:t>
            </a:r>
            <a:endParaRPr lang="ko-KR" altLang="en-US" sz="1700" b="1" u="sng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31441" y="1544571"/>
            <a:ext cx="1106044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524883" y="1484756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03450" y="1618486"/>
            <a:ext cx="874015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공지사항</a:t>
            </a:r>
            <a:endParaRPr lang="ko-KR" altLang="en-US" sz="1400" u="sng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graphicFrame>
        <p:nvGraphicFramePr>
          <p:cNvPr id="42" name="Google Shape;117;p6"/>
          <p:cNvGraphicFramePr/>
          <p:nvPr/>
        </p:nvGraphicFramePr>
        <p:xfrm>
          <a:off x="2851868" y="5354396"/>
          <a:ext cx="7814245" cy="149498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209675">
                <a:tc gridSpan="2"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lang="ko-KR" sz="1000" b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  <a:tr h="410877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게시판 관리를 클릭 시 공지사항이 화면에 출력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2048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리스트는 작성일 순으로 기본 정렬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하단 등록 버튼 클릭 시 공지사항 작성 페이지로 이동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1059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리스트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750px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320px</a:t>
                      </a:r>
                      <a:endParaRPr lang="en-US" alt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8648902" y="4293109"/>
            <a:ext cx="561393" cy="389531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Google Shape;141;p6"/>
          <p:cNvSpPr/>
          <p:nvPr/>
        </p:nvSpPr>
        <p:spPr>
          <a:xfrm>
            <a:off x="8509757" y="4162127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77352" y="2345435"/>
            <a:ext cx="11001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문의 게시판</a:t>
            </a:r>
            <a:endParaRPr lang="ko-KR" altLang="en-US" sz="140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51" name="Google Shape;499;p15"/>
          <p:cNvSpPr/>
          <p:nvPr/>
        </p:nvSpPr>
        <p:spPr>
          <a:xfrm>
            <a:off x="8681415" y="4383928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endParaRPr lang="ko-KR" altLang="en-US" sz="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2" name="Google Shape;849;p29"/>
          <p:cNvGraphicFramePr/>
          <p:nvPr/>
        </p:nvGraphicFramePr>
        <p:xfrm>
          <a:off x="3958033" y="1556769"/>
          <a:ext cx="5601916" cy="205224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97225"/>
                <a:gridCol w="629366"/>
                <a:gridCol w="3421400"/>
                <a:gridCol w="1053925"/>
              </a:tblGrid>
              <a:tr h="443956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글번호</a:t>
                      </a:r>
                      <a:endParaRPr lang="ko-KR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작성자</a:t>
                      </a:r>
                      <a:endParaRPr lang="ko-KR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작성일</a:t>
                      </a:r>
                      <a:endParaRPr lang="ko-KR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</a:tr>
              <a:tr h="331287"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관리자</a:t>
                      </a: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12월 공지사항입니다.</a:t>
                      </a: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2021</a:t>
                      </a:r>
                      <a:r>
                        <a:rPr lang="ko-KR" altLang="en-US" sz="900" i="0"/>
                        <a:t>/12/</a:t>
                      </a:r>
                      <a:r>
                        <a:rPr lang="ko-KR" sz="900" i="0"/>
                        <a:t>01</a:t>
                      </a:r>
                      <a:endParaRPr lang="ko-KR" sz="900" i="0"/>
                    </a:p>
                  </a:txBody>
                  <a:tcPr marL="91450" marR="91450" marT="45725" marB="45725"/>
                </a:tc>
              </a:tr>
              <a:tr h="319251"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관리자</a:t>
                      </a: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11월 공지사항입니다.</a:t>
                      </a: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2021</a:t>
                      </a:r>
                      <a:r>
                        <a:rPr lang="ko-KR" altLang="en-US" sz="900" i="0"/>
                        <a:t>/11/</a:t>
                      </a:r>
                      <a:r>
                        <a:rPr lang="ko-KR" sz="900" i="0"/>
                        <a:t>03</a:t>
                      </a:r>
                      <a:endParaRPr lang="ko-KR" sz="900" i="0"/>
                    </a:p>
                  </a:txBody>
                  <a:tcPr marL="91450" marR="91450" marT="45725" marB="45725"/>
                </a:tc>
              </a:tr>
              <a:tr h="319251"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관리자</a:t>
                      </a: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/>
                        <a:t>10월 공지사항입니다.</a:t>
                      </a:r>
                      <a:endParaRPr lang="ko-KR" altLang="en-US" sz="900" b="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2021</a:t>
                      </a:r>
                      <a:r>
                        <a:rPr lang="ko-KR" altLang="en-US" sz="900" i="0"/>
                        <a:t>/10/</a:t>
                      </a:r>
                      <a:r>
                        <a:rPr lang="ko-KR" sz="900" i="0"/>
                        <a:t>04</a:t>
                      </a:r>
                      <a:endParaRPr lang="ko-KR" sz="900" i="0"/>
                    </a:p>
                  </a:txBody>
                  <a:tcPr marL="91450" marR="91450" marT="45725" marB="45725"/>
                </a:tc>
              </a:tr>
              <a:tr h="319251"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</a:tr>
              <a:tr h="319251"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27" name="Google Shape;119;p6"/>
          <p:cNvGraphicFramePr/>
          <p:nvPr/>
        </p:nvGraphicFramePr>
        <p:xfrm>
          <a:off x="1524882" y="1"/>
          <a:ext cx="9141232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657"/>
                <a:gridCol w="745449"/>
                <a:gridCol w="748173"/>
                <a:gridCol w="2275637"/>
                <a:gridCol w="961184"/>
                <a:gridCol w="1904524"/>
                <a:gridCol w="655501"/>
                <a:gridCol w="1298107"/>
              </a:tblGrid>
              <a:tr h="224643">
                <a:tc gridSpan="2"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  <a:endParaRPr lang="ko-KR" altLang="en-US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05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게시판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  <a:endParaRPr lang="ko-KR" altLang="en-US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 vert="horz" lIns="77950" tIns="34300" rIns="779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게시판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</a:t>
                      </a:r>
                      <a:endParaRPr lang="ko-KR" altLang="en-US" sz="1000" b="1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84255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17</a:t>
            </a:fld>
            <a:endParaRPr lang="en-US" altLang="en-US"/>
          </a:p>
        </p:txBody>
      </p:sp>
      <p:sp>
        <p:nvSpPr>
          <p:cNvPr id="55" name="TextBox 38"/>
          <p:cNvSpPr txBox="1"/>
          <p:nvPr/>
        </p:nvSpPr>
        <p:spPr>
          <a:xfrm>
            <a:off x="5854409" y="1082123"/>
            <a:ext cx="1865352" cy="366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공지사항</a:t>
            </a:r>
            <a:endParaRPr lang="ko-KR" altLang="en-US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1"/>
            <a:ext cx="9143999" cy="98069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게시판 관리</a:t>
            </a:r>
            <a:endParaRPr lang="ko-KR" altLang="en-US" sz="1700" b="1" u="sng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03450" y="1618486"/>
            <a:ext cx="874015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공지사항</a:t>
            </a:r>
            <a:endParaRPr lang="ko-KR" altLang="en-US" sz="1400" u="sng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graphicFrame>
        <p:nvGraphicFramePr>
          <p:cNvPr id="42" name="Google Shape;117;p6"/>
          <p:cNvGraphicFramePr/>
          <p:nvPr/>
        </p:nvGraphicFramePr>
        <p:xfrm>
          <a:off x="2851870" y="5109998"/>
          <a:ext cx="7814245" cy="174800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209675">
                <a:tc gridSpan="2"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lang="ko-KR" sz="1000" b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  <a:tr h="410877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제목과 내용을 입력 후 등록 버튼 클릭 시 입력한 내용으로 글 저장, 공지사항 리스트에 추가되고 공지사항 페이지로 이동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6044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목록 버튼 클릭 시 공지사항 전체 리스트 페이지로 이동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60040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이미지 파일 업로드 후 썸네일 기능으로 미리보기 이미지를 띄움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60040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등록 폼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750px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400px</a:t>
                      </a:r>
                      <a:endParaRPr lang="en-US" alt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8648902" y="4293109"/>
            <a:ext cx="561393" cy="389531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Google Shape;141;p6"/>
          <p:cNvSpPr/>
          <p:nvPr/>
        </p:nvSpPr>
        <p:spPr>
          <a:xfrm>
            <a:off x="8509757" y="4162127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77352" y="2345435"/>
            <a:ext cx="11001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문의 게시판</a:t>
            </a:r>
            <a:endParaRPr lang="ko-KR" altLang="en-US" sz="140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51" name="Google Shape;499;p15"/>
          <p:cNvSpPr/>
          <p:nvPr/>
        </p:nvSpPr>
        <p:spPr>
          <a:xfrm>
            <a:off x="8681415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endParaRPr lang="ko-KR" altLang="en-US" sz="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9351085" y="4293109"/>
            <a:ext cx="561393" cy="389531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Google Shape;141;p6"/>
          <p:cNvSpPr/>
          <p:nvPr/>
        </p:nvSpPr>
        <p:spPr>
          <a:xfrm>
            <a:off x="9225796" y="4201137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5" name="Google Shape;731;p24"/>
          <p:cNvGraphicFramePr/>
          <p:nvPr/>
        </p:nvGraphicFramePr>
        <p:xfrm>
          <a:off x="3660847" y="1687747"/>
          <a:ext cx="6201900" cy="223159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58200"/>
                <a:gridCol w="5343700"/>
              </a:tblGrid>
              <a:tr h="259044"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7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제목</a:t>
                      </a:r>
                      <a:endParaRPr lang="ko-KR"/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700" b="1">
                          <a:solidFill>
                            <a:srgbClr val="7f7f7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제목을 입력하세요 </a:t>
                      </a:r>
                      <a:endParaRPr lang="ko-KR"/>
                    </a:p>
                  </a:txBody>
                  <a:tcPr marL="91450" marR="91450" marT="45725" marB="45725"/>
                </a:tc>
              </a:tr>
              <a:tr h="1486053"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7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내용</a:t>
                      </a:r>
                      <a:endParaRPr lang="ko-KR"/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000" b="1">
                          <a:solidFill>
                            <a:srgbClr val="7f7f7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내용을 입력하세요 </a:t>
                      </a:r>
                      <a:endParaRPr lang="ko-KR" sz="1000" b="1">
                        <a:solidFill>
                          <a:srgbClr val="7f7f7f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</a:tr>
              <a:tr h="486501"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7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이미지</a:t>
                      </a:r>
                      <a:endParaRPr lang="ko-KR" altLang="en-US" sz="7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700" b="1">
                          <a:solidFill>
                            <a:srgbClr val="7f7f7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파일명&amp; 이미지</a:t>
                      </a:r>
                      <a:endParaRPr lang="ko-KR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56" name="Google Shape;499;p15"/>
          <p:cNvSpPr/>
          <p:nvPr/>
        </p:nvSpPr>
        <p:spPr>
          <a:xfrm>
            <a:off x="9384361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lang="ko-KR" altLang="en-US" sz="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593400" y="3429000"/>
            <a:ext cx="6336793" cy="490346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0" name="Google Shape;141;p6"/>
          <p:cNvSpPr/>
          <p:nvPr/>
        </p:nvSpPr>
        <p:spPr>
          <a:xfrm>
            <a:off x="3469126" y="2924937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" name="Google Shape;119;p6"/>
          <p:cNvGraphicFramePr/>
          <p:nvPr/>
        </p:nvGraphicFramePr>
        <p:xfrm>
          <a:off x="1524000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  <a:endParaRPr lang="ko-KR" altLang="en-US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05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게시판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  <a:endParaRPr lang="ko-KR" altLang="en-US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 vert="horz" lIns="77950" tIns="34300" rIns="779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게시판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등록 상세 페이지</a:t>
                      </a:r>
                      <a:endParaRPr lang="ko-KR" altLang="en-US" sz="1000" b="1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81319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18</a:t>
            </a:fld>
            <a:endParaRPr lang="en-US" altLang="en-US"/>
          </a:p>
        </p:txBody>
      </p:sp>
      <p:sp>
        <p:nvSpPr>
          <p:cNvPr id="61" name="Google Shape;499;p15"/>
          <p:cNvSpPr/>
          <p:nvPr/>
        </p:nvSpPr>
        <p:spPr>
          <a:xfrm>
            <a:off x="3812242" y="3651039"/>
            <a:ext cx="522057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파일선택</a:t>
            </a:r>
            <a:endParaRPr lang="ko-KR" altLang="en-US" sz="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TextBox 38"/>
          <p:cNvSpPr txBox="1"/>
          <p:nvPr/>
        </p:nvSpPr>
        <p:spPr>
          <a:xfrm>
            <a:off x="5540371" y="1160924"/>
            <a:ext cx="2442852" cy="361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공지사항 등록 페이지</a:t>
            </a:r>
            <a:endParaRPr lang="ko-KR" altLang="en-US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1"/>
            <a:ext cx="9143999" cy="98069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게시판 관리</a:t>
            </a:r>
            <a:endParaRPr lang="ko-KR" altLang="en-US" sz="1700" b="1" u="sng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03450" y="1618486"/>
            <a:ext cx="874015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공지사항</a:t>
            </a:r>
            <a:endParaRPr lang="ko-KR" altLang="en-US" sz="1400" u="sng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graphicFrame>
        <p:nvGraphicFramePr>
          <p:cNvPr id="42" name="Google Shape;117;p6"/>
          <p:cNvGraphicFramePr/>
          <p:nvPr/>
        </p:nvGraphicFramePr>
        <p:xfrm>
          <a:off x="2851870" y="4691259"/>
          <a:ext cx="7814245" cy="216674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209675">
                <a:tc gridSpan="2"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lang="ko-KR" sz="1000" b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  <a:tr h="410905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제목, 내용, 첨부파일만 수정이 가능하며 해당페이지에서 수정 후 수정 버튼 클릭 시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"수정을 진행하시겠습니까?" 알림창을 띄우고 예를 선택하면입력한 내용으로 글이 수정되고 공지사항 페이지로 이동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아니오를 선택하면 수정 버튼을 클릭 이전 상태로 돌아간다.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11829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7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삭제 버튼 클릭 시 "정말로 삭제하시겠습니까?" 라는 알림창을 띄우고 예를 선택하면 삭제가 진행되고 공지사항 리스트로 이동한다. 아니오를 선택하면 삭제 버튼 클릭 이전 상태로 돌아간다.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60040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8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목록 버튼 클릭 시 공지사항 전체 리스트 페이지로 이동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24036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9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이미지파일 업로드 후 썸네일 기능으로 미리보기 이미지를 띄움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24036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상세 페이지 폼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750px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50%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8648902" y="4293109"/>
            <a:ext cx="561393" cy="389531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Google Shape;141;p6"/>
          <p:cNvSpPr/>
          <p:nvPr/>
        </p:nvSpPr>
        <p:spPr>
          <a:xfrm>
            <a:off x="8509757" y="4162127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77352" y="2345435"/>
            <a:ext cx="11001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문의 게시판</a:t>
            </a:r>
            <a:endParaRPr lang="ko-KR" altLang="en-US" sz="140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51" name="Google Shape;499;p15"/>
          <p:cNvSpPr/>
          <p:nvPr/>
        </p:nvSpPr>
        <p:spPr>
          <a:xfrm>
            <a:off x="8681415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endParaRPr lang="ko-KR" altLang="en-US" sz="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9351085" y="4293109"/>
            <a:ext cx="561393" cy="389531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Google Shape;141;p6"/>
          <p:cNvSpPr/>
          <p:nvPr/>
        </p:nvSpPr>
        <p:spPr>
          <a:xfrm>
            <a:off x="9225796" y="4201137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5" name="Google Shape;731;p24"/>
          <p:cNvGraphicFramePr/>
          <p:nvPr/>
        </p:nvGraphicFramePr>
        <p:xfrm>
          <a:off x="3660848" y="1687747"/>
          <a:ext cx="6194125" cy="199463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58200"/>
                <a:gridCol w="5335925"/>
              </a:tblGrid>
              <a:tr h="249517"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7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제목</a:t>
                      </a:r>
                      <a:endParaRPr lang="ko-KR"/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700" b="1" i="0">
                          <a:solidFill>
                            <a:srgbClr val="7f7f7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10월 공지사항입니다.</a:t>
                      </a:r>
                      <a:endParaRPr lang="ko-KR" altLang="en-US" sz="700" b="1" i="0">
                        <a:solidFill>
                          <a:srgbClr val="7f7f7f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</a:tr>
              <a:tr h="1315883"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7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내용</a:t>
                      </a:r>
                      <a:endParaRPr lang="ko-KR"/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7f7f7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현재 코로나 19의 확진자 수가 증가함으로</a:t>
                      </a:r>
                      <a:endParaRPr lang="ko-KR" altLang="en-US" sz="1000" b="1" i="0">
                        <a:solidFill>
                          <a:srgbClr val="7f7f7f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7f7f7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일부 시설의 운영을 잠시 중단합니다.</a:t>
                      </a:r>
                      <a:endParaRPr lang="ko-KR" altLang="en-US" sz="1000" b="1" i="0">
                        <a:solidFill>
                          <a:srgbClr val="7f7f7f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7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</a:tr>
              <a:tr h="429232"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7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이미지</a:t>
                      </a:r>
                      <a:endParaRPr lang="ko-KR" altLang="en-US" sz="7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700" b="1">
                          <a:solidFill>
                            <a:srgbClr val="7f7f7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파일명&amp; 이미지</a:t>
                      </a:r>
                      <a:endParaRPr lang="ko-KR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56" name="Google Shape;499;p15"/>
          <p:cNvSpPr/>
          <p:nvPr/>
        </p:nvSpPr>
        <p:spPr>
          <a:xfrm>
            <a:off x="9384361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lang="ko-KR" altLang="en-US" sz="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575685" y="3234234"/>
            <a:ext cx="6336793" cy="473277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0" name="Google Shape;141;p6"/>
          <p:cNvSpPr/>
          <p:nvPr/>
        </p:nvSpPr>
        <p:spPr>
          <a:xfrm>
            <a:off x="3469126" y="2924937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499;p15"/>
          <p:cNvSpPr/>
          <p:nvPr/>
        </p:nvSpPr>
        <p:spPr>
          <a:xfrm>
            <a:off x="8040243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lang="ko-KR" altLang="en-US" sz="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7982914" y="4293109"/>
            <a:ext cx="561393" cy="389531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3" name="Google Shape;141;p6"/>
          <p:cNvSpPr/>
          <p:nvPr/>
        </p:nvSpPr>
        <p:spPr>
          <a:xfrm>
            <a:off x="7896225" y="4162127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788;p26"/>
          <p:cNvGrpSpPr/>
          <p:nvPr/>
        </p:nvGrpSpPr>
        <p:grpSpPr>
          <a:xfrm rot="0">
            <a:off x="3654451" y="4201137"/>
            <a:ext cx="2441549" cy="473933"/>
            <a:chOff x="1023096" y="4105925"/>
            <a:chExt cx="2917254" cy="966652"/>
          </a:xfrm>
        </p:grpSpPr>
        <p:sp>
          <p:nvSpPr>
            <p:cNvPr id="65" name="Google Shape;789;p26"/>
            <p:cNvSpPr/>
            <p:nvPr/>
          </p:nvSpPr>
          <p:spPr>
            <a:xfrm>
              <a:off x="1023096" y="4105925"/>
              <a:ext cx="2917254" cy="966652"/>
            </a:xfrm>
            <a:prstGeom prst="rect">
              <a:avLst/>
            </a:prstGeom>
            <a:solidFill>
              <a:srgbClr val="dae5f1"/>
            </a:solidFill>
            <a:ln w="254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ko-KR" alt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정말로 삭제하시겠습니까</a:t>
              </a:r>
              <a:r>
                <a:rPr lang="en-US" altLang="ko-KR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lang="en-US" alt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790;p26"/>
            <p:cNvSpPr/>
            <p:nvPr/>
          </p:nvSpPr>
          <p:spPr>
            <a:xfrm>
              <a:off x="2882306" y="4770136"/>
              <a:ext cx="494319" cy="182880"/>
            </a:xfrm>
            <a:prstGeom prst="rect">
              <a:avLst/>
            </a:prstGeom>
            <a:solidFill>
              <a:srgbClr val="dae5f1"/>
            </a:solidFill>
            <a:ln w="25400" cap="flat" cmpd="sng">
              <a:solidFill>
                <a:schemeClr val="lt1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ko-KR" altLang="en-US" sz="6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예</a:t>
              </a:r>
              <a:endParaRPr lang="ko-KR" altLang="en-US"/>
            </a:p>
          </p:txBody>
        </p:sp>
        <p:sp>
          <p:nvSpPr>
            <p:cNvPr id="67" name="Google Shape;791;p26"/>
            <p:cNvSpPr/>
            <p:nvPr/>
          </p:nvSpPr>
          <p:spPr>
            <a:xfrm>
              <a:off x="3376623" y="4784890"/>
              <a:ext cx="507380" cy="174172"/>
            </a:xfrm>
            <a:prstGeom prst="rect">
              <a:avLst/>
            </a:prstGeom>
            <a:solidFill>
              <a:srgbClr val="dae5f1"/>
            </a:solidFill>
            <a:ln w="25400" cap="flat" cmpd="sng">
              <a:solidFill>
                <a:schemeClr val="lt1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ko-KR" altLang="en-US" sz="6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아니오</a:t>
              </a:r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4073271" y="134073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3" name="Google Shape;789;p26"/>
          <p:cNvSpPr/>
          <p:nvPr/>
        </p:nvSpPr>
        <p:spPr>
          <a:xfrm>
            <a:off x="3654451" y="3680169"/>
            <a:ext cx="2441549" cy="473933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수정을 진행하시겠습니까</a:t>
            </a:r>
            <a:r>
              <a:rPr lang="en-US" alt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lang="en-US" altLang="ko-KR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 rot="5400000" flipH="1" flipV="1">
            <a:off x="2926218" y="4861041"/>
            <a:ext cx="1017652" cy="4388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rot="5400000" flipH="1" flipV="1">
            <a:off x="2924121" y="4210865"/>
            <a:ext cx="1021846" cy="4388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Google Shape;791;p26"/>
          <p:cNvSpPr/>
          <p:nvPr/>
        </p:nvSpPr>
        <p:spPr>
          <a:xfrm>
            <a:off x="5671356" y="4009008"/>
            <a:ext cx="424644" cy="85393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아니오</a:t>
            </a:r>
            <a:endParaRPr lang="ko-KR" altLang="en-US"/>
          </a:p>
        </p:txBody>
      </p:sp>
      <p:sp>
        <p:nvSpPr>
          <p:cNvPr id="77" name="Google Shape;790;p26"/>
          <p:cNvSpPr/>
          <p:nvPr/>
        </p:nvSpPr>
        <p:spPr>
          <a:xfrm>
            <a:off x="5173116" y="4004739"/>
            <a:ext cx="413712" cy="89662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</a:t>
            </a:r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3435045" y="2897505"/>
            <a:ext cx="256845" cy="2438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9</a:t>
            </a:r>
            <a:endParaRPr lang="ko-KR" altLang="en-US" sz="1000" b="1"/>
          </a:p>
        </p:txBody>
      </p:sp>
      <p:graphicFrame>
        <p:nvGraphicFramePr>
          <p:cNvPr id="39" name="Google Shape;119;p6"/>
          <p:cNvGraphicFramePr/>
          <p:nvPr/>
        </p:nvGraphicFramePr>
        <p:xfrm>
          <a:off x="1524000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  <a:endParaRPr lang="ko-KR" altLang="en-US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05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게시판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  <a:endParaRPr lang="ko-KR" altLang="en-US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 vert="horz" lIns="77950" tIns="34300" rIns="779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게시판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수정 및 삭제 상세페이지</a:t>
                      </a:r>
                      <a:endParaRPr lang="ko-KR" altLang="en-US" sz="1000" b="1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90335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19</a:t>
            </a:fld>
            <a:endParaRPr lang="en-US" altLang="en-US"/>
          </a:p>
        </p:txBody>
      </p:sp>
      <p:sp>
        <p:nvSpPr>
          <p:cNvPr id="79" name="Google Shape;499;p15"/>
          <p:cNvSpPr/>
          <p:nvPr/>
        </p:nvSpPr>
        <p:spPr>
          <a:xfrm>
            <a:off x="3812242" y="3540019"/>
            <a:ext cx="522057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파일선택</a:t>
            </a:r>
            <a:endParaRPr lang="ko-KR" altLang="en-US" sz="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TextBox 38"/>
          <p:cNvSpPr txBox="1"/>
          <p:nvPr/>
        </p:nvSpPr>
        <p:spPr>
          <a:xfrm>
            <a:off x="5540371" y="1160924"/>
            <a:ext cx="2442852" cy="361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공지사항 상세 페이지</a:t>
            </a:r>
            <a:endParaRPr lang="ko-KR" altLang="en-US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88140" y="0"/>
            <a:ext cx="10808609" cy="6858000"/>
          </a:xfrm>
          <a:prstGeom prst="rect">
            <a:avLst/>
          </a:prstGeom>
        </p:spPr>
      </p:pic>
      <p:sp>
        <p:nvSpPr>
          <p:cNvPr id="4" name="Google Shape;80;p1"/>
          <p:cNvSpPr/>
          <p:nvPr/>
        </p:nvSpPr>
        <p:spPr>
          <a:xfrm>
            <a:off x="983290" y="719289"/>
            <a:ext cx="10324829" cy="5762324"/>
          </a:xfrm>
          <a:prstGeom prst="rect">
            <a:avLst/>
          </a:prstGeom>
          <a:solidFill>
            <a:schemeClr val="dk1">
              <a:alpha val="56860"/>
            </a:scheme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관리자 로그인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347200" y="6481613"/>
            <a:ext cx="2844800" cy="365125"/>
          </a:xfrm>
        </p:spPr>
        <p:txBody>
          <a:bodyPr/>
          <a:lstStyle/>
          <a:p>
            <a:fld id="{800C6A38-4290-41DD-B95C-4155372FD4AF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882" y="445644"/>
            <a:ext cx="9143117" cy="53505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883" y="445644"/>
            <a:ext cx="1546739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게시판 관리</a:t>
            </a:r>
            <a:endParaRPr lang="ko-KR" altLang="en-US" sz="1700" b="1" u="sng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31440" y="2264661"/>
            <a:ext cx="1140335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524883" y="2132838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03450" y="1618486"/>
            <a:ext cx="874015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공지사항</a:t>
            </a:r>
            <a:endParaRPr lang="ko-KR" altLang="en-US" sz="140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graphicFrame>
        <p:nvGraphicFramePr>
          <p:cNvPr id="42" name="Google Shape;117;p6"/>
          <p:cNvGraphicFramePr/>
          <p:nvPr/>
        </p:nvGraphicFramePr>
        <p:xfrm>
          <a:off x="2855595" y="5137198"/>
          <a:ext cx="7814350" cy="171607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400"/>
                <a:gridCol w="7440950"/>
              </a:tblGrid>
              <a:tr h="209675">
                <a:tc gridSpan="2"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lang="ko-KR" sz="1000" b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  <a:tr h="374872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10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문의 게시판 클릭 시 문의 리스트 출력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45150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11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문의글 제목 클릭 시 상세 페이지로 이동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관리자가 작성한 답글은 해당 게시글의 바로 밑에 출력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400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12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한 페이지에 보여질 게시글 수는 5개로 하단의 숫자 2 를 클릭하면 그 다음 5개의 리스트를 출력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400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게시판 리스트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750px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320px</a:t>
                      </a:r>
                      <a:endParaRPr lang="en-US" alt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677352" y="2345435"/>
            <a:ext cx="11001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문의 게시판</a:t>
            </a:r>
            <a:endParaRPr lang="ko-KR" altLang="en-US" sz="1400" u="sng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graphicFrame>
        <p:nvGraphicFramePr>
          <p:cNvPr id="51" name="Google Shape;849;p29"/>
          <p:cNvGraphicFramePr/>
          <p:nvPr/>
        </p:nvGraphicFramePr>
        <p:xfrm>
          <a:off x="3743206" y="1767648"/>
          <a:ext cx="6231282" cy="17693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97225"/>
                <a:gridCol w="629366"/>
                <a:gridCol w="629366"/>
                <a:gridCol w="3421400"/>
                <a:gridCol w="1053925"/>
              </a:tblGrid>
              <a:tr h="413391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글번호</a:t>
                      </a:r>
                      <a:endParaRPr lang="ko-KR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주제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작성자</a:t>
                      </a:r>
                      <a:endParaRPr lang="ko-KR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문의글 제목</a:t>
                      </a:r>
                      <a:endParaRPr lang="ko-KR" altLang="en-US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작성일</a:t>
                      </a:r>
                      <a:endParaRPr lang="ko-KR" sz="800" b="1" i="0">
                        <a:solidFill>
                          <a:schemeClr val="bg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</a:tr>
              <a:tr h="279312"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예약</a:t>
                      </a: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최창민</a:t>
                      </a: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글램핑 문의입니다</a:t>
                      </a: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2021</a:t>
                      </a:r>
                      <a:r>
                        <a:rPr lang="ko-KR" altLang="en-US" sz="900" i="0"/>
                        <a:t>/12/01</a:t>
                      </a:r>
                      <a:endParaRPr lang="ko-KR" altLang="en-US" sz="900" i="0"/>
                    </a:p>
                  </a:txBody>
                  <a:tcPr marL="91450" marR="91450" marT="45725" marB="45725"/>
                </a:tc>
              </a:tr>
              <a:tr h="269165"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예약</a:t>
                      </a: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관리자</a:t>
                      </a: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ㄴ </a:t>
                      </a:r>
                      <a:r>
                        <a:rPr lang="en-US" altLang="ko-KR" sz="90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RE:  </a:t>
                      </a:r>
                      <a:r>
                        <a:rPr lang="ko-KR" altLang="en-US" sz="900" i="0"/>
                        <a:t>글램핑 문의입니다.</a:t>
                      </a: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2021</a:t>
                      </a:r>
                      <a:r>
                        <a:rPr lang="ko-KR" altLang="en-US" sz="900" i="0"/>
                        <a:t>/12/</a:t>
                      </a:r>
                      <a:r>
                        <a:rPr lang="ko-KR" sz="900" i="0"/>
                        <a:t>0</a:t>
                      </a:r>
                      <a:r>
                        <a:rPr lang="ko-KR" altLang="en-US" sz="900" i="0"/>
                        <a:t>2</a:t>
                      </a:r>
                      <a:endParaRPr lang="ko-KR" altLang="en-US" sz="900" i="0"/>
                    </a:p>
                  </a:txBody>
                  <a:tcPr marL="91450" marR="91450" marT="45725" marB="45725"/>
                </a:tc>
              </a:tr>
              <a:tr h="269165"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lang="ko-KR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기타</a:t>
                      </a: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권지용</a:t>
                      </a: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/>
                        <a:t>결제 관련 문의입니다.</a:t>
                      </a:r>
                      <a:endParaRPr lang="ko-KR" altLang="en-US" sz="900" b="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2021</a:t>
                      </a:r>
                      <a:r>
                        <a:rPr lang="ko-KR" altLang="en-US" sz="900" i="0"/>
                        <a:t>/11/15</a:t>
                      </a:r>
                      <a:endParaRPr lang="ko-KR" altLang="en-US" sz="900" i="0"/>
                    </a:p>
                  </a:txBody>
                  <a:tcPr marL="91450" marR="91450" marT="45725" marB="45725"/>
                </a:tc>
              </a:tr>
              <a:tr h="269165"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기타</a:t>
                      </a: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관리자</a:t>
                      </a: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 ㄴ </a:t>
                      </a:r>
                      <a:r>
                        <a:rPr lang="en-US" altLang="ko-KR" sz="90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RE:  </a:t>
                      </a:r>
                      <a:r>
                        <a:rPr lang="ko-KR" altLang="en-US" sz="900" i="0"/>
                        <a:t>결제 관련 문의입니다.</a:t>
                      </a: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2021/11/17</a:t>
                      </a:r>
                      <a:endParaRPr lang="ko-KR" altLang="en-US" sz="900" i="0"/>
                    </a:p>
                  </a:txBody>
                  <a:tcPr marL="91450" marR="91450" marT="45725" marB="45725"/>
                </a:tc>
              </a:tr>
              <a:tr h="269165"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렌탈</a:t>
                      </a: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한석원</a:t>
                      </a: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렌탈 상품을 구매할수는 없나요?</a:t>
                      </a: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2021/11/14</a:t>
                      </a:r>
                      <a:endParaRPr lang="ko-KR" altLang="en-US" sz="900" i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5454602" y="1803652"/>
            <a:ext cx="3502668" cy="181051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Google Shape;141;p6"/>
          <p:cNvSpPr/>
          <p:nvPr/>
        </p:nvSpPr>
        <p:spPr>
          <a:xfrm>
            <a:off x="5460832" y="1702157"/>
            <a:ext cx="243902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487424" y="2106550"/>
            <a:ext cx="318516" cy="23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10</a:t>
            </a:r>
            <a:endParaRPr lang="ko-KR" altLang="en-US" sz="1000" b="1"/>
          </a:p>
        </p:txBody>
      </p:sp>
      <p:sp>
        <p:nvSpPr>
          <p:cNvPr id="55" name="TextBox 54"/>
          <p:cNvSpPr txBox="1"/>
          <p:nvPr/>
        </p:nvSpPr>
        <p:spPr>
          <a:xfrm>
            <a:off x="5417393" y="1702157"/>
            <a:ext cx="330780" cy="246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11</a:t>
            </a:r>
            <a:endParaRPr lang="ko-KR" altLang="en-US" sz="1000" b="1"/>
          </a:p>
        </p:txBody>
      </p:sp>
      <p:graphicFrame>
        <p:nvGraphicFramePr>
          <p:cNvPr id="30" name="Google Shape;119;p6"/>
          <p:cNvGraphicFramePr/>
          <p:nvPr/>
        </p:nvGraphicFramePr>
        <p:xfrm>
          <a:off x="1524882" y="1"/>
          <a:ext cx="9141232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657"/>
                <a:gridCol w="745449"/>
                <a:gridCol w="748173"/>
                <a:gridCol w="2275637"/>
                <a:gridCol w="961184"/>
                <a:gridCol w="1904524"/>
                <a:gridCol w="655501"/>
                <a:gridCol w="1298107"/>
              </a:tblGrid>
              <a:tr h="224643">
                <a:tc gridSpan="2"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  <a:endParaRPr lang="ko-KR" altLang="en-US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게시판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05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게시판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  <a:endParaRPr lang="ko-KR" altLang="en-US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 vert="horz" lIns="77950" tIns="34300" rIns="779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게시판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게시판</a:t>
                      </a:r>
                      <a:endParaRPr lang="ko-KR" altLang="en-US" sz="1000" b="1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34363" y="6476872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20</a:t>
            </a:fld>
            <a:endParaRPr lang="en-US" altLang="en-US"/>
          </a:p>
        </p:txBody>
      </p:sp>
      <p:sp>
        <p:nvSpPr>
          <p:cNvPr id="57" name="TextBox 38"/>
          <p:cNvSpPr txBox="1"/>
          <p:nvPr/>
        </p:nvSpPr>
        <p:spPr>
          <a:xfrm>
            <a:off x="5540371" y="1160924"/>
            <a:ext cx="2442852" cy="361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문의 게시판 리스트</a:t>
            </a:r>
            <a:endParaRPr lang="ko-KR" altLang="en-US" b="1"/>
          </a:p>
        </p:txBody>
      </p:sp>
      <p:grpSp>
        <p:nvGrpSpPr>
          <p:cNvPr id="63" name="Google Shape;376;p12"/>
          <p:cNvGrpSpPr/>
          <p:nvPr/>
        </p:nvGrpSpPr>
        <p:grpSpPr>
          <a:xfrm rot="0">
            <a:off x="6429955" y="4314709"/>
            <a:ext cx="661807" cy="258550"/>
            <a:chOff x="3753150" y="2522813"/>
            <a:chExt cx="661807" cy="258550"/>
          </a:xfrm>
        </p:grpSpPr>
        <p:pic>
          <p:nvPicPr>
            <p:cNvPr id="64" name="Google Shape;377;p12"/>
            <p:cNvPicPr/>
            <p:nvPr/>
          </p:nvPicPr>
          <p:blipFill rotWithShape="1">
            <a:blip r:embed="rId2">
              <a:alphaModFix/>
            </a:blip>
            <a:srcRect l="15820" t="-20730" r="61660" b="-5320"/>
            <a:stretch>
              <a:fillRect/>
            </a:stretch>
          </p:blipFill>
          <p:spPr>
            <a:xfrm>
              <a:off x="3753150" y="2522813"/>
              <a:ext cx="661807" cy="258550"/>
            </a:xfrm>
            <a:prstGeom prst="rect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/>
            </a:ln>
          </p:spPr>
        </p:pic>
        <p:sp>
          <p:nvSpPr>
            <p:cNvPr id="65" name="Google Shape;378;p12"/>
            <p:cNvSpPr/>
            <p:nvPr/>
          </p:nvSpPr>
          <p:spPr>
            <a:xfrm>
              <a:off x="3809142" y="2590494"/>
              <a:ext cx="239949" cy="148981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en-US" altLang="ko-KR" sz="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lang="en-US" altLang="ko-KR"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모서리가 둥근 직사각형 52"/>
          <p:cNvSpPr/>
          <p:nvPr/>
        </p:nvSpPr>
        <p:spPr>
          <a:xfrm>
            <a:off x="6270098" y="4306825"/>
            <a:ext cx="966198" cy="26643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3" name="Google Shape;141;p6"/>
          <p:cNvSpPr/>
          <p:nvPr/>
        </p:nvSpPr>
        <p:spPr>
          <a:xfrm>
            <a:off x="6118443" y="4221088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082823" y="4189298"/>
            <a:ext cx="323691" cy="2411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12</a:t>
            </a:r>
            <a:endParaRPr lang="ko-KR" altLang="en-US" sz="1000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1" y="445644"/>
            <a:ext cx="9143998" cy="53505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0" y="980694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게시판 관리</a:t>
            </a:r>
            <a:endParaRPr lang="ko-KR" altLang="en-US" sz="1700" b="1" u="sng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03450" y="1618486"/>
            <a:ext cx="874015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공지사항</a:t>
            </a:r>
            <a:endParaRPr lang="ko-KR" altLang="en-US" sz="140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graphicFrame>
        <p:nvGraphicFramePr>
          <p:cNvPr id="42" name="Google Shape;117;p6"/>
          <p:cNvGraphicFramePr/>
          <p:nvPr/>
        </p:nvGraphicFramePr>
        <p:xfrm>
          <a:off x="2855595" y="5771827"/>
          <a:ext cx="7814155" cy="108617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05"/>
                <a:gridCol w="7440950"/>
              </a:tblGrid>
              <a:tr h="209675">
                <a:tc gridSpan="2"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lang="ko-KR" sz="1000" b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  <a:tr h="374872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13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글 상세페이지에서 하단 답글 버튼 클릭 시 답글 입력 페이지로 이동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45150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14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목록 버튼 클릭 시 문의 게시판 리스트 페이지로 이동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45150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문의 상세 폼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400px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30%</a:t>
                      </a:r>
                      <a:endParaRPr lang="en-US" alt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677352" y="2345435"/>
            <a:ext cx="11001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문의 게시판</a:t>
            </a:r>
            <a:endParaRPr lang="ko-KR" altLang="en-US" sz="1400" u="sng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graphicFrame>
        <p:nvGraphicFramePr>
          <p:cNvPr id="55" name="Google Shape;894;p31"/>
          <p:cNvGraphicFramePr/>
          <p:nvPr/>
        </p:nvGraphicFramePr>
        <p:xfrm>
          <a:off x="4644508" y="1556767"/>
          <a:ext cx="3632450" cy="2332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7"/>
                <a:gridCol w="3022803"/>
              </a:tblGrid>
              <a:tr h="233275"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작성자</a:t>
                      </a:r>
                      <a:endParaRPr lang="ko-KR" sz="900" i="0"/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최창민</a:t>
                      </a:r>
                      <a:endParaRPr lang="ko-KR" altLang="en-US" sz="900" i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56" name="Google Shape;895;p31"/>
          <p:cNvGraphicFramePr/>
          <p:nvPr/>
        </p:nvGraphicFramePr>
        <p:xfrm>
          <a:off x="4644509" y="1801598"/>
          <a:ext cx="3632450" cy="3676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6"/>
                <a:gridCol w="3022804"/>
              </a:tblGrid>
              <a:tr h="216700"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제목</a:t>
                      </a:r>
                      <a:endParaRPr lang="ko-KR" sz="900" i="0"/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글램핑 문의입니다.</a:t>
                      </a: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57" name="Google Shape;896;p31"/>
          <p:cNvGraphicFramePr/>
          <p:nvPr/>
        </p:nvGraphicFramePr>
        <p:xfrm>
          <a:off x="4644508" y="2167358"/>
          <a:ext cx="3632450" cy="12616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7"/>
                <a:gridCol w="3022803"/>
              </a:tblGrid>
              <a:tr h="789475"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내용</a:t>
                      </a:r>
                      <a:endParaRPr lang="ko-KR" sz="900" i="0"/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1번 2번 상품과 3번 4번 상품의 차이가 뭔가요?</a:t>
                      </a: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/>
                    </a:p>
                  </a:txBody>
                  <a:tcPr marL="91450" marR="91450" marT="45725" marB="45725"/>
                </a:tc>
              </a:tr>
              <a:tr h="472167"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작성일</a:t>
                      </a:r>
                      <a:endParaRPr lang="ko-KR" altLang="en-US" sz="900" i="0"/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/>
                        <a:t>2021/12/01</a:t>
                      </a:r>
                      <a:endParaRPr lang="ko-KR" altLang="en-US" sz="9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62" name="Google Shape;499;p15"/>
          <p:cNvSpPr/>
          <p:nvPr/>
        </p:nvSpPr>
        <p:spPr>
          <a:xfrm>
            <a:off x="6192769" y="4371403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lang="ko-KR" altLang="en-US" sz="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499;p15"/>
          <p:cNvSpPr/>
          <p:nvPr/>
        </p:nvSpPr>
        <p:spPr>
          <a:xfrm>
            <a:off x="6796396" y="4371403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답글</a:t>
            </a:r>
            <a:endParaRPr lang="ko-KR" altLang="en-US" sz="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106983" y="4289307"/>
            <a:ext cx="603627" cy="33168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6733776" y="4289306"/>
            <a:ext cx="603627" cy="33168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Google Shape;141;p6"/>
          <p:cNvSpPr/>
          <p:nvPr/>
        </p:nvSpPr>
        <p:spPr>
          <a:xfrm>
            <a:off x="6671108" y="4187812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141;p6"/>
          <p:cNvSpPr/>
          <p:nvPr/>
        </p:nvSpPr>
        <p:spPr>
          <a:xfrm>
            <a:off x="6048164" y="4201412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624823" y="4168698"/>
            <a:ext cx="324616" cy="2394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13</a:t>
            </a:r>
            <a:endParaRPr lang="ko-KR" altLang="en-US" sz="1000" b="1"/>
          </a:p>
        </p:txBody>
      </p:sp>
      <p:sp>
        <p:nvSpPr>
          <p:cNvPr id="69" name="TextBox 68"/>
          <p:cNvSpPr txBox="1"/>
          <p:nvPr/>
        </p:nvSpPr>
        <p:spPr>
          <a:xfrm>
            <a:off x="5977755" y="4181177"/>
            <a:ext cx="323985" cy="236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14</a:t>
            </a:r>
            <a:endParaRPr lang="ko-KR" altLang="en-US" sz="1000" b="1"/>
          </a:p>
        </p:txBody>
      </p:sp>
      <p:graphicFrame>
        <p:nvGraphicFramePr>
          <p:cNvPr id="27" name="Google Shape;119;p6"/>
          <p:cNvGraphicFramePr/>
          <p:nvPr/>
        </p:nvGraphicFramePr>
        <p:xfrm>
          <a:off x="1524000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  <a:endParaRPr lang="ko-KR" altLang="en-US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게시판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05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게시판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  <a:endParaRPr lang="ko-KR" altLang="en-US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 vert="horz" lIns="77950" tIns="34300" rIns="779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게시판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게시판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상세 페이지</a:t>
                      </a:r>
                      <a:endParaRPr lang="ko-KR" altLang="en-US" sz="1000" b="1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55509" y="6492874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21</a:t>
            </a:fld>
            <a:endParaRPr lang="en-US" altLang="en-US"/>
          </a:p>
        </p:txBody>
      </p:sp>
      <p:sp>
        <p:nvSpPr>
          <p:cNvPr id="70" name="TextBox 38"/>
          <p:cNvSpPr txBox="1"/>
          <p:nvPr/>
        </p:nvSpPr>
        <p:spPr>
          <a:xfrm>
            <a:off x="5540371" y="1160924"/>
            <a:ext cx="2442852" cy="361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문의 글 상세 페이지</a:t>
            </a:r>
            <a:endParaRPr lang="ko-KR" altLang="en-US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445644"/>
            <a:ext cx="9143999" cy="53505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게시판 관리</a:t>
            </a:r>
            <a:endParaRPr lang="ko-KR" altLang="en-US" sz="1700" b="1" u="sng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03450" y="1618486"/>
            <a:ext cx="874015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공지사항</a:t>
            </a:r>
            <a:endParaRPr lang="ko-KR" altLang="en-US" sz="140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graphicFrame>
        <p:nvGraphicFramePr>
          <p:cNvPr id="42" name="Google Shape;117;p6"/>
          <p:cNvGraphicFramePr/>
          <p:nvPr/>
        </p:nvGraphicFramePr>
        <p:xfrm>
          <a:off x="2855595" y="5650877"/>
          <a:ext cx="7814155" cy="1207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05"/>
                <a:gridCol w="7440950"/>
              </a:tblGrid>
              <a:tr h="209675">
                <a:tc gridSpan="2"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lang="ko-KR" sz="1000" b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  <a:tr h="495822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15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작성할 수 있는 곳은 답변 칸이고 작성 후 하단 등록 버튼 클릭 시 작성자는 관리자로 바뀌며 글 저장.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답변을 등록한 해당 문의 글 바로 아래에 글이 추가되고 문의 게시판 리스트 페이지로 이동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45150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16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답글이 등록되기 전에는 해당 수정 / 삭제 버튼이 비활성화 된다.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45150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문의 답글 폼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400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30%</a:t>
                      </a:r>
                      <a:endParaRPr lang="en-US" alt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677352" y="2345435"/>
            <a:ext cx="11001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문의 게시판</a:t>
            </a:r>
            <a:endParaRPr lang="ko-KR" altLang="en-US" sz="1400" u="sng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graphicFrame>
        <p:nvGraphicFramePr>
          <p:cNvPr id="55" name="Google Shape;894;p31"/>
          <p:cNvGraphicFramePr/>
          <p:nvPr/>
        </p:nvGraphicFramePr>
        <p:xfrm>
          <a:off x="4688876" y="1532278"/>
          <a:ext cx="3632450" cy="2332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7"/>
                <a:gridCol w="3022803"/>
              </a:tblGrid>
              <a:tr h="233275"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작성자</a:t>
                      </a:r>
                      <a:endParaRPr lang="ko-KR" sz="900" i="0"/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최창민</a:t>
                      </a:r>
                      <a:endParaRPr lang="ko-KR" altLang="en-US" sz="900" i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56" name="Google Shape;895;p31"/>
          <p:cNvGraphicFramePr/>
          <p:nvPr/>
        </p:nvGraphicFramePr>
        <p:xfrm>
          <a:off x="4688877" y="1777109"/>
          <a:ext cx="3632450" cy="3676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6"/>
                <a:gridCol w="3022804"/>
              </a:tblGrid>
              <a:tr h="216700"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제목</a:t>
                      </a:r>
                      <a:endParaRPr lang="ko-KR" sz="900" i="0"/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글램핑 문의입니다.</a:t>
                      </a: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57" name="Google Shape;896;p31"/>
          <p:cNvGraphicFramePr/>
          <p:nvPr/>
        </p:nvGraphicFramePr>
        <p:xfrm>
          <a:off x="4688876" y="2142869"/>
          <a:ext cx="3632450" cy="7894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7"/>
                <a:gridCol w="3022803"/>
              </a:tblGrid>
              <a:tr h="789475"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내용</a:t>
                      </a:r>
                      <a:endParaRPr lang="ko-KR" sz="900" i="0"/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1번 2번 상품과 3번 4번 상품의 차이가 뭔가요?</a:t>
                      </a: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58" name="Google Shape;897;p31"/>
          <p:cNvGraphicFramePr/>
          <p:nvPr/>
        </p:nvGraphicFramePr>
        <p:xfrm>
          <a:off x="4688877" y="2957170"/>
          <a:ext cx="3634025" cy="80738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7"/>
                <a:gridCol w="3024378"/>
              </a:tblGrid>
              <a:tr h="807387"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답변</a:t>
                      </a:r>
                      <a:endParaRPr lang="ko-KR" sz="900" i="0"/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안녕하세요 관리자입니다.</a:t>
                      </a: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문의 주신 내용 잘 확인했습니다.</a:t>
                      </a: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우선 저희 캠핑 상품 중 1번과 2번은</a:t>
                      </a: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62" name="Google Shape;499;p15"/>
          <p:cNvSpPr/>
          <p:nvPr/>
        </p:nvSpPr>
        <p:spPr>
          <a:xfrm>
            <a:off x="6384036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endParaRPr lang="ko-KR" altLang="en-US" sz="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499;p15"/>
          <p:cNvSpPr/>
          <p:nvPr/>
        </p:nvSpPr>
        <p:spPr>
          <a:xfrm>
            <a:off x="6987663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lang="ko-KR" altLang="en-US" sz="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358358" y="4322031"/>
            <a:ext cx="1135292" cy="33168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8" name="Google Shape;499;p15"/>
          <p:cNvSpPr/>
          <p:nvPr/>
        </p:nvSpPr>
        <p:spPr>
          <a:xfrm>
            <a:off x="5807964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endParaRPr lang="ko-KR" altLang="en-US" sz="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717110" y="4329251"/>
            <a:ext cx="603627" cy="33168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0" name="Google Shape;141;p6"/>
          <p:cNvSpPr/>
          <p:nvPr/>
        </p:nvSpPr>
        <p:spPr>
          <a:xfrm>
            <a:off x="5629397" y="4164872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141;p6"/>
          <p:cNvSpPr/>
          <p:nvPr/>
        </p:nvSpPr>
        <p:spPr>
          <a:xfrm>
            <a:off x="6367573" y="4153821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591937" y="4149725"/>
            <a:ext cx="319277" cy="246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15</a:t>
            </a:r>
            <a:endParaRPr lang="ko-KR" altLang="en-US" sz="1000" b="1"/>
          </a:p>
        </p:txBody>
      </p:sp>
      <p:sp>
        <p:nvSpPr>
          <p:cNvPr id="72" name="TextBox 71"/>
          <p:cNvSpPr txBox="1"/>
          <p:nvPr/>
        </p:nvSpPr>
        <p:spPr>
          <a:xfrm>
            <a:off x="6320737" y="4121642"/>
            <a:ext cx="323903" cy="246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16</a:t>
            </a:r>
            <a:endParaRPr lang="ko-KR" altLang="en-US" sz="1000" b="1"/>
          </a:p>
        </p:txBody>
      </p:sp>
      <p:graphicFrame>
        <p:nvGraphicFramePr>
          <p:cNvPr id="29" name="Google Shape;119;p6"/>
          <p:cNvGraphicFramePr/>
          <p:nvPr/>
        </p:nvGraphicFramePr>
        <p:xfrm>
          <a:off x="1524000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  <a:endParaRPr lang="ko-KR" altLang="en-US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게시판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05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게시판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  <a:endParaRPr lang="ko-KR" altLang="en-US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 vert="horz" lIns="77950" tIns="34300" rIns="779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게시판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게시판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상세 페이지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답글 등록 페이지</a:t>
                      </a:r>
                      <a:endParaRPr lang="ko-KR" altLang="en-US" sz="1000" b="1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22</a:t>
            </a:fld>
            <a:endParaRPr lang="en-US" altLang="en-US"/>
          </a:p>
        </p:txBody>
      </p:sp>
      <p:sp>
        <p:nvSpPr>
          <p:cNvPr id="73" name="TextBox 38"/>
          <p:cNvSpPr txBox="1"/>
          <p:nvPr/>
        </p:nvSpPr>
        <p:spPr>
          <a:xfrm>
            <a:off x="5540371" y="1124744"/>
            <a:ext cx="2442852" cy="361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문의 답글 페이지</a:t>
            </a:r>
            <a:endParaRPr lang="ko-KR" altLang="en-US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445644"/>
            <a:ext cx="9144000" cy="53505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게시판 관리</a:t>
            </a:r>
            <a:endParaRPr lang="ko-KR" altLang="en-US" sz="1700" b="1" u="sng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03450" y="1618486"/>
            <a:ext cx="874015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공지사항</a:t>
            </a:r>
            <a:endParaRPr lang="ko-KR" altLang="en-US" sz="140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graphicFrame>
        <p:nvGraphicFramePr>
          <p:cNvPr id="42" name="Google Shape;117;p6"/>
          <p:cNvGraphicFramePr/>
          <p:nvPr/>
        </p:nvGraphicFramePr>
        <p:xfrm>
          <a:off x="2855595" y="5061534"/>
          <a:ext cx="7814155" cy="179646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05"/>
                <a:gridCol w="7440950"/>
              </a:tblGrid>
              <a:tr h="209675">
                <a:tc gridSpan="2"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lang="ko-KR" sz="1000" b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  <a:tr h="302865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17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답글 상세 페이지에서 등록 버튼은 비활성화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45150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18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답변 입력창에서 바로 내용 수정 가능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수정 후 하단 수정 버튼 클릭 시 "수정을 진행하시겠습니까?" 알림창을 띄움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예를 선택하면 글이 수정되고 문의 게시판 리스트 페이지로 이동, 아니오를 선택하면 수정 버튼 클릭 이전 상태로 돌아간다.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400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19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삭제 버튼 클릭 시 "정말로 삭제하시겠습니까?" 알림창을 띄움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예를 선택하면 답글이 삭제되고 문의 게시판 리스트페이지로 이동, 아니오를 선택하면 삭제 버튼 클릭 이전 상태로 돌아간다.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400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답글 수정 폼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400px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30%</a:t>
                      </a:r>
                      <a:endParaRPr lang="en-US" alt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677352" y="2345435"/>
            <a:ext cx="11001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문의 게시판</a:t>
            </a:r>
            <a:endParaRPr lang="ko-KR" altLang="en-US" sz="1400" u="sng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graphicFrame>
        <p:nvGraphicFramePr>
          <p:cNvPr id="55" name="Google Shape;894;p31"/>
          <p:cNvGraphicFramePr/>
          <p:nvPr/>
        </p:nvGraphicFramePr>
        <p:xfrm>
          <a:off x="4816346" y="1556767"/>
          <a:ext cx="3632450" cy="2332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7"/>
                <a:gridCol w="3022803"/>
              </a:tblGrid>
              <a:tr h="233275"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작성자</a:t>
                      </a:r>
                      <a:endParaRPr lang="ko-KR" sz="900" i="0"/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관리자</a:t>
                      </a:r>
                      <a:endParaRPr lang="ko-KR" altLang="en-US" sz="900" i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56" name="Google Shape;895;p31"/>
          <p:cNvGraphicFramePr/>
          <p:nvPr/>
        </p:nvGraphicFramePr>
        <p:xfrm>
          <a:off x="4816347" y="1801598"/>
          <a:ext cx="3632450" cy="3676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6"/>
                <a:gridCol w="3022804"/>
              </a:tblGrid>
              <a:tr h="216700"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제목</a:t>
                      </a:r>
                      <a:endParaRPr lang="ko-KR" sz="900" i="0"/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RE: </a:t>
                      </a: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글램핑 문의입니다.</a:t>
                      </a: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57" name="Google Shape;896;p31"/>
          <p:cNvGraphicFramePr/>
          <p:nvPr/>
        </p:nvGraphicFramePr>
        <p:xfrm>
          <a:off x="4816346" y="2167358"/>
          <a:ext cx="3632450" cy="7894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7"/>
                <a:gridCol w="3022803"/>
              </a:tblGrid>
              <a:tr h="789475"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내용</a:t>
                      </a:r>
                      <a:endParaRPr lang="ko-KR" sz="900" i="0"/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1번 2번 상품과 3번 4번 상품의 차이가 뭔가요?</a:t>
                      </a: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58" name="Google Shape;897;p31"/>
          <p:cNvGraphicFramePr/>
          <p:nvPr/>
        </p:nvGraphicFramePr>
        <p:xfrm>
          <a:off x="4816347" y="2981659"/>
          <a:ext cx="3634025" cy="80738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7"/>
                <a:gridCol w="3024378"/>
              </a:tblGrid>
              <a:tr h="807387"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답변</a:t>
                      </a:r>
                      <a:endParaRPr lang="ko-KR" sz="900" i="0"/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안녕하세요 관리자입니다.</a:t>
                      </a: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문의 주신 내용 잘 확인했습니다.</a:t>
                      </a: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우선 저희 캠핑 상품 중 1번과 2번은</a:t>
                      </a: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62" name="Google Shape;499;p15"/>
          <p:cNvSpPr/>
          <p:nvPr/>
        </p:nvSpPr>
        <p:spPr>
          <a:xfrm>
            <a:off x="6384036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endParaRPr lang="ko-KR" altLang="en-US" sz="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499;p15"/>
          <p:cNvSpPr/>
          <p:nvPr/>
        </p:nvSpPr>
        <p:spPr>
          <a:xfrm>
            <a:off x="6987663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lang="ko-KR" altLang="en-US" sz="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330758" y="4365117"/>
            <a:ext cx="603627" cy="33168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8" name="Google Shape;499;p15"/>
          <p:cNvSpPr/>
          <p:nvPr/>
        </p:nvSpPr>
        <p:spPr>
          <a:xfrm>
            <a:off x="5807964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endParaRPr lang="ko-KR" altLang="en-US" sz="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735956" y="4365117"/>
            <a:ext cx="603627" cy="33168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0" name="Google Shape;141;p6"/>
          <p:cNvSpPr/>
          <p:nvPr/>
        </p:nvSpPr>
        <p:spPr>
          <a:xfrm>
            <a:off x="5629397" y="4306145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141;p6"/>
          <p:cNvSpPr/>
          <p:nvPr/>
        </p:nvSpPr>
        <p:spPr>
          <a:xfrm>
            <a:off x="6205469" y="4306145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925043" y="4365117"/>
            <a:ext cx="603627" cy="33168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Google Shape;141;p6"/>
          <p:cNvSpPr/>
          <p:nvPr/>
        </p:nvSpPr>
        <p:spPr>
          <a:xfrm>
            <a:off x="6799754" y="4306145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89;p26"/>
          <p:cNvSpPr/>
          <p:nvPr/>
        </p:nvSpPr>
        <p:spPr>
          <a:xfrm>
            <a:off x="2924504" y="3682380"/>
            <a:ext cx="2441549" cy="473933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수정을 진행하시겠습니까</a:t>
            </a:r>
            <a:r>
              <a:rPr lang="en-US" alt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lang="en-US" altLang="ko-KR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91;p26"/>
          <p:cNvSpPr/>
          <p:nvPr/>
        </p:nvSpPr>
        <p:spPr>
          <a:xfrm>
            <a:off x="4875224" y="4026012"/>
            <a:ext cx="424644" cy="85393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아니오</a:t>
            </a:r>
            <a:endParaRPr lang="ko-KR" altLang="en-US"/>
          </a:p>
        </p:txBody>
      </p:sp>
      <p:sp>
        <p:nvSpPr>
          <p:cNvPr id="75" name="Google Shape;790;p26"/>
          <p:cNvSpPr/>
          <p:nvPr/>
        </p:nvSpPr>
        <p:spPr>
          <a:xfrm>
            <a:off x="4443169" y="4026011"/>
            <a:ext cx="413712" cy="89662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</a:t>
            </a:r>
            <a:endParaRPr lang="ko-KR" altLang="en-US"/>
          </a:p>
        </p:txBody>
      </p:sp>
      <p:grpSp>
        <p:nvGrpSpPr>
          <p:cNvPr id="76" name="Google Shape;788;p26"/>
          <p:cNvGrpSpPr/>
          <p:nvPr/>
        </p:nvGrpSpPr>
        <p:grpSpPr>
          <a:xfrm rot="0">
            <a:off x="2924504" y="4250909"/>
            <a:ext cx="2441549" cy="473933"/>
            <a:chOff x="1023096" y="3931337"/>
            <a:chExt cx="2917254" cy="966652"/>
          </a:xfrm>
        </p:grpSpPr>
        <p:sp>
          <p:nvSpPr>
            <p:cNvPr id="77" name="Google Shape;789;p26"/>
            <p:cNvSpPr/>
            <p:nvPr/>
          </p:nvSpPr>
          <p:spPr>
            <a:xfrm>
              <a:off x="1023096" y="3931337"/>
              <a:ext cx="2917254" cy="966652"/>
            </a:xfrm>
            <a:prstGeom prst="rect">
              <a:avLst/>
            </a:prstGeom>
            <a:solidFill>
              <a:srgbClr val="dae5f1"/>
            </a:solidFill>
            <a:ln w="254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ko-KR" alt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정말로 삭제하시겠습니까</a:t>
              </a:r>
              <a:r>
                <a:rPr lang="en-US" altLang="ko-KR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lang="en-US" alt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90;p26"/>
            <p:cNvSpPr/>
            <p:nvPr/>
          </p:nvSpPr>
          <p:spPr>
            <a:xfrm>
              <a:off x="2859572" y="4678304"/>
              <a:ext cx="494319" cy="182880"/>
            </a:xfrm>
            <a:prstGeom prst="rect">
              <a:avLst/>
            </a:prstGeom>
            <a:solidFill>
              <a:srgbClr val="dae5f1"/>
            </a:solidFill>
            <a:ln w="25400" cap="flat" cmpd="sng">
              <a:solidFill>
                <a:schemeClr val="lt1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ko-KR" altLang="en-US" sz="6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예</a:t>
              </a:r>
              <a:endParaRPr lang="ko-KR" altLang="en-US"/>
            </a:p>
          </p:txBody>
        </p:sp>
        <p:sp>
          <p:nvSpPr>
            <p:cNvPr id="79" name="Google Shape;791;p26"/>
            <p:cNvSpPr/>
            <p:nvPr/>
          </p:nvSpPr>
          <p:spPr>
            <a:xfrm>
              <a:off x="3353890" y="4675418"/>
              <a:ext cx="507380" cy="174172"/>
            </a:xfrm>
            <a:prstGeom prst="rect">
              <a:avLst/>
            </a:prstGeom>
            <a:solidFill>
              <a:srgbClr val="dae5f1"/>
            </a:solidFill>
            <a:ln w="25400" cap="flat" cmpd="sng">
              <a:solidFill>
                <a:schemeClr val="lt1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ko-KR" altLang="en-US" sz="6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아니오</a:t>
              </a:r>
              <a:endParaRPr lang="ko-KR" altLang="en-US"/>
            </a:p>
          </p:txBody>
        </p:sp>
      </p:grpSp>
      <p:cxnSp>
        <p:nvCxnSpPr>
          <p:cNvPr id="80" name="직선 화살표 연결선 79"/>
          <p:cNvCxnSpPr/>
          <p:nvPr/>
        </p:nvCxnSpPr>
        <p:spPr>
          <a:xfrm rot="5400000" flipH="1" flipV="1">
            <a:off x="2655342" y="4667144"/>
            <a:ext cx="1552650" cy="3600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rot="5400000" flipH="1" flipV="1">
            <a:off x="2634806" y="5188457"/>
            <a:ext cx="1593723" cy="3600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591806" y="4289740"/>
            <a:ext cx="319408" cy="246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17</a:t>
            </a:r>
            <a:endParaRPr lang="ko-KR" altLang="en-US" sz="1000" b="1"/>
          </a:p>
        </p:txBody>
      </p:sp>
      <p:sp>
        <p:nvSpPr>
          <p:cNvPr id="83" name="TextBox 82"/>
          <p:cNvSpPr txBox="1"/>
          <p:nvPr/>
        </p:nvSpPr>
        <p:spPr>
          <a:xfrm>
            <a:off x="6168009" y="4282565"/>
            <a:ext cx="324231" cy="246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18</a:t>
            </a:r>
            <a:endParaRPr lang="ko-KR" altLang="en-US" sz="1000" b="1"/>
          </a:p>
        </p:txBody>
      </p:sp>
      <p:sp>
        <p:nvSpPr>
          <p:cNvPr id="84" name="TextBox 83"/>
          <p:cNvSpPr txBox="1"/>
          <p:nvPr/>
        </p:nvSpPr>
        <p:spPr>
          <a:xfrm>
            <a:off x="6758510" y="4287454"/>
            <a:ext cx="324280" cy="2350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19</a:t>
            </a:r>
            <a:endParaRPr lang="ko-KR" altLang="en-US" sz="1000" b="1"/>
          </a:p>
        </p:txBody>
      </p:sp>
      <p:graphicFrame>
        <p:nvGraphicFramePr>
          <p:cNvPr id="41" name="Google Shape;119;p6"/>
          <p:cNvGraphicFramePr/>
          <p:nvPr/>
        </p:nvGraphicFramePr>
        <p:xfrm>
          <a:off x="1524000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  <a:endParaRPr lang="ko-KR" altLang="en-US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게시판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05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게시판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  <a:endParaRPr lang="ko-KR" altLang="en-US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 vert="horz" lIns="77950" tIns="34300" rIns="779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게시판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게시판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상세 페이지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답글 상세 페이지</a:t>
                      </a:r>
                      <a:endParaRPr lang="ko-KR" altLang="en-US" sz="1000" b="1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92874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23</a:t>
            </a:fld>
            <a:endParaRPr lang="en-US" altLang="en-US"/>
          </a:p>
        </p:txBody>
      </p:sp>
      <p:sp>
        <p:nvSpPr>
          <p:cNvPr id="85" name="TextBox 38"/>
          <p:cNvSpPr txBox="1"/>
          <p:nvPr/>
        </p:nvSpPr>
        <p:spPr>
          <a:xfrm>
            <a:off x="5540371" y="1088740"/>
            <a:ext cx="2442852" cy="366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문의 답글 수정 페이지</a:t>
            </a:r>
            <a:endParaRPr lang="ko-KR" altLang="en-US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88140" y="0"/>
            <a:ext cx="10808609" cy="6858000"/>
          </a:xfrm>
          <a:prstGeom prst="rect">
            <a:avLst/>
          </a:prstGeom>
        </p:spPr>
      </p:pic>
      <p:sp>
        <p:nvSpPr>
          <p:cNvPr id="4" name="Google Shape;80;p1"/>
          <p:cNvSpPr/>
          <p:nvPr/>
        </p:nvSpPr>
        <p:spPr>
          <a:xfrm>
            <a:off x="983290" y="719289"/>
            <a:ext cx="10324829" cy="5762324"/>
          </a:xfrm>
          <a:prstGeom prst="rect">
            <a:avLst/>
          </a:prstGeom>
          <a:solidFill>
            <a:schemeClr val="dk1">
              <a:alpha val="56860"/>
            </a:scheme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340089" y="6481613"/>
            <a:ext cx="28448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445644"/>
            <a:ext cx="9143999" cy="54343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1"/>
            <a:ext cx="1547621" cy="989077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3142" y="980694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38489" y="1594177"/>
            <a:ext cx="1106044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524000" y="1516991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38489" y="1618486"/>
            <a:ext cx="1100901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캠핑 리스트</a:t>
            </a:r>
          </a:p>
        </p:txBody>
      </p: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1546527737"/>
              </p:ext>
            </p:extLst>
          </p:nvPr>
        </p:nvGraphicFramePr>
        <p:xfrm>
          <a:off x="2855595" y="5078168"/>
          <a:ext cx="7814245" cy="178305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41090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상품관리 클릭 시 상품 리스트가 출력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0519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캠핑 상품명 클릭 시 상품 상세 페이지로 이동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105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캠핑 리스트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750px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400px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555526" y="2390302"/>
            <a:ext cx="1271970" cy="2948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캠핑상품 등록</a:t>
            </a:r>
          </a:p>
        </p:txBody>
      </p:sp>
      <p:graphicFrame>
        <p:nvGraphicFramePr>
          <p:cNvPr id="52" name="Google Shape;849;p29"/>
          <p:cNvGraphicFramePr/>
          <p:nvPr/>
        </p:nvGraphicFramePr>
        <p:xfrm>
          <a:off x="3985523" y="1772793"/>
          <a:ext cx="5603125" cy="21927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2055"/>
                <a:gridCol w="695745"/>
                <a:gridCol w="3421400"/>
                <a:gridCol w="1053925"/>
              </a:tblGrid>
              <a:tr h="34525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</a:t>
                      </a:r>
                      <a:r>
                        <a:rPr lang="ko-KR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번호</a:t>
                      </a:r>
                    </a:p>
                  </a:txBody>
                  <a:tcPr marL="91450" marR="91450" marT="45725" marB="45725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구분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상품명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등록일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</a:tr>
              <a:tr h="2332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차박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/>
                        <a:t>차박</a:t>
                      </a:r>
                      <a:r>
                        <a:rPr lang="en-US" altLang="ko-KR" sz="900" b="0" i="0"/>
                        <a:t>B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i="0"/>
                        <a:t>2021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06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01</a:t>
                      </a:r>
                    </a:p>
                  </a:txBody>
                  <a:tcPr marL="91450" marR="91450" marT="45725" marB="45725"/>
                </a:tc>
              </a:tr>
              <a:tr h="2332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차박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/>
                        <a:t>차박</a:t>
                      </a:r>
                      <a:r>
                        <a:rPr lang="en-US" altLang="ko-KR" sz="900" b="0" i="0"/>
                        <a:t>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i="0"/>
                        <a:t>2021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06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01</a:t>
                      </a:r>
                    </a:p>
                  </a:txBody>
                  <a:tcPr marL="91450" marR="91450" marT="45725" marB="45725"/>
                </a:tc>
              </a:tr>
              <a:tr h="2332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글램핑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/>
                        <a:t>글램핑</a:t>
                      </a:r>
                      <a:r>
                        <a:rPr lang="en-US" altLang="ko-KR" sz="900" b="0" i="0"/>
                        <a:t>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i="0"/>
                        <a:t>2021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06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01</a:t>
                      </a:r>
                    </a:p>
                  </a:txBody>
                  <a:tcPr marL="91450" marR="91450" marT="45725" marB="45725"/>
                </a:tc>
              </a:tr>
              <a:tr h="2332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글램핑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/>
                        <a:t>글램핑</a:t>
                      </a:r>
                      <a:r>
                        <a:rPr lang="en-US" altLang="ko-KR" sz="900" b="0" i="0"/>
                        <a:t>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i="0"/>
                        <a:t>2021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06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01</a:t>
                      </a:r>
                    </a:p>
                  </a:txBody>
                  <a:tcPr marL="91450" marR="91450" marT="45725" marB="45725"/>
                </a:tc>
              </a:tr>
              <a:tr h="22479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글램핑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글램핑</a:t>
                      </a:r>
                      <a:r>
                        <a:rPr lang="en-US" altLang="ko-KR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i="0"/>
                        <a:t>2021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06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01</a:t>
                      </a:r>
                    </a:p>
                  </a:txBody>
                  <a:tcPr marL="91450" marR="91450" marT="45725" marB="45725"/>
                </a:tc>
              </a:tr>
              <a:tr h="22479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글렘핑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/>
                        <a:t>글램핑</a:t>
                      </a:r>
                      <a:r>
                        <a:rPr lang="en-US" altLang="ko-KR" sz="900" b="0" i="0"/>
                        <a:t>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i="0"/>
                        <a:t>2021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06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01</a:t>
                      </a:r>
                    </a:p>
                  </a:txBody>
                  <a:tcPr marL="91450" marR="91450" marT="45725" marB="45725"/>
                </a:tc>
              </a:tr>
              <a:tr h="22479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오토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오토</a:t>
                      </a:r>
                      <a:r>
                        <a:rPr lang="en-US" altLang="ko-KR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i="0"/>
                        <a:t>2021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06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01</a:t>
                      </a:r>
                    </a:p>
                  </a:txBody>
                  <a:tcPr marL="91450" marR="91450" marT="45725" marB="45725"/>
                </a:tc>
              </a:tr>
              <a:tr h="22479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오토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오토</a:t>
                      </a:r>
                      <a:r>
                        <a:rPr lang="en-US" altLang="ko-KR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i="0"/>
                        <a:t>2021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06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01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53" name="모서리가 둥근 직사각형 52"/>
          <p:cNvSpPr/>
          <p:nvPr/>
        </p:nvSpPr>
        <p:spPr>
          <a:xfrm>
            <a:off x="5456300" y="2119801"/>
            <a:ext cx="3168396" cy="1130721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2" name="Google Shape;141;p6"/>
          <p:cNvSpPr/>
          <p:nvPr/>
        </p:nvSpPr>
        <p:spPr>
          <a:xfrm>
            <a:off x="5456300" y="2018305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graphicFrame>
        <p:nvGraphicFramePr>
          <p:cNvPr id="27" name="Google Shape;119;p6"/>
          <p:cNvGraphicFramePr/>
          <p:nvPr/>
        </p:nvGraphicFramePr>
        <p:xfrm>
          <a:off x="1524000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상품 리스트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06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상품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리스트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53413" y="6492874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25</a:t>
            </a:fld>
            <a:endParaRPr lang="en-US" altLang="en-US"/>
          </a:p>
        </p:txBody>
      </p:sp>
      <p:sp>
        <p:nvSpPr>
          <p:cNvPr id="65" name="TextBox 38"/>
          <p:cNvSpPr txBox="1"/>
          <p:nvPr/>
        </p:nvSpPr>
        <p:spPr>
          <a:xfrm>
            <a:off x="5540371" y="1160924"/>
            <a:ext cx="2442852" cy="361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캠핑 리스트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457200"/>
            <a:ext cx="9144000" cy="52349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4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상품 관리</a:t>
            </a:r>
          </a:p>
        </p:txBody>
      </p: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4152045106"/>
              </p:ext>
            </p:extLst>
          </p:nvPr>
        </p:nvGraphicFramePr>
        <p:xfrm>
          <a:off x="2855595" y="4850632"/>
          <a:ext cx="7814245" cy="200106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33886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구분 부분은 콤보 박스로 한 항목만 선택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수정 버튼 클릭 시 캠핑 상품 수정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6695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목록 버튼 클릭 시 상품 리스트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6695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대표사진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35%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700px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캠핑장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정보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40%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500px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이용 금액 설명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40% </a:t>
                      </a:r>
                      <a:r>
                        <a:rPr lang="en-US" altLang="ko-KR" sz="1000" b="1" i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heigth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100px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사진(1~4)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20%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250px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0" name="Google Shape;499;p15"/>
          <p:cNvSpPr/>
          <p:nvPr/>
        </p:nvSpPr>
        <p:spPr>
          <a:xfrm>
            <a:off x="7489848" y="4236635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</a:p>
        </p:txBody>
      </p:sp>
      <p:sp>
        <p:nvSpPr>
          <p:cNvPr id="71" name="Google Shape;499;p15"/>
          <p:cNvSpPr/>
          <p:nvPr/>
        </p:nvSpPr>
        <p:spPr>
          <a:xfrm>
            <a:off x="6794904" y="4236635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6714150" y="4171219"/>
            <a:ext cx="667996" cy="298325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7395043" y="4171219"/>
            <a:ext cx="667996" cy="298325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5" name="Google Shape;141;p6"/>
          <p:cNvSpPr/>
          <p:nvPr/>
        </p:nvSpPr>
        <p:spPr>
          <a:xfrm>
            <a:off x="7273290" y="4069723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141;p6"/>
          <p:cNvSpPr/>
          <p:nvPr/>
        </p:nvSpPr>
        <p:spPr>
          <a:xfrm>
            <a:off x="6588862" y="4069723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238558" y="4033600"/>
            <a:ext cx="253807" cy="246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554130" y="4031494"/>
            <a:ext cx="252435" cy="246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6</a:t>
            </a:r>
          </a:p>
        </p:txBody>
      </p:sp>
      <p:graphicFrame>
        <p:nvGraphicFramePr>
          <p:cNvPr id="37" name="Google Shape;119;p6"/>
          <p:cNvGraphicFramePr/>
          <p:nvPr/>
        </p:nvGraphicFramePr>
        <p:xfrm>
          <a:off x="1524000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상품 리스트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06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상품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리스트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상품 리스트 상세 페이지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수정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)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4" name="TextBox 16"/>
          <p:cNvSpPr txBox="1"/>
          <p:nvPr/>
        </p:nvSpPr>
        <p:spPr>
          <a:xfrm>
            <a:off x="1638489" y="1618486"/>
            <a:ext cx="1100901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캠핑 리스트</a:t>
            </a:r>
          </a:p>
        </p:txBody>
      </p:sp>
      <p:sp>
        <p:nvSpPr>
          <p:cNvPr id="95" name="TextBox 47"/>
          <p:cNvSpPr txBox="1"/>
          <p:nvPr/>
        </p:nvSpPr>
        <p:spPr>
          <a:xfrm>
            <a:off x="1552953" y="2374117"/>
            <a:ext cx="1272162" cy="3005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캠핑상품 등록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99202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26</a:t>
            </a:fld>
            <a:endParaRPr lang="en-US" altLang="en-US"/>
          </a:p>
        </p:txBody>
      </p:sp>
      <p:sp>
        <p:nvSpPr>
          <p:cNvPr id="98" name="Google Shape;393;p14"/>
          <p:cNvSpPr/>
          <p:nvPr/>
        </p:nvSpPr>
        <p:spPr>
          <a:xfrm>
            <a:off x="5143205" y="1582414"/>
            <a:ext cx="1390880" cy="139387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대표 </a:t>
            </a:r>
            <a:r>
              <a:rPr lang="ko-KR"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사진</a:t>
            </a:r>
            <a:endParaRPr lang="ko-KR"/>
          </a:p>
        </p:txBody>
      </p:sp>
      <p:sp>
        <p:nvSpPr>
          <p:cNvPr id="101" name="TextBox 24"/>
          <p:cNvSpPr txBox="1"/>
          <p:nvPr/>
        </p:nvSpPr>
        <p:spPr>
          <a:xfrm>
            <a:off x="5473903" y="1081115"/>
            <a:ext cx="2550890" cy="367665"/>
          </a:xfrm>
          <a:prstGeom prst="rect">
            <a:avLst/>
          </a:prstGeom>
          <a:noFill/>
        </p:spPr>
        <p:txBody>
          <a:bodyPr wrap="square" anchor="ctr" anchorCtr="1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캠핑장 상세 페이지</a:t>
            </a:r>
          </a:p>
        </p:txBody>
      </p:sp>
      <p:sp>
        <p:nvSpPr>
          <p:cNvPr id="102" name="Google Shape;393;p14"/>
          <p:cNvSpPr/>
          <p:nvPr/>
        </p:nvSpPr>
        <p:spPr>
          <a:xfrm>
            <a:off x="6749348" y="1585568"/>
            <a:ext cx="1681618" cy="68445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캠핑장 정보</a:t>
            </a:r>
            <a:endParaRPr lang="en-US" altLang="ko-KR" sz="14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394;p14"/>
          <p:cNvSpPr/>
          <p:nvPr/>
        </p:nvSpPr>
        <p:spPr>
          <a:xfrm>
            <a:off x="6749348" y="2348089"/>
            <a:ext cx="1681618" cy="46884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/>
              <a:t>이용 금액 설명</a:t>
            </a:r>
            <a:endParaRPr lang="ko-KR"/>
          </a:p>
        </p:txBody>
      </p:sp>
      <p:sp>
        <p:nvSpPr>
          <p:cNvPr id="105" name="Google Shape;393;p14"/>
          <p:cNvSpPr/>
          <p:nvPr/>
        </p:nvSpPr>
        <p:spPr>
          <a:xfrm>
            <a:off x="5214608" y="3079559"/>
            <a:ext cx="645603" cy="39436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 dirty="0"/>
              <a:t>사진</a:t>
            </a:r>
            <a:r>
              <a:rPr lang="en-US" altLang="ko-KR" sz="1400" dirty="0"/>
              <a:t>1</a:t>
            </a:r>
            <a:endParaRPr lang="ko-KR" sz="1400" dirty="0"/>
          </a:p>
        </p:txBody>
      </p:sp>
      <p:sp>
        <p:nvSpPr>
          <p:cNvPr id="106" name="Google Shape;393;p14"/>
          <p:cNvSpPr/>
          <p:nvPr/>
        </p:nvSpPr>
        <p:spPr>
          <a:xfrm>
            <a:off x="6042653" y="3079559"/>
            <a:ext cx="645603" cy="39436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/>
              <a:t>사진</a:t>
            </a:r>
            <a:r>
              <a:rPr lang="en-US" altLang="ko-KR" sz="1400"/>
              <a:t>2</a:t>
            </a:r>
            <a:endParaRPr lang="ko-KR" sz="1400"/>
          </a:p>
        </p:txBody>
      </p:sp>
      <p:sp>
        <p:nvSpPr>
          <p:cNvPr id="107" name="Google Shape;393;p14"/>
          <p:cNvSpPr/>
          <p:nvPr/>
        </p:nvSpPr>
        <p:spPr>
          <a:xfrm>
            <a:off x="6870698" y="3079559"/>
            <a:ext cx="645603" cy="39436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/>
              <a:t>사진</a:t>
            </a:r>
            <a:r>
              <a:rPr lang="en-US" altLang="ko-KR" sz="1400"/>
              <a:t>3</a:t>
            </a:r>
            <a:endParaRPr lang="ko-KR" sz="1400"/>
          </a:p>
        </p:txBody>
      </p:sp>
      <p:sp>
        <p:nvSpPr>
          <p:cNvPr id="108" name="Google Shape;393;p14"/>
          <p:cNvSpPr/>
          <p:nvPr/>
        </p:nvSpPr>
        <p:spPr>
          <a:xfrm>
            <a:off x="7698743" y="3079559"/>
            <a:ext cx="645603" cy="39436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/>
              <a:t>사진</a:t>
            </a:r>
            <a:r>
              <a:rPr lang="en-US" altLang="ko-KR" sz="1400"/>
              <a:t>4</a:t>
            </a:r>
            <a:endParaRPr lang="ko-KR" sz="140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457200"/>
            <a:ext cx="9144000" cy="52349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4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상품 관리</a:t>
            </a:r>
          </a:p>
        </p:txBody>
      </p: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1690593466"/>
              </p:ext>
            </p:extLst>
          </p:nvPr>
        </p:nvGraphicFramePr>
        <p:xfrm>
          <a:off x="2855595" y="4841413"/>
          <a:ext cx="7814245" cy="201338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33886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구분 부분은 콤보 박스로 한 항목만 선택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3886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이미지는 파일 선택 버튼으로 업로드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6114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입력 창 내용 및 첨부파일 수정 후  수정 버튼 클릭 시 "수정을 진행하시겠습니까?" 알림창 띄움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ko-KR" altLang="en-US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예를 선택하면 상품이 수정되고 상품 리스트 페이지도 이동, 아니오를 선택하면 수정 버튼 클릭 이전 상태로 돌아간다.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8011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목록 버튼 클릭 시 상품 리스트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8011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캠핑 상품 </a:t>
                      </a:r>
                      <a:r>
                        <a:rPr lang="ko-KR" altLang="en-US" sz="1000" i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수정폼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600</a:t>
                      </a:r>
                      <a:r>
                        <a:rPr lang="en-US" altLang="ko-KR" sz="1000" i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px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50%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endParaRPr lang="en-US" altLang="ko-KR" sz="1000" b="1" i="0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3"/>
          <a:srcRect l="45440"/>
          <a:stretch>
            <a:fillRect/>
          </a:stretch>
        </p:blipFill>
        <p:spPr>
          <a:xfrm>
            <a:off x="8697345" y="1072558"/>
            <a:ext cx="951219" cy="838317"/>
          </a:xfrm>
          <a:prstGeom prst="rect">
            <a:avLst/>
          </a:prstGeom>
        </p:spPr>
      </p:pic>
      <p:cxnSp>
        <p:nvCxnSpPr>
          <p:cNvPr id="69" name="직선 화살표 연결선 68"/>
          <p:cNvCxnSpPr/>
          <p:nvPr/>
        </p:nvCxnSpPr>
        <p:spPr>
          <a:xfrm flipV="1">
            <a:off x="7361352" y="1268731"/>
            <a:ext cx="1335992" cy="3497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oogle Shape;499;p15"/>
          <p:cNvSpPr/>
          <p:nvPr/>
        </p:nvSpPr>
        <p:spPr>
          <a:xfrm>
            <a:off x="7489848" y="4236635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</a:p>
        </p:txBody>
      </p:sp>
      <p:sp>
        <p:nvSpPr>
          <p:cNvPr id="71" name="Google Shape;499;p15"/>
          <p:cNvSpPr/>
          <p:nvPr/>
        </p:nvSpPr>
        <p:spPr>
          <a:xfrm>
            <a:off x="6794904" y="4236635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6420512" y="1491717"/>
            <a:ext cx="940840" cy="298325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6714150" y="4171219"/>
            <a:ext cx="667996" cy="298325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7395043" y="4171219"/>
            <a:ext cx="667996" cy="298325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5" name="Google Shape;141;p6"/>
          <p:cNvSpPr/>
          <p:nvPr/>
        </p:nvSpPr>
        <p:spPr>
          <a:xfrm>
            <a:off x="7273290" y="4069723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141;p6"/>
          <p:cNvSpPr/>
          <p:nvPr/>
        </p:nvSpPr>
        <p:spPr>
          <a:xfrm>
            <a:off x="6588862" y="4069723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141;p6"/>
          <p:cNvSpPr/>
          <p:nvPr/>
        </p:nvSpPr>
        <p:spPr>
          <a:xfrm>
            <a:off x="6298316" y="1390221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80" name="Google Shape;789;p26"/>
          <p:cNvSpPr/>
          <p:nvPr/>
        </p:nvSpPr>
        <p:spPr>
          <a:xfrm>
            <a:off x="2942847" y="3970834"/>
            <a:ext cx="2441549" cy="473933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수정을 진행하시겠습니까</a:t>
            </a:r>
            <a:r>
              <a:rPr lang="en-US" alt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81" name="Google Shape;791;p26"/>
          <p:cNvSpPr/>
          <p:nvPr/>
        </p:nvSpPr>
        <p:spPr>
          <a:xfrm>
            <a:off x="4893567" y="4314466"/>
            <a:ext cx="424644" cy="85393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아니오</a:t>
            </a:r>
            <a:endParaRPr lang="ko-KR" altLang="en-US"/>
          </a:p>
        </p:txBody>
      </p:sp>
      <p:sp>
        <p:nvSpPr>
          <p:cNvPr id="82" name="Google Shape;790;p26"/>
          <p:cNvSpPr/>
          <p:nvPr/>
        </p:nvSpPr>
        <p:spPr>
          <a:xfrm>
            <a:off x="4461512" y="4314465"/>
            <a:ext cx="413712" cy="89662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</a:t>
            </a:r>
            <a:endParaRPr lang="ko-KR" altLang="en-US"/>
          </a:p>
        </p:txBody>
      </p:sp>
      <p:cxnSp>
        <p:nvCxnSpPr>
          <p:cNvPr id="83" name="직선 화살표 연결선 82"/>
          <p:cNvCxnSpPr/>
          <p:nvPr/>
        </p:nvCxnSpPr>
        <p:spPr>
          <a:xfrm rot="5400000" flipH="1" flipV="1">
            <a:off x="2707150" y="4908348"/>
            <a:ext cx="1305016" cy="2880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238558" y="4033600"/>
            <a:ext cx="253807" cy="246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554130" y="4031494"/>
            <a:ext cx="252435" cy="246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6</a:t>
            </a:r>
          </a:p>
        </p:txBody>
      </p:sp>
      <p:graphicFrame>
        <p:nvGraphicFramePr>
          <p:cNvPr id="37" name="Google Shape;119;p6"/>
          <p:cNvGraphicFramePr/>
          <p:nvPr/>
        </p:nvGraphicFramePr>
        <p:xfrm>
          <a:off x="1524000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상품 리스트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06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상품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리스트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상품 리스트 상세 페이지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수정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)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4" name="TextBox 16"/>
          <p:cNvSpPr txBox="1"/>
          <p:nvPr/>
        </p:nvSpPr>
        <p:spPr>
          <a:xfrm>
            <a:off x="1638489" y="1618486"/>
            <a:ext cx="1100901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캠핑 리스트</a:t>
            </a:r>
          </a:p>
        </p:txBody>
      </p:sp>
      <p:sp>
        <p:nvSpPr>
          <p:cNvPr id="95" name="TextBox 47"/>
          <p:cNvSpPr txBox="1"/>
          <p:nvPr/>
        </p:nvSpPr>
        <p:spPr>
          <a:xfrm>
            <a:off x="1553812" y="2393792"/>
            <a:ext cx="1271970" cy="299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캠핑상품 등록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99202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27</a:t>
            </a:fld>
            <a:endParaRPr lang="en-US" altLang="en-US"/>
          </a:p>
        </p:txBody>
      </p:sp>
      <p:graphicFrame>
        <p:nvGraphicFramePr>
          <p:cNvPr id="100" name="Google Shape;894;p31"/>
          <p:cNvGraphicFramePr/>
          <p:nvPr/>
        </p:nvGraphicFramePr>
        <p:xfrm>
          <a:off x="4405340" y="1556767"/>
          <a:ext cx="4138088" cy="2332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1656"/>
                <a:gridCol w="3456432"/>
              </a:tblGrid>
              <a:tr h="2332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구분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글램핑</a:t>
                      </a:r>
                      <a:endParaRPr lang="en-US" altLang="ko-KR" sz="900" i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101" name="Google Shape;895;p31"/>
          <p:cNvGraphicFramePr/>
          <p:nvPr/>
        </p:nvGraphicFramePr>
        <p:xfrm>
          <a:off x="4405342" y="1801598"/>
          <a:ext cx="4138087" cy="3657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1655"/>
                <a:gridCol w="3456432"/>
              </a:tblGrid>
              <a:tr h="2167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상품명</a:t>
                      </a:r>
                    </a:p>
                  </a:txBody>
                  <a:tcPr marL="91450" marR="91450" marT="45725" marB="4572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글램핑</a:t>
                      </a:r>
                      <a:r>
                        <a:rPr lang="en-US" altLang="ko-KR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102" name="Google Shape;896;p31"/>
          <p:cNvGraphicFramePr/>
          <p:nvPr/>
        </p:nvGraphicFramePr>
        <p:xfrm>
          <a:off x="4405341" y="2167358"/>
          <a:ext cx="4131631" cy="104449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1656"/>
                <a:gridCol w="3449975"/>
              </a:tblGrid>
              <a:tr h="54156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상품 설명</a:t>
                      </a:r>
                    </a:p>
                  </a:txBody>
                  <a:tcPr marL="91450" marR="91450" marT="45725" marB="4572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**캠핑장 시설 안내 및 이용 수칙**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최근 코로나 19로 인한 감염병 예방을 위한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매일 시설 방역 소독을 진행하고 있습니다.</a:t>
                      </a:r>
                    </a:p>
                  </a:txBody>
                  <a:tcPr marL="91450" marR="91450" marT="45725" marB="45725"/>
                </a:tc>
              </a:tr>
              <a:tr h="47216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이용 금액</a:t>
                      </a:r>
                    </a:p>
                  </a:txBody>
                  <a:tcPr marL="91450" marR="91450" marT="45725" marB="4572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성수기 ) 115,000원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비성수기 ) 85,000원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인원이 추가될 경우 현장에서 추가로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103" name="Google Shape;897;p31"/>
          <p:cNvGraphicFramePr/>
          <p:nvPr/>
        </p:nvGraphicFramePr>
        <p:xfrm>
          <a:off x="4403812" y="3212976"/>
          <a:ext cx="4138088" cy="5387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1656"/>
                <a:gridCol w="3456432"/>
              </a:tblGrid>
              <a:tr h="53874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이미지</a:t>
                      </a:r>
                    </a:p>
                  </a:txBody>
                  <a:tcPr marL="91450" marR="91450" marT="45725" marB="4572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04" name="Google Shape;499;p15"/>
          <p:cNvSpPr/>
          <p:nvPr/>
        </p:nvSpPr>
        <p:spPr>
          <a:xfrm>
            <a:off x="4477519" y="3559413"/>
            <a:ext cx="522057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파일선택</a:t>
            </a:r>
          </a:p>
        </p:txBody>
      </p:sp>
      <p:sp>
        <p:nvSpPr>
          <p:cNvPr id="105" name="TextBox 38"/>
          <p:cNvSpPr txBox="1"/>
          <p:nvPr/>
        </p:nvSpPr>
        <p:spPr>
          <a:xfrm>
            <a:off x="5540371" y="1124744"/>
            <a:ext cx="2442852" cy="361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캠핑 상품 수정 페이지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445644"/>
            <a:ext cx="9142116" cy="53505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상품 관리</a:t>
            </a:r>
            <a:endParaRPr lang="ko-KR" altLang="en-US" sz="1700" b="1" u="sng">
              <a:solidFill>
                <a:schemeClr val="bg1"/>
              </a:solidFill>
            </a:endParaRPr>
          </a:p>
        </p:txBody>
      </p:sp>
      <p:graphicFrame>
        <p:nvGraphicFramePr>
          <p:cNvPr id="42" name="Google Shape;117;p6"/>
          <p:cNvGraphicFramePr/>
          <p:nvPr/>
        </p:nvGraphicFramePr>
        <p:xfrm>
          <a:off x="2856872" y="4522324"/>
          <a:ext cx="7814245" cy="233567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209675">
                <a:tc gridSpan="2"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lang="ko-KR" sz="1000" b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  <a:tr h="310502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7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캠핑 상품 등록 클릭 시 상품 등록 페이지가 출력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5015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8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구분 부분은 콤보박스로 한 항목만 선택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17053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9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사용자 페이지에서 보여질 상품의 이름을 상품명에 기입, 캠핑장 시설 안내 및 이용수칙을 상품 설명에 기입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82860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이미지는 파일 선택 버튼으로 업로드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25234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10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ko-KR" altLang="en-US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등록 버튼 클릭 시 상품이 저장되고 캠핑상품 리스트 최상단에 추가된 후 캠핑 상품 리스트 페이지로 이동</a:t>
                      </a:r>
                      <a:endParaRPr lang="ko-KR" altLang="en-US" sz="10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2006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11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목록 버튼 클릭 시 상품 리스트 페이지로 이동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2006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캠핑 상품 등록폼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600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50%</a:t>
                      </a:r>
                      <a:endParaRPr lang="en-US" alt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Google Shape;894;p31"/>
          <p:cNvGraphicFramePr/>
          <p:nvPr/>
        </p:nvGraphicFramePr>
        <p:xfrm>
          <a:off x="4405340" y="1556767"/>
          <a:ext cx="4138088" cy="2332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1656"/>
                <a:gridCol w="3456432"/>
              </a:tblGrid>
              <a:tr h="233275"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구분</a:t>
                      </a:r>
                      <a:endParaRPr lang="ko-KR" altLang="en-US" sz="900" i="0"/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64" name="Google Shape;895;p31"/>
          <p:cNvGraphicFramePr/>
          <p:nvPr/>
        </p:nvGraphicFramePr>
        <p:xfrm>
          <a:off x="4405342" y="1801598"/>
          <a:ext cx="4138087" cy="3676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1655"/>
                <a:gridCol w="3456432"/>
              </a:tblGrid>
              <a:tr h="216700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상품명</a:t>
                      </a:r>
                      <a:endParaRPr lang="ko-KR" altLang="en-US" sz="900" i="0"/>
                    </a:p>
                  </a:txBody>
                  <a:tcPr marL="91450" marR="91450" marT="45725" marB="45725" anchor="ctr">
                    <a:solidFill>
                      <a:srgbClr val="dae5f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65" name="Google Shape;896;p31"/>
          <p:cNvGraphicFramePr/>
          <p:nvPr/>
        </p:nvGraphicFramePr>
        <p:xfrm>
          <a:off x="4405341" y="2167358"/>
          <a:ext cx="4131631" cy="101372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1656"/>
                <a:gridCol w="3449975"/>
              </a:tblGrid>
              <a:tr h="541562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상품 설명</a:t>
                      </a:r>
                      <a:endParaRPr lang="ko-KR" altLang="en-US" sz="900" i="0"/>
                    </a:p>
                  </a:txBody>
                  <a:tcPr marL="91450" marR="91450" marT="45725" marB="45725" anchor="ctr">
                    <a:solidFill>
                      <a:srgbClr val="dae5f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  <a:tr h="472167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이용 금액</a:t>
                      </a:r>
                      <a:endParaRPr lang="ko-KR" altLang="en-US" sz="900" i="0"/>
                    </a:p>
                  </a:txBody>
                  <a:tcPr marL="91450" marR="91450" marT="45725" marB="45725" anchor="ctr">
                    <a:solidFill>
                      <a:srgbClr val="dae5f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66" name="Google Shape;897;p31"/>
          <p:cNvGraphicFramePr/>
          <p:nvPr/>
        </p:nvGraphicFramePr>
        <p:xfrm>
          <a:off x="4403812" y="3176972"/>
          <a:ext cx="4138088" cy="46673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1656"/>
                <a:gridCol w="3456432"/>
              </a:tblGrid>
              <a:tr h="466734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이미지</a:t>
                      </a:r>
                      <a:endParaRPr lang="ko-KR" altLang="en-US" sz="900" i="0"/>
                    </a:p>
                  </a:txBody>
                  <a:tcPr marL="91450" marR="91450" marT="45725" marB="45725" anchor="ctr">
                    <a:solidFill>
                      <a:srgbClr val="dae5f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3"/>
          <a:srcRect l="45440"/>
          <a:stretch>
            <a:fillRect/>
          </a:stretch>
        </p:blipFill>
        <p:spPr>
          <a:xfrm>
            <a:off x="8625337" y="1072558"/>
            <a:ext cx="951219" cy="838317"/>
          </a:xfrm>
          <a:prstGeom prst="rect">
            <a:avLst/>
          </a:prstGeom>
        </p:spPr>
      </p:pic>
      <p:cxnSp>
        <p:nvCxnSpPr>
          <p:cNvPr id="69" name="직선 화살표 연결선 68"/>
          <p:cNvCxnSpPr/>
          <p:nvPr/>
        </p:nvCxnSpPr>
        <p:spPr>
          <a:xfrm flipV="1">
            <a:off x="7289344" y="1268731"/>
            <a:ext cx="1335992" cy="3497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oogle Shape;499;p15"/>
          <p:cNvSpPr/>
          <p:nvPr/>
        </p:nvSpPr>
        <p:spPr>
          <a:xfrm>
            <a:off x="6716153" y="4039804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lang="ko-KR" altLang="en-US" sz="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499;p15"/>
          <p:cNvSpPr/>
          <p:nvPr/>
        </p:nvSpPr>
        <p:spPr>
          <a:xfrm>
            <a:off x="6021209" y="4039804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endParaRPr lang="ko-KR" altLang="en-US" sz="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6348504" y="1491717"/>
            <a:ext cx="940840" cy="298325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5940455" y="3974388"/>
            <a:ext cx="667996" cy="298325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6621348" y="3974388"/>
            <a:ext cx="667996" cy="298325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5" name="Google Shape;141;p6"/>
          <p:cNvSpPr/>
          <p:nvPr/>
        </p:nvSpPr>
        <p:spPr>
          <a:xfrm>
            <a:off x="6499595" y="3872892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141;p6"/>
          <p:cNvSpPr/>
          <p:nvPr/>
        </p:nvSpPr>
        <p:spPr>
          <a:xfrm>
            <a:off x="5815167" y="3872892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141;p6"/>
          <p:cNvSpPr/>
          <p:nvPr/>
        </p:nvSpPr>
        <p:spPr>
          <a:xfrm>
            <a:off x="6226308" y="1390221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969559" y="1784600"/>
            <a:ext cx="3698731" cy="1835601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7" name="Google Shape;141;p6"/>
          <p:cNvSpPr/>
          <p:nvPr/>
        </p:nvSpPr>
        <p:spPr>
          <a:xfrm>
            <a:off x="4952884" y="1782444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" name="Google Shape;119;p6"/>
          <p:cNvGraphicFramePr/>
          <p:nvPr/>
        </p:nvGraphicFramePr>
        <p:xfrm>
          <a:off x="1524001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  <a:endParaRPr lang="ko-KR" altLang="en-US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상품 등록</a:t>
                      </a:r>
                      <a:endParaRPr lang="ko-KR" altLang="en-US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06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상품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  <a:endParaRPr lang="ko-KR" altLang="en-US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 vert="horz" lIns="77950" tIns="34300" rIns="779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상품 등록</a:t>
                      </a:r>
                      <a:endParaRPr lang="ko-KR" altLang="en-US" sz="1000" b="1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88" name="모서리가 둥근 직사각형 14"/>
          <p:cNvSpPr/>
          <p:nvPr/>
        </p:nvSpPr>
        <p:spPr>
          <a:xfrm>
            <a:off x="1633345" y="2302253"/>
            <a:ext cx="1106044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9" name="Google Shape;141;p6"/>
          <p:cNvSpPr/>
          <p:nvPr/>
        </p:nvSpPr>
        <p:spPr>
          <a:xfrm>
            <a:off x="1524001" y="2200758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TextBox 16"/>
          <p:cNvSpPr txBox="1"/>
          <p:nvPr/>
        </p:nvSpPr>
        <p:spPr>
          <a:xfrm>
            <a:off x="1638489" y="1618486"/>
            <a:ext cx="1100901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캠핑 리스트</a:t>
            </a:r>
            <a:endParaRPr lang="ko-KR" altLang="en-US" sz="140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91" name="TextBox 47"/>
          <p:cNvSpPr txBox="1"/>
          <p:nvPr/>
        </p:nvSpPr>
        <p:spPr>
          <a:xfrm>
            <a:off x="1553812" y="2374135"/>
            <a:ext cx="1271970" cy="3004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캠핑상품 등록</a:t>
            </a:r>
            <a:endParaRPr lang="ko-KR" altLang="en-US" sz="1400" u="sng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94" name="TextBox 71"/>
          <p:cNvSpPr txBox="1"/>
          <p:nvPr/>
        </p:nvSpPr>
        <p:spPr>
          <a:xfrm>
            <a:off x="5771587" y="3834216"/>
            <a:ext cx="323471" cy="2428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10</a:t>
            </a:r>
            <a:endParaRPr lang="ko-KR" altLang="en-US" sz="1000" b="1"/>
          </a:p>
        </p:txBody>
      </p:sp>
      <p:sp>
        <p:nvSpPr>
          <p:cNvPr id="95" name="TextBox 71"/>
          <p:cNvSpPr txBox="1"/>
          <p:nvPr/>
        </p:nvSpPr>
        <p:spPr>
          <a:xfrm>
            <a:off x="6474385" y="3842654"/>
            <a:ext cx="323903" cy="241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11</a:t>
            </a:r>
            <a:endParaRPr lang="ko-KR" altLang="en-US" sz="1000" b="1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3888" y="6492874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28</a:t>
            </a:fld>
            <a:endParaRPr lang="en-US" altLang="en-US"/>
          </a:p>
        </p:txBody>
      </p:sp>
      <p:sp>
        <p:nvSpPr>
          <p:cNvPr id="97" name="Google Shape;499;p15"/>
          <p:cNvSpPr/>
          <p:nvPr/>
        </p:nvSpPr>
        <p:spPr>
          <a:xfrm>
            <a:off x="4477519" y="3482347"/>
            <a:ext cx="522057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파일선택</a:t>
            </a:r>
            <a:endParaRPr lang="ko-KR" altLang="en-US" sz="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TextBox 38"/>
          <p:cNvSpPr txBox="1"/>
          <p:nvPr/>
        </p:nvSpPr>
        <p:spPr>
          <a:xfrm>
            <a:off x="5540371" y="1052736"/>
            <a:ext cx="2442852" cy="366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캠핑 상품 등록 페이지</a:t>
            </a:r>
            <a:endParaRPr lang="ko-KR" altLang="en-US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1"/>
            <a:ext cx="9144001" cy="98069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`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23990" y="441998"/>
            <a:ext cx="1547621" cy="538694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graphicFrame>
        <p:nvGraphicFramePr>
          <p:cNvPr id="28" name="Google Shape;117;p6"/>
          <p:cNvGraphicFramePr/>
          <p:nvPr/>
        </p:nvGraphicFramePr>
        <p:xfrm>
          <a:off x="2853746" y="4031224"/>
          <a:ext cx="7814245" cy="28267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461719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39105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HEADER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 100% height : 15%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LOGO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20% height : 100%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NAV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 80% height : 100%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105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Main_content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height : 85%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Main_aside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 15% height : 100%,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Main_body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85% height : 100%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105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관리자 로그인 폼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520px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320px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padding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30px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105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아이디는 고정 아이디만 사용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admin 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460px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40px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padding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10px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0042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비밀번호는 고정 비밀번호만 사용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 :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admin000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460px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40px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padding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10px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0042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아이디와 비밀번호가 일치하면 관리자 메인 페이지로 이동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460px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40px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padding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10px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아이디와 비밀번호가 일치하지 않으면 "아이디 혹은 비밀번호가 일치하지 않습니다."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알림창을 띄움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4619836" y="1403222"/>
            <a:ext cx="4131044" cy="251612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aphicFrame>
        <p:nvGraphicFramePr>
          <p:cNvPr id="33" name="Google Shape;119;p6"/>
          <p:cNvGraphicFramePr/>
          <p:nvPr/>
        </p:nvGraphicFramePr>
        <p:xfrm>
          <a:off x="1523999" y="0"/>
          <a:ext cx="9143992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824"/>
                <a:gridCol w="745674"/>
                <a:gridCol w="748399"/>
                <a:gridCol w="2276324"/>
                <a:gridCol w="961474"/>
                <a:gridCol w="1905099"/>
                <a:gridCol w="655699"/>
                <a:gridCol w="1298499"/>
              </a:tblGrid>
              <a:tr h="193568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 로그인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</a:t>
                      </a: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로그인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페이지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4875848" y="2164079"/>
            <a:ext cx="3448621" cy="358141"/>
          </a:xfrm>
          <a:prstGeom prst="rect">
            <a:avLst/>
          </a:prstGeom>
          <a:noFill/>
          <a:ln>
            <a:solidFill>
              <a:schemeClr val="tx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tx1">
                    <a:lumMod val="40000"/>
                    <a:lumOff val="60000"/>
                  </a:schemeClr>
                </a:solidFill>
              </a:rPr>
              <a:t>아이디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75849" y="2629472"/>
            <a:ext cx="3448620" cy="367475"/>
          </a:xfrm>
          <a:prstGeom prst="rect">
            <a:avLst/>
          </a:prstGeom>
          <a:noFill/>
          <a:ln>
            <a:solidFill>
              <a:schemeClr val="tx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tx1">
                    <a:lumMod val="40000"/>
                    <a:lumOff val="60000"/>
                  </a:schemeClr>
                </a:solidFill>
              </a:rPr>
              <a:t>비밀번호</a:t>
            </a:r>
          </a:p>
        </p:txBody>
      </p:sp>
      <p:sp>
        <p:nvSpPr>
          <p:cNvPr id="38" name="Google Shape;499;p15"/>
          <p:cNvSpPr/>
          <p:nvPr/>
        </p:nvSpPr>
        <p:spPr>
          <a:xfrm>
            <a:off x="4870412" y="3114280"/>
            <a:ext cx="3448621" cy="386728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35955" y="1484757"/>
            <a:ext cx="1897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/>
              <a:t>관리자 로그인</a:t>
            </a:r>
          </a:p>
        </p:txBody>
      </p:sp>
      <p:sp>
        <p:nvSpPr>
          <p:cNvPr id="40" name="Google Shape;128;p6"/>
          <p:cNvSpPr/>
          <p:nvPr/>
        </p:nvSpPr>
        <p:spPr>
          <a:xfrm>
            <a:off x="4619836" y="2559789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41" name="Google Shape;128;p6"/>
          <p:cNvSpPr/>
          <p:nvPr/>
        </p:nvSpPr>
        <p:spPr>
          <a:xfrm>
            <a:off x="4625273" y="2062583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42" name="Google Shape;128;p6"/>
          <p:cNvSpPr/>
          <p:nvPr/>
        </p:nvSpPr>
        <p:spPr>
          <a:xfrm>
            <a:off x="4619836" y="3032646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43" name="Google Shape;79;p3"/>
          <p:cNvSpPr/>
          <p:nvPr/>
        </p:nvSpPr>
        <p:spPr>
          <a:xfrm>
            <a:off x="3043829" y="3429000"/>
            <a:ext cx="2441550" cy="666855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아이디 혹은 비밀번호가 일치 하지 않습니다</a:t>
            </a:r>
            <a:r>
              <a:rPr lang="en-US" alt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cxnSp>
        <p:nvCxnSpPr>
          <p:cNvPr id="45" name="직선 화살표 연결선 44"/>
          <p:cNvCxnSpPr/>
          <p:nvPr/>
        </p:nvCxnSpPr>
        <p:spPr>
          <a:xfrm rot="5400000" flipH="1" flipV="1">
            <a:off x="1931936" y="5167086"/>
            <a:ext cx="2747471" cy="2519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84255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3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88140" y="0"/>
            <a:ext cx="10808609" cy="6858000"/>
            <a:chOff x="688140" y="0"/>
            <a:chExt cx="10808609" cy="6858000"/>
          </a:xfrm>
        </p:grpSpPr>
        <p:pic>
          <p:nvPicPr>
            <p:cNvPr id="3" name="그림 5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88140" y="0"/>
              <a:ext cx="10808609" cy="6858000"/>
            </a:xfrm>
            <a:prstGeom prst="rect">
              <a:avLst/>
            </a:prstGeom>
          </p:spPr>
        </p:pic>
        <p:sp>
          <p:nvSpPr>
            <p:cNvPr id="4" name="Google Shape;80;p1"/>
            <p:cNvSpPr/>
            <p:nvPr/>
          </p:nvSpPr>
          <p:spPr>
            <a:xfrm>
              <a:off x="983290" y="719289"/>
              <a:ext cx="10324829" cy="5762324"/>
            </a:xfrm>
            <a:prstGeom prst="rect">
              <a:avLst/>
            </a:prstGeom>
            <a:solidFill>
              <a:schemeClr val="dk1">
                <a:alpha val="56860"/>
              </a:schemeClr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 sz="1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메인 페이지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40089" y="6480296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1"/>
            <a:ext cx="9144001" cy="98069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`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3990" y="441998"/>
            <a:ext cx="1547621" cy="538694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graphicFrame>
        <p:nvGraphicFramePr>
          <p:cNvPr id="28" name="Google Shape;117;p6"/>
          <p:cNvGraphicFramePr/>
          <p:nvPr/>
        </p:nvGraphicFramePr>
        <p:xfrm>
          <a:off x="2853745" y="4394591"/>
          <a:ext cx="7814245" cy="24634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209675">
                <a:tc gridSpan="2"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lang="ko-KR" sz="1000" b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  <a:tr h="391052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HEADER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 100% height : 15%</a:t>
                      </a:r>
                      <a:endParaRPr lang="en-US" alt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LOGO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20% height : 100%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NAV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 80% height : 100%</a:t>
                      </a:r>
                      <a:endParaRPr lang="en-US" alt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1052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Main_content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height : 85%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Main_aside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 15% height : 100%,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Main_body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85% height : 100%</a:t>
                      </a:r>
                      <a:endParaRPr lang="en-US" alt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1052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어떤 페이지에서든 로고를 클릭 시 메인 페이지로 이동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게시글 및 상품을 등록/수정(작성)중일 경우 내용이 저장되지 않고 메인 페이지로 이동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1052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 페이지 리스트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700px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150px</a:t>
                      </a:r>
                      <a:endParaRPr lang="en-US" alt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1052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일 매출 클릭 시 예약관리의 예약리스 페이지로이동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신규 예약 클릭 시 예약관리의 예약 입금 확인 페이지로 이동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금일 방문 고객 클릭 시 예약관리의 예약리스트 페이지로 이동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신규 회원 클릭 시 회원관리의 오늘 회원정보 페이지로 이동 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Google Shape;119;p6"/>
          <p:cNvGraphicFramePr/>
          <p:nvPr/>
        </p:nvGraphicFramePr>
        <p:xfrm>
          <a:off x="1523999" y="0"/>
          <a:ext cx="9143992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824"/>
                <a:gridCol w="745674"/>
                <a:gridCol w="748399"/>
                <a:gridCol w="2276324"/>
                <a:gridCol w="961474"/>
                <a:gridCol w="1905099"/>
                <a:gridCol w="655699"/>
                <a:gridCol w="1298499"/>
              </a:tblGrid>
              <a:tr h="193568">
                <a:tc gridSpan="2"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  <a:endParaRPr lang="ko-KR" altLang="en-US" sz="1000" b="1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 메인 페이지</a:t>
                      </a:r>
                      <a:endParaRPr lang="ko-KR" altLang="en-US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01 메인 페이지</a:t>
                      </a:r>
                      <a:endParaRPr lang="ko-KR" altLang="en-US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  <a:endParaRPr lang="ko-KR" altLang="en-US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 vert="horz" lIns="77950" tIns="34300" rIns="779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&gt; 메인 페이지</a:t>
                      </a:r>
                      <a:endParaRPr lang="ko-KR" altLang="en-US" sz="1000" b="1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958840" y="1422673"/>
            <a:ext cx="1865352" cy="642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캠플렉스 </a:t>
            </a:r>
            <a:endParaRPr lang="ko-KR" altLang="en-US" b="1"/>
          </a:p>
          <a:p>
            <a:pPr algn="ctr">
              <a:defRPr lang="ko-KR" altLang="en-US"/>
            </a:pPr>
            <a:r>
              <a:rPr lang="ko-KR" altLang="en-US" b="1"/>
              <a:t>관리자 페이지</a:t>
            </a:r>
            <a:endParaRPr lang="ko-KR" altLang="en-US" b="1"/>
          </a:p>
        </p:txBody>
      </p:sp>
      <p:sp>
        <p:nvSpPr>
          <p:cNvPr id="41" name="Google Shape;128;p6"/>
          <p:cNvSpPr/>
          <p:nvPr/>
        </p:nvSpPr>
        <p:spPr>
          <a:xfrm>
            <a:off x="1668960" y="508355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84255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4347732" y="2687320"/>
          <a:ext cx="4878706" cy="741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19200"/>
                <a:gridCol w="1221106"/>
                <a:gridCol w="1219200"/>
                <a:gridCol w="1219200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일 매출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신규 예약대기</a:t>
                      </a:r>
                      <a:endParaRPr lang="en-US" altLang="ko-KR" sz="10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금일 방문고객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신규 회원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[600,000] 원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[3]건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[5]팀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[6]명</a:t>
                      </a:r>
                      <a:endParaRPr lang="ko-KR" altLang="en-US" sz="10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8" name="Google Shape;128;p6"/>
          <p:cNvSpPr/>
          <p:nvPr/>
        </p:nvSpPr>
        <p:spPr>
          <a:xfrm>
            <a:off x="4073270" y="2585825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88140" y="0"/>
            <a:ext cx="10808609" cy="6858000"/>
            <a:chOff x="688140" y="0"/>
            <a:chExt cx="10808609" cy="6858000"/>
          </a:xfrm>
        </p:grpSpPr>
        <p:pic>
          <p:nvPicPr>
            <p:cNvPr id="3" name="그림 5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88140" y="0"/>
              <a:ext cx="10808609" cy="6858000"/>
            </a:xfrm>
            <a:prstGeom prst="rect">
              <a:avLst/>
            </a:prstGeom>
          </p:spPr>
        </p:pic>
        <p:sp>
          <p:nvSpPr>
            <p:cNvPr id="4" name="Google Shape;80;p1"/>
            <p:cNvSpPr/>
            <p:nvPr/>
          </p:nvSpPr>
          <p:spPr>
            <a:xfrm>
              <a:off x="983290" y="719289"/>
              <a:ext cx="10324829" cy="5762324"/>
            </a:xfrm>
            <a:prstGeom prst="rect">
              <a:avLst/>
            </a:prstGeom>
            <a:solidFill>
              <a:schemeClr val="dk1">
                <a:alpha val="56860"/>
              </a:schemeClr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 sz="1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통계 조회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40089" y="6480296"/>
            <a:ext cx="28448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9698" y="-9001"/>
            <a:ext cx="9136417" cy="989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`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9699" y="425328"/>
            <a:ext cx="1547621" cy="555364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통계</a:t>
            </a:r>
            <a:endParaRPr lang="ko-KR" altLang="en-US" sz="1700" b="1" u="sng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31441" y="1523236"/>
            <a:ext cx="1176036" cy="50160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524883" y="1425784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-US" altLang="ko-KR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25736" y="1618486"/>
            <a:ext cx="974056" cy="294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통계</a:t>
            </a:r>
            <a:endParaRPr lang="ko-KR" altLang="en-US" sz="1400" u="sng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graphicFrame>
        <p:nvGraphicFramePr>
          <p:cNvPr id="28" name="Google Shape;117;p6"/>
          <p:cNvGraphicFramePr/>
          <p:nvPr/>
        </p:nvGraphicFramePr>
        <p:xfrm>
          <a:off x="2855595" y="5134193"/>
          <a:ext cx="7814155" cy="157140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05"/>
                <a:gridCol w="7440950"/>
              </a:tblGrid>
              <a:tr h="209675">
                <a:tc gridSpan="2"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lang="ko-KR" sz="1000" b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  <a:tr h="427057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Main_content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height : 85%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Main_aside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 15% height : 100%,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Main_body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85% height : 100%</a:t>
                      </a:r>
                      <a:endParaRPr lang="en-US" alt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5822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lang="ko-KR" altLang="en-US"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통계 페이지의 캠핑존별, 월별매출, 예약취소사유 차트가 화면에 출력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ARTICLE_FIRST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width:15% height:10%, </a:t>
                      </a:r>
                      <a:endParaRPr lang="en-US" alt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ARTICLE_SECOND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width:15% height:10%, </a:t>
                      </a:r>
                      <a:endParaRPr lang="en-US" alt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ARTICEL_THIRD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:15% height:10%</a:t>
                      </a:r>
                      <a:endParaRPr lang="en-US" alt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45150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통계 차트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520px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320px</a:t>
                      </a:r>
                      <a:endParaRPr lang="en-US" alt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차트 29"/>
          <p:cNvGraphicFramePr/>
          <p:nvPr/>
        </p:nvGraphicFramePr>
        <p:xfrm>
          <a:off x="5268643" y="2578551"/>
          <a:ext cx="2983321" cy="1210488"/>
        </p:xfrm>
        <a:graphic>
          <a:graphicData uri="http://schemas.openxmlformats.org/drawingml/2006/chart">
            <c:chart r:id="rId2"/>
          </a:graphicData>
        </a:graphic>
      </p:graphicFrame>
      <p:graphicFrame>
        <p:nvGraphicFramePr>
          <p:cNvPr id="33" name="Google Shape;119;p6"/>
          <p:cNvGraphicFramePr/>
          <p:nvPr/>
        </p:nvGraphicFramePr>
        <p:xfrm>
          <a:off x="1529698" y="1"/>
          <a:ext cx="9136417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366"/>
                <a:gridCol w="745056"/>
                <a:gridCol w="747779"/>
                <a:gridCol w="2274438"/>
                <a:gridCol w="960678"/>
                <a:gridCol w="1903521"/>
                <a:gridCol w="655156"/>
                <a:gridCol w="1297423"/>
              </a:tblGrid>
              <a:tr h="221000">
                <a:tc gridSpan="2"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  <a:endParaRPr lang="ko-KR" altLang="en-US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매출 통계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02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통계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  <a:endParaRPr lang="ko-KR" altLang="en-US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 vert="horz" lIns="77950" tIns="34300" rIns="779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통계 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매출 통계</a:t>
                      </a:r>
                      <a:endParaRPr lang="ko-KR" altLang="en-US" sz="1000" b="1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37297" y="6491557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  <p:graphicFrame>
        <p:nvGraphicFramePr>
          <p:cNvPr id="34" name="차트 32"/>
          <p:cNvGraphicFramePr/>
          <p:nvPr/>
        </p:nvGraphicFramePr>
        <p:xfrm>
          <a:off x="5318708" y="1195242"/>
          <a:ext cx="2883191" cy="1172861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35" name="차트 33"/>
          <p:cNvGraphicFramePr/>
          <p:nvPr/>
        </p:nvGraphicFramePr>
        <p:xfrm>
          <a:off x="5392568" y="3789040"/>
          <a:ext cx="2886178" cy="1297270"/>
        </p:xfrm>
        <a:graphic>
          <a:graphicData uri="http://schemas.openxmlformats.org/drawingml/2006/chart">
            <c:chart r:id="rId4"/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883" y="1"/>
            <a:ext cx="9143992" cy="9532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883" y="442001"/>
            <a:ext cx="1546230" cy="51126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0" y="953261"/>
            <a:ext cx="1331594" cy="590473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65551" y="953261"/>
            <a:ext cx="7802449" cy="5904738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통계</a:t>
            </a:r>
            <a:endParaRPr lang="ko-KR" altLang="en-US" sz="1700" b="1" u="sng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31441" y="2132838"/>
            <a:ext cx="1106044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524883" y="2001857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25737" y="1618486"/>
            <a:ext cx="927928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매출 통계</a:t>
            </a:r>
            <a:endParaRPr lang="ko-KR" altLang="en-US" sz="140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9431" y="2768725"/>
            <a:ext cx="1332359" cy="296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1"/>
                </a:solidFill>
              </a:rPr>
              <a:t>취소 사유 통계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31442" y="2192653"/>
            <a:ext cx="1098423" cy="2914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1"/>
                </a:solidFill>
              </a:rPr>
              <a:t>캠핑존 통계</a:t>
            </a:r>
            <a:endParaRPr lang="ko-KR" altLang="en-US" sz="1400" u="sng">
              <a:solidFill>
                <a:schemeClr val="bg1"/>
              </a:solidFill>
            </a:endParaRPr>
          </a:p>
        </p:txBody>
      </p:sp>
      <p:graphicFrame>
        <p:nvGraphicFramePr>
          <p:cNvPr id="28" name="Google Shape;117;p6"/>
          <p:cNvGraphicFramePr/>
          <p:nvPr/>
        </p:nvGraphicFramePr>
        <p:xfrm>
          <a:off x="2855595" y="5171800"/>
          <a:ext cx="7810522" cy="16862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05"/>
                <a:gridCol w="7437317"/>
              </a:tblGrid>
              <a:tr h="209675">
                <a:tc gridSpan="2"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lang="ko-KR" sz="1000" b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  <a:tr h="484472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lang="ko-KR" altLang="en-US" sz="10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캠핑존 통계 카테고리 선택 시 월별 매출 통계 차트 이미지가 캠핑존 예약 통계 차트이미지로 변경</a:t>
                      </a:r>
                      <a:endParaRPr lang="ko-KR" altLang="en-US" sz="10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04056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Main_content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height : 85%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Main_aside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 15% height : 100%,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Main_body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85% height : 100%</a:t>
                      </a:r>
                      <a:endParaRPr lang="en-US" alt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76672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통계 차트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520px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320px</a:t>
                      </a:r>
                      <a:endParaRPr lang="en-US" alt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Google Shape;119;p6"/>
          <p:cNvGraphicFramePr/>
          <p:nvPr/>
        </p:nvGraphicFramePr>
        <p:xfrm>
          <a:off x="1524882" y="1"/>
          <a:ext cx="9141232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657"/>
                <a:gridCol w="745449"/>
                <a:gridCol w="748173"/>
                <a:gridCol w="2275637"/>
                <a:gridCol w="961184"/>
                <a:gridCol w="1904524"/>
                <a:gridCol w="655501"/>
                <a:gridCol w="1298107"/>
              </a:tblGrid>
              <a:tr h="221000">
                <a:tc gridSpan="2"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  <a:endParaRPr lang="ko-KR" altLang="en-US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캠핑존 통계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02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통계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  <a:endParaRPr lang="ko-KR" altLang="en-US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 vert="horz" lIns="77950" tIns="34300" rIns="779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통계 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캠핑존 통계</a:t>
                      </a:r>
                      <a:endParaRPr lang="ko-KR" altLang="en-US" sz="1000" b="1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89340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882" y="1"/>
            <a:ext cx="9143117" cy="98069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883" y="442001"/>
            <a:ext cx="1546739" cy="538693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통계</a:t>
            </a:r>
            <a:endParaRPr lang="ko-KR" altLang="en-US" sz="1700" b="1" u="sng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31442" y="2696715"/>
            <a:ext cx="1224153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524883" y="2577929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25736" y="1618486"/>
            <a:ext cx="927929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매출 통계</a:t>
            </a:r>
            <a:endParaRPr lang="ko-KR" altLang="en-US" sz="140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68956" y="2768725"/>
            <a:ext cx="1332359" cy="296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1"/>
                </a:solidFill>
              </a:rPr>
              <a:t>취소 사유 통계</a:t>
            </a:r>
            <a:endParaRPr lang="ko-KR" altLang="en-US" sz="1400" u="sng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31442" y="2192653"/>
            <a:ext cx="1098423" cy="2914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1"/>
                </a:solidFill>
              </a:rPr>
              <a:t>캠핑존 통계</a:t>
            </a:r>
            <a:endParaRPr lang="ko-KR" altLang="en-US" sz="1400">
              <a:solidFill>
                <a:schemeClr val="bg1"/>
              </a:solidFill>
            </a:endParaRPr>
          </a:p>
        </p:txBody>
      </p:sp>
      <p:graphicFrame>
        <p:nvGraphicFramePr>
          <p:cNvPr id="28" name="Google Shape;117;p6"/>
          <p:cNvGraphicFramePr/>
          <p:nvPr/>
        </p:nvGraphicFramePr>
        <p:xfrm>
          <a:off x="2855593" y="5201454"/>
          <a:ext cx="7810521" cy="16501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05"/>
                <a:gridCol w="7437316"/>
              </a:tblGrid>
              <a:tr h="209675">
                <a:tc gridSpan="2"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lang="ko-KR" sz="1000" b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  <a:tr h="448468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lang="ko-KR" altLang="en-US" sz="10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취소 사유 통계 클릭 시 취소 사유 별 통계 차트로 변경</a:t>
                      </a:r>
                      <a:endParaRPr lang="ko-KR" altLang="en-US" sz="10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40060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Main_content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height : 85%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Main_aside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 15% height : 100%,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Main_body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85% height : 100%</a:t>
                      </a:r>
                      <a:endParaRPr lang="en-US" alt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40668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통계 차트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520px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320px</a:t>
                      </a:r>
                      <a:endParaRPr lang="en-US" alt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Google Shape;119;p6"/>
          <p:cNvGraphicFramePr/>
          <p:nvPr/>
        </p:nvGraphicFramePr>
        <p:xfrm>
          <a:off x="1524882" y="1"/>
          <a:ext cx="9141232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657"/>
                <a:gridCol w="745449"/>
                <a:gridCol w="748173"/>
                <a:gridCol w="2275637"/>
                <a:gridCol w="961184"/>
                <a:gridCol w="1904524"/>
                <a:gridCol w="655501"/>
                <a:gridCol w="1298107"/>
              </a:tblGrid>
              <a:tr h="221000">
                <a:tc gridSpan="2"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  <a:endParaRPr lang="ko-KR" altLang="en-US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취소 사유 통계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02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통계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  <a:endParaRPr lang="ko-KR" altLang="en-US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 vert="horz" lIns="77950" tIns="34300" rIns="779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통계 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취소 사유 통계</a:t>
                      </a:r>
                      <a:endParaRPr lang="ko-KR" altLang="en-US" sz="1000" b="1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86525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2998</ep:Words>
  <ep:PresentationFormat>와이드스크린</ep:PresentationFormat>
  <ep:Paragraphs>1033</ep:Paragraphs>
  <ep:Slides>28</ep:Slides>
  <ep:Notes>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ep:HeadingPairs>
  <ep:TitlesOfParts>
    <vt:vector size="29" baseType="lpstr"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2021-12-02T04:12:39.000</dcterms:created>
  <dc:creator>a</dc:creator>
  <cp:lastModifiedBy>a</cp:lastModifiedBy>
  <dcterms:modified xsi:type="dcterms:W3CDTF">2021-12-30T08:46:14.580</dcterms:modified>
  <cp:revision>188</cp:revision>
  <dc:title>통계</dc:title>
</cp:coreProperties>
</file>