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embeddings/oleObject1.xml" ContentType="application/xml"/>
  <Override PartName="/ppt/embeddings/oleObject111.xml" ContentType="application/xml"/>
  <Override PartName="/ppt/embeddings/oleObject2.xml" ContentType="application/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vertBarState="minimized">
    <p:restoredLeft sz="8673"/>
    <p:restoredTop sz="99078"/>
  </p:normalViewPr>
  <p:slideViewPr>
    <p:cSldViewPr snapToObjects="1">
      <p:cViewPr>
        <p:scale>
          <a:sx n="70" d="100"/>
          <a:sy n="70" d="100"/>
        </p:scale>
        <p:origin x="1656" y="354"/>
      </p:cViewPr>
      <p:guideLst>
        <p:guide orient="horz" pos="2156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presProps" Target="presProps.xml"  /><Relationship Id="rId32" Type="http://schemas.openxmlformats.org/officeDocument/2006/relationships/viewProps" Target="viewProps.xml"  /><Relationship Id="rId33" Type="http://schemas.openxmlformats.org/officeDocument/2006/relationships/theme" Target="theme/theme1.xml"  /><Relationship Id="rId34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11.xml" 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.xml"  /></Relationships>
</file>

<file path=ppt/charts/_rels/chart3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2.xml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6102861166000366"/>
          <c:y val="0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월별 매출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66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FF00"/>
              </a:solidFill>
            </c:spPr>
          </c:dPt>
          <c:dPt>
            <c:idx val="3"/>
            <c:invertIfNegative val="0"/>
            <c:bubble3D val="0"/>
            <c:spPr>
              <a:solidFill>
                <a:srgbClr val="BAFF1A"/>
              </a:solidFill>
            </c:spPr>
          </c:dPt>
          <c:cat>
            <c:strRef>
              <c:f>Sheet1!$A$2:$A$5</c:f>
              <c:strCache>
                <c:ptCount val="4"/>
                <c:pt idx="0">
                  <c:v>3개월전</c:v>
                </c:pt>
                <c:pt idx="1">
                  <c:v>2개월전</c:v>
                </c:pt>
                <c:pt idx="2">
                  <c:v>저번달</c:v>
                </c:pt>
                <c:pt idx="3">
                  <c:v>이번달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15</c:v>
                </c:pt>
                <c:pt idx="2">
                  <c:v>20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6702112"/>
        <c:axId val="226702504"/>
      </c:barChart>
      <c:catAx>
        <c:axId val="2267021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26702504"/>
        <c:crosses val="autoZero"/>
        <c:auto val="1"/>
        <c:lblAlgn val="ctr"/>
        <c:lblOffset val="100"/>
        <c:tickLblSkip val="1"/>
        <c:tickMarkSkip val="1"/>
        <c:noMultiLvlLbl val="1"/>
      </c:catAx>
      <c:valAx>
        <c:axId val="2267025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67021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1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821856260299683"/>
          <c:y val="0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캠핑존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오토캠핑</c:v>
                </c:pt>
                <c:pt idx="1">
                  <c:v>글램핑</c:v>
                </c:pt>
                <c:pt idx="2">
                  <c:v>차박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1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취소 사유</c:v>
                </c:pt>
              </c:strCache>
            </c:strRef>
          </c:tx>
          <c:spPr>
            <a:solidFill>
              <a:srgbClr val="FF6600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00FF"/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90000"/>
                </a:schemeClr>
              </a:solidFill>
            </c:spPr>
          </c:dPt>
          <c:cat>
            <c:strRef>
              <c:f>Sheet1!$A$2:$A$5</c:f>
              <c:strCache>
                <c:ptCount val="4"/>
                <c:pt idx="0">
                  <c:v>개인사유</c:v>
                </c:pt>
                <c:pt idx="1">
                  <c:v>날짜변경</c:v>
                </c:pt>
                <c:pt idx="2">
                  <c:v>천재지변</c:v>
                </c:pt>
                <c:pt idx="3">
                  <c:v>기타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0</c:v>
                </c:pt>
                <c:pt idx="3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6317776"/>
        <c:axId val="334437520"/>
      </c:barChart>
      <c:catAx>
        <c:axId val="2263177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3443752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344375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63177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1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embeddings/oleObject1.xml>PK     ! C��:  �    [Content_Types].xmlUT p'�p'�p'����NB1�_����\c���g�$��v.�����wz��,�Μ�͙t2�z�6�����qAGcò�/���3,*�b��� 9�M'�]d���})�FJ�=x�"&����U�c^ʤ�J-A^�FWR�P ��T>��A�֮��-]W�2�����Giuk�J�Y�
U�M0�|����Ρ{���@�<�Q�N[�;�(�l����Qy�t�D=�1�$(����uVi�=!�n�4�$!���ݷNb�2��iS�oL���x'�h<MRvΎ0������5���� �W6��`�i%�5>3J�p>����M�PK     ! gf�   �    _rels/.relsUT p'�p'�p'����N�0�_%�}u�Bh�.�n�0��Fm�(	н=怠�$.������̓y�\�Dۦ�щ���ry�܃)���I"[�rs<�y��7e���ba�5= 7�L���Q'�䙪���Dn��q׶w�3`�4go!�������l���$�m�Xo�����)�\-,~H_E�F���m��O^*G�~��&�k���[ɋ{�vAJ��	W�>PK     ! �DA��   �    docProps/app.xmlUT p'�p'�p'����j�0DE�K	���v(��[{Hs�:H�ERC��];��9Ǒ�������r�	{�m��69��^~�6OR�jЙ�zy�"�~��Ϝr�PC����S��*U�є��c��T����8z��~G��vZ?��TP&O��р����:p�]�B��^�Kv>�Wb�����2}x7�-���<1'A����S,�u���x�><7z��OK��;� PK     ! ����   ;    xl/_rels/workbook.xml.relsUT p'�p'�p'����N�0�_%�҄в]Ү�=@��M�6�b���pب4�eG�����ٝ�Q}b�!EMU���bo�о><�"���1E40#��m7o8Z�
C&%"����5����*e�2�R�,KYz��;����׺�ր���{e�P�����u�×�>&�|�BS��;I'1Z[zd�v%Ġ�����+���9/?�� ���J�H���ɵd�\q����3PK     ! �Z  �    xl/sharedStrings.xmlUT p'�p'�p'����N�0�_��N��tA<<��\K����*�P�2t��@^(5��(RP�_������%�FU�,J�Sz>�(-L.�,�w�7gW���:�ѐ�'@J�Y�Ĉ��f��Mi�\3���qbjСV����1SR���
�cQt�,T܅�X�:`{�8��[�VTU%�n 4� ���s,� Q\jz�L�e	��^]�>��+�o�c�n�������b�W��s�m��8~����_̓m���6?��a���PK     ! � �      xl/styles.xmlUT p'�p'�p'����N�0�_��N�2 5�RUb$Vc��H�9�] }{�8���[r�w�'�����DC�Nn7��&�ϝ|;=<KA��j:y����-���k�";���ɞyl�"�Cд�#`�\LAs~Mg��� �ǦyR	��|>�Ø��f�٤�s����:�U0�#�1��Tnq�=�,�)��*�."�0qB�d��e�3��5x��ʣ�*a�>c������a%W����p��v9yv�v{��L]Zɲd��F�'�*������?PK     ! W፟�   i    xl/workbook.xmlUT p'�p'�p'����N�0�_%ʝ�	���.ig�B�.���+o��T��?v�����2�/`Ʉ���k Ō�޾���=Y#�c�!��Ě��-���At6J@i���ֹuNB��eG3��F��^��hs�g
�����yt��:]R��}��[h��E�,����[ 23�(	�n��3���oU��A_����v����1jb�p�U�1>X7t����-��PK     ! �X%$!      xl/worksheets/sheet1.xmlUT p'�p'�p'���[n� ��+^��Q&m&]A� �8�
�hw_��@:i��x�?�6וO�2�G)Z�%)LPٍ������ёI
��o�!��f��>�����V-��k�4':�3n����JuG��G�n�~q&���)6���8;�k��)��哇�@�9���g�H���@8����ވ![����}�n�/��z�8m�Z[���ְg^�Le\ҩ�x�y�x�>oq������E��^D����W��2��H/�>��^z��C��-����
>��~h�PK     ! C��:  �   	         ��    [Content_Types].xmlUT p'�PK     ! gf�   �   	         ��|  _rels/.relsUT p'�PK     ! �DA��   �   	         ���  docProps/app.xmlUT p'�PK     ! ����   ;   	         ���  xl/_rels/workbook.xml.relsUT p'�PK     ! �Z  �   	         ���  xl/sharedStrings.xmlUT p'�PK     ! � �     	         ��	  xl/styles.xmlUT p'�PK     ! W፟�   i   	         ��F  xl/workbook.xmlUT p'�PK     ! �X%$!     	         ��T  xl/worksheets/sheet1.xmlUT p'�PK      H  �	    
</file>

<file path=ppt/embeddings/oleObject111.xml>PK     ! C��:  �    [Content_Types].xmlUT p'�p'�p'����NB1�_����\c���g�$��v.�����wz��,�Μ�͙t2�z�6�����qAGcò�/���3,*�b��� 9�M'�]d���})�FJ�=x�"&����U�c^ʤ�J-A^�FWR�P ��T>��A�֮��-]W�2�����Giuk�J�Y�
U�M0�|����Ρ{���@�<�Q�N[�;�(�l����Qy�t�D=�1�$(����uVi�=!�n�4�$!���ݷNb�2��iS�oL���x'�h<MRvΎ0������5���� �W6��`�i%�5>3J�p>����M�PK     ! gf�   �    _rels/.relsUT p'�p'�p'����N�0�_%�}u�Bh�.�n�0��Fm�(	н=怠�$.������̓y�\�Dۦ�щ���ry�܃)���I"[�rs<�y��7e���ba�5= 7�L���Q'�䙪���Dn��q׶w�3`�4go!�������l���$�m�Xo�����)�\-,~H_E�F���m��O^*G�~��&�k���[ɋ{�vAJ��	W�>PK     ! �DA��   �    docProps/app.xmlUT p'�p'�p'����j�0DE�K	���v(��[{Hs�:H�ERC��];��9Ǒ�������r�	{�m��69��^~�6OR�jЙ�zy�"�~��Ϝr�PC����S��*U�є��c��T����8z��~G��vZ?��TP&O��р����:p�]�B��^�Kv>�Wb�����2}x7�-���<1'A����S,�u���x�><7z��OK��;� PK     ! ����   ;    xl/_rels/workbook.xml.relsUT p'�p'�p'����N�0�_%�҄в]Ү�=@��M�6�b���pب4�eG�����ٝ�Q}b�!EMU���bo�о><�"���1E40#��m7o8Z�
C&%"����5����*e�2�R�,KYz��;����׺�ր���{e�P�����u�×�>&�|�BS��;I'1Z[zd�v%Ġ�����+���9/?�� ���J�H���ɵd�\q����3PK     ! �Z  �    xl/sharedStrings.xmlUT p'�p'�p'����N�0�_��N��tA<<��\K����*�P�2t��@^(5��(RP�_������%�FU�,J�Sz>�(-L.�,�w�7gW���:�ѐ�'@J�Y�Ĉ��f��Mi�\3���qbjСV����1SR���
�cQt�,T܅�X�:`{�8��[�VTU%�n 4� ���s,� Q\jz�L�e	��^]�>��+�o�c�n�������b�W��s�m��8~����_̓m���6?��a���PK     ! � �      xl/styles.xmlUT p'�p'�p'����N�0�_��N�2 5�RUb$Vc��H�9�] }{�8���[r�w�'�����DC�Nn7��&�ϝ|;=<KA��j:y����-���k�";���ɞyl�"�Cд�#`�\LAs~Mg��� �ǦyR	��|>�Ø��f�٤�s����:�U0�#�1��Tnq�=�,�)��*�."�0qB�d��e�3��5x��ʣ�*a�>c������a%W����p��v9yv�v{��L]Zɲd��F�'�*������?PK     ! W፟�   i    xl/workbook.xmlUT p'�p'�p'����N�0�_%ʝ�	���.ig�B�.���+o��T��?v�����2�/`Ʉ���k Ō�޾���=Y#�c�!��Ě��-���At6J@i���ֹuNB��eG3��F��^��hs�g
�����yt��:]R��}��[h��E�,����[ 23�(	�n��3���oU��A_����v����1jb�p�U�1>X7t����-��PK     ! �X%$!      xl/worksheets/sheet1.xmlUT p'�p'�p'���[n� ��+^��Q&m&]A� �8�
�hw_��@:i��x�?�6וO�2�G)Z�%)LPٍ������ёI
��o�!��f��>�����V-��k�4':�3n����JuG��G�n�~q&���)6���8;�k��)��哇�@�9���g�H���@8����ވ![����}�n�/��z�8m�Z[���ְg^�Le\ҩ�x�y�x�>oq������E��^D����W��2��H/�>��^z��C��-����
>��~h�PK     ! C��:  �   	         ��    [Content_Types].xmlUT p'�PK     ! gf�   �   	         ��|  _rels/.relsUT p'�PK     ! �DA��   �   	         ���  docProps/app.xmlUT p'�PK     ! ����   ;   	         ���  xl/_rels/workbook.xml.relsUT p'�PK     ! �Z  �   	         ���  xl/sharedStrings.xmlUT p'�PK     ! � �     	         ��	  xl/styles.xmlUT p'�PK     ! W፟�   i   	         ��F  xl/workbook.xmlUT p'�PK     ! �X%$!     	         ��T  xl/worksheets/sheet1.xmlUT p'�PK      H  �	    
</file>

<file path=ppt/embeddings/oleObject2.xml>PK     ! C��:  �    [Content_Types].xmlUT p'�p'�p'����NB1�_����\c���g�$��v.�����wz��,�Μ�͙t2�z�6�����qAGcò�/���3,*�b��� 9�M'�]d���})�FJ�=x�"&����U�c^ʤ�J-A^�FWR�P ��T>��A�֮��-]W�2�����Giuk�J�Y�
U�M0�|����Ρ{���@�<�Q�N[�;�(�l����Qy�t�D=�1�$(����uVi�=!�n�4�$!���ݷNb�2��iS�oL���x'�h<MRvΎ0������5���� �W6��`�i%�5>3J�p>����M�PK     ! gf�   �    _rels/.relsUT p'�p'�p'����N�0�_%�}u�Bh�.�n�0��Fm�(	н=怠�$.������̓y�\�Dۦ�щ���ry�܃)���I"[�rs<�y��7e���ba�5= 7�L���Q'�䙪���Dn��q׶w�3`�4go!�������l���$�m�Xo�����)�\-,~H_E�F���m��O^*G�~��&�k���[ɋ{�vAJ��	W�>PK     ! �DA��   �    docProps/app.xmlUT p'�p'�p'����j�0DE�K	���v(��[{Hs�:H�ERC��];��9Ǒ�������r�	{�m��69��^~�6OR�jЙ�zy�"�~��Ϝr�PC����S��*U�є��c��T����8z��~G��vZ?��TP&O��р����:p�]�B��^�Kv>�Wb�����2}x7�-���<1'A����S,�u���x�><7z��OK��;� PK     ! ����   ;    xl/_rels/workbook.xml.relsUT p'�p'�p'����N�0�_%�҄в]Ү�=@��M�6�b���pب4�eG�����ٝ�Q}b�!EMU���bo�о><�"���1E40#��m7o8Z�
C&%"����5����*e�2�R�,KYz��;����׺�ր���{e�P�����u�×�>&�|�BS��;I'1Z[zd�v%Ġ�����+���9/?�� ���J�H���ɵd�\q����3PK     ! �Z  �    xl/sharedStrings.xmlUT p'�p'�p'����N�0�_��N��tA<<��\K����*�P�2t��@^(5��(RP�_������%�FU�,J�Sz>�(-L.�,�w�7gW���:�ѐ�'@J�Y�Ĉ��f��Mi�\3���qbjСV����1SR���
�cQt�,T܅�X�:`{�8��[�VTU%�n 4� ���s,� Q\jz�L�e	��^]�>��+�o�c�n�������b�W��s�m��8~����_̓m���6?��a���PK     ! � �      xl/styles.xmlUT p'�p'�p'����N�0�_��N�2 5�RUb$Vc��H�9�] }{�8���[r�w�'�����DC�Nn7��&�ϝ|;=<KA��j:y����-���k�";���ɞyl�"�Cд�#`�\LAs~Mg��� �ǦyR	��|>�Ø��f�٤�s����:�U0�#�1��Tnq�=�,�)��*�."�0qB�d��e�3��5x��ʣ�*a�>c������a%W����p��v9yv�v{��L]Zɲd��F�'�*������?PK     ! W፟�   i    xl/workbook.xmlUT p'�p'�p'����N�0�_%ʝ�	���.ig�B�.���+o��T��?v�����2�/`Ʉ���k Ō�޾���=Y#�c�!��Ě��-���At6J@i���ֹuNB��eG3��F��^��hs�g
�����yt��:]R��}��[h��E�,����[ 23�(	�n��3���oU��A_����v����1jb�p�U�1>X7t����-��PK     ! �X%$!      xl/worksheets/sheet1.xmlUT p'�p'�p'���[n� ��+^��Q&m&]A� �8�
�hw_��@:i��x�?�6וO�2�G)Z�%)LPٍ������ёI
��o�!��f��>�����V-��k�4':�3n����JuG��G�n�~q&���)6���8;�k��)��哇�@�9���g�H���@8����ވ![����}�n�/��z�8m�Z[���ְg^�Le\ҩ�x�y�x�>oq������E��^D����W��2��H/�>��^z��C��-����
>��~h�PK     ! C��:  �   	         ��    [Content_Types].xmlUT p'�PK     ! gf�   �   	         ��|  _rels/.relsUT p'�PK     ! �DA��   �   	         ���  docProps/app.xmlUT p'�PK     ! ����   ;   	         ���  xl/_rels/workbook.xml.relsUT p'�PK     ! �Z  �   	         ���  xl/sharedStrings.xmlUT p'�PK     ! � �     	         ��	  xl/styles.xmlUT p'�PK     ! W፟�   i   	         ��F  xl/workbook.xmlUT p'�PK     ! �X%$!     	         ��T  xl/worksheets/sheet1.xmlUT p'�PK      H  �	    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2021-12-21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25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26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27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28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C9D8-6061-4192-A60D-A4A4CCAC1D94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6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0EAF-3A10-493D-B65A-2E044B6782F3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8" y="2214564"/>
            <a:ext cx="6477023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FE48-92F1-49BB-A0E5-2A82A44F1332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5667-7A2A-4EE8-AA26-C191A1665439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0C93-C199-40A9-AAF9-E85F8B6ED2F3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8EE4-97DB-42C5-88DA-EFBD19A23C55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6785F-48F8-45BD-B3BE-D9C07BC35D41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51C9-21BF-4EAB-82A2-F2D877824091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8AE2-8420-428F-8628-84124F73B5EA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8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27C1-4D42-461D-ADAC-5F37AEBC92F7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7" y="3984220"/>
            <a:ext cx="5384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C31-9E3E-44E1-B6FC-4CC8FB277400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40F-F207-4FE0-9833-F664D6B3913E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D921F-1808-47AA-B537-FBB1D2142126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1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1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Relationship Id="rId4" Type="http://schemas.openxmlformats.org/officeDocument/2006/relationships/hyperlink" Target="mailto:berner***@gmail.com" TargetMode="External"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1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1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7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1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1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3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0" y="0"/>
            <a:ext cx="10808609" cy="6858000"/>
          </a:xfrm>
          <a:prstGeom prst="rect">
            <a:avLst/>
          </a:prstGeom>
        </p:spPr>
      </p:pic>
      <p:sp>
        <p:nvSpPr>
          <p:cNvPr id="7" name="Google Shape;80;p1"/>
          <p:cNvSpPr/>
          <p:nvPr/>
        </p:nvSpPr>
        <p:spPr>
          <a:xfrm>
            <a:off x="983290" y="719289"/>
            <a:ext cx="10324829" cy="5762324"/>
          </a:xfrm>
          <a:prstGeom prst="rect">
            <a:avLst/>
          </a:prstGeom>
          <a:solidFill>
            <a:schemeClr val="dk1">
              <a:alpha val="5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err="1">
                <a:solidFill>
                  <a:schemeClr val="bg1"/>
                </a:solidFill>
              </a:rPr>
              <a:t>캠플렉스</a:t>
            </a:r>
            <a:r>
              <a:rPr lang="ko-KR" altLang="en-US" dirty="0">
                <a:solidFill>
                  <a:schemeClr val="bg1"/>
                </a:solidFill>
              </a:rPr>
              <a:t> 관리자</a:t>
            </a:r>
          </a:p>
          <a:p>
            <a:pPr>
              <a:defRPr lang="ko-KR" altLang="en-US"/>
            </a:pPr>
            <a:r>
              <a:rPr lang="ko-KR" altLang="en-US" dirty="0">
                <a:solidFill>
                  <a:schemeClr val="bg1"/>
                </a:solidFill>
              </a:rPr>
              <a:t>페이지 스토리 보드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7875" y="3933064"/>
            <a:ext cx="20874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2200" b="1">
                <a:solidFill>
                  <a:schemeClr val="bg1"/>
                </a:solidFill>
              </a:rPr>
              <a:t>작성자 : 김도윤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340089" y="6496050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88140" y="0"/>
            <a:ext cx="10808609" cy="6858000"/>
          </a:xfrm>
          <a:prstGeom prst="rect">
            <a:avLst/>
          </a:prstGeom>
        </p:spPr>
      </p:pic>
      <p:sp>
        <p:nvSpPr>
          <p:cNvPr id="4" name="Google Shape;80;p1"/>
          <p:cNvSpPr/>
          <p:nvPr/>
        </p:nvSpPr>
        <p:spPr>
          <a:xfrm>
            <a:off x="983290" y="719289"/>
            <a:ext cx="10324829" cy="5762324"/>
          </a:xfrm>
          <a:prstGeom prst="rect">
            <a:avLst/>
          </a:prstGeom>
          <a:solidFill>
            <a:schemeClr val="dk1">
              <a:alpha val="56860"/>
            </a:scheme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334681" y="6492875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882" y="1"/>
            <a:ext cx="9141233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883" y="442001"/>
            <a:ext cx="1546739" cy="538693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회원 관리</a:t>
            </a:r>
            <a:endParaRPr lang="ko-KR" altLang="en-US" sz="1700" b="1" u="sng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1" y="1544571"/>
            <a:ext cx="1106044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1484756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25736" y="1618486"/>
            <a:ext cx="927928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회원 정보</a:t>
            </a:r>
            <a:endParaRPr lang="ko-KR" altLang="en-US" sz="1400" u="sng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graphicFrame>
        <p:nvGraphicFramePr>
          <p:cNvPr id="35" name="Google Shape;375;p12"/>
          <p:cNvGraphicFramePr/>
          <p:nvPr/>
        </p:nvGraphicFramePr>
        <p:xfrm>
          <a:off x="4092686" y="1354464"/>
          <a:ext cx="5388798" cy="286663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9293"/>
                <a:gridCol w="1183101"/>
                <a:gridCol w="1008112"/>
                <a:gridCol w="1728192"/>
                <a:gridCol w="900100"/>
              </a:tblGrid>
              <a:tr h="264675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번호</a:t>
                      </a:r>
                      <a:endParaRPr lang="ko-KR" altLang="en-US" sz="600" b="1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</a:t>
                      </a:r>
                      <a:endParaRPr lang="ko-KR" altLang="en-US" sz="600" b="1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회원명</a:t>
                      </a:r>
                      <a:endParaRPr lang="ko-KR" altLang="en-US" sz="600" b="1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전화번호</a:t>
                      </a:r>
                      <a:endParaRPr lang="ko-KR" altLang="en-US" sz="600" b="1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가입일</a:t>
                      </a:r>
                      <a:endParaRPr lang="ko-KR" altLang="en-US" sz="600" b="1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</a:tr>
              <a:tr h="219885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usrasq@naver.com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강</a:t>
                      </a: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*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호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010****1145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/12/01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testmail@naver.com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손</a:t>
                      </a: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*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민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010****9821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/11/28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berners96@gmail.com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김</a:t>
                      </a: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*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윤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010****2285</a:t>
                      </a:r>
                      <a:endParaRPr lang="en-US" altLang="ko-KR" sz="600" b="0" i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/11/11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example@gmail.com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유</a:t>
                      </a: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*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석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0</a:t>
                      </a:r>
                      <a:r>
                        <a:rPr lang="en-US" altLang="ko-KR" sz="600" b="0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10****1245</a:t>
                      </a:r>
                      <a:endParaRPr lang="en-US" altLang="ko-KR" sz="600" b="0" i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/10/30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tesla@protonmail.com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박</a:t>
                      </a: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*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수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010****3536</a:t>
                      </a:r>
                      <a:endParaRPr lang="en-US" altLang="ko-KR" sz="600" b="0" i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/10/30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 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naver@hanmail.com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신</a:t>
                      </a: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*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엽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010****4579</a:t>
                      </a:r>
                      <a:endParaRPr lang="en-US" altLang="ko-KR" sz="600" b="0" i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/10/27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  <a:endParaRPr 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hong@naver.com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홍</a:t>
                      </a: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*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천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010****6357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/10/14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  <a:endParaRPr 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kimhone@kakao.com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김</a:t>
                      </a: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*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원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010****0914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/10/13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9</a:t>
                      </a:r>
                      <a:endParaRPr 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back@nate.com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백</a:t>
                      </a: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*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원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010****4128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/09/29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  <a:endParaRPr 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seoul@gmail.com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박</a:t>
                      </a: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*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훈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010****7787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/09/28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</a:tbl>
          </a:graphicData>
        </a:graphic>
      </p:graphicFrame>
      <p:grpSp>
        <p:nvGrpSpPr>
          <p:cNvPr id="36" name="Google Shape;376;p12"/>
          <p:cNvGrpSpPr/>
          <p:nvPr/>
        </p:nvGrpSpPr>
        <p:grpSpPr>
          <a:xfrm rot="0">
            <a:off x="5389417" y="4365117"/>
            <a:ext cx="2938862" cy="205114"/>
            <a:chOff x="3288158" y="2565336"/>
            <a:chExt cx="2938862" cy="205114"/>
          </a:xfrm>
        </p:grpSpPr>
        <p:pic>
          <p:nvPicPr>
            <p:cNvPr id="37" name="Google Shape;377;p12"/>
            <p:cNvPicPr/>
            <p:nvPr/>
          </p:nvPicPr>
          <p:blipFill rotWithShape="1">
            <a:blip r:embed="rId2">
              <a:alphaModFix/>
            </a:blip>
            <a:srcRect/>
            <a:stretch>
              <a:fillRect/>
            </a:stretch>
          </p:blipFill>
          <p:spPr>
            <a:xfrm>
              <a:off x="3288158" y="2565336"/>
              <a:ext cx="2938862" cy="205114"/>
            </a:xfrm>
            <a:prstGeom prst="rect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/>
            </a:ln>
          </p:spPr>
        </p:pic>
        <p:sp>
          <p:nvSpPr>
            <p:cNvPr id="38" name="Google Shape;378;p12"/>
            <p:cNvSpPr/>
            <p:nvPr/>
          </p:nvSpPr>
          <p:spPr>
            <a:xfrm>
              <a:off x="3809142" y="2590494"/>
              <a:ext cx="239949" cy="148981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en-US" altLang="ko-KR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lang="en-US" altLang="ko-KR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42" name="Google Shape;117;p6"/>
          <p:cNvGraphicFramePr/>
          <p:nvPr/>
        </p:nvGraphicFramePr>
        <p:xfrm>
          <a:off x="2855595" y="5002636"/>
          <a:ext cx="7814155" cy="18467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40950"/>
              </a:tblGrid>
              <a:tr h="209675">
                <a:tc gridSpan="2"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lang="ko-KR" sz="1000" b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  <a:tr h="338868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lang="ko-KR" altLang="en-US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회원 관리 페이지에는 회원 정보 리스트를 조회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88032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lang="ko-KR" altLang="en-US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리스트는 최신 가입일자 순으로 기본 정렬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52028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lang="ko-KR" altLang="en-US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회원명을 키워드로 검색 가능, 검색 기본값은 최근 가입일 순으로 출력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400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lang="ko-KR" altLang="en-US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회원 수는 10명으로 하단의 숫자 2 를 클릭하면 11번부터 20번까지의 리스트를 출력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&lt;&lt; , &gt;&gt;버튼은 첫 페이지, 마지막 페이지로 이동하고 &lt; , &gt; 버튼은 이전 목록과 다음 목록으로 이동 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400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리스트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520px</a:t>
                      </a:r>
                      <a:endParaRPr lang="en-US" alt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8673457" y="1354464"/>
            <a:ext cx="709488" cy="2743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Google Shape;141;p6"/>
          <p:cNvSpPr/>
          <p:nvPr/>
        </p:nvSpPr>
        <p:spPr>
          <a:xfrm>
            <a:off x="8559800" y="1281766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303900" y="4306825"/>
            <a:ext cx="3168396" cy="2743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6" name="Google Shape;141;p6"/>
          <p:cNvSpPr/>
          <p:nvPr/>
        </p:nvSpPr>
        <p:spPr>
          <a:xfrm>
            <a:off x="5197343" y="4221099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" name="Google Shape;119;p6"/>
          <p:cNvGraphicFramePr/>
          <p:nvPr/>
        </p:nvGraphicFramePr>
        <p:xfrm>
          <a:off x="1524882" y="1"/>
          <a:ext cx="9141232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657"/>
                <a:gridCol w="745449"/>
                <a:gridCol w="748173"/>
                <a:gridCol w="2275637"/>
                <a:gridCol w="961184"/>
                <a:gridCol w="1904524"/>
                <a:gridCol w="655501"/>
                <a:gridCol w="1298107"/>
              </a:tblGrid>
              <a:tr h="221000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 정보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03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회원 관리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회원정보</a:t>
                      </a:r>
                      <a:endParaRPr lang="ko-KR" altLang="en-US" sz="1000" b="1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8574918" y="4322594"/>
            <a:ext cx="906566" cy="242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sz="100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536208" y="4304344"/>
            <a:ext cx="541496" cy="239490"/>
          </a:xfrm>
          <a:prstGeom prst="rect">
            <a:avLst/>
          </a:prstGeom>
          <a:solidFill>
            <a:srgbClr val="315f97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9" name="모서리가 둥근 직사각형 14"/>
          <p:cNvSpPr/>
          <p:nvPr/>
        </p:nvSpPr>
        <p:spPr>
          <a:xfrm>
            <a:off x="8515457" y="4257525"/>
            <a:ext cx="1562247" cy="3236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0" name="Google Shape;141;p6"/>
          <p:cNvSpPr/>
          <p:nvPr/>
        </p:nvSpPr>
        <p:spPr>
          <a:xfrm>
            <a:off x="8390168" y="4156030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4239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  <p:sp>
        <p:nvSpPr>
          <p:cNvPr id="51" name="TextBox 38"/>
          <p:cNvSpPr txBox="1"/>
          <p:nvPr/>
        </p:nvSpPr>
        <p:spPr>
          <a:xfrm>
            <a:off x="5854409" y="980728"/>
            <a:ext cx="1865352" cy="364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회원 리스트</a:t>
            </a:r>
            <a:endParaRPr lang="ko-KR" altLang="en-US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88140" y="0"/>
            <a:ext cx="10808609" cy="6858000"/>
          </a:xfrm>
          <a:prstGeom prst="rect">
            <a:avLst/>
          </a:prstGeom>
        </p:spPr>
      </p:pic>
      <p:sp>
        <p:nvSpPr>
          <p:cNvPr id="4" name="Google Shape;80;p1"/>
          <p:cNvSpPr/>
          <p:nvPr/>
        </p:nvSpPr>
        <p:spPr>
          <a:xfrm>
            <a:off x="983290" y="719289"/>
            <a:ext cx="10324829" cy="5762324"/>
          </a:xfrm>
          <a:prstGeom prst="rect">
            <a:avLst/>
          </a:prstGeom>
          <a:solidFill>
            <a:schemeClr val="dk1">
              <a:alpha val="56860"/>
            </a:scheme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347200" y="6481613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882" y="442001"/>
            <a:ext cx="9141233" cy="538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883" y="442001"/>
            <a:ext cx="1546739" cy="538693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예약 관리</a:t>
            </a:r>
            <a:endParaRPr lang="ko-KR" altLang="en-US" sz="1700" b="1" u="sng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3105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1" y="1544571"/>
            <a:ext cx="1174624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1484756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03449" y="1618486"/>
            <a:ext cx="1102616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예약 리스트</a:t>
            </a:r>
            <a:endParaRPr lang="ko-KR" altLang="en-US" sz="1400" u="sng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grpSp>
        <p:nvGrpSpPr>
          <p:cNvPr id="36" name="Google Shape;376;p12"/>
          <p:cNvGrpSpPr/>
          <p:nvPr/>
        </p:nvGrpSpPr>
        <p:grpSpPr>
          <a:xfrm rot="0">
            <a:off x="5389417" y="4365117"/>
            <a:ext cx="2938862" cy="205114"/>
            <a:chOff x="3288158" y="2565336"/>
            <a:chExt cx="2938862" cy="205114"/>
          </a:xfrm>
        </p:grpSpPr>
        <p:pic>
          <p:nvPicPr>
            <p:cNvPr id="37" name="Google Shape;377;p12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3288158" y="2565336"/>
              <a:ext cx="2938862" cy="205114"/>
            </a:xfrm>
            <a:prstGeom prst="rect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/>
            </a:ln>
          </p:spPr>
        </p:pic>
        <p:sp>
          <p:nvSpPr>
            <p:cNvPr id="38" name="Google Shape;378;p12"/>
            <p:cNvSpPr/>
            <p:nvPr/>
          </p:nvSpPr>
          <p:spPr>
            <a:xfrm>
              <a:off x="3809142" y="2590494"/>
              <a:ext cx="239949" cy="148981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en-US" altLang="ko-KR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lang="en-US" altLang="ko-KR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42" name="Google Shape;117;p6"/>
          <p:cNvGraphicFramePr/>
          <p:nvPr/>
        </p:nvGraphicFramePr>
        <p:xfrm>
          <a:off x="2853691" y="5059493"/>
          <a:ext cx="7814336" cy="17985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386"/>
                <a:gridCol w="7440950"/>
              </a:tblGrid>
              <a:tr h="209675">
                <a:tc gridSpan="2"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lang="ko-KR" sz="1000" b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  <a:tr h="410905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 관리를 클릭하면 예약관리 메인으로 실시간 예약 카테고리가 자동 출력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실시간 예약 페이지에는 회원들이 예약하고 입금까지 완료된 것들만 리스트로 출력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29890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회원 이름, 상품명, 예약일을 키워드로 검색, 검색 기본값은 예약일이 최근일자 기준으로 출력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예약 수는 5개로 하단의 숫자 2 를 클릭하면 그 다음 5개의 리스트를 출력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&lt;&lt; , &gt;&gt;버튼은 첫 페이지, 마지막 페이지로 이동하고 &lt; , &gt; 버튼은 이전 목록과 다음 목록으로 이동 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05653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리스트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320px</a:t>
                      </a:r>
                      <a:endParaRPr lang="en-US" alt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524000" y="2211046"/>
            <a:ext cx="1329690" cy="292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예약 입금 확인</a:t>
            </a:r>
            <a:endParaRPr lang="ko-KR" altLang="en-US" sz="140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graphicFrame>
        <p:nvGraphicFramePr>
          <p:cNvPr id="52" name="Google Shape;849;p29"/>
          <p:cNvGraphicFramePr/>
          <p:nvPr/>
        </p:nvGraphicFramePr>
        <p:xfrm>
          <a:off x="3733102" y="1697530"/>
          <a:ext cx="6059478" cy="222181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73040"/>
                <a:gridCol w="505883"/>
                <a:gridCol w="1241191"/>
                <a:gridCol w="810122"/>
                <a:gridCol w="810122"/>
                <a:gridCol w="1009560"/>
                <a:gridCol w="1009560"/>
              </a:tblGrid>
              <a:tr h="265353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예약번호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상품명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회원명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총 금액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신청일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시작일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종료일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</a:tr>
              <a:tr h="367675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003</a:t>
                      </a: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오토</a:t>
                      </a:r>
                      <a:r>
                        <a:rPr lang="en-US" altLang="ko-KR" sz="900" i="0"/>
                        <a:t>A</a:t>
                      </a:r>
                      <a:endParaRPr lang="en-US" altLang="ko-KR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김</a:t>
                      </a: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윤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60,000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2021/12/01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2022/01/15</a:t>
                      </a: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2022/01/16</a:t>
                      </a:r>
                      <a:endParaRPr lang="ko-KR" altLang="en-US" sz="900" i="0"/>
                    </a:p>
                  </a:txBody>
                  <a:tcPr marL="91450" marR="91450" marT="45725" marB="45725"/>
                </a:tc>
              </a:tr>
              <a:tr h="501025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002</a:t>
                      </a: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차박</a:t>
                      </a:r>
                      <a:r>
                        <a:rPr lang="en-US" altLang="ko-KR" sz="900" i="0"/>
                        <a:t>B</a:t>
                      </a:r>
                      <a:endParaRPr lang="en-US" altLang="ko-KR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</a:t>
                      </a: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민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100,000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2021/12/01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2021/10/11</a:t>
                      </a: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2021/10/12</a:t>
                      </a:r>
                      <a:endParaRPr lang="ko-KR" altLang="en-US" sz="900" i="0"/>
                    </a:p>
                  </a:txBody>
                  <a:tcPr marL="91450" marR="91450" marT="45725" marB="45725"/>
                </a:tc>
              </a:tr>
              <a:tr h="367675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001</a:t>
                      </a: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글램핑</a:t>
                      </a:r>
                      <a:r>
                        <a:rPr lang="en-US" altLang="ko-KR" sz="900" i="0"/>
                        <a:t>D</a:t>
                      </a:r>
                      <a:endParaRPr lang="en-US" altLang="ko-KR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</a:t>
                      </a: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115,000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2021/12/01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2021/09/05</a:t>
                      </a: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2021/09/06</a:t>
                      </a:r>
                      <a:endParaRPr lang="ko-KR" altLang="en-US" sz="900" i="0"/>
                    </a:p>
                  </a:txBody>
                  <a:tcPr marL="91450" marR="91450" marT="45725" marB="45725"/>
                </a:tc>
              </a:tr>
              <a:tr h="360044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</a:tr>
              <a:tr h="360044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5303900" y="4306825"/>
            <a:ext cx="3168396" cy="2743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Google Shape;141;p6"/>
          <p:cNvSpPr/>
          <p:nvPr/>
        </p:nvSpPr>
        <p:spPr>
          <a:xfrm>
            <a:off x="5159883" y="4221099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25453" y="2827779"/>
            <a:ext cx="928212" cy="2945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예약 취소</a:t>
            </a:r>
            <a:endParaRPr lang="ko-KR" altLang="en-US" sz="140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graphicFrame>
        <p:nvGraphicFramePr>
          <p:cNvPr id="25" name="Google Shape;119;p6"/>
          <p:cNvGraphicFramePr/>
          <p:nvPr/>
        </p:nvGraphicFramePr>
        <p:xfrm>
          <a:off x="1524882" y="1"/>
          <a:ext cx="9141232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657"/>
                <a:gridCol w="745449"/>
                <a:gridCol w="748173"/>
                <a:gridCol w="2275637"/>
                <a:gridCol w="961184"/>
                <a:gridCol w="1904524"/>
                <a:gridCol w="655501"/>
                <a:gridCol w="1298107"/>
              </a:tblGrid>
              <a:tr h="221000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리스트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04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예약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리스트</a:t>
                      </a:r>
                      <a:endParaRPr lang="ko-KR" altLang="en-US" sz="1000" b="1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3605209" y="1222514"/>
            <a:ext cx="1554674" cy="242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sz="100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03900" y="1222514"/>
            <a:ext cx="541496" cy="242431"/>
          </a:xfrm>
          <a:prstGeom prst="rect">
            <a:avLst/>
          </a:prstGeom>
          <a:solidFill>
            <a:srgbClr val="315f97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59" name="모서리가 둥근 직사각형 14"/>
          <p:cNvSpPr/>
          <p:nvPr/>
        </p:nvSpPr>
        <p:spPr>
          <a:xfrm>
            <a:off x="3485958" y="1121605"/>
            <a:ext cx="2472881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0" name="Google Shape;141;p6"/>
          <p:cNvSpPr/>
          <p:nvPr/>
        </p:nvSpPr>
        <p:spPr>
          <a:xfrm>
            <a:off x="3354633" y="1020110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8080" y="6492874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  <p:sp>
        <p:nvSpPr>
          <p:cNvPr id="61" name="TextBox 38"/>
          <p:cNvSpPr txBox="1"/>
          <p:nvPr/>
        </p:nvSpPr>
        <p:spPr>
          <a:xfrm>
            <a:off x="5854409" y="1040995"/>
            <a:ext cx="1865352" cy="366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예약 리스트</a:t>
            </a:r>
            <a:endParaRPr lang="ko-KR" altLang="en-US" b="1"/>
          </a:p>
        </p:txBody>
      </p:sp>
      <p:sp>
        <p:nvSpPr>
          <p:cNvPr id="62" name="이등변 삼각형 61"/>
          <p:cNvSpPr/>
          <p:nvPr/>
        </p:nvSpPr>
        <p:spPr>
          <a:xfrm rot="10714780">
            <a:off x="3649912" y="1270773"/>
            <a:ext cx="164242" cy="144119"/>
          </a:xfrm>
          <a:prstGeom prst="triangle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1"/>
            <a:ext cx="9144000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0" y="442001"/>
            <a:ext cx="1547622" cy="538693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예약 관리</a:t>
            </a:r>
            <a:endParaRPr lang="ko-KR" altLang="en-US" sz="1700" b="1" u="sng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3105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59496" y="2139227"/>
            <a:ext cx="1282065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000" y="200805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03449" y="1618486"/>
            <a:ext cx="1102616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예약 리스트</a:t>
            </a:r>
            <a:endParaRPr lang="ko-KR" altLang="en-US" sz="140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grpSp>
        <p:nvGrpSpPr>
          <p:cNvPr id="36" name="Google Shape;376;p12"/>
          <p:cNvGrpSpPr/>
          <p:nvPr/>
        </p:nvGrpSpPr>
        <p:grpSpPr>
          <a:xfrm rot="0">
            <a:off x="5389417" y="4365117"/>
            <a:ext cx="2938862" cy="205114"/>
            <a:chOff x="3288158" y="2565336"/>
            <a:chExt cx="2938862" cy="205114"/>
          </a:xfrm>
        </p:grpSpPr>
        <p:pic>
          <p:nvPicPr>
            <p:cNvPr id="37" name="Google Shape;377;p12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3288158" y="2565336"/>
              <a:ext cx="2938862" cy="205114"/>
            </a:xfrm>
            <a:prstGeom prst="rect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/>
            </a:ln>
          </p:spPr>
        </p:pic>
        <p:sp>
          <p:nvSpPr>
            <p:cNvPr id="38" name="Google Shape;378;p12"/>
            <p:cNvSpPr/>
            <p:nvPr/>
          </p:nvSpPr>
          <p:spPr>
            <a:xfrm>
              <a:off x="3809142" y="2590494"/>
              <a:ext cx="239949" cy="148981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en-US" altLang="ko-KR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lang="en-US" altLang="ko-KR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42" name="Google Shape;117;p6"/>
          <p:cNvGraphicFramePr/>
          <p:nvPr/>
        </p:nvGraphicFramePr>
        <p:xfrm>
          <a:off x="2853691" y="4813347"/>
          <a:ext cx="7814336" cy="204465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386"/>
                <a:gridCol w="7440950"/>
              </a:tblGrid>
              <a:tr h="209675">
                <a:tc gridSpan="2"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lang="ko-KR" sz="1000" b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  <a:tr h="338869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입금 확인 클릭 시 예약 입금 확인 리스트 페이지를 출력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40060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관리자는 입금 여부를 확인 후 예약승인 버튼을 클릭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예약승인 클릭 후 해당 예약은 예약 입금 확인 리스트에서 실시간 예약 리스트로 이동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승인 대기중인 예약 상품이 없는 경우 예약승인 버튼을 비활성화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입금 확인 수는 10개로 하단의 숫자 2 를 클릭하면 그 다음 10개의 리스트를 출력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&lt;&lt; , &gt;&gt;버튼은 첫 페이지, 마지막 페이지로 이동하고 &lt; , &gt; 버튼은 이전 목록과 다음 목록으로 이동 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13665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리스트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800px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450px</a:t>
                      </a:r>
                      <a:endParaRPr lang="en-US" alt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524000" y="2211046"/>
            <a:ext cx="1329690" cy="292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예약 입금 확인</a:t>
            </a:r>
            <a:endParaRPr lang="ko-KR" altLang="en-US" sz="1400" u="sng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graphicFrame>
        <p:nvGraphicFramePr>
          <p:cNvPr id="52" name="Google Shape;849;p29"/>
          <p:cNvGraphicFramePr/>
          <p:nvPr/>
        </p:nvGraphicFramePr>
        <p:xfrm>
          <a:off x="3627887" y="1437443"/>
          <a:ext cx="6265944" cy="251335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20090"/>
                <a:gridCol w="541247"/>
                <a:gridCol w="1327959"/>
                <a:gridCol w="866755"/>
                <a:gridCol w="1080134"/>
                <a:gridCol w="1080134"/>
                <a:gridCol w="649625"/>
              </a:tblGrid>
              <a:tr h="265353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예약번호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상품명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총 금액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예약일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종료일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상태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</a:tr>
              <a:tr h="182885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004</a:t>
                      </a: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차박</a:t>
                      </a:r>
                      <a:r>
                        <a:rPr lang="en-US" altLang="ko-KR" sz="900" i="0"/>
                        <a:t>A</a:t>
                      </a:r>
                      <a:endParaRPr lang="en-US" alt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berner***@gmail.com</a:t>
                      </a: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40,000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2022/01/20</a:t>
                      </a: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2022/01/21</a:t>
                      </a: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예약승인</a:t>
                      </a:r>
                      <a:endParaRPr lang="ko-KR" altLang="en-US" sz="900" i="0"/>
                    </a:p>
                  </a:txBody>
                  <a:tcPr marL="91450" marR="91450" marT="45725" marB="45725" anchor="ctr"/>
                </a:tc>
              </a:tr>
              <a:tr h="182885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/>
                </a:tc>
              </a:tr>
              <a:tr h="0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0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0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0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180022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180022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180022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180022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5303900" y="4306825"/>
            <a:ext cx="3168396" cy="2743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Google Shape;141;p6"/>
          <p:cNvSpPr/>
          <p:nvPr/>
        </p:nvSpPr>
        <p:spPr>
          <a:xfrm>
            <a:off x="5159883" y="4221099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25453" y="2827779"/>
            <a:ext cx="928212" cy="2945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예약 취소</a:t>
            </a:r>
            <a:endParaRPr lang="ko-KR" altLang="en-US" sz="140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9293552" y="1488282"/>
            <a:ext cx="649624" cy="241167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Google Shape;141;p6"/>
          <p:cNvSpPr/>
          <p:nvPr/>
        </p:nvSpPr>
        <p:spPr>
          <a:xfrm>
            <a:off x="9144000" y="1379220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" name="Google Shape;119;p6"/>
          <p:cNvGraphicFramePr/>
          <p:nvPr/>
        </p:nvGraphicFramePr>
        <p:xfrm>
          <a:off x="1524000" y="1"/>
          <a:ext cx="9142116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3"/>
              </a:tblGrid>
              <a:tr h="224643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입금 확인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04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예약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입금 확인</a:t>
                      </a:r>
                      <a:endParaRPr lang="ko-KR" altLang="en-US" sz="1000" b="1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92874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  <p:sp>
        <p:nvSpPr>
          <p:cNvPr id="59" name="TextBox 38"/>
          <p:cNvSpPr txBox="1"/>
          <p:nvPr/>
        </p:nvSpPr>
        <p:spPr>
          <a:xfrm>
            <a:off x="5735960" y="1012563"/>
            <a:ext cx="1983801" cy="366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입금 확인 리스트</a:t>
            </a:r>
            <a:endParaRPr lang="ko-KR" altLang="en-US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1"/>
            <a:ext cx="9143999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예약 관리</a:t>
            </a:r>
            <a:endParaRPr lang="ko-KR" altLang="en-US" sz="1700" b="1" u="sng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3105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04021" y="2755959"/>
            <a:ext cx="971550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600164" y="2654464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03449" y="1618486"/>
            <a:ext cx="1102616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예약 리스트</a:t>
            </a:r>
            <a:endParaRPr lang="ko-KR" altLang="en-US" sz="140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grpSp>
        <p:nvGrpSpPr>
          <p:cNvPr id="36" name="Google Shape;376;p12"/>
          <p:cNvGrpSpPr/>
          <p:nvPr/>
        </p:nvGrpSpPr>
        <p:grpSpPr>
          <a:xfrm rot="0">
            <a:off x="5389417" y="4365117"/>
            <a:ext cx="2938862" cy="205114"/>
            <a:chOff x="3288158" y="2565336"/>
            <a:chExt cx="2938862" cy="205114"/>
          </a:xfrm>
        </p:grpSpPr>
        <p:pic>
          <p:nvPicPr>
            <p:cNvPr id="37" name="Google Shape;377;p12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3288158" y="2565336"/>
              <a:ext cx="2938862" cy="205114"/>
            </a:xfrm>
            <a:prstGeom prst="rect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/>
            </a:ln>
          </p:spPr>
        </p:pic>
        <p:sp>
          <p:nvSpPr>
            <p:cNvPr id="38" name="Google Shape;378;p12"/>
            <p:cNvSpPr/>
            <p:nvPr/>
          </p:nvSpPr>
          <p:spPr>
            <a:xfrm>
              <a:off x="3809142" y="2590494"/>
              <a:ext cx="239949" cy="148981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en-US" altLang="ko-KR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lang="en-US" altLang="ko-KR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42" name="Google Shape;117;p6"/>
          <p:cNvGraphicFramePr/>
          <p:nvPr/>
        </p:nvGraphicFramePr>
        <p:xfrm>
          <a:off x="2855595" y="5249081"/>
          <a:ext cx="7814245" cy="160891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lang="ko-KR" sz="1000" b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  <a:tr h="410905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취소 클릭 시 예약 취소 리스트 페이지를 출력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취소 건수는 5개로 하단의 숫자 2 를 클릭하면 그 다음 5개의 리스트를 출력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&lt;&lt; , &gt;&gt;버튼은 첫 페이지, 마지막 페이지로 이동하고 &lt; , &gt; 버튼은 이전 목록과 다음 목록으로 이동 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리스트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800px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320px</a:t>
                      </a:r>
                      <a:endParaRPr lang="en-US" alt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524000" y="2211046"/>
            <a:ext cx="1329690" cy="292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예약 입금 확인</a:t>
            </a:r>
            <a:endParaRPr lang="ko-KR" altLang="en-US" sz="140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graphicFrame>
        <p:nvGraphicFramePr>
          <p:cNvPr id="52" name="Google Shape;849;p29"/>
          <p:cNvGraphicFramePr/>
          <p:nvPr/>
        </p:nvGraphicFramePr>
        <p:xfrm>
          <a:off x="3628825" y="1665179"/>
          <a:ext cx="6265944" cy="206557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20090"/>
                <a:gridCol w="570691"/>
                <a:gridCol w="1298515"/>
                <a:gridCol w="866755"/>
                <a:gridCol w="1080134"/>
                <a:gridCol w="1080134"/>
                <a:gridCol w="649625"/>
              </a:tblGrid>
              <a:tr h="265353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예약번호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상품명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총 금액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예약일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종료일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사유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</a:tr>
              <a:tr h="360044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004</a:t>
                      </a: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차박</a:t>
                      </a:r>
                      <a:r>
                        <a:rPr lang="en-US" altLang="ko-KR" sz="900" i="0"/>
                        <a:t>A</a:t>
                      </a:r>
                      <a:endParaRPr lang="en-US" alt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4"/>
                        </a:rPr>
                        <a:t>berner***@gmail.com</a:t>
                      </a: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40,000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2022/01/20</a:t>
                      </a: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2022/01/21</a:t>
                      </a: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기타</a:t>
                      </a:r>
                      <a:endParaRPr lang="ko-KR" altLang="en-US" sz="900" i="0"/>
                    </a:p>
                  </a:txBody>
                  <a:tcPr marL="91450" marR="91450" marT="45725" marB="45725" anchor="ctr"/>
                </a:tc>
              </a:tr>
              <a:tr h="360044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>
                    <a:noFill/>
                  </a:tcPr>
                </a:tc>
              </a:tr>
              <a:tr h="360044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>
                    <a:noFill/>
                  </a:tcPr>
                </a:tc>
              </a:tr>
              <a:tr h="360044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>
                    <a:noFill/>
                  </a:tcPr>
                </a:tc>
              </a:tr>
              <a:tr h="360044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>
                    <a:noFill/>
                  </a:tcPr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5303900" y="4306825"/>
            <a:ext cx="3168396" cy="2743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Google Shape;141;p6"/>
          <p:cNvSpPr/>
          <p:nvPr/>
        </p:nvSpPr>
        <p:spPr>
          <a:xfrm>
            <a:off x="5159883" y="4221099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25453" y="2827779"/>
            <a:ext cx="928212" cy="2945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예약 취소</a:t>
            </a:r>
            <a:endParaRPr lang="ko-KR" altLang="en-US" sz="1400" u="sng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graphicFrame>
        <p:nvGraphicFramePr>
          <p:cNvPr id="25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취소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04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예약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취소</a:t>
                      </a:r>
                      <a:endParaRPr lang="ko-KR" altLang="en-US" sz="1000" b="1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77000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  <p:sp>
        <p:nvSpPr>
          <p:cNvPr id="56" name="TextBox 38"/>
          <p:cNvSpPr txBox="1"/>
          <p:nvPr/>
        </p:nvSpPr>
        <p:spPr>
          <a:xfrm>
            <a:off x="5735960" y="1046119"/>
            <a:ext cx="1983801" cy="361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예약 취소 리스트</a:t>
            </a:r>
            <a:endParaRPr lang="ko-KR" altLang="en-US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88140" y="0"/>
            <a:ext cx="10808609" cy="6858000"/>
          </a:xfrm>
          <a:prstGeom prst="rect">
            <a:avLst/>
          </a:prstGeom>
        </p:spPr>
      </p:pic>
      <p:sp>
        <p:nvSpPr>
          <p:cNvPr id="4" name="Google Shape;80;p1"/>
          <p:cNvSpPr/>
          <p:nvPr/>
        </p:nvSpPr>
        <p:spPr>
          <a:xfrm>
            <a:off x="983290" y="719289"/>
            <a:ext cx="10324829" cy="5762324"/>
          </a:xfrm>
          <a:prstGeom prst="rect">
            <a:avLst/>
          </a:prstGeom>
          <a:solidFill>
            <a:schemeClr val="dk1">
              <a:alpha val="56860"/>
            </a:scheme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353413" y="6492875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882" y="1"/>
            <a:ext cx="9143118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1" y="1544571"/>
            <a:ext cx="1106044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1484756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</a:p>
        </p:txBody>
      </p:sp>
      <p:grpSp>
        <p:nvGrpSpPr>
          <p:cNvPr id="36" name="Google Shape;376;p12"/>
          <p:cNvGrpSpPr/>
          <p:nvPr/>
        </p:nvGrpSpPr>
        <p:grpSpPr>
          <a:xfrm>
            <a:off x="5389417" y="4365117"/>
            <a:ext cx="2938862" cy="205114"/>
            <a:chOff x="3288158" y="2565336"/>
            <a:chExt cx="2938862" cy="205114"/>
          </a:xfrm>
        </p:grpSpPr>
        <p:pic>
          <p:nvPicPr>
            <p:cNvPr id="37" name="Google Shape;377;p12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3288158" y="2565336"/>
              <a:ext cx="2938862" cy="205114"/>
            </a:xfrm>
            <a:prstGeom prst="rect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/>
            </a:ln>
          </p:spPr>
        </p:pic>
        <p:sp>
          <p:nvSpPr>
            <p:cNvPr id="38" name="Google Shape;378;p12"/>
            <p:cNvSpPr/>
            <p:nvPr/>
          </p:nvSpPr>
          <p:spPr>
            <a:xfrm>
              <a:off x="3809142" y="2590494"/>
              <a:ext cx="239949" cy="148981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en-US" altLang="ko-KR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198938230"/>
              </p:ext>
            </p:extLst>
          </p:nvPr>
        </p:nvGraphicFramePr>
        <p:xfrm>
          <a:off x="2851869" y="4931957"/>
          <a:ext cx="7814245" cy="19260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1087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게시판 관리를 클릭 시 공지사항이 화면에 출력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리스트는 작성일 순으로 기본 정렬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하단 등록 버튼 클릭 시 공지사항 작성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게시글 수는 5개로 하단의 숫자 2 를 클릭하면 그 다음 5개의 리스트를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&lt;&lt; , &gt;&gt;버튼은 첫 페이지, 마지막 페이지로 이동하고 &lt; , &gt; 버튼은 이전 목록과 다음 목록으로 이동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리스트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: 320px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8648902" y="4293109"/>
            <a:ext cx="561393" cy="38953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Google Shape;141;p6"/>
          <p:cNvSpPr/>
          <p:nvPr/>
        </p:nvSpPr>
        <p:spPr>
          <a:xfrm>
            <a:off x="8509757" y="416212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</a:p>
        </p:txBody>
      </p:sp>
      <p:sp>
        <p:nvSpPr>
          <p:cNvPr id="51" name="Google Shape;499;p15"/>
          <p:cNvSpPr/>
          <p:nvPr/>
        </p:nvSpPr>
        <p:spPr>
          <a:xfrm>
            <a:off x="8681415" y="4383928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</a:p>
        </p:txBody>
      </p:sp>
      <p:graphicFrame>
        <p:nvGraphicFramePr>
          <p:cNvPr id="52" name="Google Shape;849;p29"/>
          <p:cNvGraphicFramePr/>
          <p:nvPr/>
        </p:nvGraphicFramePr>
        <p:xfrm>
          <a:off x="3958033" y="1556769"/>
          <a:ext cx="5601916" cy="205224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97225"/>
                <a:gridCol w="629366"/>
                <a:gridCol w="3421400"/>
                <a:gridCol w="1053925"/>
              </a:tblGrid>
              <a:tr h="44395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글번호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작성자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작성일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</a:tr>
              <a:tr h="33128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관리자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12월 공지사항입니다.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2021</a:t>
                      </a:r>
                      <a:r>
                        <a:rPr lang="ko-KR" altLang="en-US" sz="900" i="0"/>
                        <a:t>/12/</a:t>
                      </a:r>
                      <a:r>
                        <a:rPr 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31925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관리자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11월 공지사항입니다.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2021</a:t>
                      </a:r>
                      <a:r>
                        <a:rPr lang="ko-KR" altLang="en-US" sz="900" i="0"/>
                        <a:t>/11/</a:t>
                      </a:r>
                      <a:r>
                        <a:rPr lang="ko-KR" sz="900" i="0"/>
                        <a:t>03</a:t>
                      </a:r>
                    </a:p>
                  </a:txBody>
                  <a:tcPr marL="91450" marR="91450" marT="45725" marB="45725"/>
                </a:tc>
              </a:tr>
              <a:tr h="31925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관리자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10월 공지사항입니다.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2021</a:t>
                      </a:r>
                      <a:r>
                        <a:rPr lang="ko-KR" altLang="en-US" sz="900" i="0"/>
                        <a:t>/10/</a:t>
                      </a:r>
                      <a:r>
                        <a:rPr lang="ko-KR" sz="900" i="0"/>
                        <a:t>04</a:t>
                      </a:r>
                    </a:p>
                  </a:txBody>
                  <a:tcPr marL="91450" marR="91450" marT="45725" marB="45725"/>
                </a:tc>
              </a:tr>
              <a:tr h="31925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</a:tr>
              <a:tr h="31925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5303900" y="4306825"/>
            <a:ext cx="3168396" cy="2743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Google Shape;141;p6"/>
          <p:cNvSpPr/>
          <p:nvPr/>
        </p:nvSpPr>
        <p:spPr>
          <a:xfrm>
            <a:off x="5159883" y="4221099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graphicFrame>
        <p:nvGraphicFramePr>
          <p:cNvPr id="27" name="Google Shape;119;p6"/>
          <p:cNvGraphicFramePr/>
          <p:nvPr/>
        </p:nvGraphicFramePr>
        <p:xfrm>
          <a:off x="1524882" y="1"/>
          <a:ext cx="9141232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657"/>
                <a:gridCol w="745449"/>
                <a:gridCol w="748173"/>
                <a:gridCol w="2275637"/>
                <a:gridCol w="961184"/>
                <a:gridCol w="1904524"/>
                <a:gridCol w="655501"/>
                <a:gridCol w="1298107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4255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  <p:sp>
        <p:nvSpPr>
          <p:cNvPr id="55" name="TextBox 38"/>
          <p:cNvSpPr txBox="1"/>
          <p:nvPr/>
        </p:nvSpPr>
        <p:spPr>
          <a:xfrm>
            <a:off x="5854409" y="1082123"/>
            <a:ext cx="1865352" cy="366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공지사항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1"/>
            <a:ext cx="9143999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3471604705"/>
              </p:ext>
            </p:extLst>
          </p:nvPr>
        </p:nvGraphicFramePr>
        <p:xfrm>
          <a:off x="2851870" y="5109998"/>
          <a:ext cx="7814245" cy="174800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1087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제목과 내용을 입력 후 등록 버튼 클릭 시 입력한 내용으로 글 저장, 공지사항 리스트에 추가되고 공지사항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목록 버튼 클릭 시 공지사항 전체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이미지 파일 업로드 후 썸네일 기능으로 미리보기 이미지를 띄움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등록 폼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8648902" y="4293109"/>
            <a:ext cx="561393" cy="38953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Google Shape;141;p6"/>
          <p:cNvSpPr/>
          <p:nvPr/>
        </p:nvSpPr>
        <p:spPr>
          <a:xfrm>
            <a:off x="8509757" y="416212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</a:p>
        </p:txBody>
      </p:sp>
      <p:sp>
        <p:nvSpPr>
          <p:cNvPr id="51" name="Google Shape;499;p15"/>
          <p:cNvSpPr/>
          <p:nvPr/>
        </p:nvSpPr>
        <p:spPr>
          <a:xfrm>
            <a:off x="8681415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9351085" y="4293109"/>
            <a:ext cx="561393" cy="38953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Google Shape;141;p6"/>
          <p:cNvSpPr/>
          <p:nvPr/>
        </p:nvSpPr>
        <p:spPr>
          <a:xfrm>
            <a:off x="9225796" y="420113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graphicFrame>
        <p:nvGraphicFramePr>
          <p:cNvPr id="55" name="Google Shape;731;p24"/>
          <p:cNvGraphicFramePr/>
          <p:nvPr/>
        </p:nvGraphicFramePr>
        <p:xfrm>
          <a:off x="3660847" y="1687747"/>
          <a:ext cx="6201900" cy="223159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58200"/>
                <a:gridCol w="5343700"/>
              </a:tblGrid>
              <a:tr h="259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7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제목</a:t>
                      </a:r>
                      <a:endParaRPr lang="ko-KR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700" b="1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제목을 입력하세요 </a:t>
                      </a:r>
                      <a:endParaRPr lang="ko-KR"/>
                    </a:p>
                  </a:txBody>
                  <a:tcPr marL="91450" marR="91450" marT="45725" marB="45725"/>
                </a:tc>
              </a:tr>
              <a:tr h="148605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7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내용</a:t>
                      </a:r>
                      <a:endParaRPr lang="ko-KR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000" b="1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내용을 입력하세요 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</a:tr>
              <a:tr h="48650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7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이미지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700" b="1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파일명&amp; 이미지</a:t>
                      </a:r>
                      <a:endParaRPr lang="ko-KR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56" name="Google Shape;499;p15"/>
          <p:cNvSpPr/>
          <p:nvPr/>
        </p:nvSpPr>
        <p:spPr>
          <a:xfrm>
            <a:off x="9384361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593400" y="3429000"/>
            <a:ext cx="6336793" cy="490346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0" name="Google Shape;141;p6"/>
          <p:cNvSpPr/>
          <p:nvPr/>
        </p:nvSpPr>
        <p:spPr>
          <a:xfrm>
            <a:off x="3469126" y="292493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graphicFrame>
        <p:nvGraphicFramePr>
          <p:cNvPr id="25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등록 상세 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1319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  <p:sp>
        <p:nvSpPr>
          <p:cNvPr id="61" name="Google Shape;499;p15"/>
          <p:cNvSpPr/>
          <p:nvPr/>
        </p:nvSpPr>
        <p:spPr>
          <a:xfrm>
            <a:off x="3812242" y="3651039"/>
            <a:ext cx="522057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파일선택</a:t>
            </a:r>
          </a:p>
        </p:txBody>
      </p:sp>
      <p:sp>
        <p:nvSpPr>
          <p:cNvPr id="62" name="TextBox 38"/>
          <p:cNvSpPr txBox="1"/>
          <p:nvPr/>
        </p:nvSpPr>
        <p:spPr>
          <a:xfrm>
            <a:off x="5540371" y="116092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공지사항 등록 페이지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1"/>
            <a:ext cx="9143999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800305669"/>
              </p:ext>
            </p:extLst>
          </p:nvPr>
        </p:nvGraphicFramePr>
        <p:xfrm>
          <a:off x="2851870" y="4691259"/>
          <a:ext cx="7814245" cy="216674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1090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제목, 내용, 첨부파일만 수정이 가능하며 해당페이지에서 수정 후 수정 버튼 클릭 시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"수정을 진행하시겠습니까?" </a:t>
                      </a:r>
                      <a:r>
                        <a:rPr lang="ko-KR" altLang="en-US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알림창을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띄우고 예를 </a:t>
                      </a:r>
                      <a:r>
                        <a:rPr lang="ko-KR" altLang="en-US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선택하면입력한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내용으로 글이 수정되고 공지사항 페이지로 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아니오를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선택하면 수정 버튼을 클릭 이전 상태로 돌아간다.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1182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삭제 버튼 클릭 시 "정말로 삭제하시겠습니까?" 라는 알림창을 띄우고 예를 선택하면 삭제가 진행되고 공지사항 리스트로 이동한다. 아니오를 선택하면 삭제 버튼 클릭 이전 상태로 돌아간다.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9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목록 버튼 클릭 시 공지사항 전체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이미지파일 업로드 후 썸네일 기능으로 미리보기 이미지를 띄움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상세 페이지 폼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50%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8648902" y="4293109"/>
            <a:ext cx="561393" cy="38953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Google Shape;141;p6"/>
          <p:cNvSpPr/>
          <p:nvPr/>
        </p:nvSpPr>
        <p:spPr>
          <a:xfrm>
            <a:off x="8509757" y="416212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</a:p>
        </p:txBody>
      </p:sp>
      <p:sp>
        <p:nvSpPr>
          <p:cNvPr id="51" name="Google Shape;499;p15"/>
          <p:cNvSpPr/>
          <p:nvPr/>
        </p:nvSpPr>
        <p:spPr>
          <a:xfrm>
            <a:off x="8681415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9351085" y="4293109"/>
            <a:ext cx="561393" cy="38953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Google Shape;141;p6"/>
          <p:cNvSpPr/>
          <p:nvPr/>
        </p:nvSpPr>
        <p:spPr>
          <a:xfrm>
            <a:off x="9225796" y="420113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graphicFrame>
        <p:nvGraphicFramePr>
          <p:cNvPr id="55" name="Google Shape;731;p24"/>
          <p:cNvGraphicFramePr/>
          <p:nvPr/>
        </p:nvGraphicFramePr>
        <p:xfrm>
          <a:off x="3660848" y="1687747"/>
          <a:ext cx="6194125" cy="199463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58200"/>
                <a:gridCol w="5335925"/>
              </a:tblGrid>
              <a:tr h="24951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7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제목</a:t>
                      </a:r>
                      <a:endParaRPr lang="ko-KR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700" b="1" i="0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10월 공지사항입니다.</a:t>
                      </a:r>
                    </a:p>
                  </a:txBody>
                  <a:tcPr marL="91450" marR="91450" marT="45725" marB="45725"/>
                </a:tc>
              </a:tr>
              <a:tr h="131588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7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내용</a:t>
                      </a:r>
                      <a:endParaRPr lang="ko-KR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현재 코로나 19의 확진자 수가 증가함으로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일부 시설의 운영을 잠시 중단합니다.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</a:tr>
              <a:tr h="42923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7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이미지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700" b="1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파일명&amp; 이미지</a:t>
                      </a:r>
                      <a:endParaRPr lang="ko-KR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56" name="Google Shape;499;p15"/>
          <p:cNvSpPr/>
          <p:nvPr/>
        </p:nvSpPr>
        <p:spPr>
          <a:xfrm>
            <a:off x="9384361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575685" y="3234234"/>
            <a:ext cx="6336793" cy="473277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0" name="Google Shape;141;p6"/>
          <p:cNvSpPr/>
          <p:nvPr/>
        </p:nvSpPr>
        <p:spPr>
          <a:xfrm>
            <a:off x="3469126" y="292493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499;p15"/>
          <p:cNvSpPr/>
          <p:nvPr/>
        </p:nvSpPr>
        <p:spPr>
          <a:xfrm>
            <a:off x="8040243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7982914" y="4293109"/>
            <a:ext cx="561393" cy="38953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3" name="Google Shape;141;p6"/>
          <p:cNvSpPr/>
          <p:nvPr/>
        </p:nvSpPr>
        <p:spPr>
          <a:xfrm>
            <a:off x="7896225" y="416212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grpSp>
        <p:nvGrpSpPr>
          <p:cNvPr id="64" name="Google Shape;788;p26"/>
          <p:cNvGrpSpPr/>
          <p:nvPr/>
        </p:nvGrpSpPr>
        <p:grpSpPr>
          <a:xfrm>
            <a:off x="3654451" y="4201137"/>
            <a:ext cx="2441549" cy="473933"/>
            <a:chOff x="1023096" y="4105925"/>
            <a:chExt cx="2917254" cy="966652"/>
          </a:xfrm>
        </p:grpSpPr>
        <p:sp>
          <p:nvSpPr>
            <p:cNvPr id="65" name="Google Shape;789;p26"/>
            <p:cNvSpPr/>
            <p:nvPr/>
          </p:nvSpPr>
          <p:spPr>
            <a:xfrm>
              <a:off x="1023096" y="4105925"/>
              <a:ext cx="2917254" cy="966652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ko-KR" alt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정말로 삭제하시겠습니까</a:t>
              </a:r>
              <a:r>
                <a:rPr lang="en-US" altLang="ko-KR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sp>
          <p:nvSpPr>
            <p:cNvPr id="66" name="Google Shape;790;p26"/>
            <p:cNvSpPr/>
            <p:nvPr/>
          </p:nvSpPr>
          <p:spPr>
            <a:xfrm>
              <a:off x="2882306" y="4770136"/>
              <a:ext cx="494319" cy="182880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chemeClr val="lt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ko-KR" altLang="en-US" sz="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예</a:t>
              </a:r>
              <a:endParaRPr lang="ko-KR" altLang="en-US"/>
            </a:p>
          </p:txBody>
        </p:sp>
        <p:sp>
          <p:nvSpPr>
            <p:cNvPr id="67" name="Google Shape;791;p26"/>
            <p:cNvSpPr/>
            <p:nvPr/>
          </p:nvSpPr>
          <p:spPr>
            <a:xfrm>
              <a:off x="3376623" y="4784890"/>
              <a:ext cx="507380" cy="174172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chemeClr val="lt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ko-KR" altLang="en-US" sz="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아니오</a:t>
              </a:r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073271" y="134073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3" name="Google Shape;789;p26"/>
          <p:cNvSpPr/>
          <p:nvPr/>
        </p:nvSpPr>
        <p:spPr>
          <a:xfrm>
            <a:off x="3654451" y="3680169"/>
            <a:ext cx="2441549" cy="473933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수정을 진행하시겠습니까</a:t>
            </a:r>
            <a:r>
              <a:rPr lang="en-US" alt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cxnSp>
        <p:nvCxnSpPr>
          <p:cNvPr id="74" name="직선 화살표 연결선 73"/>
          <p:cNvCxnSpPr/>
          <p:nvPr/>
        </p:nvCxnSpPr>
        <p:spPr>
          <a:xfrm rot="5400000" flipH="1" flipV="1">
            <a:off x="2926218" y="4861041"/>
            <a:ext cx="1017652" cy="4388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rot="5400000" flipH="1" flipV="1">
            <a:off x="2924121" y="4210865"/>
            <a:ext cx="1021846" cy="4388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Google Shape;791;p26"/>
          <p:cNvSpPr/>
          <p:nvPr/>
        </p:nvSpPr>
        <p:spPr>
          <a:xfrm>
            <a:off x="5671356" y="4009008"/>
            <a:ext cx="424644" cy="85393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아니오</a:t>
            </a:r>
            <a:endParaRPr lang="ko-KR" altLang="en-US"/>
          </a:p>
        </p:txBody>
      </p:sp>
      <p:sp>
        <p:nvSpPr>
          <p:cNvPr id="77" name="Google Shape;790;p26"/>
          <p:cNvSpPr/>
          <p:nvPr/>
        </p:nvSpPr>
        <p:spPr>
          <a:xfrm>
            <a:off x="5173116" y="4004739"/>
            <a:ext cx="413712" cy="89662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</a:t>
            </a:r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3435045" y="2897505"/>
            <a:ext cx="323521" cy="2438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10</a:t>
            </a:r>
          </a:p>
        </p:txBody>
      </p:sp>
      <p:graphicFrame>
        <p:nvGraphicFramePr>
          <p:cNvPr id="39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수정 및 삭제 상세페이지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90335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19</a:t>
            </a:fld>
            <a:endParaRPr lang="en-US" altLang="en-US"/>
          </a:p>
        </p:txBody>
      </p:sp>
      <p:sp>
        <p:nvSpPr>
          <p:cNvPr id="79" name="Google Shape;499;p15"/>
          <p:cNvSpPr/>
          <p:nvPr/>
        </p:nvSpPr>
        <p:spPr>
          <a:xfrm>
            <a:off x="3812242" y="3540019"/>
            <a:ext cx="522057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파일선택</a:t>
            </a:r>
          </a:p>
        </p:txBody>
      </p:sp>
      <p:sp>
        <p:nvSpPr>
          <p:cNvPr id="81" name="TextBox 38"/>
          <p:cNvSpPr txBox="1"/>
          <p:nvPr/>
        </p:nvSpPr>
        <p:spPr>
          <a:xfrm>
            <a:off x="5540371" y="116092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공지사항 상세 페이지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88140" y="0"/>
            <a:ext cx="10808609" cy="6858000"/>
          </a:xfrm>
          <a:prstGeom prst="rect">
            <a:avLst/>
          </a:prstGeom>
        </p:spPr>
      </p:pic>
      <p:sp>
        <p:nvSpPr>
          <p:cNvPr id="4" name="Google Shape;80;p1"/>
          <p:cNvSpPr/>
          <p:nvPr/>
        </p:nvSpPr>
        <p:spPr>
          <a:xfrm>
            <a:off x="983290" y="719289"/>
            <a:ext cx="10324829" cy="5762324"/>
          </a:xfrm>
          <a:prstGeom prst="rect">
            <a:avLst/>
          </a:prstGeom>
          <a:solidFill>
            <a:schemeClr val="dk1">
              <a:alpha val="56860"/>
            </a:scheme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관리자 로그인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347200" y="6481613"/>
            <a:ext cx="2844800" cy="365125"/>
          </a:xfrm>
        </p:spPr>
        <p:txBody>
          <a:bodyPr/>
          <a:lstStyle/>
          <a:p>
            <a:fld id="{800C6A38-4290-41DD-B95C-4155372FD4AF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882" y="445644"/>
            <a:ext cx="9143117" cy="5350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883" y="445644"/>
            <a:ext cx="1546739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0" y="2264661"/>
            <a:ext cx="1140335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2132838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</a:p>
        </p:txBody>
      </p:sp>
      <p:grpSp>
        <p:nvGrpSpPr>
          <p:cNvPr id="36" name="Google Shape;376;p12"/>
          <p:cNvGrpSpPr/>
          <p:nvPr/>
        </p:nvGrpSpPr>
        <p:grpSpPr>
          <a:xfrm>
            <a:off x="5389417" y="4365117"/>
            <a:ext cx="2938862" cy="205114"/>
            <a:chOff x="3288158" y="2565336"/>
            <a:chExt cx="2938862" cy="205114"/>
          </a:xfrm>
        </p:grpSpPr>
        <p:pic>
          <p:nvPicPr>
            <p:cNvPr id="37" name="Google Shape;377;p12"/>
            <p:cNvPicPr/>
            <p:nvPr/>
          </p:nvPicPr>
          <p:blipFill rotWithShape="1">
            <a:blip r:embed="rId2">
              <a:alphaModFix/>
            </a:blip>
            <a:srcRect/>
            <a:stretch>
              <a:fillRect/>
            </a:stretch>
          </p:blipFill>
          <p:spPr>
            <a:xfrm>
              <a:off x="3288158" y="2565336"/>
              <a:ext cx="2938862" cy="205114"/>
            </a:xfrm>
            <a:prstGeom prst="rect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/>
            </a:ln>
          </p:spPr>
        </p:pic>
        <p:sp>
          <p:nvSpPr>
            <p:cNvPr id="38" name="Google Shape;378;p12"/>
            <p:cNvSpPr/>
            <p:nvPr/>
          </p:nvSpPr>
          <p:spPr>
            <a:xfrm>
              <a:off x="3809142" y="2590494"/>
              <a:ext cx="239949" cy="148981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en-US" altLang="ko-KR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2829176040"/>
              </p:ext>
            </p:extLst>
          </p:nvPr>
        </p:nvGraphicFramePr>
        <p:xfrm>
          <a:off x="2855595" y="5137198"/>
          <a:ext cx="7814155" cy="171607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7487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문의 게시판 클릭 시 문의 리스트 출력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문의글 제목 클릭 시 상세 페이지로 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관리자가 작성한 답글은 해당 게시글의 바로 밑에 출력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13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게시글 수는 5개로 하단의 숫자 2 를 클릭하면 그 다음 5개의 리스트를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&lt;&lt; , &gt;&gt;버튼은 첫 페이지, 마지막 페이지로 이동하고 &lt; , &gt; 버튼은 이전 목록과 다음 목록으로 이동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 리스트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320px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</a:p>
        </p:txBody>
      </p:sp>
      <p:graphicFrame>
        <p:nvGraphicFramePr>
          <p:cNvPr id="51" name="Google Shape;849;p29"/>
          <p:cNvGraphicFramePr/>
          <p:nvPr/>
        </p:nvGraphicFramePr>
        <p:xfrm>
          <a:off x="3743206" y="1767648"/>
          <a:ext cx="6231282" cy="17693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97225"/>
                <a:gridCol w="629366"/>
                <a:gridCol w="629366"/>
                <a:gridCol w="3421400"/>
                <a:gridCol w="1053925"/>
              </a:tblGrid>
              <a:tr h="41339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글번호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주제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작성자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문의글 제목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작성일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</a:tr>
              <a:tr h="27931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예약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최창민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글램핑 문의입니다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2021</a:t>
                      </a:r>
                      <a:r>
                        <a:rPr lang="ko-KR" altLang="en-US" sz="900" i="0"/>
                        <a:t>/12/01</a:t>
                      </a:r>
                    </a:p>
                  </a:txBody>
                  <a:tcPr marL="91450" marR="91450" marT="45725" marB="45725"/>
                </a:tc>
              </a:tr>
              <a:tr h="2691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예약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관리자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ㄴ </a:t>
                      </a:r>
                      <a:r>
                        <a:rPr lang="en-US" altLang="ko-KR" sz="90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RE:  </a:t>
                      </a:r>
                      <a:r>
                        <a:rPr lang="ko-KR" altLang="en-US" sz="900" i="0"/>
                        <a:t>글램핑 문의입니다.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2021</a:t>
                      </a:r>
                      <a:r>
                        <a:rPr lang="ko-KR" altLang="en-US" sz="900" i="0"/>
                        <a:t>/12/</a:t>
                      </a:r>
                      <a:r>
                        <a:rPr lang="ko-KR" sz="900" i="0"/>
                        <a:t>0</a:t>
                      </a:r>
                      <a:r>
                        <a:rPr lang="ko-KR" altLang="en-US" sz="900" i="0"/>
                        <a:t>2</a:t>
                      </a:r>
                    </a:p>
                  </a:txBody>
                  <a:tcPr marL="91450" marR="91450" marT="45725" marB="45725"/>
                </a:tc>
              </a:tr>
              <a:tr h="2691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기타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권지용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결제 관련 문의입니다.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2021</a:t>
                      </a:r>
                      <a:r>
                        <a:rPr lang="ko-KR" altLang="en-US" sz="900" i="0"/>
                        <a:t>/11/15</a:t>
                      </a:r>
                    </a:p>
                  </a:txBody>
                  <a:tcPr marL="91450" marR="91450" marT="45725" marB="45725"/>
                </a:tc>
              </a:tr>
              <a:tr h="2691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기타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관리자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ㄴ </a:t>
                      </a:r>
                      <a:r>
                        <a:rPr lang="en-US" altLang="ko-KR" sz="90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RE:  </a:t>
                      </a:r>
                      <a:r>
                        <a:rPr lang="ko-KR" altLang="en-US" sz="900" i="0"/>
                        <a:t>결제 관련 문의입니다.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2021/11/17</a:t>
                      </a:r>
                    </a:p>
                  </a:txBody>
                  <a:tcPr marL="91450" marR="91450" marT="45725" marB="45725"/>
                </a:tc>
              </a:tr>
              <a:tr h="2691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렌탈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한석원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렌탈 상품을 구매할수는 없나요?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2021/11/14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52" name="모서리가 둥근 직사각형 51"/>
          <p:cNvSpPr/>
          <p:nvPr/>
        </p:nvSpPr>
        <p:spPr>
          <a:xfrm>
            <a:off x="5303900" y="4306825"/>
            <a:ext cx="3168396" cy="2743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3" name="Google Shape;141;p6"/>
          <p:cNvSpPr/>
          <p:nvPr/>
        </p:nvSpPr>
        <p:spPr>
          <a:xfrm>
            <a:off x="5159883" y="4234136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454602" y="1803652"/>
            <a:ext cx="3502668" cy="181051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Google Shape;141;p6"/>
          <p:cNvSpPr/>
          <p:nvPr/>
        </p:nvSpPr>
        <p:spPr>
          <a:xfrm>
            <a:off x="5460832" y="1702157"/>
            <a:ext cx="243902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87424" y="2106550"/>
            <a:ext cx="325730" cy="23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17393" y="1702157"/>
            <a:ext cx="330780" cy="2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122674" y="4214687"/>
            <a:ext cx="325730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13</a:t>
            </a:r>
          </a:p>
        </p:txBody>
      </p:sp>
      <p:graphicFrame>
        <p:nvGraphicFramePr>
          <p:cNvPr id="30" name="Google Shape;119;p6"/>
          <p:cNvGraphicFramePr/>
          <p:nvPr/>
        </p:nvGraphicFramePr>
        <p:xfrm>
          <a:off x="1524882" y="1"/>
          <a:ext cx="9141232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657"/>
                <a:gridCol w="745449"/>
                <a:gridCol w="748173"/>
                <a:gridCol w="2275637"/>
                <a:gridCol w="961184"/>
                <a:gridCol w="1904524"/>
                <a:gridCol w="655501"/>
                <a:gridCol w="1298107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34363" y="6476872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20</a:t>
            </a:fld>
            <a:endParaRPr lang="en-US" altLang="en-US"/>
          </a:p>
        </p:txBody>
      </p:sp>
      <p:sp>
        <p:nvSpPr>
          <p:cNvPr id="57" name="TextBox 38"/>
          <p:cNvSpPr txBox="1"/>
          <p:nvPr/>
        </p:nvSpPr>
        <p:spPr>
          <a:xfrm>
            <a:off x="5540371" y="116092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문의 게시판 리스트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1" y="445644"/>
            <a:ext cx="9143998" cy="5350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4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373290215"/>
              </p:ext>
            </p:extLst>
          </p:nvPr>
        </p:nvGraphicFramePr>
        <p:xfrm>
          <a:off x="2855595" y="5771827"/>
          <a:ext cx="7814155" cy="108617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7487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14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글 상세페이지에서 하단 답글 버튼 클릭 시 답글 입력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15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목록 버튼 클릭 시 문의 게시판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  문의 상세 폼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30%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</a:p>
        </p:txBody>
      </p:sp>
      <p:graphicFrame>
        <p:nvGraphicFramePr>
          <p:cNvPr id="55" name="Google Shape;894;p31"/>
          <p:cNvGraphicFramePr/>
          <p:nvPr/>
        </p:nvGraphicFramePr>
        <p:xfrm>
          <a:off x="4644508" y="1556767"/>
          <a:ext cx="3632450" cy="233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2803"/>
              </a:tblGrid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작성자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최창민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6" name="Google Shape;895;p31"/>
          <p:cNvGraphicFramePr/>
          <p:nvPr/>
        </p:nvGraphicFramePr>
        <p:xfrm>
          <a:off x="4644509" y="1801598"/>
          <a:ext cx="3632450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6"/>
                <a:gridCol w="3022804"/>
              </a:tblGrid>
              <a:tr h="2167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제목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글램핑 문의입니다.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7" name="Google Shape;896;p31"/>
          <p:cNvGraphicFramePr/>
          <p:nvPr/>
        </p:nvGraphicFramePr>
        <p:xfrm>
          <a:off x="4644508" y="2167358"/>
          <a:ext cx="3632450" cy="12616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2803"/>
              </a:tblGrid>
              <a:tr h="7894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내용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1번 2번 상품과 3번 4번 상품의 차이가 뭔가요?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  <a:tr h="47216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작성일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/>
                        <a:t>2021/12/01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62" name="Google Shape;499;p15"/>
          <p:cNvSpPr/>
          <p:nvPr/>
        </p:nvSpPr>
        <p:spPr>
          <a:xfrm>
            <a:off x="6192769" y="4371403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</a:p>
        </p:txBody>
      </p:sp>
      <p:sp>
        <p:nvSpPr>
          <p:cNvPr id="63" name="Google Shape;499;p15"/>
          <p:cNvSpPr/>
          <p:nvPr/>
        </p:nvSpPr>
        <p:spPr>
          <a:xfrm>
            <a:off x="6796396" y="4371403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답글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106983" y="4289307"/>
            <a:ext cx="603627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733776" y="4289306"/>
            <a:ext cx="603627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Google Shape;141;p6"/>
          <p:cNvSpPr/>
          <p:nvPr/>
        </p:nvSpPr>
        <p:spPr>
          <a:xfrm>
            <a:off x="6671108" y="4187812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141;p6"/>
          <p:cNvSpPr/>
          <p:nvPr/>
        </p:nvSpPr>
        <p:spPr>
          <a:xfrm>
            <a:off x="6014202" y="4201412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24823" y="4168698"/>
            <a:ext cx="325730" cy="2394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977755" y="4181177"/>
            <a:ext cx="325730" cy="236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15</a:t>
            </a:r>
          </a:p>
        </p:txBody>
      </p:sp>
      <p:graphicFrame>
        <p:nvGraphicFramePr>
          <p:cNvPr id="27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상세 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55509" y="6492874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21</a:t>
            </a:fld>
            <a:endParaRPr lang="en-US" altLang="en-US"/>
          </a:p>
        </p:txBody>
      </p:sp>
      <p:sp>
        <p:nvSpPr>
          <p:cNvPr id="70" name="TextBox 38"/>
          <p:cNvSpPr txBox="1"/>
          <p:nvPr/>
        </p:nvSpPr>
        <p:spPr>
          <a:xfrm>
            <a:off x="5540371" y="116092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문의 글 상세 페이지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445644"/>
            <a:ext cx="9143999" cy="5350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2684868682"/>
              </p:ext>
            </p:extLst>
          </p:nvPr>
        </p:nvGraphicFramePr>
        <p:xfrm>
          <a:off x="2855595" y="5650877"/>
          <a:ext cx="7814155" cy="1207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9582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16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작성할 수 있는 곳은 답변 칸이고 작성 후 하단 등록 버튼 클릭 시 작성자는 관리자로 바뀌며 글 저장.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답변을 등록한 해당 문의 글 바로 아래에 글이 추가되고 문의 게시판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17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답글이 등록되기 전에는 해당 수정 / 삭제 버튼이 비활성화 된다.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문의 </a:t>
                      </a:r>
                      <a:r>
                        <a:rPr lang="ko-KR" altLang="en-US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답글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폼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400</a:t>
                      </a:r>
                      <a:r>
                        <a:rPr lang="en-US" altLang="ko-KR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px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30%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</a:p>
        </p:txBody>
      </p:sp>
      <p:graphicFrame>
        <p:nvGraphicFramePr>
          <p:cNvPr id="55" name="Google Shape;894;p31"/>
          <p:cNvGraphicFramePr/>
          <p:nvPr/>
        </p:nvGraphicFramePr>
        <p:xfrm>
          <a:off x="4688876" y="1532278"/>
          <a:ext cx="3632450" cy="233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2803"/>
              </a:tblGrid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작성자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최창민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6" name="Google Shape;895;p31"/>
          <p:cNvGraphicFramePr/>
          <p:nvPr/>
        </p:nvGraphicFramePr>
        <p:xfrm>
          <a:off x="4688877" y="1777109"/>
          <a:ext cx="3632450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6"/>
                <a:gridCol w="3022804"/>
              </a:tblGrid>
              <a:tr h="2167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제목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글램핑 문의입니다.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7" name="Google Shape;896;p31"/>
          <p:cNvGraphicFramePr/>
          <p:nvPr/>
        </p:nvGraphicFramePr>
        <p:xfrm>
          <a:off x="4688876" y="2142869"/>
          <a:ext cx="3632450" cy="7894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2803"/>
              </a:tblGrid>
              <a:tr h="7894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내용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1번 2번 상품과 3번 4번 상품의 차이가 뭔가요?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8" name="Google Shape;897;p31"/>
          <p:cNvGraphicFramePr/>
          <p:nvPr/>
        </p:nvGraphicFramePr>
        <p:xfrm>
          <a:off x="4688877" y="2957170"/>
          <a:ext cx="3634025" cy="80738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4378"/>
              </a:tblGrid>
              <a:tr h="80738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답변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안녕하세요 관리자입니다.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 주신 내용 잘 확인했습니다.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우선 저희 캠핑 상품 중 1번과 2번은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62" name="Google Shape;499;p15"/>
          <p:cNvSpPr/>
          <p:nvPr/>
        </p:nvSpPr>
        <p:spPr>
          <a:xfrm>
            <a:off x="6384036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</a:p>
        </p:txBody>
      </p:sp>
      <p:sp>
        <p:nvSpPr>
          <p:cNvPr id="63" name="Google Shape;499;p15"/>
          <p:cNvSpPr/>
          <p:nvPr/>
        </p:nvSpPr>
        <p:spPr>
          <a:xfrm>
            <a:off x="6987663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358358" y="4322031"/>
            <a:ext cx="1135292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8" name="Google Shape;499;p15"/>
          <p:cNvSpPr/>
          <p:nvPr/>
        </p:nvSpPr>
        <p:spPr>
          <a:xfrm>
            <a:off x="5807964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717110" y="4329251"/>
            <a:ext cx="603627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Google Shape;141;p6"/>
          <p:cNvSpPr/>
          <p:nvPr/>
        </p:nvSpPr>
        <p:spPr>
          <a:xfrm>
            <a:off x="5629397" y="4164872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141;p6"/>
          <p:cNvSpPr/>
          <p:nvPr/>
        </p:nvSpPr>
        <p:spPr>
          <a:xfrm>
            <a:off x="6367573" y="4153821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91937" y="4149725"/>
            <a:ext cx="325730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320737" y="4121642"/>
            <a:ext cx="325730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17</a:t>
            </a:r>
          </a:p>
        </p:txBody>
      </p:sp>
      <p:graphicFrame>
        <p:nvGraphicFramePr>
          <p:cNvPr id="29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상세 페이지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답글 등록 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22</a:t>
            </a:fld>
            <a:endParaRPr lang="en-US" altLang="en-US"/>
          </a:p>
        </p:txBody>
      </p:sp>
      <p:sp>
        <p:nvSpPr>
          <p:cNvPr id="73" name="TextBox 38"/>
          <p:cNvSpPr txBox="1"/>
          <p:nvPr/>
        </p:nvSpPr>
        <p:spPr>
          <a:xfrm>
            <a:off x="5540371" y="112474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문의 답글 페이지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445644"/>
            <a:ext cx="9144000" cy="5350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2553517853"/>
              </p:ext>
            </p:extLst>
          </p:nvPr>
        </p:nvGraphicFramePr>
        <p:xfrm>
          <a:off x="2855595" y="5061534"/>
          <a:ext cx="7814155" cy="179646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028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18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답글 상세 페이지에서 등록 버튼은 비활성화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19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답변 입력창에서 바로 내용 수정 가능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수정 후 하단 수정 버튼 클릭 시 "수정을 진행하시겠습니까?" 알림창을 띄움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예를 선택하면 글이 수정되고 문의 게시판 리스트 페이지로 이동, 아니오를 선택하면 수정 버튼 클릭 이전 상태로 돌아간다.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삭제 버튼 클릭 시 "정말로 삭제하시겠습니까?" 알림창을 띄움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예를 선택하면 답글이 삭제되고 문의 게시판 리스트페이지로 이동, 아니오를 선택하면 삭제 버튼 클릭 이전 상태로 돌아간다.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</a:t>
                      </a:r>
                      <a:r>
                        <a:rPr lang="ko-KR" altLang="en-US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답글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수정 폼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30%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</a:p>
        </p:txBody>
      </p:sp>
      <p:graphicFrame>
        <p:nvGraphicFramePr>
          <p:cNvPr id="55" name="Google Shape;894;p31"/>
          <p:cNvGraphicFramePr/>
          <p:nvPr/>
        </p:nvGraphicFramePr>
        <p:xfrm>
          <a:off x="4816346" y="1556767"/>
          <a:ext cx="3632450" cy="233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2803"/>
              </a:tblGrid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작성자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관리자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6" name="Google Shape;895;p31"/>
          <p:cNvGraphicFramePr/>
          <p:nvPr/>
        </p:nvGraphicFramePr>
        <p:xfrm>
          <a:off x="4816347" y="1801598"/>
          <a:ext cx="3632450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6"/>
                <a:gridCol w="3022804"/>
              </a:tblGrid>
              <a:tr h="2167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제목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RE: </a:t>
                      </a: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글램핑 문의입니다.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7" name="Google Shape;896;p31"/>
          <p:cNvGraphicFramePr/>
          <p:nvPr/>
        </p:nvGraphicFramePr>
        <p:xfrm>
          <a:off x="4816346" y="2167358"/>
          <a:ext cx="3632450" cy="7894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2803"/>
              </a:tblGrid>
              <a:tr h="7894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내용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1번 2번 상품과 3번 4번 상품의 차이가 뭔가요?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8" name="Google Shape;897;p31"/>
          <p:cNvGraphicFramePr/>
          <p:nvPr/>
        </p:nvGraphicFramePr>
        <p:xfrm>
          <a:off x="4816347" y="2981659"/>
          <a:ext cx="3634025" cy="80738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4378"/>
              </a:tblGrid>
              <a:tr h="80738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답변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안녕하세요 관리자입니다.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 주신 내용 잘 확인했습니다.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우선 저희 캠핑 상품 중 1번과 2번은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62" name="Google Shape;499;p15"/>
          <p:cNvSpPr/>
          <p:nvPr/>
        </p:nvSpPr>
        <p:spPr>
          <a:xfrm>
            <a:off x="6384036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</a:p>
        </p:txBody>
      </p:sp>
      <p:sp>
        <p:nvSpPr>
          <p:cNvPr id="63" name="Google Shape;499;p15"/>
          <p:cNvSpPr/>
          <p:nvPr/>
        </p:nvSpPr>
        <p:spPr>
          <a:xfrm>
            <a:off x="6987663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330758" y="4365117"/>
            <a:ext cx="603627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8" name="Google Shape;499;p15"/>
          <p:cNvSpPr/>
          <p:nvPr/>
        </p:nvSpPr>
        <p:spPr>
          <a:xfrm>
            <a:off x="5807964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735956" y="4365117"/>
            <a:ext cx="603627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Google Shape;141;p6"/>
          <p:cNvSpPr/>
          <p:nvPr/>
        </p:nvSpPr>
        <p:spPr>
          <a:xfrm>
            <a:off x="5629397" y="430614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141;p6"/>
          <p:cNvSpPr/>
          <p:nvPr/>
        </p:nvSpPr>
        <p:spPr>
          <a:xfrm>
            <a:off x="6205469" y="430614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925043" y="4365117"/>
            <a:ext cx="603627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Google Shape;141;p6"/>
          <p:cNvSpPr/>
          <p:nvPr/>
        </p:nvSpPr>
        <p:spPr>
          <a:xfrm>
            <a:off x="6799754" y="430614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89;p26"/>
          <p:cNvSpPr/>
          <p:nvPr/>
        </p:nvSpPr>
        <p:spPr>
          <a:xfrm>
            <a:off x="2924504" y="3682380"/>
            <a:ext cx="2441549" cy="473933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수정을 진행하시겠습니까</a:t>
            </a:r>
            <a:r>
              <a:rPr lang="en-US" alt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74" name="Google Shape;791;p26"/>
          <p:cNvSpPr/>
          <p:nvPr/>
        </p:nvSpPr>
        <p:spPr>
          <a:xfrm>
            <a:off x="4875224" y="4026012"/>
            <a:ext cx="424644" cy="85393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아니오</a:t>
            </a:r>
            <a:endParaRPr lang="ko-KR" altLang="en-US"/>
          </a:p>
        </p:txBody>
      </p:sp>
      <p:sp>
        <p:nvSpPr>
          <p:cNvPr id="75" name="Google Shape;790;p26"/>
          <p:cNvSpPr/>
          <p:nvPr/>
        </p:nvSpPr>
        <p:spPr>
          <a:xfrm>
            <a:off x="4443169" y="4026011"/>
            <a:ext cx="413712" cy="89662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</a:t>
            </a:r>
            <a:endParaRPr lang="ko-KR" altLang="en-US"/>
          </a:p>
        </p:txBody>
      </p:sp>
      <p:grpSp>
        <p:nvGrpSpPr>
          <p:cNvPr id="76" name="Google Shape;788;p26"/>
          <p:cNvGrpSpPr/>
          <p:nvPr/>
        </p:nvGrpSpPr>
        <p:grpSpPr>
          <a:xfrm>
            <a:off x="2924504" y="4250909"/>
            <a:ext cx="2441549" cy="473933"/>
            <a:chOff x="1023096" y="3931337"/>
            <a:chExt cx="2917254" cy="966652"/>
          </a:xfrm>
        </p:grpSpPr>
        <p:sp>
          <p:nvSpPr>
            <p:cNvPr id="77" name="Google Shape;789;p26"/>
            <p:cNvSpPr/>
            <p:nvPr/>
          </p:nvSpPr>
          <p:spPr>
            <a:xfrm>
              <a:off x="1023096" y="3931337"/>
              <a:ext cx="2917254" cy="966652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ko-KR" alt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정말로 삭제하시겠습니까</a:t>
              </a:r>
              <a:r>
                <a:rPr lang="en-US" altLang="ko-KR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sp>
          <p:nvSpPr>
            <p:cNvPr id="78" name="Google Shape;790;p26"/>
            <p:cNvSpPr/>
            <p:nvPr/>
          </p:nvSpPr>
          <p:spPr>
            <a:xfrm>
              <a:off x="2859572" y="4678304"/>
              <a:ext cx="494319" cy="182880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chemeClr val="lt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ko-KR" altLang="en-US" sz="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예</a:t>
              </a:r>
              <a:endParaRPr lang="ko-KR" altLang="en-US"/>
            </a:p>
          </p:txBody>
        </p:sp>
        <p:sp>
          <p:nvSpPr>
            <p:cNvPr id="79" name="Google Shape;791;p26"/>
            <p:cNvSpPr/>
            <p:nvPr/>
          </p:nvSpPr>
          <p:spPr>
            <a:xfrm>
              <a:off x="3353890" y="4675418"/>
              <a:ext cx="507380" cy="174172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chemeClr val="lt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ko-KR" altLang="en-US" sz="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아니오</a:t>
              </a:r>
              <a:endParaRPr lang="ko-KR" altLang="en-US"/>
            </a:p>
          </p:txBody>
        </p:sp>
      </p:grpSp>
      <p:cxnSp>
        <p:nvCxnSpPr>
          <p:cNvPr id="80" name="직선 화살표 연결선 79"/>
          <p:cNvCxnSpPr/>
          <p:nvPr/>
        </p:nvCxnSpPr>
        <p:spPr>
          <a:xfrm rot="5400000" flipH="1" flipV="1">
            <a:off x="2655342" y="4667144"/>
            <a:ext cx="1552650" cy="3600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rot="5400000" flipH="1" flipV="1">
            <a:off x="2634806" y="5188457"/>
            <a:ext cx="1593723" cy="3600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591806" y="4289740"/>
            <a:ext cx="325730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18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168009" y="4282565"/>
            <a:ext cx="325730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19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758510" y="4287454"/>
            <a:ext cx="325730" cy="2350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20</a:t>
            </a:r>
          </a:p>
        </p:txBody>
      </p:sp>
      <p:graphicFrame>
        <p:nvGraphicFramePr>
          <p:cNvPr id="41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상세 페이지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답글 상세 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92874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23</a:t>
            </a:fld>
            <a:endParaRPr lang="en-US" altLang="en-US"/>
          </a:p>
        </p:txBody>
      </p:sp>
      <p:sp>
        <p:nvSpPr>
          <p:cNvPr id="85" name="TextBox 38"/>
          <p:cNvSpPr txBox="1"/>
          <p:nvPr/>
        </p:nvSpPr>
        <p:spPr>
          <a:xfrm>
            <a:off x="5540371" y="1088740"/>
            <a:ext cx="2442852" cy="366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문의 답글 수정 페이지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88140" y="0"/>
            <a:ext cx="10808609" cy="6858000"/>
          </a:xfrm>
          <a:prstGeom prst="rect">
            <a:avLst/>
          </a:prstGeom>
        </p:spPr>
      </p:pic>
      <p:sp>
        <p:nvSpPr>
          <p:cNvPr id="4" name="Google Shape;80;p1"/>
          <p:cNvSpPr/>
          <p:nvPr/>
        </p:nvSpPr>
        <p:spPr>
          <a:xfrm>
            <a:off x="983290" y="719289"/>
            <a:ext cx="10324829" cy="5762324"/>
          </a:xfrm>
          <a:prstGeom prst="rect">
            <a:avLst/>
          </a:prstGeom>
          <a:solidFill>
            <a:schemeClr val="dk1">
              <a:alpha val="56860"/>
            </a:scheme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340089" y="6481613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445644"/>
            <a:ext cx="9143999" cy="54343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1"/>
            <a:ext cx="1547621" cy="989077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3142" y="980694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8489" y="1594177"/>
            <a:ext cx="1106044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000" y="1516991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38489" y="1618486"/>
            <a:ext cx="1100901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캠핑 리스트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1546527737"/>
              </p:ext>
            </p:extLst>
          </p:nvPr>
        </p:nvGraphicFramePr>
        <p:xfrm>
          <a:off x="2855595" y="5078168"/>
          <a:ext cx="7814245" cy="178305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1090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상품관리 클릭 시 상품 리스트가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0519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캠핑 상품명 클릭 시 상품 상세 페이지로 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캠핑 리스트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555526" y="2390302"/>
            <a:ext cx="1271970" cy="2948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캠핑상품 등록</a:t>
            </a:r>
          </a:p>
        </p:txBody>
      </p:sp>
      <p:graphicFrame>
        <p:nvGraphicFramePr>
          <p:cNvPr id="52" name="Google Shape;849;p29"/>
          <p:cNvGraphicFramePr/>
          <p:nvPr/>
        </p:nvGraphicFramePr>
        <p:xfrm>
          <a:off x="3985523" y="1772793"/>
          <a:ext cx="5603125" cy="21927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2055"/>
                <a:gridCol w="695745"/>
                <a:gridCol w="3421400"/>
                <a:gridCol w="1053925"/>
              </a:tblGrid>
              <a:tr h="34525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</a:t>
                      </a: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번호</a:t>
                      </a:r>
                    </a:p>
                  </a:txBody>
                  <a:tcPr marL="91450" marR="91450" marT="45725" marB="45725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구분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상품명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등록일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</a:tr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차박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차박</a:t>
                      </a:r>
                      <a:r>
                        <a:rPr lang="en-US" altLang="ko-KR" sz="900" b="0" i="0"/>
                        <a:t>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차박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차박</a:t>
                      </a:r>
                      <a:r>
                        <a:rPr lang="en-US" altLang="ko-KR" sz="900" b="0" i="0"/>
                        <a:t>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글램핑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글램핑</a:t>
                      </a:r>
                      <a:r>
                        <a:rPr lang="en-US" altLang="ko-KR" sz="900" b="0" i="0"/>
                        <a:t>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글램핑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글램핑</a:t>
                      </a:r>
                      <a:r>
                        <a:rPr lang="en-US" altLang="ko-KR" sz="900" b="0" i="0"/>
                        <a:t>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2479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글램핑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글램핑</a:t>
                      </a: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2479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글렘핑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글램핑</a:t>
                      </a:r>
                      <a:r>
                        <a:rPr lang="en-US" altLang="ko-KR" sz="900" b="0" i="0"/>
                        <a:t>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2479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오토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오토</a:t>
                      </a: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2479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오토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오토</a:t>
                      </a: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5456300" y="2119801"/>
            <a:ext cx="3168396" cy="113072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2" name="Google Shape;141;p6"/>
          <p:cNvSpPr/>
          <p:nvPr/>
        </p:nvSpPr>
        <p:spPr>
          <a:xfrm>
            <a:off x="5456300" y="201830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graphicFrame>
        <p:nvGraphicFramePr>
          <p:cNvPr id="27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리스트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06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상품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리스트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53413" y="6492874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25</a:t>
            </a:fld>
            <a:endParaRPr lang="en-US" altLang="en-US"/>
          </a:p>
        </p:txBody>
      </p:sp>
      <p:sp>
        <p:nvSpPr>
          <p:cNvPr id="65" name="TextBox 38"/>
          <p:cNvSpPr txBox="1"/>
          <p:nvPr/>
        </p:nvSpPr>
        <p:spPr>
          <a:xfrm>
            <a:off x="5540371" y="116092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캠핑 리스트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457200"/>
            <a:ext cx="9144000" cy="52349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4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상품 관리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4152045106"/>
              </p:ext>
            </p:extLst>
          </p:nvPr>
        </p:nvGraphicFramePr>
        <p:xfrm>
          <a:off x="2855595" y="4850632"/>
          <a:ext cx="7814245" cy="200106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3886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구분 부분은 콤보 박스로 한 항목만 선택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수정 버튼 클릭 시 캠핑 상품 수정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695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목록 버튼 클릭 시 상품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695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대표사진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35%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700px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캠핑장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정보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40%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500px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이용 금액 설명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40% </a:t>
                      </a:r>
                      <a:r>
                        <a:rPr lang="en-US" altLang="ko-KR" sz="1000" b="1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heigth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100px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사진(1~4)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20%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250px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0" name="Google Shape;499;p15"/>
          <p:cNvSpPr/>
          <p:nvPr/>
        </p:nvSpPr>
        <p:spPr>
          <a:xfrm>
            <a:off x="7489848" y="4236635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</a:p>
        </p:txBody>
      </p:sp>
      <p:sp>
        <p:nvSpPr>
          <p:cNvPr id="71" name="Google Shape;499;p15"/>
          <p:cNvSpPr/>
          <p:nvPr/>
        </p:nvSpPr>
        <p:spPr>
          <a:xfrm>
            <a:off x="6794904" y="4236635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714150" y="4171219"/>
            <a:ext cx="667996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7395043" y="4171219"/>
            <a:ext cx="667996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Google Shape;141;p6"/>
          <p:cNvSpPr/>
          <p:nvPr/>
        </p:nvSpPr>
        <p:spPr>
          <a:xfrm>
            <a:off x="7273290" y="4069723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41;p6"/>
          <p:cNvSpPr/>
          <p:nvPr/>
        </p:nvSpPr>
        <p:spPr>
          <a:xfrm>
            <a:off x="6588862" y="4069723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38558" y="4033600"/>
            <a:ext cx="253807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554130" y="4031494"/>
            <a:ext cx="252435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6</a:t>
            </a:r>
          </a:p>
        </p:txBody>
      </p:sp>
      <p:graphicFrame>
        <p:nvGraphicFramePr>
          <p:cNvPr id="37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리스트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06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상품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리스트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리스트 상세 페이지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수정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4" name="TextBox 16"/>
          <p:cNvSpPr txBox="1"/>
          <p:nvPr/>
        </p:nvSpPr>
        <p:spPr>
          <a:xfrm>
            <a:off x="1638489" y="1618486"/>
            <a:ext cx="1100901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캠핑 리스트</a:t>
            </a:r>
          </a:p>
        </p:txBody>
      </p:sp>
      <p:sp>
        <p:nvSpPr>
          <p:cNvPr id="95" name="TextBox 47"/>
          <p:cNvSpPr txBox="1"/>
          <p:nvPr/>
        </p:nvSpPr>
        <p:spPr>
          <a:xfrm>
            <a:off x="1552953" y="2374117"/>
            <a:ext cx="1272162" cy="3005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캠핑상품 등록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99202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26</a:t>
            </a:fld>
            <a:endParaRPr lang="en-US" altLang="en-US"/>
          </a:p>
        </p:txBody>
      </p:sp>
      <p:sp>
        <p:nvSpPr>
          <p:cNvPr id="98" name="Google Shape;393;p14"/>
          <p:cNvSpPr/>
          <p:nvPr/>
        </p:nvSpPr>
        <p:spPr>
          <a:xfrm>
            <a:off x="5143205" y="1582414"/>
            <a:ext cx="1390880" cy="139387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대표 </a:t>
            </a:r>
            <a:r>
              <a:rPr lang="ko-KR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사진</a:t>
            </a:r>
            <a:endParaRPr lang="ko-KR"/>
          </a:p>
        </p:txBody>
      </p:sp>
      <p:sp>
        <p:nvSpPr>
          <p:cNvPr id="101" name="TextBox 24"/>
          <p:cNvSpPr txBox="1"/>
          <p:nvPr/>
        </p:nvSpPr>
        <p:spPr>
          <a:xfrm>
            <a:off x="5473903" y="1081115"/>
            <a:ext cx="2550890" cy="367665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캠핑장 상세 페이지</a:t>
            </a:r>
          </a:p>
        </p:txBody>
      </p:sp>
      <p:sp>
        <p:nvSpPr>
          <p:cNvPr id="102" name="Google Shape;393;p14"/>
          <p:cNvSpPr/>
          <p:nvPr/>
        </p:nvSpPr>
        <p:spPr>
          <a:xfrm>
            <a:off x="6749348" y="1585568"/>
            <a:ext cx="1681618" cy="68445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캠핑장 정보</a:t>
            </a:r>
            <a:endParaRPr lang="en-US" altLang="ko-KR" sz="14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394;p14"/>
          <p:cNvSpPr/>
          <p:nvPr/>
        </p:nvSpPr>
        <p:spPr>
          <a:xfrm>
            <a:off x="6749348" y="2348089"/>
            <a:ext cx="1681618" cy="46884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/>
              <a:t>이용 금액 설명</a:t>
            </a:r>
            <a:endParaRPr lang="ko-KR"/>
          </a:p>
        </p:txBody>
      </p:sp>
      <p:sp>
        <p:nvSpPr>
          <p:cNvPr id="105" name="Google Shape;393;p14"/>
          <p:cNvSpPr/>
          <p:nvPr/>
        </p:nvSpPr>
        <p:spPr>
          <a:xfrm>
            <a:off x="5214608" y="3079559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dirty="0"/>
              <a:t>사진</a:t>
            </a:r>
            <a:r>
              <a:rPr lang="en-US" altLang="ko-KR" sz="1400" dirty="0"/>
              <a:t>1</a:t>
            </a:r>
            <a:endParaRPr lang="ko-KR" sz="1400" dirty="0"/>
          </a:p>
        </p:txBody>
      </p:sp>
      <p:sp>
        <p:nvSpPr>
          <p:cNvPr id="106" name="Google Shape;393;p14"/>
          <p:cNvSpPr/>
          <p:nvPr/>
        </p:nvSpPr>
        <p:spPr>
          <a:xfrm>
            <a:off x="6042653" y="3079559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/>
              <a:t>사진</a:t>
            </a:r>
            <a:r>
              <a:rPr lang="en-US" altLang="ko-KR" sz="1400"/>
              <a:t>2</a:t>
            </a:r>
            <a:endParaRPr lang="ko-KR" sz="1400"/>
          </a:p>
        </p:txBody>
      </p:sp>
      <p:sp>
        <p:nvSpPr>
          <p:cNvPr id="107" name="Google Shape;393;p14"/>
          <p:cNvSpPr/>
          <p:nvPr/>
        </p:nvSpPr>
        <p:spPr>
          <a:xfrm>
            <a:off x="6870698" y="3079559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/>
              <a:t>사진</a:t>
            </a:r>
            <a:r>
              <a:rPr lang="en-US" altLang="ko-KR" sz="1400"/>
              <a:t>3</a:t>
            </a:r>
            <a:endParaRPr lang="ko-KR" sz="1400"/>
          </a:p>
        </p:txBody>
      </p:sp>
      <p:sp>
        <p:nvSpPr>
          <p:cNvPr id="108" name="Google Shape;393;p14"/>
          <p:cNvSpPr/>
          <p:nvPr/>
        </p:nvSpPr>
        <p:spPr>
          <a:xfrm>
            <a:off x="7698743" y="3079559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/>
              <a:t>사진</a:t>
            </a:r>
            <a:r>
              <a:rPr lang="en-US" altLang="ko-KR" sz="1400"/>
              <a:t>4</a:t>
            </a:r>
            <a:endParaRPr lang="ko-KR" sz="140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457200"/>
            <a:ext cx="9144000" cy="52349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4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상품 관리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1690593466"/>
              </p:ext>
            </p:extLst>
          </p:nvPr>
        </p:nvGraphicFramePr>
        <p:xfrm>
          <a:off x="2855595" y="4841413"/>
          <a:ext cx="7814245" cy="201338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3886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구분 부분은 콤보 박스로 한 항목만 선택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3886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이미지는 파일 선택 버튼으로 업로드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6114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입력 창 내용 및 첨부파일 수정 후  수정 버튼 클릭 시 "수정을 진행하시겠습니까?" 알림창 띄움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예를 선택하면 상품이 수정되고 상품 리스트 페이지도 이동, 아니오를 선택하면 수정 버튼 클릭 이전 상태로 돌아간다.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8011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목록 버튼 클릭 시 상품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8011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</a:t>
                      </a:r>
                      <a:r>
                        <a:rPr lang="ko-KR" altLang="en-US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수정폼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600</a:t>
                      </a:r>
                      <a:r>
                        <a:rPr lang="en-US" altLang="ko-KR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px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50%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endParaRPr lang="en-US" altLang="ko-KR" sz="1000" b="1" i="0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3"/>
          <a:srcRect l="45440"/>
          <a:stretch>
            <a:fillRect/>
          </a:stretch>
        </p:blipFill>
        <p:spPr>
          <a:xfrm>
            <a:off x="8697345" y="1072558"/>
            <a:ext cx="951219" cy="838317"/>
          </a:xfrm>
          <a:prstGeom prst="rect">
            <a:avLst/>
          </a:prstGeom>
        </p:spPr>
      </p:pic>
      <p:cxnSp>
        <p:nvCxnSpPr>
          <p:cNvPr id="69" name="직선 화살표 연결선 68"/>
          <p:cNvCxnSpPr/>
          <p:nvPr/>
        </p:nvCxnSpPr>
        <p:spPr>
          <a:xfrm flipV="1">
            <a:off x="7361352" y="1268731"/>
            <a:ext cx="1335992" cy="3497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499;p15"/>
          <p:cNvSpPr/>
          <p:nvPr/>
        </p:nvSpPr>
        <p:spPr>
          <a:xfrm>
            <a:off x="7489848" y="4236635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</a:p>
        </p:txBody>
      </p:sp>
      <p:sp>
        <p:nvSpPr>
          <p:cNvPr id="71" name="Google Shape;499;p15"/>
          <p:cNvSpPr/>
          <p:nvPr/>
        </p:nvSpPr>
        <p:spPr>
          <a:xfrm>
            <a:off x="6794904" y="4236635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420512" y="1491717"/>
            <a:ext cx="940840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6714150" y="4171219"/>
            <a:ext cx="667996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7395043" y="4171219"/>
            <a:ext cx="667996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Google Shape;141;p6"/>
          <p:cNvSpPr/>
          <p:nvPr/>
        </p:nvSpPr>
        <p:spPr>
          <a:xfrm>
            <a:off x="7273290" y="4069723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41;p6"/>
          <p:cNvSpPr/>
          <p:nvPr/>
        </p:nvSpPr>
        <p:spPr>
          <a:xfrm>
            <a:off x="6588862" y="4069723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141;p6"/>
          <p:cNvSpPr/>
          <p:nvPr/>
        </p:nvSpPr>
        <p:spPr>
          <a:xfrm>
            <a:off x="6298316" y="1390221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80" name="Google Shape;789;p26"/>
          <p:cNvSpPr/>
          <p:nvPr/>
        </p:nvSpPr>
        <p:spPr>
          <a:xfrm>
            <a:off x="2942847" y="3970834"/>
            <a:ext cx="2441549" cy="473933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수정을 진행하시겠습니까</a:t>
            </a:r>
            <a:r>
              <a:rPr lang="en-US" alt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81" name="Google Shape;791;p26"/>
          <p:cNvSpPr/>
          <p:nvPr/>
        </p:nvSpPr>
        <p:spPr>
          <a:xfrm>
            <a:off x="4893567" y="4314466"/>
            <a:ext cx="424644" cy="85393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아니오</a:t>
            </a:r>
            <a:endParaRPr lang="ko-KR" altLang="en-US"/>
          </a:p>
        </p:txBody>
      </p:sp>
      <p:sp>
        <p:nvSpPr>
          <p:cNvPr id="82" name="Google Shape;790;p26"/>
          <p:cNvSpPr/>
          <p:nvPr/>
        </p:nvSpPr>
        <p:spPr>
          <a:xfrm>
            <a:off x="4461512" y="4314465"/>
            <a:ext cx="413712" cy="89662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</a:t>
            </a:r>
            <a:endParaRPr lang="ko-KR" altLang="en-US"/>
          </a:p>
        </p:txBody>
      </p:sp>
      <p:cxnSp>
        <p:nvCxnSpPr>
          <p:cNvPr id="83" name="직선 화살표 연결선 82"/>
          <p:cNvCxnSpPr/>
          <p:nvPr/>
        </p:nvCxnSpPr>
        <p:spPr>
          <a:xfrm rot="5400000" flipH="1" flipV="1">
            <a:off x="2707150" y="4908348"/>
            <a:ext cx="1305016" cy="2880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238558" y="4033600"/>
            <a:ext cx="253807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554130" y="4031494"/>
            <a:ext cx="252435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6</a:t>
            </a:r>
          </a:p>
        </p:txBody>
      </p:sp>
      <p:graphicFrame>
        <p:nvGraphicFramePr>
          <p:cNvPr id="37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리스트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06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상품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리스트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리스트 상세 페이지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수정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4" name="TextBox 16"/>
          <p:cNvSpPr txBox="1"/>
          <p:nvPr/>
        </p:nvSpPr>
        <p:spPr>
          <a:xfrm>
            <a:off x="1638489" y="1618486"/>
            <a:ext cx="1100901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캠핑 리스트</a:t>
            </a:r>
          </a:p>
        </p:txBody>
      </p:sp>
      <p:sp>
        <p:nvSpPr>
          <p:cNvPr id="95" name="TextBox 47"/>
          <p:cNvSpPr txBox="1"/>
          <p:nvPr/>
        </p:nvSpPr>
        <p:spPr>
          <a:xfrm>
            <a:off x="1553812" y="2393792"/>
            <a:ext cx="1271970" cy="299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캠핑상품 등록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99202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27</a:t>
            </a:fld>
            <a:endParaRPr lang="en-US" altLang="en-US"/>
          </a:p>
        </p:txBody>
      </p:sp>
      <p:graphicFrame>
        <p:nvGraphicFramePr>
          <p:cNvPr id="100" name="Google Shape;894;p31"/>
          <p:cNvGraphicFramePr/>
          <p:nvPr/>
        </p:nvGraphicFramePr>
        <p:xfrm>
          <a:off x="4405340" y="1556767"/>
          <a:ext cx="4138088" cy="233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6"/>
                <a:gridCol w="3456432"/>
              </a:tblGrid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구분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글램핑</a:t>
                      </a:r>
                      <a:endParaRPr lang="en-US" altLang="ko-KR" sz="900" i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01" name="Google Shape;895;p31"/>
          <p:cNvGraphicFramePr/>
          <p:nvPr/>
        </p:nvGraphicFramePr>
        <p:xfrm>
          <a:off x="4405342" y="1801598"/>
          <a:ext cx="4138087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5"/>
                <a:gridCol w="3456432"/>
              </a:tblGrid>
              <a:tr h="2167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상품명</a:t>
                      </a:r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글램핑</a:t>
                      </a: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02" name="Google Shape;896;p31"/>
          <p:cNvGraphicFramePr/>
          <p:nvPr/>
        </p:nvGraphicFramePr>
        <p:xfrm>
          <a:off x="4405341" y="2167358"/>
          <a:ext cx="4131631" cy="104449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6"/>
                <a:gridCol w="3449975"/>
              </a:tblGrid>
              <a:tr h="54156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상품 설명</a:t>
                      </a:r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**캠핑장 시설 안내 및 이용 수칙**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최근 코로나 19로 인한 감염병 예방을 위한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매일 시설 방역 소독을 진행하고 있습니다.</a:t>
                      </a:r>
                    </a:p>
                  </a:txBody>
                  <a:tcPr marL="91450" marR="91450" marT="45725" marB="45725"/>
                </a:tc>
              </a:tr>
              <a:tr h="47216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이용 금액</a:t>
                      </a:r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성수기 ) 115,000원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비성수기 ) 85,000원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인원이 추가될 경우 현장에서 추가로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03" name="Google Shape;897;p31"/>
          <p:cNvGraphicFramePr/>
          <p:nvPr/>
        </p:nvGraphicFramePr>
        <p:xfrm>
          <a:off x="4403812" y="3212976"/>
          <a:ext cx="4138088" cy="538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6"/>
                <a:gridCol w="3456432"/>
              </a:tblGrid>
              <a:tr h="53874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이미지</a:t>
                      </a:r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04" name="Google Shape;499;p15"/>
          <p:cNvSpPr/>
          <p:nvPr/>
        </p:nvSpPr>
        <p:spPr>
          <a:xfrm>
            <a:off x="4477519" y="3559413"/>
            <a:ext cx="522057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파일선택</a:t>
            </a:r>
          </a:p>
        </p:txBody>
      </p:sp>
      <p:sp>
        <p:nvSpPr>
          <p:cNvPr id="105" name="TextBox 38"/>
          <p:cNvSpPr txBox="1"/>
          <p:nvPr/>
        </p:nvSpPr>
        <p:spPr>
          <a:xfrm>
            <a:off x="5540371" y="112474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캠핑 상품 수정 페이지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445644"/>
            <a:ext cx="9142116" cy="5350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상품 관리</a:t>
            </a:r>
            <a:endParaRPr lang="ko-KR" altLang="en-US" sz="1700" b="1" u="sng">
              <a:solidFill>
                <a:schemeClr val="bg1"/>
              </a:solidFill>
            </a:endParaRPr>
          </a:p>
        </p:txBody>
      </p:sp>
      <p:graphicFrame>
        <p:nvGraphicFramePr>
          <p:cNvPr id="42" name="Google Shape;117;p6"/>
          <p:cNvGraphicFramePr/>
          <p:nvPr/>
        </p:nvGraphicFramePr>
        <p:xfrm>
          <a:off x="2856872" y="4522324"/>
          <a:ext cx="7814245" cy="233567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lang="ko-KR" sz="1000" b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  <a:tr h="310502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캠핑 상품 등록 클릭 시 상품 등록 페이지가 출력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5015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구분 부분은 콤보박스로 한 항목만 선택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17053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9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사용자 페이지에서 보여질 상품의 이름을 상품명에 기입, 캠핑장 시설 안내 및 이용수칙을 상품 설명에 기입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82860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이미지는 파일 선택 버튼으로 업로드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25234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등록 버튼 클릭 시 상품이 저장되고 캠핑상품 리스트 최상단에 추가된 후 캠핑 상품 리스트 페이지로 이동</a:t>
                      </a:r>
                      <a:endParaRPr lang="ko-KR" altLang="en-US" sz="10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2006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11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목록 버튼 클릭 시 상품 리스트 페이지로 이동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2006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등록폼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600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50%</a:t>
                      </a:r>
                      <a:endParaRPr lang="en-US" alt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Google Shape;894;p31"/>
          <p:cNvGraphicFramePr/>
          <p:nvPr/>
        </p:nvGraphicFramePr>
        <p:xfrm>
          <a:off x="4405340" y="1556767"/>
          <a:ext cx="4138088" cy="233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6"/>
                <a:gridCol w="3456432"/>
              </a:tblGrid>
              <a:tr h="233275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구분</a:t>
                      </a:r>
                      <a:endParaRPr lang="ko-KR" altLang="en-US" sz="900" i="0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64" name="Google Shape;895;p31"/>
          <p:cNvGraphicFramePr/>
          <p:nvPr/>
        </p:nvGraphicFramePr>
        <p:xfrm>
          <a:off x="4405342" y="1801598"/>
          <a:ext cx="4138087" cy="3676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5"/>
                <a:gridCol w="3456432"/>
              </a:tblGrid>
              <a:tr h="216700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상품명</a:t>
                      </a:r>
                      <a:endParaRPr lang="ko-KR" altLang="en-US" sz="900" i="0"/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65" name="Google Shape;896;p31"/>
          <p:cNvGraphicFramePr/>
          <p:nvPr/>
        </p:nvGraphicFramePr>
        <p:xfrm>
          <a:off x="4405341" y="2167358"/>
          <a:ext cx="4131631" cy="101372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6"/>
                <a:gridCol w="3449975"/>
              </a:tblGrid>
              <a:tr h="541562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상품 설명</a:t>
                      </a:r>
                      <a:endParaRPr lang="ko-KR" altLang="en-US" sz="900" i="0"/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  <a:tr h="472167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이용 금액</a:t>
                      </a:r>
                      <a:endParaRPr lang="ko-KR" altLang="en-US" sz="900" i="0"/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66" name="Google Shape;897;p31"/>
          <p:cNvGraphicFramePr/>
          <p:nvPr/>
        </p:nvGraphicFramePr>
        <p:xfrm>
          <a:off x="4403812" y="3176972"/>
          <a:ext cx="4138088" cy="46673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6"/>
                <a:gridCol w="3456432"/>
              </a:tblGrid>
              <a:tr h="466734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이미지</a:t>
                      </a:r>
                      <a:endParaRPr lang="ko-KR" altLang="en-US" sz="900" i="0"/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3"/>
          <a:srcRect l="45440"/>
          <a:stretch>
            <a:fillRect/>
          </a:stretch>
        </p:blipFill>
        <p:spPr>
          <a:xfrm>
            <a:off x="8625337" y="1072558"/>
            <a:ext cx="951219" cy="838317"/>
          </a:xfrm>
          <a:prstGeom prst="rect">
            <a:avLst/>
          </a:prstGeom>
        </p:spPr>
      </p:pic>
      <p:cxnSp>
        <p:nvCxnSpPr>
          <p:cNvPr id="69" name="직선 화살표 연결선 68"/>
          <p:cNvCxnSpPr/>
          <p:nvPr/>
        </p:nvCxnSpPr>
        <p:spPr>
          <a:xfrm flipV="1">
            <a:off x="7289344" y="1268731"/>
            <a:ext cx="1335992" cy="3497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499;p15"/>
          <p:cNvSpPr/>
          <p:nvPr/>
        </p:nvSpPr>
        <p:spPr>
          <a:xfrm>
            <a:off x="6716153" y="4039804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lang="ko-KR" altLang="en-US" sz="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499;p15"/>
          <p:cNvSpPr/>
          <p:nvPr/>
        </p:nvSpPr>
        <p:spPr>
          <a:xfrm>
            <a:off x="6021209" y="4039804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lang="ko-KR" altLang="en-US" sz="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348504" y="1491717"/>
            <a:ext cx="940840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5940455" y="3974388"/>
            <a:ext cx="667996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6621348" y="3974388"/>
            <a:ext cx="667996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Google Shape;141;p6"/>
          <p:cNvSpPr/>
          <p:nvPr/>
        </p:nvSpPr>
        <p:spPr>
          <a:xfrm>
            <a:off x="6499595" y="3872892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41;p6"/>
          <p:cNvSpPr/>
          <p:nvPr/>
        </p:nvSpPr>
        <p:spPr>
          <a:xfrm>
            <a:off x="5815167" y="3872892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141;p6"/>
          <p:cNvSpPr/>
          <p:nvPr/>
        </p:nvSpPr>
        <p:spPr>
          <a:xfrm>
            <a:off x="6226308" y="1390221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969559" y="1784600"/>
            <a:ext cx="3698731" cy="183560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7" name="Google Shape;141;p6"/>
          <p:cNvSpPr/>
          <p:nvPr/>
        </p:nvSpPr>
        <p:spPr>
          <a:xfrm>
            <a:off x="4952884" y="1782444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" name="Google Shape;119;p6"/>
          <p:cNvGraphicFramePr/>
          <p:nvPr/>
        </p:nvGraphicFramePr>
        <p:xfrm>
          <a:off x="1524001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등록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06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상품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등록</a:t>
                      </a:r>
                      <a:endParaRPr lang="ko-KR" altLang="en-US" sz="1000" b="1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88" name="모서리가 둥근 직사각형 14"/>
          <p:cNvSpPr/>
          <p:nvPr/>
        </p:nvSpPr>
        <p:spPr>
          <a:xfrm>
            <a:off x="1633345" y="2302253"/>
            <a:ext cx="1106044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9" name="Google Shape;141;p6"/>
          <p:cNvSpPr/>
          <p:nvPr/>
        </p:nvSpPr>
        <p:spPr>
          <a:xfrm>
            <a:off x="1524001" y="2200758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TextBox 16"/>
          <p:cNvSpPr txBox="1"/>
          <p:nvPr/>
        </p:nvSpPr>
        <p:spPr>
          <a:xfrm>
            <a:off x="1638489" y="1618486"/>
            <a:ext cx="1100901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캠핑 리스트</a:t>
            </a:r>
            <a:endParaRPr lang="ko-KR" altLang="en-US" sz="140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91" name="TextBox 47"/>
          <p:cNvSpPr txBox="1"/>
          <p:nvPr/>
        </p:nvSpPr>
        <p:spPr>
          <a:xfrm>
            <a:off x="1553812" y="2374135"/>
            <a:ext cx="1271970" cy="300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캠핑상품 등록</a:t>
            </a:r>
            <a:endParaRPr lang="ko-KR" altLang="en-US" sz="1400" u="sng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94" name="TextBox 71"/>
          <p:cNvSpPr txBox="1"/>
          <p:nvPr/>
        </p:nvSpPr>
        <p:spPr>
          <a:xfrm>
            <a:off x="5771587" y="3834216"/>
            <a:ext cx="323471" cy="242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10</a:t>
            </a:r>
            <a:endParaRPr lang="ko-KR" altLang="en-US" sz="1000" b="1"/>
          </a:p>
        </p:txBody>
      </p:sp>
      <p:sp>
        <p:nvSpPr>
          <p:cNvPr id="95" name="TextBox 71"/>
          <p:cNvSpPr txBox="1"/>
          <p:nvPr/>
        </p:nvSpPr>
        <p:spPr>
          <a:xfrm>
            <a:off x="6474385" y="3842654"/>
            <a:ext cx="323903" cy="241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11</a:t>
            </a:r>
            <a:endParaRPr lang="ko-KR" altLang="en-US" sz="1000" b="1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3888" y="6492874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28</a:t>
            </a:fld>
            <a:endParaRPr lang="en-US" altLang="en-US"/>
          </a:p>
        </p:txBody>
      </p:sp>
      <p:sp>
        <p:nvSpPr>
          <p:cNvPr id="97" name="Google Shape;499;p15"/>
          <p:cNvSpPr/>
          <p:nvPr/>
        </p:nvSpPr>
        <p:spPr>
          <a:xfrm>
            <a:off x="4477519" y="3482347"/>
            <a:ext cx="522057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파일선택</a:t>
            </a:r>
            <a:endParaRPr lang="ko-KR" altLang="en-US" sz="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TextBox 38"/>
          <p:cNvSpPr txBox="1"/>
          <p:nvPr/>
        </p:nvSpPr>
        <p:spPr>
          <a:xfrm>
            <a:off x="5540371" y="1052736"/>
            <a:ext cx="2442852" cy="366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캠핑 상품 등록 페이지</a:t>
            </a:r>
            <a:endParaRPr lang="ko-KR" altLang="en-US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1"/>
            <a:ext cx="9144001" cy="98069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`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23990" y="441998"/>
            <a:ext cx="1547621" cy="53869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graphicFrame>
        <p:nvGraphicFramePr>
          <p:cNvPr id="28" name="Google Shape;117;p6"/>
          <p:cNvGraphicFramePr/>
          <p:nvPr/>
        </p:nvGraphicFramePr>
        <p:xfrm>
          <a:off x="2853746" y="4031224"/>
          <a:ext cx="7814245" cy="2826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461719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HEADER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100% height : 15%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LOGO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20% height : 100%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NAV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80% height : 100%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Main_content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height : 85%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Main_aside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15% height : 100%,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Main_body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85% height : 100%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관리자 로그인 폼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520px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320px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padding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30px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아이디는 고정 아이디만 사용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admin 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460px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padding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10px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0042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비밀번호는 고정 비밀번호만 사용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: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admin000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460px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padding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10px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0042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아이디와 비밀번호가 일치하면 관리자 메인 페이지로 이동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460px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padding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10px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아이디와 비밀번호가 일치하지 않으면 "아이디 혹은 비밀번호가 일치하지 않습니다."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알림창을 띄움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4619836" y="1403222"/>
            <a:ext cx="4131044" cy="251612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33" name="Google Shape;119;p6"/>
          <p:cNvGraphicFramePr/>
          <p:nvPr/>
        </p:nvGraphicFramePr>
        <p:xfrm>
          <a:off x="1523999" y="0"/>
          <a:ext cx="9143992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4"/>
                <a:gridCol w="745674"/>
                <a:gridCol w="748399"/>
                <a:gridCol w="2276324"/>
                <a:gridCol w="961474"/>
                <a:gridCol w="1905099"/>
                <a:gridCol w="655699"/>
                <a:gridCol w="1298499"/>
              </a:tblGrid>
              <a:tr h="193568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로그인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</a:t>
                      </a: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로그인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875848" y="2164079"/>
            <a:ext cx="3448621" cy="358141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tx1">
                    <a:lumMod val="40000"/>
                    <a:lumOff val="60000"/>
                  </a:schemeClr>
                </a:solidFill>
              </a:rPr>
              <a:t>아이디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75849" y="2629472"/>
            <a:ext cx="3448620" cy="367475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tx1">
                    <a:lumMod val="40000"/>
                    <a:lumOff val="60000"/>
                  </a:schemeClr>
                </a:solidFill>
              </a:rPr>
              <a:t>비밀번호</a:t>
            </a:r>
          </a:p>
        </p:txBody>
      </p:sp>
      <p:sp>
        <p:nvSpPr>
          <p:cNvPr id="38" name="Google Shape;499;p15"/>
          <p:cNvSpPr/>
          <p:nvPr/>
        </p:nvSpPr>
        <p:spPr>
          <a:xfrm>
            <a:off x="4870412" y="3114280"/>
            <a:ext cx="3448621" cy="386728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35955" y="1484757"/>
            <a:ext cx="1897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관리자 로그인</a:t>
            </a:r>
          </a:p>
        </p:txBody>
      </p:sp>
      <p:sp>
        <p:nvSpPr>
          <p:cNvPr id="40" name="Google Shape;128;p6"/>
          <p:cNvSpPr/>
          <p:nvPr/>
        </p:nvSpPr>
        <p:spPr>
          <a:xfrm>
            <a:off x="4619836" y="2559789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41" name="Google Shape;128;p6"/>
          <p:cNvSpPr/>
          <p:nvPr/>
        </p:nvSpPr>
        <p:spPr>
          <a:xfrm>
            <a:off x="4625273" y="2062583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42" name="Google Shape;128;p6"/>
          <p:cNvSpPr/>
          <p:nvPr/>
        </p:nvSpPr>
        <p:spPr>
          <a:xfrm>
            <a:off x="4619836" y="3032646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43" name="Google Shape;79;p3"/>
          <p:cNvSpPr/>
          <p:nvPr/>
        </p:nvSpPr>
        <p:spPr>
          <a:xfrm>
            <a:off x="3043829" y="3429000"/>
            <a:ext cx="2441550" cy="666855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아이디 혹은 비밀번호가 일치 하지 않습니다</a:t>
            </a:r>
            <a:r>
              <a:rPr lang="en-US" alt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cxnSp>
        <p:nvCxnSpPr>
          <p:cNvPr id="45" name="직선 화살표 연결선 44"/>
          <p:cNvCxnSpPr/>
          <p:nvPr/>
        </p:nvCxnSpPr>
        <p:spPr>
          <a:xfrm rot="5400000" flipH="1" flipV="1">
            <a:off x="1931936" y="5167086"/>
            <a:ext cx="2747471" cy="2519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4255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88140" y="0"/>
            <a:ext cx="10808609" cy="6858000"/>
            <a:chOff x="688140" y="0"/>
            <a:chExt cx="10808609" cy="6858000"/>
          </a:xfrm>
        </p:grpSpPr>
        <p:pic>
          <p:nvPicPr>
            <p:cNvPr id="3" name="그림 5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88140" y="0"/>
              <a:ext cx="10808609" cy="6858000"/>
            </a:xfrm>
            <a:prstGeom prst="rect">
              <a:avLst/>
            </a:prstGeom>
          </p:spPr>
        </p:pic>
        <p:sp>
          <p:nvSpPr>
            <p:cNvPr id="4" name="Google Shape;80;p1"/>
            <p:cNvSpPr/>
            <p:nvPr/>
          </p:nvSpPr>
          <p:spPr>
            <a:xfrm>
              <a:off x="983290" y="719289"/>
              <a:ext cx="10324829" cy="5762324"/>
            </a:xfrm>
            <a:prstGeom prst="rect">
              <a:avLst/>
            </a:prstGeom>
            <a:solidFill>
              <a:schemeClr val="dk1">
                <a:alpha val="56860"/>
              </a:schemeClr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메인 페이지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40089" y="6480296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1"/>
            <a:ext cx="9144001" cy="98069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`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23990" y="441998"/>
            <a:ext cx="1547621" cy="53869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graphicFrame>
        <p:nvGraphicFramePr>
          <p:cNvPr id="28" name="Google Shape;117;p6"/>
          <p:cNvGraphicFramePr/>
          <p:nvPr>
            <p:extLst>
              <p:ext uri="{D42A27DB-BD31-4B8C-83A1-F6EECF244321}">
                <p14:modId xmlns:p14="http://schemas.microsoft.com/office/powerpoint/2010/main" val="2405827375"/>
              </p:ext>
            </p:extLst>
          </p:nvPr>
        </p:nvGraphicFramePr>
        <p:xfrm>
          <a:off x="2853745" y="4394591"/>
          <a:ext cx="7814245" cy="24634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HEADER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100% height : 15%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LOGO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20% height : 100%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NAV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80% height : 100%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Main_content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height : 85%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Main_aside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15% height : 100%,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Main_body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85% height : 100%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어떤 페이지에서든 로고를 클릭 시 메인 페이지로 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게시글 및 상품을 등록/수정(작성)중일 경우 내용이 저장되지 않고 메인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 페이지 리스트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700px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150px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일 매출 클릭 시 예약관리의 예약리스 페이지로이동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신규 예약 클릭 시 예약관리의 예약 입금 확인 페이지로 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금일 방문 고객 클릭 시 예약관리의 예약리스트 페이지로 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신규 회원 클릭 시 회원관리의 오늘 회원정보 페이지로 이동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Google Shape;119;p6"/>
          <p:cNvGraphicFramePr/>
          <p:nvPr/>
        </p:nvGraphicFramePr>
        <p:xfrm>
          <a:off x="1523999" y="0"/>
          <a:ext cx="9143992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4"/>
                <a:gridCol w="745674"/>
                <a:gridCol w="748399"/>
                <a:gridCol w="2276324"/>
                <a:gridCol w="961474"/>
                <a:gridCol w="1905099"/>
                <a:gridCol w="655699"/>
                <a:gridCol w="1298499"/>
              </a:tblGrid>
              <a:tr h="193568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메인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01 메인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&gt; 메인 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958840" y="1422673"/>
            <a:ext cx="1865352" cy="642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캠플렉스 </a:t>
            </a:r>
          </a:p>
          <a:p>
            <a:pPr algn="ctr">
              <a:defRPr lang="ko-KR" altLang="en-US"/>
            </a:pPr>
            <a:r>
              <a:rPr lang="ko-KR" altLang="en-US" b="1"/>
              <a:t>관리자 페이지</a:t>
            </a:r>
          </a:p>
        </p:txBody>
      </p:sp>
      <p:sp>
        <p:nvSpPr>
          <p:cNvPr id="41" name="Google Shape;128;p6"/>
          <p:cNvSpPr/>
          <p:nvPr/>
        </p:nvSpPr>
        <p:spPr>
          <a:xfrm>
            <a:off x="1668960" y="50835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4255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4347732" y="2687320"/>
          <a:ext cx="4878706" cy="74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19200"/>
                <a:gridCol w="1221106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일 매출(원)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신규 예약대기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건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금일 방문고객(팀)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신규 회원(명)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600,000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8" name="Google Shape;128;p6"/>
          <p:cNvSpPr/>
          <p:nvPr/>
        </p:nvSpPr>
        <p:spPr>
          <a:xfrm>
            <a:off x="4073270" y="258582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88140" y="0"/>
            <a:ext cx="10808609" cy="6858000"/>
            <a:chOff x="688140" y="0"/>
            <a:chExt cx="10808609" cy="6858000"/>
          </a:xfrm>
        </p:grpSpPr>
        <p:pic>
          <p:nvPicPr>
            <p:cNvPr id="3" name="그림 5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88140" y="0"/>
              <a:ext cx="10808609" cy="6858000"/>
            </a:xfrm>
            <a:prstGeom prst="rect">
              <a:avLst/>
            </a:prstGeom>
          </p:spPr>
        </p:pic>
        <p:sp>
          <p:nvSpPr>
            <p:cNvPr id="4" name="Google Shape;80;p1"/>
            <p:cNvSpPr/>
            <p:nvPr/>
          </p:nvSpPr>
          <p:spPr>
            <a:xfrm>
              <a:off x="983290" y="719289"/>
              <a:ext cx="10324829" cy="5762324"/>
            </a:xfrm>
            <a:prstGeom prst="rect">
              <a:avLst/>
            </a:prstGeom>
            <a:solidFill>
              <a:schemeClr val="dk1">
                <a:alpha val="56860"/>
              </a:schemeClr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통계 조회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40089" y="6480296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9698" y="-9001"/>
            <a:ext cx="9136417" cy="989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`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29699" y="425328"/>
            <a:ext cx="1547621" cy="55536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1" y="1523236"/>
            <a:ext cx="1176036" cy="1689736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1425784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5736" y="1618486"/>
            <a:ext cx="927928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매출 통계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59431" y="2768725"/>
            <a:ext cx="1332359" cy="29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1"/>
                </a:solidFill>
              </a:rPr>
              <a:t>취소 사유 통계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31442" y="2192653"/>
            <a:ext cx="1098423" cy="2914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1"/>
                </a:solidFill>
              </a:rPr>
              <a:t>캠핑존 통계</a:t>
            </a:r>
          </a:p>
        </p:txBody>
      </p:sp>
      <p:graphicFrame>
        <p:nvGraphicFramePr>
          <p:cNvPr id="28" name="Google Shape;117;p6"/>
          <p:cNvGraphicFramePr/>
          <p:nvPr>
            <p:extLst>
              <p:ext uri="{D42A27DB-BD31-4B8C-83A1-F6EECF244321}">
                <p14:modId xmlns:p14="http://schemas.microsoft.com/office/powerpoint/2010/main" val="3175696203"/>
              </p:ext>
            </p:extLst>
          </p:nvPr>
        </p:nvGraphicFramePr>
        <p:xfrm>
          <a:off x="2855595" y="4887725"/>
          <a:ext cx="7814155" cy="19689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2705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Main_content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height : 85%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Main_aside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15% height : 100%,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Main_body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85% height : 100%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582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통계 페이지의 기본 페이지로 매출 통계가 화면에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통계 카테고리 : 매출 통계 / 캠핑존 통계 / 취소 사유 통계 중 하나 선택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ARTICLE_FIRST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width:15% height:10%, </a:t>
                      </a:r>
                      <a:endParaRPr lang="en-US" altLang="ko-KR" sz="10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ARTICLE_SECOND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width:15% height:10%, </a:t>
                      </a:r>
                      <a:endParaRPr lang="en-US" altLang="ko-KR" sz="10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ARTICEL_THIRD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:15% height:10%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월별 매출 통계 차트의 단위는 100만원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통계 차트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: 520px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: 320px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차트 29"/>
          <p:cNvGraphicFramePr/>
          <p:nvPr/>
        </p:nvGraphicFramePr>
        <p:xfrm>
          <a:off x="3979354" y="1193860"/>
          <a:ext cx="5429060" cy="3099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모서리가 둥근 직사각형 30"/>
          <p:cNvSpPr/>
          <p:nvPr/>
        </p:nvSpPr>
        <p:spPr>
          <a:xfrm>
            <a:off x="3933483" y="1268729"/>
            <a:ext cx="578319" cy="261080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Google Shape;128;p6"/>
          <p:cNvSpPr/>
          <p:nvPr/>
        </p:nvSpPr>
        <p:spPr>
          <a:xfrm>
            <a:off x="3822204" y="1193859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graphicFrame>
        <p:nvGraphicFramePr>
          <p:cNvPr id="33" name="Google Shape;119;p6"/>
          <p:cNvGraphicFramePr/>
          <p:nvPr/>
        </p:nvGraphicFramePr>
        <p:xfrm>
          <a:off x="1529698" y="1"/>
          <a:ext cx="9136417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366"/>
                <a:gridCol w="745056"/>
                <a:gridCol w="747779"/>
                <a:gridCol w="2274438"/>
                <a:gridCol w="960678"/>
                <a:gridCol w="1903521"/>
                <a:gridCol w="655156"/>
                <a:gridCol w="1297423"/>
              </a:tblGrid>
              <a:tr h="221000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매출 통계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02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통계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통계 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매출 통계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37297" y="6491557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883" y="1"/>
            <a:ext cx="9143992" cy="953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883" y="442001"/>
            <a:ext cx="1546230" cy="51126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53261"/>
            <a:ext cx="1331594" cy="590473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65551" y="953261"/>
            <a:ext cx="7802449" cy="5904738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1" y="2132838"/>
            <a:ext cx="1106044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200185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5737" y="1618486"/>
            <a:ext cx="927928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매출 통계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59431" y="2768725"/>
            <a:ext cx="1332359" cy="29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1"/>
                </a:solidFill>
              </a:rPr>
              <a:t>취소 사유 통계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31442" y="2192653"/>
            <a:ext cx="1098423" cy="2914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1"/>
                </a:solidFill>
              </a:rPr>
              <a:t>캠핑존 통계</a:t>
            </a:r>
          </a:p>
        </p:txBody>
      </p:sp>
      <p:graphicFrame>
        <p:nvGraphicFramePr>
          <p:cNvPr id="28" name="Google Shape;117;p6"/>
          <p:cNvGraphicFramePr/>
          <p:nvPr>
            <p:extLst>
              <p:ext uri="{D42A27DB-BD31-4B8C-83A1-F6EECF244321}">
                <p14:modId xmlns:p14="http://schemas.microsoft.com/office/powerpoint/2010/main" val="2141482672"/>
              </p:ext>
            </p:extLst>
          </p:nvPr>
        </p:nvGraphicFramePr>
        <p:xfrm>
          <a:off x="2855595" y="5171800"/>
          <a:ext cx="7810522" cy="1686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37317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8447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캠핑존 통계 카테고리 선택 시 월별 매출 통계 차트 이미지가 캠핑존 예약 통계 차트이미지로 변경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Main_content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height : 85%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Main_aside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15% height : 100%,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Main_body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85% height : 100%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7667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통계 차트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: 520px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: 320px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차트 32"/>
          <p:cNvGraphicFramePr/>
          <p:nvPr/>
        </p:nvGraphicFramePr>
        <p:xfrm>
          <a:off x="3698368" y="1219009"/>
          <a:ext cx="6048375" cy="2354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Google Shape;119;p6"/>
          <p:cNvGraphicFramePr/>
          <p:nvPr/>
        </p:nvGraphicFramePr>
        <p:xfrm>
          <a:off x="1524882" y="1"/>
          <a:ext cx="9141232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657"/>
                <a:gridCol w="745449"/>
                <a:gridCol w="748173"/>
                <a:gridCol w="2275637"/>
                <a:gridCol w="961184"/>
                <a:gridCol w="1904524"/>
                <a:gridCol w="655501"/>
                <a:gridCol w="1298107"/>
              </a:tblGrid>
              <a:tr h="221000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캠핑존 통계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02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통계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통계 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캠핑존 통계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9340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882" y="1"/>
            <a:ext cx="9143117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883" y="442001"/>
            <a:ext cx="1546739" cy="538693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2" y="2696715"/>
            <a:ext cx="1224153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2577929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5736" y="1618486"/>
            <a:ext cx="927928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매출 통계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68956" y="2768725"/>
            <a:ext cx="1332359" cy="29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1"/>
                </a:solidFill>
              </a:rPr>
              <a:t>취소 사유 통계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31442" y="2192653"/>
            <a:ext cx="1098423" cy="2914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1"/>
                </a:solidFill>
              </a:rPr>
              <a:t>캠핑존 통계</a:t>
            </a:r>
          </a:p>
        </p:txBody>
      </p:sp>
      <p:graphicFrame>
        <p:nvGraphicFramePr>
          <p:cNvPr id="28" name="Google Shape;117;p6"/>
          <p:cNvGraphicFramePr/>
          <p:nvPr>
            <p:extLst>
              <p:ext uri="{D42A27DB-BD31-4B8C-83A1-F6EECF244321}">
                <p14:modId xmlns:p14="http://schemas.microsoft.com/office/powerpoint/2010/main" val="3099642246"/>
              </p:ext>
            </p:extLst>
          </p:nvPr>
        </p:nvGraphicFramePr>
        <p:xfrm>
          <a:off x="2855593" y="5201454"/>
          <a:ext cx="7810521" cy="16501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37316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48468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취소 사유 통계 클릭 시 취소 사유 별 통계 차트로 변경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Main_content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height : 85%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Main_aside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15% height : 100%,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Main_body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85% height : 100%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40668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통계 차트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: 520px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: 320px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차트 33"/>
          <p:cNvGraphicFramePr/>
          <p:nvPr/>
        </p:nvGraphicFramePr>
        <p:xfrm>
          <a:off x="3719703" y="1196720"/>
          <a:ext cx="6112763" cy="3024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Google Shape;119;p6"/>
          <p:cNvGraphicFramePr/>
          <p:nvPr/>
        </p:nvGraphicFramePr>
        <p:xfrm>
          <a:off x="1524882" y="1"/>
          <a:ext cx="9141232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657"/>
                <a:gridCol w="745449"/>
                <a:gridCol w="748173"/>
                <a:gridCol w="2275637"/>
                <a:gridCol w="961184"/>
                <a:gridCol w="1904524"/>
                <a:gridCol w="655501"/>
                <a:gridCol w="1298107"/>
              </a:tblGrid>
              <a:tr h="221000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취소 사유 통계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02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통계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통계 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취소 사유 통계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6525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2996</ep:Words>
  <ep:PresentationFormat>와이드스크린</ep:PresentationFormat>
  <ep:Paragraphs>1032</ep:Paragraphs>
  <ep:Slides>28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ep:HeadingPairs>
  <ep:TitlesOfParts>
    <vt:vector size="29" baseType="lpstr"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2021-12-02T04:12:39.000</dcterms:created>
  <dc:creator>a</dc:creator>
  <cp:lastModifiedBy>a</cp:lastModifiedBy>
  <dcterms:modified xsi:type="dcterms:W3CDTF">2021-12-21T08:31:58.381</dcterms:modified>
  <cp:revision>170</cp:revision>
  <dc:title>통계</dc:title>
</cp:coreProperties>
</file>