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3" r:id="rId1"/>
  </p:sldMasterIdLst>
  <p:sldIdLst>
    <p:sldId id="256" r:id="rId2"/>
    <p:sldId id="259" r:id="rId3"/>
    <p:sldId id="257" r:id="rId4"/>
    <p:sldId id="260" r:id="rId5"/>
    <p:sldId id="261" r:id="rId6"/>
    <p:sldId id="262" r:id="rId7"/>
    <p:sldId id="263" r:id="rId8"/>
    <p:sldId id="264" r:id="rId9"/>
    <p:sldId id="265" r:id="rId10"/>
    <p:sldId id="267" r:id="rId11"/>
    <p:sldId id="268"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74DEDD-49D3-4F7C-920F-647970F42AE6}">
          <p14:sldIdLst>
            <p14:sldId id="256"/>
          </p14:sldIdLst>
        </p14:section>
        <p14:section name="Untitled Section" id="{A09727CC-EBEB-4D53-882B-BA0D7FB0426D}">
          <p14:sldIdLst>
            <p14:sldId id="259"/>
            <p14:sldId id="257"/>
            <p14:sldId id="260"/>
            <p14:sldId id="261"/>
            <p14:sldId id="262"/>
            <p14:sldId id="263"/>
            <p14:sldId id="264"/>
            <p14:sldId id="265"/>
            <p14:sldId id="267"/>
            <p14:sldId id="268"/>
            <p14:sldId id="2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initials="S" lastIdx="1" clrIdx="0">
    <p:extLst>
      <p:ext uri="{19B8F6BF-5375-455C-9EA6-DF929625EA0E}">
        <p15:presenceInfo xmlns:p15="http://schemas.microsoft.com/office/powerpoint/2012/main" userId="911ba79ed9655b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p:scale>
          <a:sx n="63" d="100"/>
          <a:sy n="63" d="100"/>
        </p:scale>
        <p:origin x="7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ser>
          <c:idx val="0"/>
          <c:order val="0"/>
          <c:tx>
            <c:strRef>
              <c:f>'[Book (3).xlsx]Sheet2'!$D$3</c:f>
              <c:strCache>
                <c:ptCount val="1"/>
                <c:pt idx="0">
                  <c:v>rating</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val>
            <c:numRef>
              <c:f>'[Book (3).xlsx]Sheet2'!$D$4:$D$11</c:f>
              <c:numCache>
                <c:formatCode>General</c:formatCode>
                <c:ptCount val="8"/>
                <c:pt idx="0">
                  <c:v>3</c:v>
                </c:pt>
                <c:pt idx="1">
                  <c:v>4</c:v>
                </c:pt>
                <c:pt idx="2">
                  <c:v>3</c:v>
                </c:pt>
                <c:pt idx="3">
                  <c:v>3</c:v>
                </c:pt>
                <c:pt idx="4">
                  <c:v>2</c:v>
                </c:pt>
                <c:pt idx="5">
                  <c:v>3</c:v>
                </c:pt>
                <c:pt idx="6">
                  <c:v>5</c:v>
                </c:pt>
                <c:pt idx="7">
                  <c:v>2</c:v>
                </c:pt>
              </c:numCache>
            </c:numRef>
          </c:val>
          <c:extLst>
            <c:ext xmlns:c16="http://schemas.microsoft.com/office/drawing/2014/chart" uri="{C3380CC4-5D6E-409C-BE32-E72D297353CC}">
              <c16:uniqueId val="{00000000-1C51-8546-B5D7-B93A8468F0B6}"/>
            </c:ext>
          </c:extLst>
        </c:ser>
        <c:dLbls>
          <c:showLegendKey val="0"/>
          <c:showVal val="0"/>
          <c:showCatName val="0"/>
          <c:showSerName val="0"/>
          <c:showPercent val="0"/>
          <c:showBubbleSize val="0"/>
          <c:showLeaderLines val="1"/>
        </c:dLbls>
        <c:gapWidth val="15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area3DChart>
        <c:grouping val="standard"/>
        <c:varyColors val="0"/>
        <c:ser>
          <c:idx val="0"/>
          <c:order val="0"/>
          <c:tx>
            <c:strRef>
              <c:f>'[Book (3).xlsx]Sheet2'!$D$3</c:f>
              <c:strCache>
                <c:ptCount val="1"/>
                <c:pt idx="0">
                  <c:v>rating</c:v>
                </c:pt>
              </c:strCache>
            </c:strRef>
          </c:tx>
          <c:spPr>
            <a:solidFill>
              <a:schemeClr val="accent1"/>
            </a:solidFill>
            <a:ln>
              <a:noFill/>
            </a:ln>
            <a:effectLst/>
            <a:sp3d/>
          </c:spPr>
          <c:val>
            <c:numRef>
              <c:f>'[Book (3).xlsx]Sheet2'!$D$4:$D$11</c:f>
              <c:numCache>
                <c:formatCode>General</c:formatCode>
                <c:ptCount val="8"/>
                <c:pt idx="0">
                  <c:v>3</c:v>
                </c:pt>
                <c:pt idx="1">
                  <c:v>4</c:v>
                </c:pt>
                <c:pt idx="2">
                  <c:v>3</c:v>
                </c:pt>
                <c:pt idx="3">
                  <c:v>3</c:v>
                </c:pt>
                <c:pt idx="4">
                  <c:v>2</c:v>
                </c:pt>
                <c:pt idx="5">
                  <c:v>3</c:v>
                </c:pt>
                <c:pt idx="6">
                  <c:v>5</c:v>
                </c:pt>
                <c:pt idx="7">
                  <c:v>2</c:v>
                </c:pt>
              </c:numCache>
            </c:numRef>
          </c:val>
          <c:extLst>
            <c:ext xmlns:c16="http://schemas.microsoft.com/office/drawing/2014/chart" uri="{C3380CC4-5D6E-409C-BE32-E72D297353CC}">
              <c16:uniqueId val="{00000000-3710-3248-B464-ECB2198EAA9D}"/>
            </c:ext>
          </c:extLst>
        </c:ser>
        <c:dLbls>
          <c:showLegendKey val="0"/>
          <c:showVal val="0"/>
          <c:showCatName val="0"/>
          <c:showSerName val="0"/>
          <c:showPercent val="0"/>
          <c:showBubbleSize val="0"/>
        </c:dLbls>
        <c:axId val="581960895"/>
        <c:axId val="581962687"/>
        <c:axId val="1900414464"/>
      </c:area3DChart>
      <c:catAx>
        <c:axId val="581960895"/>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962687"/>
        <c:crosses val="autoZero"/>
        <c:auto val="1"/>
        <c:lblAlgn val="ctr"/>
        <c:lblOffset val="100"/>
        <c:noMultiLvlLbl val="0"/>
      </c:catAx>
      <c:valAx>
        <c:axId val="581962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960895"/>
        <c:crosses val="autoZero"/>
        <c:crossBetween val="midCat"/>
      </c:valAx>
      <c:serAx>
        <c:axId val="1900414464"/>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962687"/>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8998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9928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51586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70411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6777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17632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02010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81070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09231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240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2383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7300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6168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0683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91030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0564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0788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0847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9/9/2024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617302079"/>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 id="214748389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E846-734F-4D2E-BFB3-62C2A9FFD188}"/>
              </a:ext>
            </a:extLst>
          </p:cNvPr>
          <p:cNvSpPr>
            <a:spLocks noGrp="1"/>
          </p:cNvSpPr>
          <p:nvPr>
            <p:ph type="ctrTitle"/>
          </p:nvPr>
        </p:nvSpPr>
        <p:spPr>
          <a:xfrm>
            <a:off x="3202846" y="2630530"/>
            <a:ext cx="6711304" cy="2625945"/>
          </a:xfrm>
          <a:noFill/>
        </p:spPr>
        <p:txBody>
          <a:bodyPr>
            <a:noAutofit/>
          </a:bodyPr>
          <a:lstStyle/>
          <a:p>
            <a:pPr algn="l"/>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STUDENT NAME  :  </a:t>
            </a:r>
            <a:r>
              <a:rPr lang="en-IN" sz="2200" b="1" dirty="0" err="1">
                <a:solidFill>
                  <a:schemeClr val="tx1">
                    <a:lumMod val="95000"/>
                    <a:lumOff val="5000"/>
                  </a:schemeClr>
                </a:solidFill>
                <a:latin typeface="Times New Roman" panose="02020603050405020304" pitchFamily="18" charset="0"/>
                <a:cs typeface="Times New Roman" panose="02020603050405020304" pitchFamily="18" charset="0"/>
              </a:rPr>
              <a:t>AR.MehaJabeen</a:t>
            </a:r>
            <a:b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REGISTER NO.      :  122201</a:t>
            </a:r>
            <a:r>
              <a:rPr lang="en-IN" sz="2200" b="1" dirty="0">
                <a:solidFill>
                  <a:schemeClr val="tx1">
                    <a:lumMod val="95000"/>
                    <a:lumOff val="5000"/>
                  </a:schemeClr>
                </a:solidFill>
                <a:latin typeface="Times New Roman" panose="02020603050405020304" pitchFamily="18" charset="0"/>
                <a:cs typeface="Times New Roman" panose="02020603050405020304" pitchFamily="18" charset="0"/>
              </a:rPr>
              <a:t>970</a:t>
            </a:r>
            <a:b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DEPARTMENT       :  3</a:t>
            </a:r>
            <a:r>
              <a:rPr lang="en-US" sz="2200" b="1" baseline="30000" dirty="0">
                <a:solidFill>
                  <a:schemeClr val="tx1">
                    <a:lumMod val="95000"/>
                    <a:lumOff val="5000"/>
                  </a:schemeClr>
                </a:solidFill>
                <a:latin typeface="Times New Roman" panose="02020603050405020304" pitchFamily="18" charset="0"/>
                <a:cs typeface="Times New Roman" panose="02020603050405020304" pitchFamily="18" charset="0"/>
              </a:rPr>
              <a:t>rd</a:t>
            </a: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 b.com (CS)  ‘B’</a:t>
            </a:r>
            <a:b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COLLEGE               :  Chevalier T.Thomas </a:t>
            </a:r>
            <a:b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                                     Elizabeth College for </a:t>
            </a:r>
            <a:b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                                     Women </a:t>
            </a:r>
            <a:br>
              <a:rPr lang="en-US" sz="2200" b="1" dirty="0">
                <a:latin typeface="Times New Roman" panose="02020603050405020304" pitchFamily="18" charset="0"/>
                <a:cs typeface="Times New Roman" panose="02020603050405020304" pitchFamily="18" charset="0"/>
              </a:rPr>
            </a:br>
            <a:endParaRPr lang="en-IN" sz="2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39AE64F-9B36-400A-A6CA-146231216DF7}"/>
              </a:ext>
            </a:extLst>
          </p:cNvPr>
          <p:cNvSpPr>
            <a:spLocks noGrp="1"/>
          </p:cNvSpPr>
          <p:nvPr>
            <p:ph type="subTitle" idx="1"/>
          </p:nvPr>
        </p:nvSpPr>
        <p:spPr>
          <a:xfrm>
            <a:off x="1498862" y="999241"/>
            <a:ext cx="6881567" cy="1204569"/>
          </a:xfrm>
          <a:noFill/>
        </p:spPr>
        <p:txBody>
          <a:bodyPr>
            <a:noAutofit/>
          </a:bodyPr>
          <a:lstStyle/>
          <a:p>
            <a:pPr algn="ctr"/>
            <a:r>
              <a:rPr lang="en-US" sz="3000" b="1" i="1" u="sng" dirty="0">
                <a:solidFill>
                  <a:schemeClr val="tx1"/>
                </a:solidFill>
              </a:rPr>
              <a:t>EMPLOYEE</a:t>
            </a:r>
            <a:r>
              <a:rPr lang="en-US" sz="3000" b="1" i="1" u="sng" dirty="0"/>
              <a:t> </a:t>
            </a:r>
            <a:r>
              <a:rPr lang="en-US" sz="3000" b="1" i="1" u="sng" dirty="0">
                <a:solidFill>
                  <a:schemeClr val="tx1"/>
                </a:solidFill>
              </a:rPr>
              <a:t>DATA</a:t>
            </a:r>
            <a:r>
              <a:rPr lang="en-US" sz="3000" b="1" i="1" u="sng" dirty="0"/>
              <a:t> </a:t>
            </a:r>
            <a:r>
              <a:rPr lang="en-US" sz="3000" b="1" i="1" u="sng" dirty="0">
                <a:solidFill>
                  <a:schemeClr val="tx1"/>
                </a:solidFill>
              </a:rPr>
              <a:t>ANALYSIS</a:t>
            </a:r>
            <a:r>
              <a:rPr lang="en-US" sz="3000" b="1" i="1" u="sng" dirty="0"/>
              <a:t> </a:t>
            </a:r>
            <a:r>
              <a:rPr lang="en-US" sz="3000" b="1" i="1" u="sng" dirty="0">
                <a:solidFill>
                  <a:schemeClr val="tx1"/>
                </a:solidFill>
              </a:rPr>
              <a:t>USING</a:t>
            </a:r>
            <a:r>
              <a:rPr lang="en-US" sz="3000" b="1" i="1" u="sng" dirty="0"/>
              <a:t> </a:t>
            </a:r>
            <a:r>
              <a:rPr lang="en-US" sz="3000" b="1" i="1" u="sng" dirty="0">
                <a:solidFill>
                  <a:schemeClr val="tx1"/>
                </a:solidFill>
              </a:rPr>
              <a:t>EXC</a:t>
            </a:r>
            <a:r>
              <a:rPr lang="en-IN" sz="3000" b="1" i="1" u="sng" dirty="0">
                <a:solidFill>
                  <a:schemeClr val="tx1"/>
                </a:solidFill>
              </a:rPr>
              <a:t>EL</a:t>
            </a:r>
            <a:r>
              <a:rPr lang="en-IN" sz="3000" b="1" i="1" u="sng" dirty="0"/>
              <a:t> </a:t>
            </a:r>
          </a:p>
        </p:txBody>
      </p:sp>
      <p:sp>
        <p:nvSpPr>
          <p:cNvPr id="5" name="TextBox 4">
            <a:extLst>
              <a:ext uri="{FF2B5EF4-FFF2-40B4-BE49-F238E27FC236}">
                <a16:creationId xmlns:a16="http://schemas.microsoft.com/office/drawing/2014/main" id="{02181C4D-0300-583F-4908-FC56B3F01B2A}"/>
              </a:ext>
            </a:extLst>
          </p:cNvPr>
          <p:cNvSpPr txBox="1"/>
          <p:nvPr/>
        </p:nvSpPr>
        <p:spPr>
          <a:xfrm>
            <a:off x="5251589" y="1601525"/>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31659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41FFEFAF-1495-4592-A34C-9EF5046B9EE6}"/>
              </a:ext>
            </a:extLst>
          </p:cNvPr>
          <p:cNvSpPr txBox="1"/>
          <p:nvPr/>
        </p:nvSpPr>
        <p:spPr>
          <a:xfrm>
            <a:off x="2548302" y="622909"/>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sz="4000" dirty="0">
              <a:latin typeface="Trebuchet MS"/>
              <a:cs typeface="Trebuchet MS"/>
            </a:endParaRPr>
          </a:p>
        </p:txBody>
      </p:sp>
      <p:sp>
        <p:nvSpPr>
          <p:cNvPr id="4" name="TextBox 3">
            <a:extLst>
              <a:ext uri="{FF2B5EF4-FFF2-40B4-BE49-F238E27FC236}">
                <a16:creationId xmlns:a16="http://schemas.microsoft.com/office/drawing/2014/main" id="{C5D5A42C-19F6-4866-812D-4937311F0049}"/>
              </a:ext>
            </a:extLst>
          </p:cNvPr>
          <p:cNvSpPr txBox="1"/>
          <p:nvPr/>
        </p:nvSpPr>
        <p:spPr>
          <a:xfrm>
            <a:off x="2433048" y="2180037"/>
            <a:ext cx="7521657" cy="2118529"/>
          </a:xfrm>
          <a:prstGeom prst="rect">
            <a:avLst/>
          </a:prstGeom>
          <a:noFill/>
        </p:spPr>
        <p:txBody>
          <a:bodyPr wrap="square" rtlCol="0">
            <a:spAutoFit/>
          </a:bodyPr>
          <a:lstStyle/>
          <a:p>
            <a:pPr algn="just">
              <a:lnSpc>
                <a:spcPct val="150000"/>
              </a:lnSpc>
            </a:pPr>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extLst>
      <p:ext uri="{BB962C8B-B14F-4D97-AF65-F5344CB8AC3E}">
        <p14:creationId xmlns:p14="http://schemas.microsoft.com/office/powerpoint/2010/main" val="32888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C8829C51-A350-427C-8173-F9BF8847A0D8}"/>
              </a:ext>
            </a:extLst>
          </p:cNvPr>
          <p:cNvSpPr txBox="1">
            <a:spLocks noGrp="1"/>
          </p:cNvSpPr>
          <p:nvPr>
            <p:ph type="title"/>
          </p:nvPr>
        </p:nvSpPr>
        <p:spPr>
          <a:xfrm>
            <a:off x="2277753" y="677675"/>
            <a:ext cx="2187328" cy="53668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graphicFrame>
        <p:nvGraphicFramePr>
          <p:cNvPr id="8" name="Chart 7">
            <a:extLst>
              <a:ext uri="{FF2B5EF4-FFF2-40B4-BE49-F238E27FC236}">
                <a16:creationId xmlns:a16="http://schemas.microsoft.com/office/drawing/2014/main" id="{7E19147F-E78B-7FFB-06B4-CE7555BF3D32}"/>
              </a:ext>
            </a:extLst>
          </p:cNvPr>
          <p:cNvGraphicFramePr>
            <a:graphicFrameLocks/>
          </p:cNvGraphicFramePr>
          <p:nvPr>
            <p:extLst>
              <p:ext uri="{D42A27DB-BD31-4B8C-83A1-F6EECF244321}">
                <p14:modId xmlns:p14="http://schemas.microsoft.com/office/powerpoint/2010/main" val="829822896"/>
              </p:ext>
            </p:extLst>
          </p:nvPr>
        </p:nvGraphicFramePr>
        <p:xfrm>
          <a:off x="1992610" y="586781"/>
          <a:ext cx="7945988" cy="56844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2378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2E32-68D9-478C-9D31-A6EA52A5003B}"/>
              </a:ext>
            </a:extLst>
          </p:cNvPr>
          <p:cNvSpPr>
            <a:spLocks noGrp="1"/>
          </p:cNvSpPr>
          <p:nvPr>
            <p:ph type="title"/>
          </p:nvPr>
        </p:nvSpPr>
        <p:spPr>
          <a:xfrm>
            <a:off x="2144142" y="668147"/>
            <a:ext cx="3305389"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D323E7D-BC42-449C-8D04-1846BD0F16F7}"/>
              </a:ext>
            </a:extLst>
          </p:cNvPr>
          <p:cNvSpPr txBox="1"/>
          <p:nvPr/>
        </p:nvSpPr>
        <p:spPr>
          <a:xfrm>
            <a:off x="2676632" y="1993155"/>
            <a:ext cx="7523170" cy="2534027"/>
          </a:xfrm>
          <a:prstGeom prst="rect">
            <a:avLst/>
          </a:prstGeom>
          <a:noFill/>
        </p:spPr>
        <p:txBody>
          <a:bodyPr wrap="square" rtlCol="0">
            <a:spAutoFit/>
          </a:bodyPr>
          <a:lstStyle/>
          <a:p>
            <a:pPr algn="just">
              <a:lnSpc>
                <a:spcPct val="150000"/>
              </a:lnSpc>
            </a:pPr>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
        <p:nvSpPr>
          <p:cNvPr id="4" name="TextBox 3">
            <a:extLst>
              <a:ext uri="{FF2B5EF4-FFF2-40B4-BE49-F238E27FC236}">
                <a16:creationId xmlns:a16="http://schemas.microsoft.com/office/drawing/2014/main" id="{91319526-C4AA-98CA-C823-999FB54897BC}"/>
              </a:ext>
            </a:extLst>
          </p:cNvPr>
          <p:cNvSpPr txBox="1"/>
          <p:nvPr/>
        </p:nvSpPr>
        <p:spPr>
          <a:xfrm>
            <a:off x="5179562"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67401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D16C0F-E2F0-4411-A06C-E3B1FC4AE36F}"/>
              </a:ext>
            </a:extLst>
          </p:cNvPr>
          <p:cNvSpPr txBox="1">
            <a:spLocks/>
          </p:cNvSpPr>
          <p:nvPr/>
        </p:nvSpPr>
        <p:spPr>
          <a:xfrm>
            <a:off x="1513153" y="1586060"/>
            <a:ext cx="9605914" cy="3685880"/>
          </a:xfrm>
          <a:prstGeom prst="rect">
            <a:avLst/>
          </a:prstGeom>
          <a:noFill/>
          <a:ln>
            <a:noFill/>
          </a:ln>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fontScale="97500"/>
          </a:bodyPr>
          <a:lstStyle>
            <a:lvl1pPr algn="l" defTabSz="914400" rtl="0" eaLnBrk="1" latinLnBrk="0" hangingPunct="1">
              <a:lnSpc>
                <a:spcPct val="90000"/>
              </a:lnSpc>
              <a:spcBef>
                <a:spcPct val="0"/>
              </a:spcBef>
              <a:buNone/>
              <a:defRPr sz="4800" b="0" i="0" kern="1200" cap="none">
                <a:solidFill>
                  <a:schemeClr val="tx1"/>
                </a:solidFill>
                <a:effectLst/>
                <a:latin typeface="+mj-lt"/>
                <a:ea typeface="+mj-ea"/>
                <a:cs typeface="+mj-cs"/>
              </a:defRPr>
            </a:lvl1pPr>
          </a:lstStyle>
          <a:p>
            <a:r>
              <a:rPr lang="en-US" sz="2800" b="1" i="1" u="sng" dirty="0"/>
              <a:t>PROJECT</a:t>
            </a:r>
            <a:r>
              <a:rPr lang="en-US" sz="2800" b="1" i="1" u="sng" dirty="0">
                <a:solidFill>
                  <a:schemeClr val="bg1"/>
                </a:solidFill>
              </a:rPr>
              <a:t> </a:t>
            </a:r>
            <a:r>
              <a:rPr lang="en-US" sz="2800" b="1" i="1" u="sng" dirty="0"/>
              <a:t>TITLE</a:t>
            </a:r>
            <a:br>
              <a:rPr lang="en-US" sz="2800" b="1" i="1" u="sng" dirty="0">
                <a:solidFill>
                  <a:schemeClr val="bg1"/>
                </a:solidFill>
              </a:rPr>
            </a:br>
            <a:br>
              <a:rPr lang="en-US" sz="2800" b="1" i="1" u="sng" dirty="0">
                <a:solidFill>
                  <a:schemeClr val="bg1"/>
                </a:solidFill>
              </a:rPr>
            </a:br>
            <a:br>
              <a:rPr lang="en-US" sz="2800" b="1" i="1" u="sng" dirty="0">
                <a:solidFill>
                  <a:schemeClr val="bg1"/>
                </a:solidFill>
              </a:rPr>
            </a:br>
            <a:r>
              <a:rPr lang="en-US" sz="2800" b="1" i="1" dirty="0">
                <a:solidFill>
                  <a:schemeClr val="bg1"/>
                </a:solidFill>
              </a:rPr>
              <a:t>           </a:t>
            </a:r>
            <a:r>
              <a:rPr lang="en-US" sz="3100" b="1" i="1" dirty="0"/>
              <a:t>Employee</a:t>
            </a:r>
            <a:r>
              <a:rPr lang="en-US" sz="3100" b="1" i="1" dirty="0">
                <a:solidFill>
                  <a:schemeClr val="bg1"/>
                </a:solidFill>
              </a:rPr>
              <a:t> </a:t>
            </a:r>
            <a:r>
              <a:rPr lang="en-US" sz="3100" b="1" i="1" dirty="0"/>
              <a:t>Performance</a:t>
            </a:r>
            <a:r>
              <a:rPr lang="en-US" sz="3100" b="1" i="1" dirty="0">
                <a:solidFill>
                  <a:schemeClr val="bg1"/>
                </a:solidFill>
              </a:rPr>
              <a:t> </a:t>
            </a:r>
            <a:r>
              <a:rPr lang="en-US" sz="3100" b="1" i="1" dirty="0"/>
              <a:t>Analysis</a:t>
            </a:r>
            <a:r>
              <a:rPr lang="en-US" sz="3100" b="1" i="1" dirty="0">
                <a:solidFill>
                  <a:schemeClr val="bg1"/>
                </a:solidFill>
              </a:rPr>
              <a:t> </a:t>
            </a:r>
            <a:r>
              <a:rPr lang="en-US" sz="3100" b="1" i="1" dirty="0"/>
              <a:t>using</a:t>
            </a:r>
            <a:r>
              <a:rPr lang="en-US" sz="3100" b="1" i="1" dirty="0">
                <a:solidFill>
                  <a:schemeClr val="bg1"/>
                </a:solidFill>
              </a:rPr>
              <a:t> </a:t>
            </a:r>
            <a:r>
              <a:rPr lang="en-US" sz="3100" b="1" i="1" dirty="0"/>
              <a:t>Excel</a:t>
            </a:r>
            <a:endParaRPr lang="en-IN" sz="3100" b="1" i="1" dirty="0"/>
          </a:p>
        </p:txBody>
      </p:sp>
    </p:spTree>
    <p:extLst>
      <p:ext uri="{BB962C8B-B14F-4D97-AF65-F5344CB8AC3E}">
        <p14:creationId xmlns:p14="http://schemas.microsoft.com/office/powerpoint/2010/main" val="852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B370B4B3-8A04-455F-8C91-62F28C1309D8}"/>
              </a:ext>
            </a:extLst>
          </p:cNvPr>
          <p:cNvSpPr txBox="1">
            <a:spLocks noGrp="1"/>
          </p:cNvSpPr>
          <p:nvPr>
            <p:ph type="title"/>
          </p:nvPr>
        </p:nvSpPr>
        <p:spPr>
          <a:xfrm>
            <a:off x="1949679" y="636211"/>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6" name="TextBox 5">
            <a:extLst>
              <a:ext uri="{FF2B5EF4-FFF2-40B4-BE49-F238E27FC236}">
                <a16:creationId xmlns:a16="http://schemas.microsoft.com/office/drawing/2014/main" id="{A25AF437-6C28-4D6D-B9C8-0B154CBF75D9}"/>
              </a:ext>
            </a:extLst>
          </p:cNvPr>
          <p:cNvSpPr txBox="1"/>
          <p:nvPr/>
        </p:nvSpPr>
        <p:spPr>
          <a:xfrm>
            <a:off x="3064552" y="815320"/>
            <a:ext cx="6062895" cy="5794022"/>
          </a:xfrm>
          <a:prstGeom prst="rect">
            <a:avLst/>
          </a:prstGeom>
          <a:noFill/>
        </p:spPr>
        <p:txBody>
          <a:bodyPr wrap="square" rtlCol="0">
            <a:spAutoFit/>
          </a:bodyPr>
          <a:lstStyle/>
          <a:p>
            <a:pPr algn="l">
              <a:lnSpc>
                <a:spcPct val="150000"/>
              </a:lnSpc>
            </a:pPr>
            <a:endParaRPr lang="en-US" sz="25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Our Solution and Proposition</a:t>
            </a:r>
          </a:p>
          <a:p>
            <a:pPr algn="l">
              <a:lnSpc>
                <a:spcPct val="150000"/>
              </a:lnSpc>
              <a:buFont typeface="+mj-lt"/>
              <a:buAutoNum type="arabicPeriod"/>
            </a:pPr>
            <a:r>
              <a:rPr lang="en-US" sz="2500" dirty="0">
                <a:latin typeface="Times New Roman" panose="02020603050405020304" pitchFamily="18" charset="0"/>
                <a:cs typeface="Times New Roman" panose="02020603050405020304" pitchFamily="18" charset="0"/>
              </a:rPr>
              <a:t>Dataset Description</a:t>
            </a:r>
            <a:endParaRPr lang="en-US" sz="25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Modelling Approach</a:t>
            </a: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Results and </a:t>
            </a:r>
            <a:r>
              <a:rPr lang="en-US" sz="2500" dirty="0">
                <a:latin typeface="Times New Roman" panose="02020603050405020304" pitchFamily="18" charset="0"/>
                <a:cs typeface="Times New Roman" panose="02020603050405020304" pitchFamily="18" charset="0"/>
              </a:rPr>
              <a:t>Discussion</a:t>
            </a:r>
            <a:endParaRPr lang="en-US" sz="25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Conclusion</a:t>
            </a:r>
          </a:p>
          <a:p>
            <a:pPr>
              <a:lnSpc>
                <a:spcPct val="150000"/>
              </a:lnSpc>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868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7">
            <a:extLst>
              <a:ext uri="{FF2B5EF4-FFF2-40B4-BE49-F238E27FC236}">
                <a16:creationId xmlns:a16="http://schemas.microsoft.com/office/drawing/2014/main" id="{BB80B35A-BA22-4FBE-97BE-4884DAA5FB43}"/>
              </a:ext>
            </a:extLst>
          </p:cNvPr>
          <p:cNvSpPr txBox="1">
            <a:spLocks noGrp="1"/>
          </p:cNvSpPr>
          <p:nvPr>
            <p:ph type="title"/>
          </p:nvPr>
        </p:nvSpPr>
        <p:spPr>
          <a:xfrm>
            <a:off x="786938" y="584482"/>
            <a:ext cx="756521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8" name="TextBox 7">
            <a:extLst>
              <a:ext uri="{FF2B5EF4-FFF2-40B4-BE49-F238E27FC236}">
                <a16:creationId xmlns:a16="http://schemas.microsoft.com/office/drawing/2014/main" id="{6D0FFFC9-5CBF-478E-BAFB-2944D97DA32B}"/>
              </a:ext>
            </a:extLst>
          </p:cNvPr>
          <p:cNvSpPr txBox="1"/>
          <p:nvPr/>
        </p:nvSpPr>
        <p:spPr>
          <a:xfrm>
            <a:off x="2653629" y="1859339"/>
            <a:ext cx="7338784" cy="3780522"/>
          </a:xfrm>
          <a:prstGeom prst="rect">
            <a:avLst/>
          </a:prstGeom>
          <a:noFill/>
        </p:spPr>
        <p:txBody>
          <a:bodyPr wrap="square" rtlCol="0">
            <a:spAutoFit/>
          </a:bodyPr>
          <a:lstStyle/>
          <a:p>
            <a:pPr marL="285750" indent="-285750" algn="l">
              <a:lnSpc>
                <a:spcPct val="150000"/>
              </a:lnSpc>
              <a:buFont typeface="Wingdings" panose="05000000000000000000" pitchFamily="2" charset="2"/>
              <a:buChar char="Ø"/>
            </a:pPr>
            <a:r>
              <a:rPr lang="en-IN" b="1" dirty="0"/>
              <a:t>High employee turnover is hurting our organization’s productivity, morale, and finances, with a 25% increase over the past year. </a:t>
            </a:r>
            <a:endParaRPr lang="en-US" b="1" dirty="0"/>
          </a:p>
          <a:p>
            <a:pPr algn="l">
              <a:lnSpc>
                <a:spcPct val="150000"/>
              </a:lnSpc>
            </a:pPr>
            <a:endParaRPr lang="en-IN" b="1" dirty="0"/>
          </a:p>
          <a:p>
            <a:pPr marL="285750" indent="-285750" algn="l">
              <a:lnSpc>
                <a:spcPct val="150000"/>
              </a:lnSpc>
              <a:buFont typeface="Wingdings" panose="05000000000000000000" pitchFamily="2" charset="2"/>
              <a:buChar char="Ø"/>
            </a:pPr>
            <a:r>
              <a:rPr lang="en-IN" b="1" dirty="0"/>
              <a:t>Key reasons include lack of career growth, insufficient compensation, and poor work-life balance. </a:t>
            </a:r>
          </a:p>
          <a:p>
            <a:pPr algn="l">
              <a:lnSpc>
                <a:spcPct val="150000"/>
              </a:lnSpc>
            </a:pPr>
            <a:endParaRPr lang="en-IN" b="1" dirty="0"/>
          </a:p>
          <a:p>
            <a:pPr marL="285750" indent="-285750" algn="l">
              <a:lnSpc>
                <a:spcPct val="150000"/>
              </a:lnSpc>
              <a:buFont typeface="Wingdings" panose="05000000000000000000" pitchFamily="2" charset="2"/>
              <a:buChar char="Ø"/>
            </a:pPr>
            <a:r>
              <a:rPr lang="en-IN" b="1" dirty="0"/>
              <a:t>Our goal is to reduce turnover by 15% within the next 12 months.</a:t>
            </a:r>
            <a:endParaRPr lang="en-US" b="1" dirty="0"/>
          </a:p>
        </p:txBody>
      </p:sp>
    </p:spTree>
    <p:extLst>
      <p:ext uri="{BB962C8B-B14F-4D97-AF65-F5344CB8AC3E}">
        <p14:creationId xmlns:p14="http://schemas.microsoft.com/office/powerpoint/2010/main" val="3097730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7">
            <a:extLst>
              <a:ext uri="{FF2B5EF4-FFF2-40B4-BE49-F238E27FC236}">
                <a16:creationId xmlns:a16="http://schemas.microsoft.com/office/drawing/2014/main" id="{13C6A989-A29E-4BA8-B50D-617A0340EE6A}"/>
              </a:ext>
            </a:extLst>
          </p:cNvPr>
          <p:cNvSpPr txBox="1">
            <a:spLocks/>
          </p:cNvSpPr>
          <p:nvPr/>
        </p:nvSpPr>
        <p:spPr>
          <a:xfrm>
            <a:off x="768055" y="593957"/>
            <a:ext cx="7282435" cy="678180"/>
          </a:xfrm>
          <a:prstGeom prst="rect">
            <a:avLst/>
          </a:prstGeom>
        </p:spPr>
        <p:txBody>
          <a:bodyPr vert="horz" wrap="square" lIns="0" tIns="16510" rIns="0" bIns="0" rtlCol="0" anchor="t">
            <a:sp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sp>
        <p:nvSpPr>
          <p:cNvPr id="7" name="TextBox 6">
            <a:extLst>
              <a:ext uri="{FF2B5EF4-FFF2-40B4-BE49-F238E27FC236}">
                <a16:creationId xmlns:a16="http://schemas.microsoft.com/office/drawing/2014/main" id="{B803C713-3270-40B2-B91B-B05733E20597}"/>
              </a:ext>
            </a:extLst>
          </p:cNvPr>
          <p:cNvSpPr txBox="1"/>
          <p:nvPr/>
        </p:nvSpPr>
        <p:spPr>
          <a:xfrm>
            <a:off x="2831225" y="2070057"/>
            <a:ext cx="7114053" cy="2534027"/>
          </a:xfrm>
          <a:prstGeom prst="rect">
            <a:avLst/>
          </a:prstGeom>
          <a:noFill/>
        </p:spPr>
        <p:txBody>
          <a:bodyPr wrap="square" rtlCol="0">
            <a:spAutoFit/>
          </a:bodyPr>
          <a:lstStyle/>
          <a:p>
            <a:pPr algn="just">
              <a:lnSpc>
                <a:spcPct val="150000"/>
              </a:lnSpc>
            </a:pPr>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extLst>
      <p:ext uri="{BB962C8B-B14F-4D97-AF65-F5344CB8AC3E}">
        <p14:creationId xmlns:p14="http://schemas.microsoft.com/office/powerpoint/2010/main" val="804961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93945221-8071-4DA1-BB1F-A8B1CE4D033E}"/>
              </a:ext>
            </a:extLst>
          </p:cNvPr>
          <p:cNvSpPr txBox="1">
            <a:spLocks noGrp="1"/>
          </p:cNvSpPr>
          <p:nvPr>
            <p:ph type="title"/>
          </p:nvPr>
        </p:nvSpPr>
        <p:spPr>
          <a:xfrm>
            <a:off x="699452" y="656123"/>
            <a:ext cx="7379319"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5" name="TextBox 4">
            <a:extLst>
              <a:ext uri="{FF2B5EF4-FFF2-40B4-BE49-F238E27FC236}">
                <a16:creationId xmlns:a16="http://schemas.microsoft.com/office/drawing/2014/main" id="{357E2BD5-0940-4AAD-BC49-014B035506E9}"/>
              </a:ext>
            </a:extLst>
          </p:cNvPr>
          <p:cNvSpPr txBox="1"/>
          <p:nvPr/>
        </p:nvSpPr>
        <p:spPr>
          <a:xfrm>
            <a:off x="2114479" y="1733524"/>
            <a:ext cx="8481249" cy="4196020"/>
          </a:xfrm>
          <a:prstGeom prst="rect">
            <a:avLst/>
          </a:prstGeom>
          <a:noFill/>
        </p:spPr>
        <p:txBody>
          <a:bodyPr wrap="square" rtlCol="0">
            <a:spAutoFit/>
          </a:bodyPr>
          <a:lstStyle/>
          <a:p>
            <a:pPr algn="just">
              <a:lnSpc>
                <a:spcPct val="150000"/>
              </a:lnSpc>
            </a:pPr>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extLst>
      <p:ext uri="{BB962C8B-B14F-4D97-AF65-F5344CB8AC3E}">
        <p14:creationId xmlns:p14="http://schemas.microsoft.com/office/powerpoint/2010/main" val="4381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8D25CA5F-E9F9-4F0B-830D-A05A18068092}"/>
              </a:ext>
            </a:extLst>
          </p:cNvPr>
          <p:cNvSpPr txBox="1">
            <a:spLocks noGrp="1"/>
          </p:cNvSpPr>
          <p:nvPr>
            <p:ph type="title"/>
          </p:nvPr>
        </p:nvSpPr>
        <p:spPr>
          <a:xfrm>
            <a:off x="2490660" y="659922"/>
            <a:ext cx="7859972" cy="575310"/>
          </a:xfrm>
          <a:prstGeom prst="rect">
            <a:avLst/>
          </a:prstGeom>
        </p:spPr>
        <p:txBody>
          <a:bodyPr vert="horz" wrap="square" lIns="0" tIns="13335" rIns="0" bIns="0" rtlCol="0">
            <a:spAutoFit/>
          </a:bodyPr>
          <a:lstStyle/>
          <a:p>
            <a:pPr marL="12700" algn="l">
              <a:lnSpc>
                <a:spcPct val="100000"/>
              </a:lnSpc>
              <a:spcBef>
                <a:spcPts val="105"/>
              </a:spcBef>
            </a:pP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p>
        </p:txBody>
      </p:sp>
      <p:sp>
        <p:nvSpPr>
          <p:cNvPr id="7" name="TextBox 6">
            <a:extLst>
              <a:ext uri="{FF2B5EF4-FFF2-40B4-BE49-F238E27FC236}">
                <a16:creationId xmlns:a16="http://schemas.microsoft.com/office/drawing/2014/main" id="{FDB7498F-205D-4798-ACE2-1F893F5596CA}"/>
              </a:ext>
            </a:extLst>
          </p:cNvPr>
          <p:cNvSpPr txBox="1"/>
          <p:nvPr/>
        </p:nvSpPr>
        <p:spPr>
          <a:xfrm>
            <a:off x="2490660" y="2027031"/>
            <a:ext cx="7739406" cy="3780522"/>
          </a:xfrm>
          <a:prstGeom prst="rect">
            <a:avLst/>
          </a:prstGeom>
          <a:noFill/>
        </p:spPr>
        <p:txBody>
          <a:bodyPr wrap="square" rtlCol="0">
            <a:spAutoFit/>
          </a:bodyPr>
          <a:lstStyle/>
          <a:p>
            <a:pPr algn="just">
              <a:lnSpc>
                <a:spcPct val="150000"/>
              </a:lnSpc>
            </a:pPr>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extLst>
      <p:ext uri="{BB962C8B-B14F-4D97-AF65-F5344CB8AC3E}">
        <p14:creationId xmlns:p14="http://schemas.microsoft.com/office/powerpoint/2010/main" val="252884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6B49FD-2A52-42DE-A5A9-B7940593E527}"/>
              </a:ext>
            </a:extLst>
          </p:cNvPr>
          <p:cNvSpPr>
            <a:spLocks noGrp="1"/>
          </p:cNvSpPr>
          <p:nvPr>
            <p:ph type="title"/>
          </p:nvPr>
        </p:nvSpPr>
        <p:spPr>
          <a:xfrm>
            <a:off x="2670009" y="572351"/>
            <a:ext cx="4542429" cy="758190"/>
          </a:xfrm>
        </p:spPr>
        <p:txBody>
          <a:bodyPr/>
          <a:lstStyle/>
          <a:p>
            <a:pPr algn="l"/>
            <a:r>
              <a:rPr lang="en-IN" dirty="0"/>
              <a:t>Dataset Description</a:t>
            </a:r>
          </a:p>
        </p:txBody>
      </p:sp>
      <p:sp>
        <p:nvSpPr>
          <p:cNvPr id="9" name="TextBox 8">
            <a:extLst>
              <a:ext uri="{FF2B5EF4-FFF2-40B4-BE49-F238E27FC236}">
                <a16:creationId xmlns:a16="http://schemas.microsoft.com/office/drawing/2014/main" id="{A5A4DFE9-C68A-4293-B44B-041F9A1DA54F}"/>
              </a:ext>
            </a:extLst>
          </p:cNvPr>
          <p:cNvSpPr txBox="1"/>
          <p:nvPr/>
        </p:nvSpPr>
        <p:spPr>
          <a:xfrm>
            <a:off x="986058" y="1330541"/>
            <a:ext cx="9892474" cy="1703030"/>
          </a:xfrm>
          <a:prstGeom prst="rect">
            <a:avLst/>
          </a:prstGeom>
          <a:noFill/>
        </p:spPr>
        <p:txBody>
          <a:bodyPr wrap="square" rtlCol="0">
            <a:spAutoFit/>
          </a:bodyPr>
          <a:lstStyle/>
          <a:p>
            <a:pPr algn="just">
              <a:lnSpc>
                <a:spcPct val="150000"/>
              </a:lnSpc>
            </a:pPr>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graphicFrame>
        <p:nvGraphicFramePr>
          <p:cNvPr id="4" name="Chart 3">
            <a:extLst>
              <a:ext uri="{FF2B5EF4-FFF2-40B4-BE49-F238E27FC236}">
                <a16:creationId xmlns:a16="http://schemas.microsoft.com/office/drawing/2014/main" id="{7C665234-3879-0A7F-62F2-262155B9BA2C}"/>
              </a:ext>
            </a:extLst>
          </p:cNvPr>
          <p:cNvGraphicFramePr>
            <a:graphicFrameLocks/>
          </p:cNvGraphicFramePr>
          <p:nvPr>
            <p:extLst>
              <p:ext uri="{D42A27DB-BD31-4B8C-83A1-F6EECF244321}">
                <p14:modId xmlns:p14="http://schemas.microsoft.com/office/powerpoint/2010/main" val="437817846"/>
              </p:ext>
            </p:extLst>
          </p:nvPr>
        </p:nvGraphicFramePr>
        <p:xfrm>
          <a:off x="4474203" y="3429000"/>
          <a:ext cx="6046716" cy="28566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89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B577D338-1D4D-4757-A0F3-2D08FBD9A51F}"/>
              </a:ext>
            </a:extLst>
          </p:cNvPr>
          <p:cNvSpPr txBox="1">
            <a:spLocks noGrp="1"/>
          </p:cNvSpPr>
          <p:nvPr>
            <p:ph type="title"/>
          </p:nvPr>
        </p:nvSpPr>
        <p:spPr>
          <a:xfrm>
            <a:off x="2549721" y="673792"/>
            <a:ext cx="8480425" cy="632224"/>
          </a:xfrm>
          <a:prstGeom prst="rect">
            <a:avLst/>
          </a:prstGeom>
        </p:spPr>
        <p:txBody>
          <a:bodyPr vert="horz" wrap="square" lIns="0" tIns="16510" rIns="0" bIns="0" rtlCol="0">
            <a:spAutoFit/>
          </a:bodyPr>
          <a:lstStyle/>
          <a:p>
            <a:pPr marL="12700" algn="l">
              <a:lnSpc>
                <a:spcPct val="100000"/>
              </a:lnSpc>
              <a:spcBef>
                <a:spcPts val="130"/>
              </a:spcBef>
            </a:pPr>
            <a:r>
              <a:rPr sz="4000" spc="15" dirty="0"/>
              <a:t>THE</a:t>
            </a:r>
            <a:r>
              <a:rPr sz="4000" spc="20" dirty="0"/>
              <a:t> </a:t>
            </a:r>
            <a:r>
              <a:rPr lang="en-US" sz="4000" spc="20" dirty="0"/>
              <a:t>"</a:t>
            </a:r>
            <a:r>
              <a:rPr sz="4000" spc="10" dirty="0"/>
              <a:t>WOW</a:t>
            </a:r>
            <a:r>
              <a:rPr lang="en-US" sz="4000" spc="10" dirty="0"/>
              <a:t>"</a:t>
            </a:r>
            <a:r>
              <a:rPr sz="4000" spc="85" dirty="0"/>
              <a:t> </a:t>
            </a:r>
            <a:r>
              <a:rPr sz="4000" spc="10" dirty="0"/>
              <a:t>IN</a:t>
            </a:r>
            <a:r>
              <a:rPr sz="4000" spc="-5" dirty="0"/>
              <a:t> </a:t>
            </a:r>
            <a:r>
              <a:rPr sz="4000" spc="15" dirty="0"/>
              <a:t>OUR</a:t>
            </a:r>
            <a:r>
              <a:rPr sz="4000" spc="-10" dirty="0"/>
              <a:t> </a:t>
            </a:r>
            <a:r>
              <a:rPr sz="4000" spc="20" dirty="0"/>
              <a:t>SOLUTION</a:t>
            </a:r>
            <a:endParaRPr sz="4000" dirty="0"/>
          </a:p>
        </p:txBody>
      </p:sp>
      <p:sp>
        <p:nvSpPr>
          <p:cNvPr id="3" name="Rectangle 2">
            <a:extLst>
              <a:ext uri="{FF2B5EF4-FFF2-40B4-BE49-F238E27FC236}">
                <a16:creationId xmlns:a16="http://schemas.microsoft.com/office/drawing/2014/main" id="{5C823F60-5A41-4575-BEA5-BEBFE494D07E}"/>
              </a:ext>
            </a:extLst>
          </p:cNvPr>
          <p:cNvSpPr/>
          <p:nvPr/>
        </p:nvSpPr>
        <p:spPr>
          <a:xfrm>
            <a:off x="2549721" y="1997839"/>
            <a:ext cx="7772629" cy="3366563"/>
          </a:xfrm>
          <a:prstGeom prst="rect">
            <a:avLst/>
          </a:prstGeom>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We will employ predictive </a:t>
            </a:r>
            <a:r>
              <a:rPr lang="en-IN" b="1" dirty="0" err="1">
                <a:latin typeface="Times New Roman" panose="02020603050405020304" pitchFamily="18" charset="0"/>
                <a:cs typeface="Times New Roman" panose="02020603050405020304" pitchFamily="18" charset="0"/>
              </a:rPr>
              <a:t>modeling</a:t>
            </a:r>
            <a:r>
              <a:rPr lang="en-IN" b="1" dirty="0">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b="1" dirty="0" err="1">
                <a:latin typeface="Times New Roman" panose="02020603050405020304" pitchFamily="18" charset="0"/>
                <a:cs typeface="Times New Roman" panose="02020603050405020304" pitchFamily="18" charset="0"/>
              </a:rPr>
              <a:t>analyze</a:t>
            </a:r>
            <a:r>
              <a:rPr lang="en-IN" b="1" dirty="0">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b="1" dirty="0">
              <a:latin typeface="Times New Roman" panose="02020603050405020304" pitchFamily="18" charset="0"/>
              <a:cs typeface="Times New Roman" panose="02020603050405020304" pitchFamily="18" charset="0"/>
            </a:endParaRPr>
          </a:p>
          <a:p>
            <a:pPr algn="just">
              <a:lnSpc>
                <a:spcPct val="150000"/>
              </a:lnSpc>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42755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TM16401375[[fn=Madison]]</Template>
  <TotalTime>131</TotalTime>
  <Words>601</Words>
  <Application>Microsoft Office PowerPoint</Application>
  <PresentationFormat>Widescreen</PresentationFormat>
  <Paragraphs>37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STUDENT NAME  :  AR.MehaJabeen REGISTER NO.      :  122201970 DEPARTMENT       :  3rd b.com (CS)  ‘B’ COLLEGE               :  Chevalier T.Thomas                                       Elizabeth College for                                       Women  </vt:lpstr>
      <vt:lpstr>PowerPoint Presentation</vt:lpstr>
      <vt:lpstr>AGENDA</vt:lpstr>
      <vt:lpstr>PROBLEM STATEMENT</vt:lpstr>
      <vt:lpstr>PowerPoint Presentation</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N.Dhivya shree REGISITER NO   :  122201977 DEPARTMENT    :  3rd b.com (CS) COLLEGE          :  Chevalier T.Thomas Elizabeth college for women</dc:title>
  <dc:creator>SUPER</dc:creator>
  <cp:lastModifiedBy>Guest User</cp:lastModifiedBy>
  <cp:revision>11</cp:revision>
  <dcterms:created xsi:type="dcterms:W3CDTF">2024-09-06T14:12:19Z</dcterms:created>
  <dcterms:modified xsi:type="dcterms:W3CDTF">2024-09-09T05:41:50Z</dcterms:modified>
</cp:coreProperties>
</file>