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49"/>
  </p:normalViewPr>
  <p:slideViewPr>
    <p:cSldViewPr snapToGrid="0">
      <p:cViewPr varScale="1">
        <p:scale>
          <a:sx n="65" d="100"/>
          <a:sy n="65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5AACB-9977-4E77-B7EC-0A75B35218F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87449-8438-4CEC-B1C9-523AA9D9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CEF3-9646-6B97-8DAE-5F22D40A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605ED-D6C1-61BB-4DFF-0FB0911D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3460-A098-BFBC-B45A-4F8860CF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2549-9FFB-AD71-3042-BE1D0DFF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ABBF-33D5-7475-4929-282C51D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5490-A51B-9845-4229-E624B990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65072-5C18-53E4-7183-0360B726B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E45C-F2D3-63E6-57A1-D0CE95E1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8E4C-F565-8EFE-A666-A68BB537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C96D-3CB8-9499-9CCC-AC34B4CF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93116-ED51-FB06-F8FC-BA27660D8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9D6D3-E0D7-55F8-C5D1-53566B94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5352-894D-5B9D-BA65-DD987E82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ED0F-1CC8-FAC1-2BD4-602CAE8E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30F8-EAA0-7859-B396-2AAA092C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4E25-BA56-E80A-402E-D2028671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6AF5-C926-1548-2489-81C06EAC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B4E7-DCFE-1AB9-BB46-4024355E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9D35-BDA0-8BFD-4ACD-ADB034A2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6A3B-E84A-E4BA-7010-83C5115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EC78-0D67-E33A-5248-C6C18BB6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C2AF-4A9C-DC35-B244-B10E308A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3DDE-93CF-6B35-9F06-F4FC3E52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4780-7F52-A7D1-CFF1-475B5197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C3DA-63B2-886E-29EC-C9F33124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41CD-D02C-520A-B60B-2DBD9B1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D9DB-92DA-D037-6C56-39B206890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4DE37-2063-BA70-3260-88A9F56F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6FCA-4FBF-9F38-7296-9FB6ADB3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C62-B6AE-F8AE-1963-4E13060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8898-167D-AD21-53D7-84C9CE3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920B-BDDF-D20F-EFC3-49225D6B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53348-64B4-0F27-2B04-CDA2DEC6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8D37D-D496-ACD5-A1A4-A3FB4A0C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5515-F17A-B89D-F315-CA0C63D98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1844D-E441-A569-3E99-EE867134C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51379-00BA-9A7F-092D-663C7178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E39FA-B5EC-4E02-5077-DCA9D051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48FB4-323F-E32A-1348-16BC91F2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8335-2F5F-7353-AB5E-180D11ED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71206-3720-3857-F876-E461F17C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B538-9A2D-7C3C-B4B3-9FE28A39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2C60C-58DA-90AF-4898-E611CE9F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E9C33-318E-4B64-8BE9-AA98125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40EA2-7493-8B47-73E3-D42FA567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562D-09B6-C41D-725D-8C20B90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5726-4812-94D9-22B1-6FA2A5BD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1D9E-8F0A-CF53-44D5-FEC05BBA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5F56-2176-1285-B0E2-A6A32BCF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4AA8-17C6-596C-4825-429760D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18B9-9A19-6FA7-264C-CB35D252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99E7-062C-BF57-C455-F4D3ADB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7C12-C56D-06CA-6179-D4EB3E86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317D2-3CAC-39BF-09CF-00F46C257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FF07-FD22-CE56-0AAA-12174A2D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C73E-02E2-0187-F2BB-4E06BE55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8BA8-8EA9-4CD9-239C-2FDC3269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51AB-FFF6-F681-C4D9-79C928AE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F2B6F-B887-929A-A702-049034C9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C632-7528-8924-2C7D-92D3EE20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CF51-B3A5-7291-2A96-E05847A77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850AE-03B1-F34E-9B66-7238A09842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769D-108C-B465-1800-9E034FB21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92CC-9AED-962F-A28A-AF87BD053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2938A-AF76-7C42-876C-7406624F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323E09D7-3239-BC6F-A930-2DDE1B97E302}"/>
              </a:ext>
            </a:extLst>
          </p:cNvPr>
          <p:cNvSpPr/>
          <p:nvPr/>
        </p:nvSpPr>
        <p:spPr>
          <a:xfrm>
            <a:off x="583043" y="3062174"/>
            <a:ext cx="2062081" cy="82729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53CB4-EE89-7D38-EF23-A11CB4BAEA88}"/>
              </a:ext>
            </a:extLst>
          </p:cNvPr>
          <p:cNvSpPr txBox="1"/>
          <p:nvPr/>
        </p:nvSpPr>
        <p:spPr>
          <a:xfrm>
            <a:off x="509579" y="3155509"/>
            <a:ext cx="1834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CFD60AF-F7E5-601E-C043-E8CB26C8ABC4}"/>
              </a:ext>
            </a:extLst>
          </p:cNvPr>
          <p:cNvSpPr/>
          <p:nvPr/>
        </p:nvSpPr>
        <p:spPr>
          <a:xfrm>
            <a:off x="901399" y="2382996"/>
            <a:ext cx="1467834" cy="82729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F0CAD-FC9E-BCA4-D114-795850E9C010}"/>
              </a:ext>
            </a:extLst>
          </p:cNvPr>
          <p:cNvSpPr txBox="1"/>
          <p:nvPr/>
        </p:nvSpPr>
        <p:spPr>
          <a:xfrm>
            <a:off x="1216212" y="2320577"/>
            <a:ext cx="120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6FF767-1003-CE05-13F4-820379349981}"/>
              </a:ext>
            </a:extLst>
          </p:cNvPr>
          <p:cNvSpPr/>
          <p:nvPr/>
        </p:nvSpPr>
        <p:spPr>
          <a:xfrm>
            <a:off x="1055637" y="2679519"/>
            <a:ext cx="168676" cy="2394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603FD6-F170-C18B-F519-85155E865932}"/>
              </a:ext>
            </a:extLst>
          </p:cNvPr>
          <p:cNvSpPr/>
          <p:nvPr/>
        </p:nvSpPr>
        <p:spPr>
          <a:xfrm>
            <a:off x="1296930" y="2874186"/>
            <a:ext cx="168676" cy="2394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A264D7-DF14-8534-07A1-09CE85FAF161}"/>
              </a:ext>
            </a:extLst>
          </p:cNvPr>
          <p:cNvSpPr/>
          <p:nvPr/>
        </p:nvSpPr>
        <p:spPr>
          <a:xfrm>
            <a:off x="1618875" y="2780640"/>
            <a:ext cx="168676" cy="2394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E04319-AB6B-B1F0-27A0-4043EB7E4675}"/>
              </a:ext>
            </a:extLst>
          </p:cNvPr>
          <p:cNvSpPr/>
          <p:nvPr/>
        </p:nvSpPr>
        <p:spPr>
          <a:xfrm>
            <a:off x="1922714" y="2905231"/>
            <a:ext cx="168676" cy="2394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2BE0D-A2C4-687A-9DAA-81E0117E0CDE}"/>
              </a:ext>
            </a:extLst>
          </p:cNvPr>
          <p:cNvSpPr/>
          <p:nvPr/>
        </p:nvSpPr>
        <p:spPr>
          <a:xfrm>
            <a:off x="2161976" y="2664648"/>
            <a:ext cx="168676" cy="2394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black and white symbol with a graph&#10;&#10;Description automatically generated">
            <a:extLst>
              <a:ext uri="{FF2B5EF4-FFF2-40B4-BE49-F238E27FC236}">
                <a16:creationId xmlns:a16="http://schemas.microsoft.com/office/drawing/2014/main" id="{BBAECD4A-8E73-C32B-F1AD-B3842CE8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4" y="4200267"/>
            <a:ext cx="883018" cy="854053"/>
          </a:xfrm>
          <a:prstGeom prst="rect">
            <a:avLst/>
          </a:prstGeom>
        </p:spPr>
      </p:pic>
      <p:pic>
        <p:nvPicPr>
          <p:cNvPr id="15" name="Picture 14" descr="A logo with purple letters&#10;&#10;Description automatically generated">
            <a:extLst>
              <a:ext uri="{FF2B5EF4-FFF2-40B4-BE49-F238E27FC236}">
                <a16:creationId xmlns:a16="http://schemas.microsoft.com/office/drawing/2014/main" id="{7A4F3271-1574-B834-B7BC-25782CD5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54" y="4129165"/>
            <a:ext cx="1994396" cy="5598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A224AA-83AC-48BA-090E-B528A040747F}"/>
              </a:ext>
            </a:extLst>
          </p:cNvPr>
          <p:cNvSpPr/>
          <p:nvPr/>
        </p:nvSpPr>
        <p:spPr>
          <a:xfrm>
            <a:off x="3554775" y="2874185"/>
            <a:ext cx="2473163" cy="1814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any mention of a rare disease or one of its synonyms from: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1-The source of data: Title, PHRS, abstract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2-Sentences  not in the past tense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Sentences  without negation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E1BB83-37A3-B8DE-F71C-09A37FCA0EED}"/>
              </a:ext>
            </a:extLst>
          </p:cNvPr>
          <p:cNvCxnSpPr>
            <a:cxnSpLocks/>
          </p:cNvCxnSpPr>
          <p:nvPr/>
        </p:nvCxnSpPr>
        <p:spPr>
          <a:xfrm>
            <a:off x="2734322" y="3210287"/>
            <a:ext cx="820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09D455-A323-7BF8-3F1A-E286E9280D0F}"/>
              </a:ext>
            </a:extLst>
          </p:cNvPr>
          <p:cNvCxnSpPr>
            <a:cxnSpLocks/>
          </p:cNvCxnSpPr>
          <p:nvPr/>
        </p:nvCxnSpPr>
        <p:spPr>
          <a:xfrm>
            <a:off x="2824578" y="4516784"/>
            <a:ext cx="730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C03847-FE28-C7B6-2A19-D9F35CDF83AD}"/>
              </a:ext>
            </a:extLst>
          </p:cNvPr>
          <p:cNvCxnSpPr>
            <a:cxnSpLocks/>
          </p:cNvCxnSpPr>
          <p:nvPr/>
        </p:nvCxnSpPr>
        <p:spPr>
          <a:xfrm>
            <a:off x="6027938" y="3708916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FA433D-67D6-A7B8-41DF-8CF60F7414AE}"/>
              </a:ext>
            </a:extLst>
          </p:cNvPr>
          <p:cNvSpPr/>
          <p:nvPr/>
        </p:nvSpPr>
        <p:spPr>
          <a:xfrm>
            <a:off x="6434703" y="3365196"/>
            <a:ext cx="2637414" cy="1317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Confidence score: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Semantic similarity: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8133F0-B78D-C86A-4853-7E3EE0F2968F}"/>
              </a:ext>
            </a:extLst>
          </p:cNvPr>
          <p:cNvSpPr txBox="1"/>
          <p:nvPr/>
        </p:nvSpPr>
        <p:spPr>
          <a:xfrm>
            <a:off x="6957364" y="1790711"/>
            <a:ext cx="748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48AD7-2DBD-8D8E-5606-A70D971B086E}"/>
              </a:ext>
            </a:extLst>
          </p:cNvPr>
          <p:cNvSpPr txBox="1"/>
          <p:nvPr/>
        </p:nvSpPr>
        <p:spPr>
          <a:xfrm>
            <a:off x="7775686" y="1790711"/>
            <a:ext cx="1158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48AB6-3AB8-FFF9-64AF-EA1A40B94114}"/>
              </a:ext>
            </a:extLst>
          </p:cNvPr>
          <p:cNvSpPr/>
          <p:nvPr/>
        </p:nvSpPr>
        <p:spPr>
          <a:xfrm>
            <a:off x="6189951" y="2519464"/>
            <a:ext cx="3435643" cy="464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Finetuning </a:t>
            </a:r>
            <a:r>
              <a:rPr lang="en-US" sz="14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F0502020204030204" pitchFamily="2" charset="0"/>
                <a:cs typeface="Times New Roman" panose="02020603050405020304" pitchFamily="18" charset="0"/>
              </a:rPr>
              <a:t>BiomedBERT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for semantic similarity task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B35825-D2F9-65F7-F2A5-68B54DCC3104}"/>
              </a:ext>
            </a:extLst>
          </p:cNvPr>
          <p:cNvCxnSpPr>
            <a:cxnSpLocks/>
          </p:cNvCxnSpPr>
          <p:nvPr/>
        </p:nvCxnSpPr>
        <p:spPr>
          <a:xfrm>
            <a:off x="7590397" y="3009536"/>
            <a:ext cx="0" cy="310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16D15B-2E34-C691-2300-7F5994BB1C0F}"/>
              </a:ext>
            </a:extLst>
          </p:cNvPr>
          <p:cNvCxnSpPr>
            <a:cxnSpLocks/>
          </p:cNvCxnSpPr>
          <p:nvPr/>
        </p:nvCxnSpPr>
        <p:spPr>
          <a:xfrm>
            <a:off x="6236873" y="2081564"/>
            <a:ext cx="0" cy="4443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EDBD19-FEE6-698B-959F-A12DA7308F44}"/>
              </a:ext>
            </a:extLst>
          </p:cNvPr>
          <p:cNvCxnSpPr>
            <a:cxnSpLocks/>
          </p:cNvCxnSpPr>
          <p:nvPr/>
        </p:nvCxnSpPr>
        <p:spPr>
          <a:xfrm>
            <a:off x="7154141" y="2081564"/>
            <a:ext cx="0" cy="4443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03D1B4C-19E3-CFEF-19A2-37245AAF1954}"/>
              </a:ext>
            </a:extLst>
          </p:cNvPr>
          <p:cNvSpPr txBox="1"/>
          <p:nvPr/>
        </p:nvSpPr>
        <p:spPr>
          <a:xfrm>
            <a:off x="8185556" y="2101846"/>
            <a:ext cx="76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 disease</a:t>
            </a: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099720-93A8-7D72-ABCC-E6B8B6C0F3A1}"/>
              </a:ext>
            </a:extLst>
          </p:cNvPr>
          <p:cNvSpPr txBox="1"/>
          <p:nvPr/>
        </p:nvSpPr>
        <p:spPr>
          <a:xfrm>
            <a:off x="5032949" y="1790287"/>
            <a:ext cx="1813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STS Benchmark data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D4FADB-BEAA-B2EB-AD9B-8D8C0912D8FA}"/>
              </a:ext>
            </a:extLst>
          </p:cNvPr>
          <p:cNvSpPr txBox="1"/>
          <p:nvPr/>
        </p:nvSpPr>
        <p:spPr>
          <a:xfrm>
            <a:off x="7151360" y="2112625"/>
            <a:ext cx="80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 disease</a:t>
            </a: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E16C65-880F-0FF5-D345-377EA38FB512}"/>
              </a:ext>
            </a:extLst>
          </p:cNvPr>
          <p:cNvCxnSpPr>
            <a:cxnSpLocks/>
          </p:cNvCxnSpPr>
          <p:nvPr/>
        </p:nvCxnSpPr>
        <p:spPr>
          <a:xfrm>
            <a:off x="8215841" y="2081564"/>
            <a:ext cx="0" cy="4443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C8757C-EDB8-119B-E62B-4525BA5BF64D}"/>
              </a:ext>
            </a:extLst>
          </p:cNvPr>
          <p:cNvSpPr txBox="1"/>
          <p:nvPr/>
        </p:nvSpPr>
        <p:spPr>
          <a:xfrm>
            <a:off x="6206370" y="2112625"/>
            <a:ext cx="115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 non-medical domain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FD2213-DD15-E94E-6DE4-2F3DA4FAE470}"/>
              </a:ext>
            </a:extLst>
          </p:cNvPr>
          <p:cNvCxnSpPr>
            <a:cxnSpLocks/>
          </p:cNvCxnSpPr>
          <p:nvPr/>
        </p:nvCxnSpPr>
        <p:spPr>
          <a:xfrm>
            <a:off x="9072117" y="3683093"/>
            <a:ext cx="197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A534F1-4A36-0449-986F-9E023D5E1145}"/>
              </a:ext>
            </a:extLst>
          </p:cNvPr>
          <p:cNvSpPr txBox="1"/>
          <p:nvPr/>
        </p:nvSpPr>
        <p:spPr>
          <a:xfrm>
            <a:off x="9184676" y="3382859"/>
            <a:ext cx="16945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{Rare disease-based projects: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(semantic similarity score 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confidence score)}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199185-8357-461F-6F43-30C14C036DBB}"/>
              </a:ext>
            </a:extLst>
          </p:cNvPr>
          <p:cNvSpPr txBox="1"/>
          <p:nvPr/>
        </p:nvSpPr>
        <p:spPr>
          <a:xfrm>
            <a:off x="9064525" y="1794069"/>
            <a:ext cx="1934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checked dataset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A453EF-1ECB-C8D3-2C1D-2F33F5904A1C}"/>
              </a:ext>
            </a:extLst>
          </p:cNvPr>
          <p:cNvCxnSpPr>
            <a:cxnSpLocks/>
          </p:cNvCxnSpPr>
          <p:nvPr/>
        </p:nvCxnSpPr>
        <p:spPr>
          <a:xfrm>
            <a:off x="9460865" y="2075118"/>
            <a:ext cx="0" cy="4443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5" name="Picture 64" descr="A black and white symbol with a graph&#10;&#10;Description automatically generated">
            <a:extLst>
              <a:ext uri="{FF2B5EF4-FFF2-40B4-BE49-F238E27FC236}">
                <a16:creationId xmlns:a16="http://schemas.microsoft.com/office/drawing/2014/main" id="{E51A9CEC-3353-7C48-D19D-BB6FCFA5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81" y="1805813"/>
            <a:ext cx="235950" cy="228210"/>
          </a:xfrm>
          <a:prstGeom prst="rect">
            <a:avLst/>
          </a:prstGeom>
        </p:spPr>
      </p:pic>
      <p:pic>
        <p:nvPicPr>
          <p:cNvPr id="66" name="Picture 65" descr="A black and white symbol with a graph&#10;&#10;Description automatically generated">
            <a:extLst>
              <a:ext uri="{FF2B5EF4-FFF2-40B4-BE49-F238E27FC236}">
                <a16:creationId xmlns:a16="http://schemas.microsoft.com/office/drawing/2014/main" id="{DF134999-60DE-D093-8496-38949E03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83" y="1829834"/>
            <a:ext cx="235950" cy="22821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7354738-4FCA-D539-A581-AAB5B8DE2AA2}"/>
              </a:ext>
            </a:extLst>
          </p:cNvPr>
          <p:cNvSpPr txBox="1"/>
          <p:nvPr/>
        </p:nvSpPr>
        <p:spPr>
          <a:xfrm>
            <a:off x="2682982" y="3191292"/>
            <a:ext cx="93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5D9577-B4AE-EC28-FD29-94694E87091D}"/>
              </a:ext>
            </a:extLst>
          </p:cNvPr>
          <p:cNvSpPr txBox="1"/>
          <p:nvPr/>
        </p:nvSpPr>
        <p:spPr>
          <a:xfrm>
            <a:off x="2753498" y="4490124"/>
            <a:ext cx="93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</a:p>
        </p:txBody>
      </p:sp>
      <p:pic>
        <p:nvPicPr>
          <p:cNvPr id="2" name="Picture 1" descr="A black and white symbol with a graph&#10;&#10;Description automatically generated">
            <a:extLst>
              <a:ext uri="{FF2B5EF4-FFF2-40B4-BE49-F238E27FC236}">
                <a16:creationId xmlns:a16="http://schemas.microsoft.com/office/drawing/2014/main" id="{27DD02DC-5921-22F5-01C4-254CE120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77" y="1831156"/>
            <a:ext cx="235950" cy="228210"/>
          </a:xfrm>
          <a:prstGeom prst="rect">
            <a:avLst/>
          </a:prstGeom>
        </p:spPr>
      </p:pic>
      <p:pic>
        <p:nvPicPr>
          <p:cNvPr id="3" name="Picture 2" descr="A black and white symbol with a graph&#10;&#10;Description automatically generated">
            <a:extLst>
              <a:ext uri="{FF2B5EF4-FFF2-40B4-BE49-F238E27FC236}">
                <a16:creationId xmlns:a16="http://schemas.microsoft.com/office/drawing/2014/main" id="{73FA5BEC-F99C-739A-A3FA-1A5F50D2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07" y="1832634"/>
            <a:ext cx="235950" cy="228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52D44-E3EA-2FF2-797C-FA98D88EA325}"/>
              </a:ext>
            </a:extLst>
          </p:cNvPr>
          <p:cNvSpPr txBox="1"/>
          <p:nvPr/>
        </p:nvSpPr>
        <p:spPr>
          <a:xfrm>
            <a:off x="9474137" y="2076723"/>
            <a:ext cx="1231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labeled with relevant or irrelevant </a:t>
            </a:r>
          </a:p>
        </p:txBody>
      </p:sp>
      <p:pic>
        <p:nvPicPr>
          <p:cNvPr id="21" name="Picture 20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9BEB5A6E-446C-47B1-FDB3-5AB9852A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211" y="3581170"/>
            <a:ext cx="2057207" cy="440622"/>
          </a:xfrm>
          <a:prstGeom prst="rect">
            <a:avLst/>
          </a:prstGeom>
        </p:spPr>
      </p:pic>
      <p:pic>
        <p:nvPicPr>
          <p:cNvPr id="24" name="Picture 23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DA32E7C-9AA5-2B73-156C-74D528463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211" y="4237766"/>
            <a:ext cx="2057207" cy="4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8080CF-5A71-7B8C-A86A-A9059A1F07F7}"/>
              </a:ext>
            </a:extLst>
          </p:cNvPr>
          <p:cNvCxnSpPr>
            <a:cxnSpLocks/>
          </p:cNvCxnSpPr>
          <p:nvPr/>
        </p:nvCxnSpPr>
        <p:spPr>
          <a:xfrm>
            <a:off x="1580225" y="1917577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4AC3FE-4B9F-EDBB-87DC-F974ED4667D5}"/>
              </a:ext>
            </a:extLst>
          </p:cNvPr>
          <p:cNvCxnSpPr>
            <a:cxnSpLocks/>
          </p:cNvCxnSpPr>
          <p:nvPr/>
        </p:nvCxnSpPr>
        <p:spPr>
          <a:xfrm>
            <a:off x="1599461" y="2167632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2FDDCC-8CC6-9272-68AB-6082CC7D4B50}"/>
              </a:ext>
            </a:extLst>
          </p:cNvPr>
          <p:cNvCxnSpPr>
            <a:cxnSpLocks/>
          </p:cNvCxnSpPr>
          <p:nvPr/>
        </p:nvCxnSpPr>
        <p:spPr>
          <a:xfrm>
            <a:off x="1627574" y="2426565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4542DC-DDC1-11D8-46E0-166601751312}"/>
              </a:ext>
            </a:extLst>
          </p:cNvPr>
          <p:cNvCxnSpPr>
            <a:cxnSpLocks/>
          </p:cNvCxnSpPr>
          <p:nvPr/>
        </p:nvCxnSpPr>
        <p:spPr>
          <a:xfrm>
            <a:off x="1637927" y="2721007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5FC20-BA06-2116-691C-65C000337046}"/>
              </a:ext>
            </a:extLst>
          </p:cNvPr>
          <p:cNvCxnSpPr>
            <a:cxnSpLocks/>
          </p:cNvCxnSpPr>
          <p:nvPr/>
        </p:nvCxnSpPr>
        <p:spPr>
          <a:xfrm>
            <a:off x="1648284" y="3015450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AEEC7C-BE6C-4522-01A8-B9BC34B97DFC}"/>
              </a:ext>
            </a:extLst>
          </p:cNvPr>
          <p:cNvCxnSpPr>
            <a:cxnSpLocks/>
          </p:cNvCxnSpPr>
          <p:nvPr/>
        </p:nvCxnSpPr>
        <p:spPr>
          <a:xfrm>
            <a:off x="1711906" y="3309893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13948-8558-FD81-2CB4-711B3F6420C4}"/>
              </a:ext>
            </a:extLst>
          </p:cNvPr>
          <p:cNvCxnSpPr>
            <a:cxnSpLocks/>
          </p:cNvCxnSpPr>
          <p:nvPr/>
        </p:nvCxnSpPr>
        <p:spPr>
          <a:xfrm>
            <a:off x="1722263" y="3622090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BCFDA3-3A07-7792-9FD4-0D4035474133}"/>
              </a:ext>
            </a:extLst>
          </p:cNvPr>
          <p:cNvCxnSpPr>
            <a:cxnSpLocks/>
          </p:cNvCxnSpPr>
          <p:nvPr/>
        </p:nvCxnSpPr>
        <p:spPr>
          <a:xfrm>
            <a:off x="1750374" y="3916534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351ADE-1502-A722-D79C-346B463D4ECA}"/>
              </a:ext>
            </a:extLst>
          </p:cNvPr>
          <p:cNvCxnSpPr>
            <a:cxnSpLocks/>
          </p:cNvCxnSpPr>
          <p:nvPr/>
        </p:nvCxnSpPr>
        <p:spPr>
          <a:xfrm>
            <a:off x="1787364" y="4246487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88C761-87D5-DF68-37B6-9A1CDAB365C3}"/>
              </a:ext>
            </a:extLst>
          </p:cNvPr>
          <p:cNvCxnSpPr>
            <a:cxnSpLocks/>
          </p:cNvCxnSpPr>
          <p:nvPr/>
        </p:nvCxnSpPr>
        <p:spPr>
          <a:xfrm>
            <a:off x="1779966" y="4585318"/>
            <a:ext cx="70222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FB438-77A6-9CFB-CF8E-A043EC1A5000}"/>
              </a:ext>
            </a:extLst>
          </p:cNvPr>
          <p:cNvSpPr/>
          <p:nvPr/>
        </p:nvSpPr>
        <p:spPr>
          <a:xfrm>
            <a:off x="3094790" y="1778212"/>
            <a:ext cx="163313" cy="3024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80422-7C12-7271-0F16-4A516A6E8178}"/>
              </a:ext>
            </a:extLst>
          </p:cNvPr>
          <p:cNvSpPr txBox="1"/>
          <p:nvPr/>
        </p:nvSpPr>
        <p:spPr>
          <a:xfrm>
            <a:off x="3178327" y="1620207"/>
            <a:ext cx="44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EC3B7-BDC8-CB2C-807F-EB33D5DAD3F4}"/>
              </a:ext>
            </a:extLst>
          </p:cNvPr>
          <p:cNvSpPr txBox="1"/>
          <p:nvPr/>
        </p:nvSpPr>
        <p:spPr>
          <a:xfrm>
            <a:off x="3206410" y="4570667"/>
            <a:ext cx="628095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DDD9C-6C11-7661-8976-66E7105868C1}"/>
              </a:ext>
            </a:extLst>
          </p:cNvPr>
          <p:cNvSpPr txBox="1"/>
          <p:nvPr/>
        </p:nvSpPr>
        <p:spPr>
          <a:xfrm>
            <a:off x="2448800" y="1748763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BF2D1-AA05-2F5F-FE19-315F11BC1918}"/>
              </a:ext>
            </a:extLst>
          </p:cNvPr>
          <p:cNvSpPr txBox="1"/>
          <p:nvPr/>
        </p:nvSpPr>
        <p:spPr>
          <a:xfrm>
            <a:off x="2424056" y="2277393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CA31B-98A5-32FF-CDCD-FEBCF9BCC9CB}"/>
              </a:ext>
            </a:extLst>
          </p:cNvPr>
          <p:cNvSpPr txBox="1"/>
          <p:nvPr/>
        </p:nvSpPr>
        <p:spPr>
          <a:xfrm>
            <a:off x="2431402" y="2583833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92B7-1F96-C775-76FC-5DA7C3DA14DD}"/>
              </a:ext>
            </a:extLst>
          </p:cNvPr>
          <p:cNvSpPr txBox="1"/>
          <p:nvPr/>
        </p:nvSpPr>
        <p:spPr>
          <a:xfrm>
            <a:off x="2434788" y="2034330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382C8A-7A54-EE0B-FF45-CA7A43EDE5A0}"/>
              </a:ext>
            </a:extLst>
          </p:cNvPr>
          <p:cNvSpPr txBox="1"/>
          <p:nvPr/>
        </p:nvSpPr>
        <p:spPr>
          <a:xfrm>
            <a:off x="2421001" y="2863172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F543D-30BB-0D3F-A64C-355022A240FA}"/>
              </a:ext>
            </a:extLst>
          </p:cNvPr>
          <p:cNvSpPr txBox="1"/>
          <p:nvPr/>
        </p:nvSpPr>
        <p:spPr>
          <a:xfrm>
            <a:off x="2419617" y="3163994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A585C-A15F-D648-67AA-2C73C0825C2E}"/>
              </a:ext>
            </a:extLst>
          </p:cNvPr>
          <p:cNvSpPr txBox="1"/>
          <p:nvPr/>
        </p:nvSpPr>
        <p:spPr>
          <a:xfrm>
            <a:off x="2423575" y="3440184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37C99E-897A-6F0E-32BA-9001D6D43669}"/>
              </a:ext>
            </a:extLst>
          </p:cNvPr>
          <p:cNvSpPr txBox="1"/>
          <p:nvPr/>
        </p:nvSpPr>
        <p:spPr>
          <a:xfrm>
            <a:off x="2416087" y="3763487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FE863-C4DA-EF9C-791E-17712E31A89E}"/>
              </a:ext>
            </a:extLst>
          </p:cNvPr>
          <p:cNvSpPr txBox="1"/>
          <p:nvPr/>
        </p:nvSpPr>
        <p:spPr>
          <a:xfrm>
            <a:off x="2423575" y="4073364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A40A45-501B-C3E2-C3ED-7AAB26F5217B}"/>
              </a:ext>
            </a:extLst>
          </p:cNvPr>
          <p:cNvSpPr txBox="1"/>
          <p:nvPr/>
        </p:nvSpPr>
        <p:spPr>
          <a:xfrm>
            <a:off x="2423575" y="4436815"/>
            <a:ext cx="79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40328E-581B-8A04-E6D2-28AEC49D4B95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3173572" y="3157041"/>
            <a:ext cx="516720" cy="6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704464-EBC2-8A49-7684-4316DE4D33D4}"/>
              </a:ext>
            </a:extLst>
          </p:cNvPr>
          <p:cNvSpPr txBox="1"/>
          <p:nvPr/>
        </p:nvSpPr>
        <p:spPr>
          <a:xfrm>
            <a:off x="3655529" y="2575069"/>
            <a:ext cx="992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TP=4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FP=1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F34F8-805F-E24E-DDE4-EFE61CB297ED}"/>
              </a:ext>
            </a:extLst>
          </p:cNvPr>
          <p:cNvSpPr txBox="1"/>
          <p:nvPr/>
        </p:nvSpPr>
        <p:spPr>
          <a:xfrm>
            <a:off x="3609535" y="3429647"/>
            <a:ext cx="18036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TN=4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FN=1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percentage= 0.1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  0.8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05ADB-A173-137A-2DA9-3CA46807B7CB}"/>
              </a:ext>
            </a:extLst>
          </p:cNvPr>
          <p:cNvSpPr txBox="1"/>
          <p:nvPr/>
        </p:nvSpPr>
        <p:spPr>
          <a:xfrm>
            <a:off x="3675818" y="3115131"/>
            <a:ext cx="1500199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79D3C-11AE-3C46-F618-6AF9271EBBE9}"/>
              </a:ext>
            </a:extLst>
          </p:cNvPr>
          <p:cNvSpPr/>
          <p:nvPr/>
        </p:nvSpPr>
        <p:spPr>
          <a:xfrm>
            <a:off x="3096652" y="3157041"/>
            <a:ext cx="153840" cy="1645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7C3CD8-5593-6A9D-F1E3-61C456536972}"/>
              </a:ext>
            </a:extLst>
          </p:cNvPr>
          <p:cNvSpPr/>
          <p:nvPr/>
        </p:nvSpPr>
        <p:spPr>
          <a:xfrm>
            <a:off x="5395591" y="1779689"/>
            <a:ext cx="163313" cy="3024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5CBEB-94D2-CB47-8AFB-3F3A164299E7}"/>
              </a:ext>
            </a:extLst>
          </p:cNvPr>
          <p:cNvSpPr txBox="1"/>
          <p:nvPr/>
        </p:nvSpPr>
        <p:spPr>
          <a:xfrm>
            <a:off x="5479128" y="1621684"/>
            <a:ext cx="44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5F2442-949D-7E54-B0D0-0537B8250795}"/>
              </a:ext>
            </a:extLst>
          </p:cNvPr>
          <p:cNvSpPr txBox="1"/>
          <p:nvPr/>
        </p:nvSpPr>
        <p:spPr>
          <a:xfrm>
            <a:off x="5507211" y="4572144"/>
            <a:ext cx="628095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89A994-C745-7A09-E5B5-1FD357B51E9D}"/>
              </a:ext>
            </a:extLst>
          </p:cNvPr>
          <p:cNvCxnSpPr>
            <a:cxnSpLocks/>
          </p:cNvCxnSpPr>
          <p:nvPr/>
        </p:nvCxnSpPr>
        <p:spPr>
          <a:xfrm>
            <a:off x="5395591" y="2342107"/>
            <a:ext cx="592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A658D-4884-0FA3-00BA-2EE2A4465889}"/>
              </a:ext>
            </a:extLst>
          </p:cNvPr>
          <p:cNvSpPr txBox="1"/>
          <p:nvPr/>
        </p:nvSpPr>
        <p:spPr>
          <a:xfrm>
            <a:off x="5901305" y="1785994"/>
            <a:ext cx="992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TP=2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FP=0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7DD2C3-2B4E-E5E1-FACF-8B7B6385BA44}"/>
              </a:ext>
            </a:extLst>
          </p:cNvPr>
          <p:cNvSpPr txBox="1"/>
          <p:nvPr/>
        </p:nvSpPr>
        <p:spPr>
          <a:xfrm>
            <a:off x="5892781" y="2610744"/>
            <a:ext cx="18036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TN=5</a:t>
            </a: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FN=3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percentage= 0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  0.7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EBA50-20EF-03B2-077D-6E89372CB6CB}"/>
              </a:ext>
            </a:extLst>
          </p:cNvPr>
          <p:cNvSpPr txBox="1"/>
          <p:nvPr/>
        </p:nvSpPr>
        <p:spPr>
          <a:xfrm>
            <a:off x="5972964" y="2292159"/>
            <a:ext cx="1500199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0.82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341061-B729-4B64-B50D-E9BAAF8163DB}"/>
              </a:ext>
            </a:extLst>
          </p:cNvPr>
          <p:cNvSpPr/>
          <p:nvPr/>
        </p:nvSpPr>
        <p:spPr>
          <a:xfrm>
            <a:off x="5397453" y="2342108"/>
            <a:ext cx="182042" cy="2462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C7CA44-206C-D152-1E1B-751EDAFC0464}"/>
              </a:ext>
            </a:extLst>
          </p:cNvPr>
          <p:cNvSpPr txBox="1"/>
          <p:nvPr/>
        </p:nvSpPr>
        <p:spPr>
          <a:xfrm>
            <a:off x="2370755" y="1255244"/>
            <a:ext cx="859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7AA362-9922-F52C-06F0-3FBD91386D02}"/>
              </a:ext>
            </a:extLst>
          </p:cNvPr>
          <p:cNvSpPr txBox="1"/>
          <p:nvPr/>
        </p:nvSpPr>
        <p:spPr>
          <a:xfrm>
            <a:off x="1444820" y="2002339"/>
            <a:ext cx="949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F885AF-CEA6-538A-D5C0-D616AE04918A}"/>
              </a:ext>
            </a:extLst>
          </p:cNvPr>
          <p:cNvSpPr txBox="1"/>
          <p:nvPr/>
        </p:nvSpPr>
        <p:spPr>
          <a:xfrm>
            <a:off x="1446299" y="2243518"/>
            <a:ext cx="957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0A31E0-2100-23B7-CDCB-C0FDC8B11231}"/>
              </a:ext>
            </a:extLst>
          </p:cNvPr>
          <p:cNvSpPr txBox="1"/>
          <p:nvPr/>
        </p:nvSpPr>
        <p:spPr>
          <a:xfrm>
            <a:off x="1428542" y="2500967"/>
            <a:ext cx="949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81B253-E208-8336-BA30-540AF63CF6D4}"/>
              </a:ext>
            </a:extLst>
          </p:cNvPr>
          <p:cNvSpPr txBox="1"/>
          <p:nvPr/>
        </p:nvSpPr>
        <p:spPr>
          <a:xfrm>
            <a:off x="1412263" y="2822045"/>
            <a:ext cx="965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51D922-90F7-8AF3-4FD0-EA9B4FEFC2F2}"/>
              </a:ext>
            </a:extLst>
          </p:cNvPr>
          <p:cNvSpPr txBox="1"/>
          <p:nvPr/>
        </p:nvSpPr>
        <p:spPr>
          <a:xfrm>
            <a:off x="1395984" y="3107611"/>
            <a:ext cx="981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D7C0C4-BDF1-AE09-551B-1108F2F8F389}"/>
              </a:ext>
            </a:extLst>
          </p:cNvPr>
          <p:cNvSpPr txBox="1"/>
          <p:nvPr/>
        </p:nvSpPr>
        <p:spPr>
          <a:xfrm>
            <a:off x="1406342" y="3428686"/>
            <a:ext cx="1215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FFE497-CED4-B9B8-BA32-DEAADDCCF204}"/>
              </a:ext>
            </a:extLst>
          </p:cNvPr>
          <p:cNvSpPr txBox="1"/>
          <p:nvPr/>
        </p:nvSpPr>
        <p:spPr>
          <a:xfrm>
            <a:off x="1398942" y="3732006"/>
            <a:ext cx="1215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736BA2-3141-3066-80A8-BBB2BC0B46F6}"/>
              </a:ext>
            </a:extLst>
          </p:cNvPr>
          <p:cNvSpPr txBox="1"/>
          <p:nvPr/>
        </p:nvSpPr>
        <p:spPr>
          <a:xfrm>
            <a:off x="1418178" y="4070839"/>
            <a:ext cx="1215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AD164C-7442-09B8-ACA0-327752A6DED2}"/>
              </a:ext>
            </a:extLst>
          </p:cNvPr>
          <p:cNvSpPr txBox="1"/>
          <p:nvPr/>
        </p:nvSpPr>
        <p:spPr>
          <a:xfrm>
            <a:off x="1410781" y="4427426"/>
            <a:ext cx="1215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41D52-CB84-26D6-1F76-CA2238897D22}"/>
              </a:ext>
            </a:extLst>
          </p:cNvPr>
          <p:cNvSpPr txBox="1"/>
          <p:nvPr/>
        </p:nvSpPr>
        <p:spPr>
          <a:xfrm>
            <a:off x="1444820" y="1753493"/>
            <a:ext cx="101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32937388-8283-625D-A513-AE8D9F323EF5}"/>
              </a:ext>
            </a:extLst>
          </p:cNvPr>
          <p:cNvSpPr/>
          <p:nvPr/>
        </p:nvSpPr>
        <p:spPr>
          <a:xfrm rot="5400000">
            <a:off x="4097779" y="414173"/>
            <a:ext cx="510878" cy="2210636"/>
          </a:xfrm>
          <a:prstGeom prst="leftBrace">
            <a:avLst>
              <a:gd name="adj1" fmla="val 90176"/>
              <a:gd name="adj2" fmla="val 508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27A1D5-D1D4-B8E0-00CC-6BE1819A5CAC}"/>
              </a:ext>
            </a:extLst>
          </p:cNvPr>
          <p:cNvSpPr txBox="1"/>
          <p:nvPr/>
        </p:nvSpPr>
        <p:spPr>
          <a:xfrm>
            <a:off x="2696863" y="929455"/>
            <a:ext cx="3902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similarity score/ Confidence score</a:t>
            </a:r>
          </a:p>
        </p:txBody>
      </p:sp>
    </p:spTree>
    <p:extLst>
      <p:ext uri="{BB962C8B-B14F-4D97-AF65-F5344CB8AC3E}">
        <p14:creationId xmlns:p14="http://schemas.microsoft.com/office/powerpoint/2010/main" val="403654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186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Qian (NIH/NCATS) [E]</dc:creator>
  <cp:lastModifiedBy>Valinejad, Jaber (NIH/NCATS) [C]</cp:lastModifiedBy>
  <cp:revision>26</cp:revision>
  <dcterms:created xsi:type="dcterms:W3CDTF">2024-02-15T20:09:14Z</dcterms:created>
  <dcterms:modified xsi:type="dcterms:W3CDTF">2025-03-13T02:51:36Z</dcterms:modified>
</cp:coreProperties>
</file>