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5_1C081F65.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Lst>
  <p:notesMasterIdLst>
    <p:notesMasterId r:id="rId3"/>
  </p:notesMasterIdLst>
  <p:handoutMasterIdLst>
    <p:handoutMasterId r:id="rId4"/>
  </p:handoutMasterIdLst>
  <p:sldIdLst>
    <p:sldId id="261" r:id="rId2"/>
  </p:sldIdLst>
  <p:sldSz cx="38404800" cy="32918400"/>
  <p:notesSz cx="81838800" cy="81838800"/>
  <p:defaultTextStyle>
    <a:defPPr>
      <a:defRPr lang="en-US"/>
    </a:defPPr>
    <a:lvl1pPr algn="l" rtl="0" eaLnBrk="0" fontAlgn="base" hangingPunct="0">
      <a:spcBef>
        <a:spcPct val="0"/>
      </a:spcBef>
      <a:spcAft>
        <a:spcPct val="0"/>
      </a:spcAft>
      <a:defRPr sz="2300" b="1" kern="1200">
        <a:solidFill>
          <a:schemeClr val="tx1"/>
        </a:solidFill>
        <a:latin typeface="Arial" charset="0"/>
        <a:ea typeface="+mn-ea"/>
        <a:cs typeface="+mn-cs"/>
      </a:defRPr>
    </a:lvl1pPr>
    <a:lvl2pPr marL="446547" algn="l" rtl="0" eaLnBrk="0" fontAlgn="base" hangingPunct="0">
      <a:spcBef>
        <a:spcPct val="0"/>
      </a:spcBef>
      <a:spcAft>
        <a:spcPct val="0"/>
      </a:spcAft>
      <a:defRPr sz="2300" b="1" kern="1200">
        <a:solidFill>
          <a:schemeClr val="tx1"/>
        </a:solidFill>
        <a:latin typeface="Arial" charset="0"/>
        <a:ea typeface="+mn-ea"/>
        <a:cs typeface="+mn-cs"/>
      </a:defRPr>
    </a:lvl2pPr>
    <a:lvl3pPr marL="893094" algn="l" rtl="0" eaLnBrk="0" fontAlgn="base" hangingPunct="0">
      <a:spcBef>
        <a:spcPct val="0"/>
      </a:spcBef>
      <a:spcAft>
        <a:spcPct val="0"/>
      </a:spcAft>
      <a:defRPr sz="2300" b="1" kern="1200">
        <a:solidFill>
          <a:schemeClr val="tx1"/>
        </a:solidFill>
        <a:latin typeface="Arial" charset="0"/>
        <a:ea typeface="+mn-ea"/>
        <a:cs typeface="+mn-cs"/>
      </a:defRPr>
    </a:lvl3pPr>
    <a:lvl4pPr marL="1339642" algn="l" rtl="0" eaLnBrk="0" fontAlgn="base" hangingPunct="0">
      <a:spcBef>
        <a:spcPct val="0"/>
      </a:spcBef>
      <a:spcAft>
        <a:spcPct val="0"/>
      </a:spcAft>
      <a:defRPr sz="2300" b="1" kern="1200">
        <a:solidFill>
          <a:schemeClr val="tx1"/>
        </a:solidFill>
        <a:latin typeface="Arial" charset="0"/>
        <a:ea typeface="+mn-ea"/>
        <a:cs typeface="+mn-cs"/>
      </a:defRPr>
    </a:lvl4pPr>
    <a:lvl5pPr marL="1786189" algn="l" rtl="0" eaLnBrk="0" fontAlgn="base" hangingPunct="0">
      <a:spcBef>
        <a:spcPct val="0"/>
      </a:spcBef>
      <a:spcAft>
        <a:spcPct val="0"/>
      </a:spcAft>
      <a:defRPr sz="2300" b="1" kern="1200">
        <a:solidFill>
          <a:schemeClr val="tx1"/>
        </a:solidFill>
        <a:latin typeface="Arial" charset="0"/>
        <a:ea typeface="+mn-ea"/>
        <a:cs typeface="+mn-cs"/>
      </a:defRPr>
    </a:lvl5pPr>
    <a:lvl6pPr marL="2232736" algn="l" defTabSz="893094" rtl="0" eaLnBrk="1" latinLnBrk="0" hangingPunct="1">
      <a:defRPr sz="2300" b="1" kern="1200">
        <a:solidFill>
          <a:schemeClr val="tx1"/>
        </a:solidFill>
        <a:latin typeface="Arial" charset="0"/>
        <a:ea typeface="+mn-ea"/>
        <a:cs typeface="+mn-cs"/>
      </a:defRPr>
    </a:lvl6pPr>
    <a:lvl7pPr marL="2679283" algn="l" defTabSz="893094" rtl="0" eaLnBrk="1" latinLnBrk="0" hangingPunct="1">
      <a:defRPr sz="2300" b="1" kern="1200">
        <a:solidFill>
          <a:schemeClr val="tx1"/>
        </a:solidFill>
        <a:latin typeface="Arial" charset="0"/>
        <a:ea typeface="+mn-ea"/>
        <a:cs typeface="+mn-cs"/>
      </a:defRPr>
    </a:lvl7pPr>
    <a:lvl8pPr marL="3125831" algn="l" defTabSz="893094" rtl="0" eaLnBrk="1" latinLnBrk="0" hangingPunct="1">
      <a:defRPr sz="2300" b="1" kern="1200">
        <a:solidFill>
          <a:schemeClr val="tx1"/>
        </a:solidFill>
        <a:latin typeface="Arial" charset="0"/>
        <a:ea typeface="+mn-ea"/>
        <a:cs typeface="+mn-cs"/>
      </a:defRPr>
    </a:lvl8pPr>
    <a:lvl9pPr marL="3572378" algn="l" defTabSz="893094" rtl="0" eaLnBrk="1" latinLnBrk="0" hangingPunct="1">
      <a:defRPr sz="23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0736" userDrawn="1">
          <p15:clr>
            <a:srgbClr val="A4A3A4"/>
          </p15:clr>
        </p15:guide>
        <p15:guide id="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BE0BA28-41FE-4D9B-A750-67B844306ADB}" name="Zhu, Qian (NIH/NCATS) [E]" initials="" userId="S::zhuqn@nih.gov::4568ebc0-15ff-42f5-97ea-91fc0e1a3c4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015E70"/>
    <a:srgbClr val="642F6C"/>
    <a:srgbClr val="003494"/>
    <a:srgbClr val="003595"/>
    <a:srgbClr val="0A4760"/>
    <a:srgbClr val="29657E"/>
    <a:srgbClr val="62AAC7"/>
    <a:srgbClr val="4098BB"/>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875" autoAdjust="0"/>
    <p:restoredTop sz="93447" autoAdjust="0"/>
  </p:normalViewPr>
  <p:slideViewPr>
    <p:cSldViewPr>
      <p:cViewPr>
        <p:scale>
          <a:sx n="11" d="100"/>
          <a:sy n="11" d="100"/>
        </p:scale>
        <p:origin x="2404" y="564"/>
      </p:cViewPr>
      <p:guideLst>
        <p:guide orient="horz" pos="20736"/>
        <p:guide/>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8/10/relationships/authors" Target="authors.xml"/></Relationships>
</file>

<file path=ppt/comments/modernComment_105_1C081F65.xml><?xml version="1.0" encoding="utf-8"?>
<p188:cmLst xmlns:a="http://schemas.openxmlformats.org/drawingml/2006/main" xmlns:r="http://schemas.openxmlformats.org/officeDocument/2006/relationships" xmlns:p188="http://schemas.microsoft.com/office/powerpoint/2018/8/main">
  <p188:cm id="{9C0848C6-87E8-8649-8E58-3A6465D21FE6}" authorId="{6BE0BA28-41FE-4D9B-A750-67B844306ADB}" created="2025-02-18T19:21:43.299">
    <ac:deMkLst xmlns:ac="http://schemas.microsoft.com/office/drawing/2013/main/command">
      <pc:docMk xmlns:pc="http://schemas.microsoft.com/office/powerpoint/2013/main/command"/>
      <pc:sldMk xmlns:pc="http://schemas.microsoft.com/office/powerpoint/2013/main/command" cId="470294373" sldId="261"/>
      <ac:spMk id="26" creationId="{DDE6667F-8D63-8B3A-A091-28E4E2E936EF}"/>
    </ac:deMkLst>
    <p188:txBody>
      <a:bodyPr/>
      <a:lstStyle/>
      <a:p>
        <a:r>
          <a:rPr lang="en-US"/>
          <a:t>Those are summarized expertise?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6" y="0"/>
            <a:ext cx="35470897" cy="4094736"/>
          </a:xfrm>
          <a:prstGeom prst="rect">
            <a:avLst/>
          </a:prstGeom>
          <a:noFill/>
          <a:ln w="9525">
            <a:noFill/>
            <a:miter lim="800000"/>
            <a:headEnd/>
            <a:tailEnd/>
          </a:ln>
          <a:effectLst/>
        </p:spPr>
        <p:txBody>
          <a:bodyPr vert="horz" wrap="square" lIns="935176" tIns="467593" rIns="935176" bIns="467593" numCol="1" anchor="t" anchorCtr="0" compatLnSpc="1">
            <a:prstTxWarp prst="textNoShape">
              <a:avLst/>
            </a:prstTxWarp>
          </a:bodyPr>
          <a:lstStyle>
            <a:lvl1pPr defTabSz="9352638">
              <a:defRPr sz="11600"/>
            </a:lvl1pPr>
          </a:lstStyle>
          <a:p>
            <a:endParaRPr lang="en-US"/>
          </a:p>
        </p:txBody>
      </p:sp>
      <p:sp>
        <p:nvSpPr>
          <p:cNvPr id="4099" name="Rectangle 1027"/>
          <p:cNvSpPr>
            <a:spLocks noGrp="1" noChangeArrowheads="1"/>
          </p:cNvSpPr>
          <p:nvPr>
            <p:ph type="dt" sz="quarter" idx="1"/>
          </p:nvPr>
        </p:nvSpPr>
        <p:spPr bwMode="auto">
          <a:xfrm>
            <a:off x="46367920" y="0"/>
            <a:ext cx="35470897" cy="4094736"/>
          </a:xfrm>
          <a:prstGeom prst="rect">
            <a:avLst/>
          </a:prstGeom>
          <a:noFill/>
          <a:ln w="9525">
            <a:noFill/>
            <a:miter lim="800000"/>
            <a:headEnd/>
            <a:tailEnd/>
          </a:ln>
          <a:effectLst/>
        </p:spPr>
        <p:txBody>
          <a:bodyPr vert="horz" wrap="square" lIns="935176" tIns="467593" rIns="935176" bIns="467593" numCol="1" anchor="t" anchorCtr="0" compatLnSpc="1">
            <a:prstTxWarp prst="textNoShape">
              <a:avLst/>
            </a:prstTxWarp>
          </a:bodyPr>
          <a:lstStyle>
            <a:lvl1pPr algn="r" defTabSz="9352638">
              <a:defRPr sz="11600"/>
            </a:lvl1pPr>
          </a:lstStyle>
          <a:p>
            <a:endParaRPr lang="en-US"/>
          </a:p>
        </p:txBody>
      </p:sp>
      <p:sp>
        <p:nvSpPr>
          <p:cNvPr id="4100" name="Rectangle 1028"/>
          <p:cNvSpPr>
            <a:spLocks noGrp="1" noChangeArrowheads="1"/>
          </p:cNvSpPr>
          <p:nvPr>
            <p:ph type="ftr" sz="quarter" idx="2"/>
          </p:nvPr>
        </p:nvSpPr>
        <p:spPr bwMode="auto">
          <a:xfrm>
            <a:off x="6" y="77744077"/>
            <a:ext cx="35470897" cy="4094727"/>
          </a:xfrm>
          <a:prstGeom prst="rect">
            <a:avLst/>
          </a:prstGeom>
          <a:noFill/>
          <a:ln w="9525">
            <a:noFill/>
            <a:miter lim="800000"/>
            <a:headEnd/>
            <a:tailEnd/>
          </a:ln>
          <a:effectLst/>
        </p:spPr>
        <p:txBody>
          <a:bodyPr vert="horz" wrap="square" lIns="935176" tIns="467593" rIns="935176" bIns="467593" numCol="1" anchor="b" anchorCtr="0" compatLnSpc="1">
            <a:prstTxWarp prst="textNoShape">
              <a:avLst/>
            </a:prstTxWarp>
          </a:bodyPr>
          <a:lstStyle>
            <a:lvl1pPr defTabSz="9352638">
              <a:defRPr sz="11600"/>
            </a:lvl1pPr>
          </a:lstStyle>
          <a:p>
            <a:endParaRPr lang="en-US"/>
          </a:p>
        </p:txBody>
      </p:sp>
      <p:sp>
        <p:nvSpPr>
          <p:cNvPr id="4101" name="Rectangle 1029"/>
          <p:cNvSpPr>
            <a:spLocks noGrp="1" noChangeArrowheads="1"/>
          </p:cNvSpPr>
          <p:nvPr>
            <p:ph type="sldNum" sz="quarter" idx="3"/>
          </p:nvPr>
        </p:nvSpPr>
        <p:spPr bwMode="auto">
          <a:xfrm>
            <a:off x="46367920" y="77744077"/>
            <a:ext cx="35470897" cy="4094727"/>
          </a:xfrm>
          <a:prstGeom prst="rect">
            <a:avLst/>
          </a:prstGeom>
          <a:noFill/>
          <a:ln w="9525">
            <a:noFill/>
            <a:miter lim="800000"/>
            <a:headEnd/>
            <a:tailEnd/>
          </a:ln>
          <a:effectLst/>
        </p:spPr>
        <p:txBody>
          <a:bodyPr vert="horz" wrap="square" lIns="935176" tIns="467593" rIns="935176" bIns="467593" numCol="1" anchor="b" anchorCtr="0" compatLnSpc="1">
            <a:prstTxWarp prst="textNoShape">
              <a:avLst/>
            </a:prstTxWarp>
          </a:bodyPr>
          <a:lstStyle>
            <a:lvl1pPr algn="r" defTabSz="9352638">
              <a:defRPr sz="11600"/>
            </a:lvl1pPr>
          </a:lstStyle>
          <a:p>
            <a:fld id="{7F0FE9D4-E8C5-48AE-B8E8-6D15EDB27A74}" type="slidenum">
              <a:rPr lang="en-US"/>
              <a:pPr/>
              <a:t>‹#›</a:t>
            </a:fld>
            <a:endParaRPr lang="en-US"/>
          </a:p>
        </p:txBody>
      </p:sp>
    </p:spTree>
    <p:extLst>
      <p:ext uri="{BB962C8B-B14F-4D97-AF65-F5344CB8AC3E}">
        <p14:creationId xmlns:p14="http://schemas.microsoft.com/office/powerpoint/2010/main" val="2295780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6" y="0"/>
            <a:ext cx="35470897" cy="4094736"/>
          </a:xfrm>
          <a:prstGeom prst="rect">
            <a:avLst/>
          </a:prstGeom>
          <a:noFill/>
          <a:ln w="9525">
            <a:noFill/>
            <a:miter lim="800000"/>
            <a:headEnd/>
            <a:tailEnd/>
          </a:ln>
          <a:effectLst/>
        </p:spPr>
        <p:txBody>
          <a:bodyPr vert="horz" wrap="square" lIns="917740" tIns="458865" rIns="917740" bIns="458865" numCol="1" anchor="t" anchorCtr="0" compatLnSpc="1">
            <a:prstTxWarp prst="textNoShape">
              <a:avLst/>
            </a:prstTxWarp>
          </a:bodyPr>
          <a:lstStyle>
            <a:lvl1pPr>
              <a:defRPr sz="11600" b="0">
                <a:latin typeface="Times" pitchFamily="18" charset="0"/>
              </a:defRPr>
            </a:lvl1pPr>
          </a:lstStyle>
          <a:p>
            <a:endParaRPr lang="en-US"/>
          </a:p>
        </p:txBody>
      </p:sp>
      <p:sp>
        <p:nvSpPr>
          <p:cNvPr id="6147" name="Rectangle 3"/>
          <p:cNvSpPr>
            <a:spLocks noGrp="1" noChangeArrowheads="1"/>
          </p:cNvSpPr>
          <p:nvPr>
            <p:ph type="dt" idx="1"/>
          </p:nvPr>
        </p:nvSpPr>
        <p:spPr bwMode="auto">
          <a:xfrm>
            <a:off x="46349393" y="0"/>
            <a:ext cx="35470897" cy="4094736"/>
          </a:xfrm>
          <a:prstGeom prst="rect">
            <a:avLst/>
          </a:prstGeom>
          <a:noFill/>
          <a:ln w="9525">
            <a:noFill/>
            <a:miter lim="800000"/>
            <a:headEnd/>
            <a:tailEnd/>
          </a:ln>
          <a:effectLst/>
        </p:spPr>
        <p:txBody>
          <a:bodyPr vert="horz" wrap="square" lIns="917740" tIns="458865" rIns="917740" bIns="458865" numCol="1" anchor="t" anchorCtr="0" compatLnSpc="1">
            <a:prstTxWarp prst="textNoShape">
              <a:avLst/>
            </a:prstTxWarp>
          </a:bodyPr>
          <a:lstStyle>
            <a:lvl1pPr algn="r">
              <a:defRPr sz="11600" b="0">
                <a:latin typeface="Times" pitchFamily="18" charset="0"/>
              </a:defRPr>
            </a:lvl1pPr>
          </a:lstStyle>
          <a:p>
            <a:endParaRPr lang="en-US"/>
          </a:p>
        </p:txBody>
      </p:sp>
      <p:sp>
        <p:nvSpPr>
          <p:cNvPr id="6148" name="Rectangle 4"/>
          <p:cNvSpPr>
            <a:spLocks noGrp="1" noRot="1" noChangeAspect="1" noChangeArrowheads="1" noTextEdit="1"/>
          </p:cNvSpPr>
          <p:nvPr>
            <p:ph type="sldImg" idx="2"/>
          </p:nvPr>
        </p:nvSpPr>
        <p:spPr bwMode="auto">
          <a:xfrm>
            <a:off x="23017163" y="6129338"/>
            <a:ext cx="35804475" cy="3068955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8191303" y="38879026"/>
            <a:ext cx="65456217" cy="36824673"/>
          </a:xfrm>
          <a:prstGeom prst="rect">
            <a:avLst/>
          </a:prstGeom>
          <a:noFill/>
          <a:ln w="9525">
            <a:noFill/>
            <a:miter lim="800000"/>
            <a:headEnd/>
            <a:tailEnd/>
          </a:ln>
          <a:effectLst/>
        </p:spPr>
        <p:txBody>
          <a:bodyPr vert="horz" wrap="square" lIns="917740" tIns="458865" rIns="917740" bIns="45886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ftr" sz="quarter" idx="4"/>
          </p:nvPr>
        </p:nvSpPr>
        <p:spPr bwMode="auto">
          <a:xfrm>
            <a:off x="6" y="77730094"/>
            <a:ext cx="35470897" cy="4094736"/>
          </a:xfrm>
          <a:prstGeom prst="rect">
            <a:avLst/>
          </a:prstGeom>
          <a:noFill/>
          <a:ln w="9525">
            <a:noFill/>
            <a:miter lim="800000"/>
            <a:headEnd/>
            <a:tailEnd/>
          </a:ln>
          <a:effectLst/>
        </p:spPr>
        <p:txBody>
          <a:bodyPr vert="horz" wrap="square" lIns="917740" tIns="458865" rIns="917740" bIns="458865" numCol="1" anchor="b" anchorCtr="0" compatLnSpc="1">
            <a:prstTxWarp prst="textNoShape">
              <a:avLst/>
            </a:prstTxWarp>
          </a:bodyPr>
          <a:lstStyle>
            <a:lvl1pPr>
              <a:defRPr sz="11600" b="0">
                <a:latin typeface="Times" pitchFamily="18" charset="0"/>
              </a:defRPr>
            </a:lvl1pPr>
          </a:lstStyle>
          <a:p>
            <a:endParaRPr lang="en-US"/>
          </a:p>
        </p:txBody>
      </p:sp>
      <p:sp>
        <p:nvSpPr>
          <p:cNvPr id="6151" name="Rectangle 7"/>
          <p:cNvSpPr>
            <a:spLocks noGrp="1" noChangeArrowheads="1"/>
          </p:cNvSpPr>
          <p:nvPr>
            <p:ph type="sldNum" sz="quarter" idx="5"/>
          </p:nvPr>
        </p:nvSpPr>
        <p:spPr bwMode="auto">
          <a:xfrm>
            <a:off x="46349393" y="77730094"/>
            <a:ext cx="35470897" cy="4094736"/>
          </a:xfrm>
          <a:prstGeom prst="rect">
            <a:avLst/>
          </a:prstGeom>
          <a:noFill/>
          <a:ln w="9525">
            <a:noFill/>
            <a:miter lim="800000"/>
            <a:headEnd/>
            <a:tailEnd/>
          </a:ln>
          <a:effectLst/>
        </p:spPr>
        <p:txBody>
          <a:bodyPr vert="horz" wrap="square" lIns="917740" tIns="458865" rIns="917740" bIns="458865" numCol="1" anchor="b" anchorCtr="0" compatLnSpc="1">
            <a:prstTxWarp prst="textNoShape">
              <a:avLst/>
            </a:prstTxWarp>
          </a:bodyPr>
          <a:lstStyle>
            <a:lvl1pPr algn="r">
              <a:defRPr sz="11600" b="0">
                <a:latin typeface="Times" pitchFamily="18" charset="0"/>
              </a:defRPr>
            </a:lvl1pPr>
          </a:lstStyle>
          <a:p>
            <a:fld id="{D551BAE5-ECC1-4644-A045-10203509313A}" type="slidenum">
              <a:rPr lang="en-US"/>
              <a:pPr/>
              <a:t>‹#›</a:t>
            </a:fld>
            <a:endParaRPr lang="en-US"/>
          </a:p>
        </p:txBody>
      </p:sp>
    </p:spTree>
    <p:extLst>
      <p:ext uri="{BB962C8B-B14F-4D97-AF65-F5344CB8AC3E}">
        <p14:creationId xmlns:p14="http://schemas.microsoft.com/office/powerpoint/2010/main" val="7717011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46547"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893094"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39642"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786189"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32736" algn="l" defTabSz="893094" rtl="0" eaLnBrk="1" latinLnBrk="0" hangingPunct="1">
      <a:defRPr sz="1200" kern="1200">
        <a:solidFill>
          <a:schemeClr val="tx1"/>
        </a:solidFill>
        <a:latin typeface="+mn-lt"/>
        <a:ea typeface="+mn-ea"/>
        <a:cs typeface="+mn-cs"/>
      </a:defRPr>
    </a:lvl6pPr>
    <a:lvl7pPr marL="2679283" algn="l" defTabSz="893094" rtl="0" eaLnBrk="1" latinLnBrk="0" hangingPunct="1">
      <a:defRPr sz="1200" kern="1200">
        <a:solidFill>
          <a:schemeClr val="tx1"/>
        </a:solidFill>
        <a:latin typeface="+mn-lt"/>
        <a:ea typeface="+mn-ea"/>
        <a:cs typeface="+mn-cs"/>
      </a:defRPr>
    </a:lvl7pPr>
    <a:lvl8pPr marL="3125831" algn="l" defTabSz="893094" rtl="0" eaLnBrk="1" latinLnBrk="0" hangingPunct="1">
      <a:defRPr sz="1200" kern="1200">
        <a:solidFill>
          <a:schemeClr val="tx1"/>
        </a:solidFill>
        <a:latin typeface="+mn-lt"/>
        <a:ea typeface="+mn-ea"/>
        <a:cs typeface="+mn-cs"/>
      </a:defRPr>
    </a:lvl8pPr>
    <a:lvl9pPr marL="3572378" algn="l" defTabSz="89309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E0E40-DB9B-5AE9-41B5-F73DACE925C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23ADAB27-20C4-645F-BFFF-9B1A4816792A}"/>
              </a:ext>
            </a:extLst>
          </p:cNvPr>
          <p:cNvSpPr>
            <a:spLocks noGrp="1" noChangeArrowheads="1"/>
          </p:cNvSpPr>
          <p:nvPr>
            <p:ph type="sldNum" sz="quarter" idx="5"/>
          </p:nvPr>
        </p:nvSpPr>
        <p:spPr>
          <a:ln/>
        </p:spPr>
        <p:txBody>
          <a:bodyPr/>
          <a:lstStyle/>
          <a:p>
            <a:fld id="{8D673B61-387F-4C48-AD7F-306B523FF5ED}" type="slidenum">
              <a:rPr lang="en-US"/>
              <a:pPr/>
              <a:t>1</a:t>
            </a:fld>
            <a:endParaRPr lang="en-US"/>
          </a:p>
        </p:txBody>
      </p:sp>
      <p:sp>
        <p:nvSpPr>
          <p:cNvPr id="7170" name="Rectangle 2">
            <a:extLst>
              <a:ext uri="{FF2B5EF4-FFF2-40B4-BE49-F238E27FC236}">
                <a16:creationId xmlns:a16="http://schemas.microsoft.com/office/drawing/2014/main" id="{848F5C20-DBF2-B1F5-98E0-92CAE4A37CC5}"/>
              </a:ext>
            </a:extLst>
          </p:cNvPr>
          <p:cNvSpPr>
            <a:spLocks noGrp="1" noRot="1" noChangeAspect="1" noChangeArrowheads="1" noTextEdit="1"/>
          </p:cNvSpPr>
          <p:nvPr>
            <p:ph type="sldImg"/>
          </p:nvPr>
        </p:nvSpPr>
        <p:spPr>
          <a:xfrm>
            <a:off x="23017163" y="6129338"/>
            <a:ext cx="35804475" cy="30689550"/>
          </a:xfrm>
          <a:ln/>
        </p:spPr>
      </p:sp>
      <p:sp>
        <p:nvSpPr>
          <p:cNvPr id="7171" name="Rectangle 3">
            <a:extLst>
              <a:ext uri="{FF2B5EF4-FFF2-40B4-BE49-F238E27FC236}">
                <a16:creationId xmlns:a16="http://schemas.microsoft.com/office/drawing/2014/main" id="{F4BD6F0A-5FC3-87B0-0BA8-DB9AA5399F52}"/>
              </a:ext>
            </a:extLst>
          </p:cNvPr>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77196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80360" y="10226043"/>
            <a:ext cx="32644080" cy="7056120"/>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5760720" y="18653760"/>
            <a:ext cx="26883360" cy="8412480"/>
          </a:xfrm>
          <a:prstGeom prst="rect">
            <a:avLst/>
          </a:prstGeom>
        </p:spPr>
        <p:txBody>
          <a:bodyPr lIns="438912" tIns="219456" rIns="438912" bIns="219456"/>
          <a:lstStyle>
            <a:lvl1pPr marL="0" indent="0" algn="ctr">
              <a:buNone/>
              <a:defRPr>
                <a:solidFill>
                  <a:schemeClr val="tx1">
                    <a:tint val="75000"/>
                  </a:schemeClr>
                </a:solidFill>
                <a:latin typeface="Century Gothic"/>
                <a:cs typeface="Century Gothic"/>
              </a:defRPr>
            </a:lvl1pPr>
            <a:lvl2pPr marL="1612228" indent="0" algn="ctr">
              <a:buNone/>
              <a:defRPr>
                <a:solidFill>
                  <a:schemeClr val="tx1">
                    <a:tint val="75000"/>
                  </a:schemeClr>
                </a:solidFill>
              </a:defRPr>
            </a:lvl2pPr>
            <a:lvl3pPr marL="3224458" indent="0" algn="ctr">
              <a:buNone/>
              <a:defRPr>
                <a:solidFill>
                  <a:schemeClr val="tx1">
                    <a:tint val="75000"/>
                  </a:schemeClr>
                </a:solidFill>
              </a:defRPr>
            </a:lvl3pPr>
            <a:lvl4pPr marL="4836688" indent="0" algn="ctr">
              <a:buNone/>
              <a:defRPr>
                <a:solidFill>
                  <a:schemeClr val="tx1">
                    <a:tint val="75000"/>
                  </a:schemeClr>
                </a:solidFill>
              </a:defRPr>
            </a:lvl4pPr>
            <a:lvl5pPr marL="6448917" indent="0" algn="ctr">
              <a:buNone/>
              <a:defRPr>
                <a:solidFill>
                  <a:schemeClr val="tx1">
                    <a:tint val="75000"/>
                  </a:schemeClr>
                </a:solidFill>
              </a:defRPr>
            </a:lvl5pPr>
            <a:lvl6pPr marL="8061146" indent="0" algn="ctr">
              <a:buNone/>
              <a:defRPr>
                <a:solidFill>
                  <a:schemeClr val="tx1">
                    <a:tint val="75000"/>
                  </a:schemeClr>
                </a:solidFill>
              </a:defRPr>
            </a:lvl6pPr>
            <a:lvl7pPr marL="9673374" indent="0" algn="ctr">
              <a:buNone/>
              <a:defRPr>
                <a:solidFill>
                  <a:schemeClr val="tx1">
                    <a:tint val="75000"/>
                  </a:schemeClr>
                </a:solidFill>
              </a:defRPr>
            </a:lvl7pPr>
            <a:lvl8pPr marL="11285604" indent="0" algn="ctr">
              <a:buNone/>
              <a:defRPr>
                <a:solidFill>
                  <a:schemeClr val="tx1">
                    <a:tint val="75000"/>
                  </a:schemeClr>
                </a:solidFill>
              </a:defRPr>
            </a:lvl8pPr>
            <a:lvl9pPr marL="1289783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920240" y="30510483"/>
            <a:ext cx="8961120" cy="1752600"/>
          </a:xfrm>
          <a:prstGeom prst="rect">
            <a:avLst/>
          </a:prstGeom>
        </p:spPr>
        <p:txBody>
          <a:bodyPr lIns="438912" tIns="219456" rIns="438912" bIns="219456"/>
          <a:lstStyle/>
          <a:p>
            <a:fld id="{57AC0551-A3F8-2B4F-B123-F2BA0DFA14DA}" type="datetimeFigureOut">
              <a:rPr lang="en-US" smtClean="0"/>
              <a:t>2/18/2025</a:t>
            </a:fld>
            <a:endParaRPr lang="en-US"/>
          </a:p>
        </p:txBody>
      </p:sp>
      <p:sp>
        <p:nvSpPr>
          <p:cNvPr id="5" name="Footer Placeholder 4"/>
          <p:cNvSpPr>
            <a:spLocks noGrp="1"/>
          </p:cNvSpPr>
          <p:nvPr>
            <p:ph type="ftr" sz="quarter" idx="11"/>
          </p:nvPr>
        </p:nvSpPr>
        <p:spPr>
          <a:xfrm>
            <a:off x="13121640" y="30510483"/>
            <a:ext cx="12161520" cy="1752600"/>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7523440" y="30510483"/>
            <a:ext cx="8961120" cy="1752600"/>
          </a:xfrm>
          <a:prstGeom prst="rect">
            <a:avLst/>
          </a:prstGeom>
        </p:spPr>
        <p:txBody>
          <a:bodyPr lIns="438912" tIns="219456" rIns="438912" bIns="219456"/>
          <a:lstStyle/>
          <a:p>
            <a:fld id="{E3B61693-8689-574C-94CB-5A47910FE35E}" type="slidenum">
              <a:rPr lang="en-US" smtClean="0"/>
              <a:t>‹#›</a:t>
            </a:fld>
            <a:endParaRPr lang="en-US"/>
          </a:p>
        </p:txBody>
      </p:sp>
    </p:spTree>
    <p:extLst>
      <p:ext uri="{BB962C8B-B14F-4D97-AF65-F5344CB8AC3E}">
        <p14:creationId xmlns:p14="http://schemas.microsoft.com/office/powerpoint/2010/main" val="790698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920240" y="7680967"/>
            <a:ext cx="34564320" cy="21724623"/>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920240" y="30510483"/>
            <a:ext cx="8961120" cy="1752600"/>
          </a:xfrm>
          <a:prstGeom prst="rect">
            <a:avLst/>
          </a:prstGeom>
        </p:spPr>
        <p:txBody>
          <a:bodyPr lIns="438912" tIns="219456" rIns="438912" bIns="219456"/>
          <a:lstStyle/>
          <a:p>
            <a:fld id="{57AC0551-A3F8-2B4F-B123-F2BA0DFA14DA}" type="datetimeFigureOut">
              <a:rPr lang="en-US" smtClean="0"/>
              <a:t>2/18/2025</a:t>
            </a:fld>
            <a:endParaRPr lang="en-US"/>
          </a:p>
        </p:txBody>
      </p:sp>
      <p:sp>
        <p:nvSpPr>
          <p:cNvPr id="5" name="Footer Placeholder 4"/>
          <p:cNvSpPr>
            <a:spLocks noGrp="1"/>
          </p:cNvSpPr>
          <p:nvPr>
            <p:ph type="ftr" sz="quarter" idx="11"/>
          </p:nvPr>
        </p:nvSpPr>
        <p:spPr>
          <a:xfrm>
            <a:off x="13121640" y="30510483"/>
            <a:ext cx="12161520" cy="1752600"/>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7523440" y="30510483"/>
            <a:ext cx="8961120" cy="1752600"/>
          </a:xfrm>
          <a:prstGeom prst="rect">
            <a:avLst/>
          </a:prstGeom>
        </p:spPr>
        <p:txBody>
          <a:bodyPr lIns="438912" tIns="219456" rIns="438912" bIns="219456"/>
          <a:lstStyle/>
          <a:p>
            <a:fld id="{E3B61693-8689-574C-94CB-5A47910FE35E}" type="slidenum">
              <a:rPr lang="en-US" smtClean="0"/>
              <a:t>‹#›</a:t>
            </a:fld>
            <a:endParaRPr lang="en-US"/>
          </a:p>
        </p:txBody>
      </p:sp>
    </p:spTree>
    <p:extLst>
      <p:ext uri="{BB962C8B-B14F-4D97-AF65-F5344CB8AC3E}">
        <p14:creationId xmlns:p14="http://schemas.microsoft.com/office/powerpoint/2010/main" val="1671496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318265"/>
            <a:ext cx="8641080" cy="2808732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920240" y="1318265"/>
            <a:ext cx="25283160" cy="2808732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920240" y="30510483"/>
            <a:ext cx="8961120" cy="1752600"/>
          </a:xfrm>
          <a:prstGeom prst="rect">
            <a:avLst/>
          </a:prstGeom>
        </p:spPr>
        <p:txBody>
          <a:bodyPr lIns="438912" tIns="219456" rIns="438912" bIns="219456"/>
          <a:lstStyle/>
          <a:p>
            <a:fld id="{57AC0551-A3F8-2B4F-B123-F2BA0DFA14DA}" type="datetimeFigureOut">
              <a:rPr lang="en-US" smtClean="0"/>
              <a:t>2/18/2025</a:t>
            </a:fld>
            <a:endParaRPr lang="en-US"/>
          </a:p>
        </p:txBody>
      </p:sp>
      <p:sp>
        <p:nvSpPr>
          <p:cNvPr id="5" name="Footer Placeholder 4"/>
          <p:cNvSpPr>
            <a:spLocks noGrp="1"/>
          </p:cNvSpPr>
          <p:nvPr>
            <p:ph type="ftr" sz="quarter" idx="11"/>
          </p:nvPr>
        </p:nvSpPr>
        <p:spPr>
          <a:xfrm>
            <a:off x="13121640" y="30510483"/>
            <a:ext cx="12161520" cy="1752600"/>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7523440" y="30510483"/>
            <a:ext cx="8961120" cy="1752600"/>
          </a:xfrm>
          <a:prstGeom prst="rect">
            <a:avLst/>
          </a:prstGeom>
        </p:spPr>
        <p:txBody>
          <a:bodyPr lIns="438912" tIns="219456" rIns="438912" bIns="219456"/>
          <a:lstStyle/>
          <a:p>
            <a:fld id="{E3B61693-8689-574C-94CB-5A47910FE35E}" type="slidenum">
              <a:rPr lang="en-US" smtClean="0"/>
              <a:t>‹#›</a:t>
            </a:fld>
            <a:endParaRPr lang="en-US"/>
          </a:p>
        </p:txBody>
      </p:sp>
    </p:spTree>
    <p:extLst>
      <p:ext uri="{BB962C8B-B14F-4D97-AF65-F5344CB8AC3E}">
        <p14:creationId xmlns:p14="http://schemas.microsoft.com/office/powerpoint/2010/main" val="130896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20240" y="1318263"/>
            <a:ext cx="34564320" cy="5486400"/>
          </a:xfrm>
          <a:prstGeom prst="rect">
            <a:avLst/>
          </a:prstGeom>
        </p:spPr>
        <p:txBody>
          <a:bodyPr>
            <a:normAutofit/>
          </a:bodyPr>
          <a:lstStyle>
            <a:lvl1pPr>
              <a:defRPr sz="14105"/>
            </a:lvl1pPr>
          </a:lstStyle>
          <a:p>
            <a:r>
              <a:rPr lang="en-US" dirty="0"/>
              <a:t>CLICK TO EDIT MASTER TITLE STYLE</a:t>
            </a:r>
          </a:p>
        </p:txBody>
      </p:sp>
      <p:sp>
        <p:nvSpPr>
          <p:cNvPr id="3" name="Content Placeholder 2"/>
          <p:cNvSpPr>
            <a:spLocks noGrp="1"/>
          </p:cNvSpPr>
          <p:nvPr>
            <p:ph idx="1"/>
          </p:nvPr>
        </p:nvSpPr>
        <p:spPr>
          <a:xfrm>
            <a:off x="1920240" y="7680967"/>
            <a:ext cx="34564320" cy="21724623"/>
          </a:xfrm>
          <a:prstGeom prst="rect">
            <a:avLst/>
          </a:prstGeom>
        </p:spPr>
        <p:txBody>
          <a:bodyPr lIns="438912" tIns="219456" rIns="438912" bIns="219456"/>
          <a:lstStyle>
            <a:lvl1pPr>
              <a:defRPr>
                <a:latin typeface="Century Gothic"/>
                <a:cs typeface="Century Gothic"/>
              </a:defRPr>
            </a:lvl1pPr>
            <a:lvl2pPr>
              <a:defRPr>
                <a:latin typeface="Century Gothic"/>
                <a:cs typeface="Century Gothic"/>
              </a:defRPr>
            </a:lvl2pPr>
            <a:lvl3pPr>
              <a:defRPr>
                <a:latin typeface="Century Gothic"/>
                <a:cs typeface="Century Gothic"/>
              </a:defRPr>
            </a:lvl3pPr>
            <a:lvl4pPr>
              <a:defRPr>
                <a:latin typeface="Century Gothic"/>
                <a:cs typeface="Century Gothic"/>
              </a:defRPr>
            </a:lvl4pPr>
            <a:lvl5pPr>
              <a:defRPr>
                <a:latin typeface="Century Gothic"/>
                <a:cs typeface="Century Gothi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920240" y="30510483"/>
            <a:ext cx="8961120" cy="1752600"/>
          </a:xfrm>
          <a:prstGeom prst="rect">
            <a:avLst/>
          </a:prstGeom>
        </p:spPr>
        <p:txBody>
          <a:bodyPr lIns="438912" tIns="219456" rIns="438912" bIns="219456"/>
          <a:lstStyle/>
          <a:p>
            <a:fld id="{57AC0551-A3F8-2B4F-B123-F2BA0DFA14DA}" type="datetimeFigureOut">
              <a:rPr lang="en-US" smtClean="0"/>
              <a:t>2/18/2025</a:t>
            </a:fld>
            <a:endParaRPr lang="en-US"/>
          </a:p>
        </p:txBody>
      </p:sp>
      <p:sp>
        <p:nvSpPr>
          <p:cNvPr id="5" name="Footer Placeholder 4"/>
          <p:cNvSpPr>
            <a:spLocks noGrp="1"/>
          </p:cNvSpPr>
          <p:nvPr>
            <p:ph type="ftr" sz="quarter" idx="11"/>
          </p:nvPr>
        </p:nvSpPr>
        <p:spPr>
          <a:xfrm>
            <a:off x="13121640" y="30510483"/>
            <a:ext cx="12161520" cy="1752600"/>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7523440" y="30510483"/>
            <a:ext cx="8961120" cy="1752600"/>
          </a:xfrm>
          <a:prstGeom prst="rect">
            <a:avLst/>
          </a:prstGeom>
        </p:spPr>
        <p:txBody>
          <a:bodyPr lIns="438912" tIns="219456" rIns="438912" bIns="219456"/>
          <a:lstStyle/>
          <a:p>
            <a:fld id="{E3B61693-8689-574C-94CB-5A47910FE35E}" type="slidenum">
              <a:rPr lang="en-US" smtClean="0"/>
              <a:t>‹#›</a:t>
            </a:fld>
            <a:endParaRPr lang="en-US"/>
          </a:p>
        </p:txBody>
      </p:sp>
    </p:spTree>
    <p:extLst>
      <p:ext uri="{BB962C8B-B14F-4D97-AF65-F5344CB8AC3E}">
        <p14:creationId xmlns:p14="http://schemas.microsoft.com/office/powerpoint/2010/main" val="132178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3"/>
            <a:ext cx="32644080" cy="6537960"/>
          </a:xfrm>
          <a:prstGeom prst="rect">
            <a:avLst/>
          </a:prstGeom>
        </p:spPr>
        <p:txBody>
          <a:bodyPr anchor="t"/>
          <a:lstStyle>
            <a:lvl1pPr algn="l">
              <a:defRPr sz="14105" b="1" cap="all"/>
            </a:lvl1pPr>
          </a:lstStyle>
          <a:p>
            <a:r>
              <a:rPr lang="en-US"/>
              <a:t>Click to edit Master title style</a:t>
            </a:r>
            <a:endParaRPr lang="en-US" dirty="0"/>
          </a:p>
        </p:txBody>
      </p:sp>
      <p:sp>
        <p:nvSpPr>
          <p:cNvPr id="3" name="Text Placeholder 2"/>
          <p:cNvSpPr>
            <a:spLocks noGrp="1"/>
          </p:cNvSpPr>
          <p:nvPr>
            <p:ph type="body" idx="1"/>
          </p:nvPr>
        </p:nvSpPr>
        <p:spPr>
          <a:xfrm>
            <a:off x="3033715" y="13952230"/>
            <a:ext cx="32644080" cy="7200897"/>
          </a:xfrm>
          <a:prstGeom prst="rect">
            <a:avLst/>
          </a:prstGeom>
        </p:spPr>
        <p:txBody>
          <a:bodyPr lIns="438912" tIns="219456" rIns="438912" bIns="219456" anchor="b"/>
          <a:lstStyle>
            <a:lvl1pPr marL="0" indent="0">
              <a:buNone/>
              <a:defRPr sz="7053">
                <a:solidFill>
                  <a:schemeClr val="tx1">
                    <a:tint val="75000"/>
                  </a:schemeClr>
                </a:solidFill>
              </a:defRPr>
            </a:lvl1pPr>
            <a:lvl2pPr marL="1612228" indent="0">
              <a:buNone/>
              <a:defRPr sz="6318">
                <a:solidFill>
                  <a:schemeClr val="tx1">
                    <a:tint val="75000"/>
                  </a:schemeClr>
                </a:solidFill>
              </a:defRPr>
            </a:lvl2pPr>
            <a:lvl3pPr marL="3224458" indent="0">
              <a:buNone/>
              <a:defRPr sz="5657">
                <a:solidFill>
                  <a:schemeClr val="tx1">
                    <a:tint val="75000"/>
                  </a:schemeClr>
                </a:solidFill>
              </a:defRPr>
            </a:lvl3pPr>
            <a:lvl4pPr marL="4836688" indent="0">
              <a:buNone/>
              <a:defRPr sz="4922">
                <a:solidFill>
                  <a:schemeClr val="tx1">
                    <a:tint val="75000"/>
                  </a:schemeClr>
                </a:solidFill>
              </a:defRPr>
            </a:lvl4pPr>
            <a:lvl5pPr marL="6448917" indent="0">
              <a:buNone/>
              <a:defRPr sz="4922">
                <a:solidFill>
                  <a:schemeClr val="tx1">
                    <a:tint val="75000"/>
                  </a:schemeClr>
                </a:solidFill>
              </a:defRPr>
            </a:lvl5pPr>
            <a:lvl6pPr marL="8061146" indent="0">
              <a:buNone/>
              <a:defRPr sz="4922">
                <a:solidFill>
                  <a:schemeClr val="tx1">
                    <a:tint val="75000"/>
                  </a:schemeClr>
                </a:solidFill>
              </a:defRPr>
            </a:lvl6pPr>
            <a:lvl7pPr marL="9673374" indent="0">
              <a:buNone/>
              <a:defRPr sz="4922">
                <a:solidFill>
                  <a:schemeClr val="tx1">
                    <a:tint val="75000"/>
                  </a:schemeClr>
                </a:solidFill>
              </a:defRPr>
            </a:lvl7pPr>
            <a:lvl8pPr marL="11285604" indent="0">
              <a:buNone/>
              <a:defRPr sz="4922">
                <a:solidFill>
                  <a:schemeClr val="tx1">
                    <a:tint val="75000"/>
                  </a:schemeClr>
                </a:solidFill>
              </a:defRPr>
            </a:lvl8pPr>
            <a:lvl9pPr marL="12897832" indent="0">
              <a:buNone/>
              <a:defRPr sz="492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920240" y="30510483"/>
            <a:ext cx="8961120" cy="1752600"/>
          </a:xfrm>
          <a:prstGeom prst="rect">
            <a:avLst/>
          </a:prstGeom>
        </p:spPr>
        <p:txBody>
          <a:bodyPr lIns="438912" tIns="219456" rIns="438912" bIns="219456"/>
          <a:lstStyle/>
          <a:p>
            <a:fld id="{57AC0551-A3F8-2B4F-B123-F2BA0DFA14DA}" type="datetimeFigureOut">
              <a:rPr lang="en-US" smtClean="0"/>
              <a:t>2/18/2025</a:t>
            </a:fld>
            <a:endParaRPr lang="en-US"/>
          </a:p>
        </p:txBody>
      </p:sp>
      <p:sp>
        <p:nvSpPr>
          <p:cNvPr id="5" name="Footer Placeholder 4"/>
          <p:cNvSpPr>
            <a:spLocks noGrp="1"/>
          </p:cNvSpPr>
          <p:nvPr>
            <p:ph type="ftr" sz="quarter" idx="11"/>
          </p:nvPr>
        </p:nvSpPr>
        <p:spPr>
          <a:xfrm>
            <a:off x="13121640" y="30510483"/>
            <a:ext cx="12161520" cy="1752600"/>
          </a:xfrm>
          <a:prstGeom prst="rect">
            <a:avLst/>
          </a:prstGeom>
        </p:spPr>
        <p:txBody>
          <a:bodyPr lIns="438912" tIns="219456" rIns="438912" bIns="219456"/>
          <a:lstStyle/>
          <a:p>
            <a:endParaRPr lang="en-US"/>
          </a:p>
        </p:txBody>
      </p:sp>
      <p:sp>
        <p:nvSpPr>
          <p:cNvPr id="6" name="Slide Number Placeholder 5"/>
          <p:cNvSpPr>
            <a:spLocks noGrp="1"/>
          </p:cNvSpPr>
          <p:nvPr>
            <p:ph type="sldNum" sz="quarter" idx="12"/>
          </p:nvPr>
        </p:nvSpPr>
        <p:spPr>
          <a:xfrm>
            <a:off x="27523440" y="30510483"/>
            <a:ext cx="8961120" cy="1752600"/>
          </a:xfrm>
          <a:prstGeom prst="rect">
            <a:avLst/>
          </a:prstGeom>
        </p:spPr>
        <p:txBody>
          <a:bodyPr lIns="438912" tIns="219456" rIns="438912" bIns="219456"/>
          <a:lstStyle/>
          <a:p>
            <a:fld id="{E3B61693-8689-574C-94CB-5A47910FE35E}" type="slidenum">
              <a:rPr lang="en-US" smtClean="0"/>
              <a:t>‹#›</a:t>
            </a:fld>
            <a:endParaRPr lang="en-US"/>
          </a:p>
        </p:txBody>
      </p:sp>
    </p:spTree>
    <p:extLst>
      <p:ext uri="{BB962C8B-B14F-4D97-AF65-F5344CB8AC3E}">
        <p14:creationId xmlns:p14="http://schemas.microsoft.com/office/powerpoint/2010/main" val="1020277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920240" y="7680967"/>
            <a:ext cx="16962120" cy="21724623"/>
          </a:xfrm>
          <a:prstGeom prst="rect">
            <a:avLst/>
          </a:prstGeom>
        </p:spPr>
        <p:txBody>
          <a:bodyPr lIns="438912" tIns="219456" rIns="438912" bIns="219456"/>
          <a:lstStyle>
            <a:lvl1pPr>
              <a:defRPr sz="9845">
                <a:latin typeface="Century Gothic"/>
                <a:cs typeface="Century Gothic"/>
              </a:defRPr>
            </a:lvl1pPr>
            <a:lvl2pPr>
              <a:defRPr sz="8448">
                <a:latin typeface="Century Gothic"/>
                <a:cs typeface="Century Gothic"/>
              </a:defRPr>
            </a:lvl2pPr>
            <a:lvl3pPr>
              <a:defRPr sz="7053">
                <a:latin typeface="Century Gothic"/>
                <a:cs typeface="Century Gothic"/>
              </a:defRPr>
            </a:lvl3pPr>
            <a:lvl4pPr>
              <a:defRPr sz="6318">
                <a:latin typeface="Century Gothic"/>
                <a:cs typeface="Century Gothic"/>
              </a:defRPr>
            </a:lvl4pPr>
            <a:lvl5pPr>
              <a:defRPr sz="6318">
                <a:latin typeface="Century Gothic"/>
                <a:cs typeface="Century Gothic"/>
              </a:defRPr>
            </a:lvl5pPr>
            <a:lvl6pPr>
              <a:defRPr sz="6318"/>
            </a:lvl6pPr>
            <a:lvl7pPr>
              <a:defRPr sz="6318"/>
            </a:lvl7pPr>
            <a:lvl8pPr>
              <a:defRPr sz="6318"/>
            </a:lvl8pPr>
            <a:lvl9pPr>
              <a:defRPr sz="63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522440" y="7680967"/>
            <a:ext cx="16962120" cy="21724623"/>
          </a:xfrm>
          <a:prstGeom prst="rect">
            <a:avLst/>
          </a:prstGeom>
        </p:spPr>
        <p:txBody>
          <a:bodyPr lIns="438912" tIns="219456" rIns="438912" bIns="219456"/>
          <a:lstStyle>
            <a:lvl1pPr>
              <a:defRPr sz="9845">
                <a:latin typeface="Century Gothic"/>
                <a:cs typeface="Century Gothic"/>
              </a:defRPr>
            </a:lvl1pPr>
            <a:lvl2pPr>
              <a:defRPr sz="8448">
                <a:latin typeface="Century Gothic"/>
                <a:cs typeface="Century Gothic"/>
              </a:defRPr>
            </a:lvl2pPr>
            <a:lvl3pPr>
              <a:defRPr sz="7053">
                <a:latin typeface="Century Gothic"/>
                <a:cs typeface="Century Gothic"/>
              </a:defRPr>
            </a:lvl3pPr>
            <a:lvl4pPr>
              <a:defRPr sz="6318">
                <a:latin typeface="Century Gothic"/>
                <a:cs typeface="Century Gothic"/>
              </a:defRPr>
            </a:lvl4pPr>
            <a:lvl5pPr>
              <a:defRPr sz="6318">
                <a:latin typeface="Century Gothic"/>
                <a:cs typeface="Century Gothic"/>
              </a:defRPr>
            </a:lvl5pPr>
            <a:lvl6pPr>
              <a:defRPr sz="6318"/>
            </a:lvl6pPr>
            <a:lvl7pPr>
              <a:defRPr sz="6318"/>
            </a:lvl7pPr>
            <a:lvl8pPr>
              <a:defRPr sz="6318"/>
            </a:lvl8pPr>
            <a:lvl9pPr>
              <a:defRPr sz="63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920240" y="30510483"/>
            <a:ext cx="8961120" cy="1752600"/>
          </a:xfrm>
          <a:prstGeom prst="rect">
            <a:avLst/>
          </a:prstGeom>
        </p:spPr>
        <p:txBody>
          <a:bodyPr lIns="438912" tIns="219456" rIns="438912" bIns="219456"/>
          <a:lstStyle/>
          <a:p>
            <a:fld id="{57AC0551-A3F8-2B4F-B123-F2BA0DFA14DA}" type="datetimeFigureOut">
              <a:rPr lang="en-US" smtClean="0"/>
              <a:t>2/18/2025</a:t>
            </a:fld>
            <a:endParaRPr lang="en-US"/>
          </a:p>
        </p:txBody>
      </p:sp>
      <p:sp>
        <p:nvSpPr>
          <p:cNvPr id="6" name="Footer Placeholder 5"/>
          <p:cNvSpPr>
            <a:spLocks noGrp="1"/>
          </p:cNvSpPr>
          <p:nvPr>
            <p:ph type="ftr" sz="quarter" idx="11"/>
          </p:nvPr>
        </p:nvSpPr>
        <p:spPr>
          <a:xfrm>
            <a:off x="13121640" y="30510483"/>
            <a:ext cx="12161520" cy="1752600"/>
          </a:xfrm>
          <a:prstGeom prst="rect">
            <a:avLst/>
          </a:prstGeom>
        </p:spPr>
        <p:txBody>
          <a:bodyPr lIns="438912" tIns="219456" rIns="438912" bIns="219456"/>
          <a:lstStyle/>
          <a:p>
            <a:endParaRPr lang="en-US"/>
          </a:p>
        </p:txBody>
      </p:sp>
      <p:sp>
        <p:nvSpPr>
          <p:cNvPr id="7" name="Slide Number Placeholder 6"/>
          <p:cNvSpPr>
            <a:spLocks noGrp="1"/>
          </p:cNvSpPr>
          <p:nvPr>
            <p:ph type="sldNum" sz="quarter" idx="12"/>
          </p:nvPr>
        </p:nvSpPr>
        <p:spPr>
          <a:xfrm>
            <a:off x="27523440" y="30510483"/>
            <a:ext cx="8961120" cy="1752600"/>
          </a:xfrm>
          <a:prstGeom prst="rect">
            <a:avLst/>
          </a:prstGeom>
        </p:spPr>
        <p:txBody>
          <a:bodyPr lIns="438912" tIns="219456" rIns="438912" bIns="219456"/>
          <a:lstStyle/>
          <a:p>
            <a:fld id="{E3B61693-8689-574C-94CB-5A47910FE35E}" type="slidenum">
              <a:rPr lang="en-US" smtClean="0"/>
              <a:t>‹#›</a:t>
            </a:fld>
            <a:endParaRPr lang="en-US"/>
          </a:p>
        </p:txBody>
      </p:sp>
    </p:spTree>
    <p:extLst>
      <p:ext uri="{BB962C8B-B14F-4D97-AF65-F5344CB8AC3E}">
        <p14:creationId xmlns:p14="http://schemas.microsoft.com/office/powerpoint/2010/main" val="157325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1" y="7368547"/>
            <a:ext cx="16968790" cy="3070857"/>
          </a:xfrm>
          <a:prstGeom prst="rect">
            <a:avLst/>
          </a:prstGeom>
        </p:spPr>
        <p:txBody>
          <a:bodyPr lIns="438912" tIns="219456" rIns="438912" bIns="219456" anchor="b"/>
          <a:lstStyle>
            <a:lvl1pPr marL="0" indent="0">
              <a:buNone/>
              <a:defRPr sz="8448" b="1"/>
            </a:lvl1pPr>
            <a:lvl2pPr marL="1612228" indent="0">
              <a:buNone/>
              <a:defRPr sz="7053" b="1"/>
            </a:lvl2pPr>
            <a:lvl3pPr marL="3224458" indent="0">
              <a:buNone/>
              <a:defRPr sz="6318" b="1"/>
            </a:lvl3pPr>
            <a:lvl4pPr marL="4836688" indent="0">
              <a:buNone/>
              <a:defRPr sz="5657" b="1"/>
            </a:lvl4pPr>
            <a:lvl5pPr marL="6448917" indent="0">
              <a:buNone/>
              <a:defRPr sz="5657" b="1"/>
            </a:lvl5pPr>
            <a:lvl6pPr marL="8061146" indent="0">
              <a:buNone/>
              <a:defRPr sz="5657" b="1"/>
            </a:lvl6pPr>
            <a:lvl7pPr marL="9673374" indent="0">
              <a:buNone/>
              <a:defRPr sz="5657" b="1"/>
            </a:lvl7pPr>
            <a:lvl8pPr marL="11285604" indent="0">
              <a:buNone/>
              <a:defRPr sz="5657" b="1"/>
            </a:lvl8pPr>
            <a:lvl9pPr marL="12897832" indent="0">
              <a:buNone/>
              <a:defRPr sz="5657" b="1"/>
            </a:lvl9pPr>
          </a:lstStyle>
          <a:p>
            <a:pPr lvl="0"/>
            <a:r>
              <a:rPr lang="en-US"/>
              <a:t>Click to edit Master text styles</a:t>
            </a:r>
          </a:p>
        </p:txBody>
      </p:sp>
      <p:sp>
        <p:nvSpPr>
          <p:cNvPr id="4" name="Content Placeholder 3"/>
          <p:cNvSpPr>
            <a:spLocks noGrp="1"/>
          </p:cNvSpPr>
          <p:nvPr>
            <p:ph sz="half" idx="2"/>
          </p:nvPr>
        </p:nvSpPr>
        <p:spPr>
          <a:xfrm>
            <a:off x="1920241" y="10439404"/>
            <a:ext cx="16968790" cy="18966183"/>
          </a:xfrm>
          <a:prstGeom prst="rect">
            <a:avLst/>
          </a:prstGeom>
        </p:spPr>
        <p:txBody>
          <a:bodyPr lIns="438912" tIns="219456" rIns="438912" bIns="219456"/>
          <a:lstStyle>
            <a:lvl1pPr>
              <a:defRPr sz="8448"/>
            </a:lvl1pPr>
            <a:lvl2pPr>
              <a:defRPr sz="7053"/>
            </a:lvl2pPr>
            <a:lvl3pPr>
              <a:defRPr sz="6318"/>
            </a:lvl3pPr>
            <a:lvl4pPr>
              <a:defRPr sz="5657"/>
            </a:lvl4pPr>
            <a:lvl5pPr>
              <a:defRPr sz="5657"/>
            </a:lvl5pPr>
            <a:lvl6pPr>
              <a:defRPr sz="5657"/>
            </a:lvl6pPr>
            <a:lvl7pPr>
              <a:defRPr sz="5657"/>
            </a:lvl7pPr>
            <a:lvl8pPr>
              <a:defRPr sz="5657"/>
            </a:lvl8pPr>
            <a:lvl9pPr>
              <a:defRPr sz="56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109" y="7368547"/>
            <a:ext cx="16975455" cy="3070857"/>
          </a:xfrm>
          <a:prstGeom prst="rect">
            <a:avLst/>
          </a:prstGeom>
        </p:spPr>
        <p:txBody>
          <a:bodyPr lIns="438912" tIns="219456" rIns="438912" bIns="219456" anchor="b"/>
          <a:lstStyle>
            <a:lvl1pPr marL="0" indent="0">
              <a:buNone/>
              <a:defRPr sz="8448" b="1"/>
            </a:lvl1pPr>
            <a:lvl2pPr marL="1612228" indent="0">
              <a:buNone/>
              <a:defRPr sz="7053" b="1"/>
            </a:lvl2pPr>
            <a:lvl3pPr marL="3224458" indent="0">
              <a:buNone/>
              <a:defRPr sz="6318" b="1"/>
            </a:lvl3pPr>
            <a:lvl4pPr marL="4836688" indent="0">
              <a:buNone/>
              <a:defRPr sz="5657" b="1"/>
            </a:lvl4pPr>
            <a:lvl5pPr marL="6448917" indent="0">
              <a:buNone/>
              <a:defRPr sz="5657" b="1"/>
            </a:lvl5pPr>
            <a:lvl6pPr marL="8061146" indent="0">
              <a:buNone/>
              <a:defRPr sz="5657" b="1"/>
            </a:lvl6pPr>
            <a:lvl7pPr marL="9673374" indent="0">
              <a:buNone/>
              <a:defRPr sz="5657" b="1"/>
            </a:lvl7pPr>
            <a:lvl8pPr marL="11285604" indent="0">
              <a:buNone/>
              <a:defRPr sz="5657" b="1"/>
            </a:lvl8pPr>
            <a:lvl9pPr marL="12897832" indent="0">
              <a:buNone/>
              <a:defRPr sz="5657" b="1"/>
            </a:lvl9pPr>
          </a:lstStyle>
          <a:p>
            <a:pPr lvl="0"/>
            <a:r>
              <a:rPr lang="en-US"/>
              <a:t>Click to edit Master text styles</a:t>
            </a:r>
          </a:p>
        </p:txBody>
      </p:sp>
      <p:sp>
        <p:nvSpPr>
          <p:cNvPr id="6" name="Content Placeholder 5"/>
          <p:cNvSpPr>
            <a:spLocks noGrp="1"/>
          </p:cNvSpPr>
          <p:nvPr>
            <p:ph sz="quarter" idx="4"/>
          </p:nvPr>
        </p:nvSpPr>
        <p:spPr>
          <a:xfrm>
            <a:off x="19509109" y="10439404"/>
            <a:ext cx="16975455" cy="18966183"/>
          </a:xfrm>
          <a:prstGeom prst="rect">
            <a:avLst/>
          </a:prstGeom>
        </p:spPr>
        <p:txBody>
          <a:bodyPr lIns="438912" tIns="219456" rIns="438912" bIns="219456"/>
          <a:lstStyle>
            <a:lvl1pPr>
              <a:defRPr sz="8448"/>
            </a:lvl1pPr>
            <a:lvl2pPr>
              <a:defRPr sz="7053"/>
            </a:lvl2pPr>
            <a:lvl3pPr>
              <a:defRPr sz="6318"/>
            </a:lvl3pPr>
            <a:lvl4pPr>
              <a:defRPr sz="5657"/>
            </a:lvl4pPr>
            <a:lvl5pPr>
              <a:defRPr sz="5657"/>
            </a:lvl5pPr>
            <a:lvl6pPr>
              <a:defRPr sz="5657"/>
            </a:lvl6pPr>
            <a:lvl7pPr>
              <a:defRPr sz="5657"/>
            </a:lvl7pPr>
            <a:lvl8pPr>
              <a:defRPr sz="5657"/>
            </a:lvl8pPr>
            <a:lvl9pPr>
              <a:defRPr sz="56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920240" y="30510483"/>
            <a:ext cx="8961120" cy="1752600"/>
          </a:xfrm>
          <a:prstGeom prst="rect">
            <a:avLst/>
          </a:prstGeom>
        </p:spPr>
        <p:txBody>
          <a:bodyPr lIns="438912" tIns="219456" rIns="438912" bIns="219456"/>
          <a:lstStyle/>
          <a:p>
            <a:fld id="{57AC0551-A3F8-2B4F-B123-F2BA0DFA14DA}" type="datetimeFigureOut">
              <a:rPr lang="en-US" smtClean="0"/>
              <a:t>2/18/2025</a:t>
            </a:fld>
            <a:endParaRPr lang="en-US"/>
          </a:p>
        </p:txBody>
      </p:sp>
      <p:sp>
        <p:nvSpPr>
          <p:cNvPr id="8" name="Footer Placeholder 7"/>
          <p:cNvSpPr>
            <a:spLocks noGrp="1"/>
          </p:cNvSpPr>
          <p:nvPr>
            <p:ph type="ftr" sz="quarter" idx="11"/>
          </p:nvPr>
        </p:nvSpPr>
        <p:spPr>
          <a:xfrm>
            <a:off x="13121640" y="30510483"/>
            <a:ext cx="12161520" cy="1752600"/>
          </a:xfrm>
          <a:prstGeom prst="rect">
            <a:avLst/>
          </a:prstGeom>
        </p:spPr>
        <p:txBody>
          <a:bodyPr lIns="438912" tIns="219456" rIns="438912" bIns="219456"/>
          <a:lstStyle/>
          <a:p>
            <a:endParaRPr lang="en-US"/>
          </a:p>
        </p:txBody>
      </p:sp>
      <p:sp>
        <p:nvSpPr>
          <p:cNvPr id="9" name="Slide Number Placeholder 8"/>
          <p:cNvSpPr>
            <a:spLocks noGrp="1"/>
          </p:cNvSpPr>
          <p:nvPr>
            <p:ph type="sldNum" sz="quarter" idx="12"/>
          </p:nvPr>
        </p:nvSpPr>
        <p:spPr>
          <a:xfrm>
            <a:off x="27523440" y="30510483"/>
            <a:ext cx="8961120" cy="1752600"/>
          </a:xfrm>
          <a:prstGeom prst="rect">
            <a:avLst/>
          </a:prstGeom>
        </p:spPr>
        <p:txBody>
          <a:bodyPr lIns="438912" tIns="219456" rIns="438912" bIns="219456"/>
          <a:lstStyle/>
          <a:p>
            <a:fld id="{E3B61693-8689-574C-94CB-5A47910FE35E}" type="slidenum">
              <a:rPr lang="en-US" smtClean="0"/>
              <a:t>‹#›</a:t>
            </a:fld>
            <a:endParaRPr lang="en-US"/>
          </a:p>
        </p:txBody>
      </p:sp>
    </p:spTree>
    <p:extLst>
      <p:ext uri="{BB962C8B-B14F-4D97-AF65-F5344CB8AC3E}">
        <p14:creationId xmlns:p14="http://schemas.microsoft.com/office/powerpoint/2010/main" val="182893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3"/>
            <a:ext cx="34564320" cy="54864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1920240" y="30510483"/>
            <a:ext cx="8961120" cy="1752600"/>
          </a:xfrm>
          <a:prstGeom prst="rect">
            <a:avLst/>
          </a:prstGeom>
        </p:spPr>
        <p:txBody>
          <a:bodyPr lIns="438912" tIns="219456" rIns="438912" bIns="219456"/>
          <a:lstStyle/>
          <a:p>
            <a:fld id="{57AC0551-A3F8-2B4F-B123-F2BA0DFA14DA}" type="datetimeFigureOut">
              <a:rPr lang="en-US" smtClean="0"/>
              <a:t>2/18/2025</a:t>
            </a:fld>
            <a:endParaRPr lang="en-US"/>
          </a:p>
        </p:txBody>
      </p:sp>
      <p:sp>
        <p:nvSpPr>
          <p:cNvPr id="4" name="Footer Placeholder 3"/>
          <p:cNvSpPr>
            <a:spLocks noGrp="1"/>
          </p:cNvSpPr>
          <p:nvPr>
            <p:ph type="ftr" sz="quarter" idx="11"/>
          </p:nvPr>
        </p:nvSpPr>
        <p:spPr>
          <a:xfrm>
            <a:off x="13121640" y="30510483"/>
            <a:ext cx="12161520" cy="1752600"/>
          </a:xfrm>
          <a:prstGeom prst="rect">
            <a:avLst/>
          </a:prstGeom>
        </p:spPr>
        <p:txBody>
          <a:bodyPr lIns="438912" tIns="219456" rIns="438912" bIns="219456"/>
          <a:lstStyle/>
          <a:p>
            <a:endParaRPr lang="en-US"/>
          </a:p>
        </p:txBody>
      </p:sp>
      <p:sp>
        <p:nvSpPr>
          <p:cNvPr id="5" name="Slide Number Placeholder 4"/>
          <p:cNvSpPr>
            <a:spLocks noGrp="1"/>
          </p:cNvSpPr>
          <p:nvPr>
            <p:ph type="sldNum" sz="quarter" idx="12"/>
          </p:nvPr>
        </p:nvSpPr>
        <p:spPr>
          <a:xfrm>
            <a:off x="27523440" y="30510483"/>
            <a:ext cx="8961120" cy="1752600"/>
          </a:xfrm>
          <a:prstGeom prst="rect">
            <a:avLst/>
          </a:prstGeom>
        </p:spPr>
        <p:txBody>
          <a:bodyPr lIns="438912" tIns="219456" rIns="438912" bIns="219456"/>
          <a:lstStyle/>
          <a:p>
            <a:fld id="{E3B61693-8689-574C-94CB-5A47910FE35E}" type="slidenum">
              <a:rPr lang="en-US" smtClean="0"/>
              <a:t>‹#›</a:t>
            </a:fld>
            <a:endParaRPr lang="en-US"/>
          </a:p>
        </p:txBody>
      </p:sp>
    </p:spTree>
    <p:extLst>
      <p:ext uri="{BB962C8B-B14F-4D97-AF65-F5344CB8AC3E}">
        <p14:creationId xmlns:p14="http://schemas.microsoft.com/office/powerpoint/2010/main" val="3946581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920240" y="30510483"/>
            <a:ext cx="8961120" cy="1752600"/>
          </a:xfrm>
          <a:prstGeom prst="rect">
            <a:avLst/>
          </a:prstGeom>
        </p:spPr>
        <p:txBody>
          <a:bodyPr lIns="438912" tIns="219456" rIns="438912" bIns="219456"/>
          <a:lstStyle/>
          <a:p>
            <a:fld id="{57AC0551-A3F8-2B4F-B123-F2BA0DFA14DA}" type="datetimeFigureOut">
              <a:rPr lang="en-US" smtClean="0"/>
              <a:t>2/18/2025</a:t>
            </a:fld>
            <a:endParaRPr lang="en-US"/>
          </a:p>
        </p:txBody>
      </p:sp>
      <p:sp>
        <p:nvSpPr>
          <p:cNvPr id="3" name="Footer Placeholder 2"/>
          <p:cNvSpPr>
            <a:spLocks noGrp="1"/>
          </p:cNvSpPr>
          <p:nvPr>
            <p:ph type="ftr" sz="quarter" idx="11"/>
          </p:nvPr>
        </p:nvSpPr>
        <p:spPr>
          <a:xfrm>
            <a:off x="13121640" y="30510483"/>
            <a:ext cx="12161520" cy="1752600"/>
          </a:xfrm>
          <a:prstGeom prst="rect">
            <a:avLst/>
          </a:prstGeom>
        </p:spPr>
        <p:txBody>
          <a:bodyPr lIns="438912" tIns="219456" rIns="438912" bIns="219456"/>
          <a:lstStyle/>
          <a:p>
            <a:endParaRPr lang="en-US"/>
          </a:p>
        </p:txBody>
      </p:sp>
      <p:sp>
        <p:nvSpPr>
          <p:cNvPr id="4" name="Slide Number Placeholder 3"/>
          <p:cNvSpPr>
            <a:spLocks noGrp="1"/>
          </p:cNvSpPr>
          <p:nvPr>
            <p:ph type="sldNum" sz="quarter" idx="12"/>
          </p:nvPr>
        </p:nvSpPr>
        <p:spPr>
          <a:xfrm>
            <a:off x="27523440" y="30510483"/>
            <a:ext cx="8961120" cy="1752600"/>
          </a:xfrm>
          <a:prstGeom prst="rect">
            <a:avLst/>
          </a:prstGeom>
        </p:spPr>
        <p:txBody>
          <a:bodyPr lIns="438912" tIns="219456" rIns="438912" bIns="219456"/>
          <a:lstStyle/>
          <a:p>
            <a:fld id="{E3B61693-8689-574C-94CB-5A47910FE35E}" type="slidenum">
              <a:rPr lang="en-US" smtClean="0"/>
              <a:t>‹#›</a:t>
            </a:fld>
            <a:endParaRPr lang="en-US"/>
          </a:p>
        </p:txBody>
      </p:sp>
    </p:spTree>
    <p:extLst>
      <p:ext uri="{BB962C8B-B14F-4D97-AF65-F5344CB8AC3E}">
        <p14:creationId xmlns:p14="http://schemas.microsoft.com/office/powerpoint/2010/main" val="2804766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4" y="1310640"/>
            <a:ext cx="12634915" cy="5577840"/>
          </a:xfrm>
          <a:prstGeom prst="rect">
            <a:avLst/>
          </a:prstGeom>
        </p:spPr>
        <p:txBody>
          <a:bodyPr anchor="b"/>
          <a:lstStyle>
            <a:lvl1pPr algn="l">
              <a:defRPr sz="7053" b="1"/>
            </a:lvl1pPr>
          </a:lstStyle>
          <a:p>
            <a:r>
              <a:rPr lang="en-US"/>
              <a:t>Click to edit Master title style</a:t>
            </a:r>
          </a:p>
        </p:txBody>
      </p:sp>
      <p:sp>
        <p:nvSpPr>
          <p:cNvPr id="3" name="Content Placeholder 2"/>
          <p:cNvSpPr>
            <a:spLocks noGrp="1"/>
          </p:cNvSpPr>
          <p:nvPr>
            <p:ph idx="1"/>
          </p:nvPr>
        </p:nvSpPr>
        <p:spPr>
          <a:xfrm>
            <a:off x="15015210" y="1310647"/>
            <a:ext cx="21469350" cy="28094943"/>
          </a:xfrm>
          <a:prstGeom prst="rect">
            <a:avLst/>
          </a:prstGeom>
        </p:spPr>
        <p:txBody>
          <a:bodyPr lIns="438912" tIns="219456" rIns="438912" bIns="219456"/>
          <a:lstStyle>
            <a:lvl1pPr>
              <a:defRPr sz="11314"/>
            </a:lvl1pPr>
            <a:lvl2pPr>
              <a:defRPr sz="9845"/>
            </a:lvl2pPr>
            <a:lvl3pPr>
              <a:defRPr sz="8448"/>
            </a:lvl3pPr>
            <a:lvl4pPr>
              <a:defRPr sz="7053"/>
            </a:lvl4pPr>
            <a:lvl5pPr>
              <a:defRPr sz="7053"/>
            </a:lvl5pPr>
            <a:lvl6pPr>
              <a:defRPr sz="7053"/>
            </a:lvl6pPr>
            <a:lvl7pPr>
              <a:defRPr sz="7053"/>
            </a:lvl7pPr>
            <a:lvl8pPr>
              <a:defRPr sz="7053"/>
            </a:lvl8pPr>
            <a:lvl9pPr>
              <a:defRPr sz="70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4" y="6888487"/>
            <a:ext cx="12634915" cy="22517103"/>
          </a:xfrm>
          <a:prstGeom prst="rect">
            <a:avLst/>
          </a:prstGeom>
        </p:spPr>
        <p:txBody>
          <a:bodyPr lIns="438912" tIns="219456" rIns="438912" bIns="219456"/>
          <a:lstStyle>
            <a:lvl1pPr marL="0" indent="0">
              <a:buNone/>
              <a:defRPr sz="4922"/>
            </a:lvl1pPr>
            <a:lvl2pPr marL="1612228" indent="0">
              <a:buNone/>
              <a:defRPr sz="4261"/>
            </a:lvl2pPr>
            <a:lvl3pPr marL="3224458" indent="0">
              <a:buNone/>
              <a:defRPr sz="3526"/>
            </a:lvl3pPr>
            <a:lvl4pPr marL="4836688" indent="0">
              <a:buNone/>
              <a:defRPr sz="3159"/>
            </a:lvl4pPr>
            <a:lvl5pPr marL="6448917" indent="0">
              <a:buNone/>
              <a:defRPr sz="3159"/>
            </a:lvl5pPr>
            <a:lvl6pPr marL="8061146" indent="0">
              <a:buNone/>
              <a:defRPr sz="3159"/>
            </a:lvl6pPr>
            <a:lvl7pPr marL="9673374" indent="0">
              <a:buNone/>
              <a:defRPr sz="3159"/>
            </a:lvl7pPr>
            <a:lvl8pPr marL="11285604" indent="0">
              <a:buNone/>
              <a:defRPr sz="3159"/>
            </a:lvl8pPr>
            <a:lvl9pPr marL="12897832" indent="0">
              <a:buNone/>
              <a:defRPr sz="3159"/>
            </a:lvl9pPr>
          </a:lstStyle>
          <a:p>
            <a:pPr lvl="0"/>
            <a:r>
              <a:rPr lang="en-US"/>
              <a:t>Click to edit Master text styles</a:t>
            </a:r>
          </a:p>
        </p:txBody>
      </p:sp>
      <p:sp>
        <p:nvSpPr>
          <p:cNvPr id="5" name="Date Placeholder 4"/>
          <p:cNvSpPr>
            <a:spLocks noGrp="1"/>
          </p:cNvSpPr>
          <p:nvPr>
            <p:ph type="dt" sz="half" idx="10"/>
          </p:nvPr>
        </p:nvSpPr>
        <p:spPr>
          <a:xfrm>
            <a:off x="1920240" y="30510483"/>
            <a:ext cx="8961120" cy="1752600"/>
          </a:xfrm>
          <a:prstGeom prst="rect">
            <a:avLst/>
          </a:prstGeom>
        </p:spPr>
        <p:txBody>
          <a:bodyPr lIns="438912" tIns="219456" rIns="438912" bIns="219456"/>
          <a:lstStyle/>
          <a:p>
            <a:fld id="{57AC0551-A3F8-2B4F-B123-F2BA0DFA14DA}" type="datetimeFigureOut">
              <a:rPr lang="en-US" smtClean="0"/>
              <a:t>2/18/2025</a:t>
            </a:fld>
            <a:endParaRPr lang="en-US"/>
          </a:p>
        </p:txBody>
      </p:sp>
      <p:sp>
        <p:nvSpPr>
          <p:cNvPr id="6" name="Footer Placeholder 5"/>
          <p:cNvSpPr>
            <a:spLocks noGrp="1"/>
          </p:cNvSpPr>
          <p:nvPr>
            <p:ph type="ftr" sz="quarter" idx="11"/>
          </p:nvPr>
        </p:nvSpPr>
        <p:spPr>
          <a:xfrm>
            <a:off x="13121640" y="30510483"/>
            <a:ext cx="12161520" cy="1752600"/>
          </a:xfrm>
          <a:prstGeom prst="rect">
            <a:avLst/>
          </a:prstGeom>
        </p:spPr>
        <p:txBody>
          <a:bodyPr lIns="438912" tIns="219456" rIns="438912" bIns="219456"/>
          <a:lstStyle/>
          <a:p>
            <a:endParaRPr lang="en-US"/>
          </a:p>
        </p:txBody>
      </p:sp>
      <p:sp>
        <p:nvSpPr>
          <p:cNvPr id="7" name="Slide Number Placeholder 6"/>
          <p:cNvSpPr>
            <a:spLocks noGrp="1"/>
          </p:cNvSpPr>
          <p:nvPr>
            <p:ph type="sldNum" sz="quarter" idx="12"/>
          </p:nvPr>
        </p:nvSpPr>
        <p:spPr>
          <a:xfrm>
            <a:off x="27523440" y="30510483"/>
            <a:ext cx="8961120" cy="1752600"/>
          </a:xfrm>
          <a:prstGeom prst="rect">
            <a:avLst/>
          </a:prstGeom>
        </p:spPr>
        <p:txBody>
          <a:bodyPr lIns="438912" tIns="219456" rIns="438912" bIns="219456"/>
          <a:lstStyle/>
          <a:p>
            <a:fld id="{E3B61693-8689-574C-94CB-5A47910FE35E}" type="slidenum">
              <a:rPr lang="en-US" smtClean="0"/>
              <a:t>‹#›</a:t>
            </a:fld>
            <a:endParaRPr lang="en-US"/>
          </a:p>
        </p:txBody>
      </p:sp>
    </p:spTree>
    <p:extLst>
      <p:ext uri="{BB962C8B-B14F-4D97-AF65-F5344CB8AC3E}">
        <p14:creationId xmlns:p14="http://schemas.microsoft.com/office/powerpoint/2010/main" val="97601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4"/>
            <a:ext cx="23042880" cy="2720343"/>
          </a:xfrm>
          <a:prstGeom prst="rect">
            <a:avLst/>
          </a:prstGeom>
        </p:spPr>
        <p:txBody>
          <a:bodyPr anchor="b"/>
          <a:lstStyle>
            <a:lvl1pPr algn="l">
              <a:defRPr sz="7053" b="1"/>
            </a:lvl1pPr>
          </a:lstStyle>
          <a:p>
            <a:r>
              <a:rPr lang="en-US"/>
              <a:t>Click to edit Master title style</a:t>
            </a:r>
          </a:p>
        </p:txBody>
      </p:sp>
      <p:sp>
        <p:nvSpPr>
          <p:cNvPr id="3" name="Picture Placeholder 2"/>
          <p:cNvSpPr>
            <a:spLocks noGrp="1"/>
          </p:cNvSpPr>
          <p:nvPr>
            <p:ph type="pic" idx="1"/>
          </p:nvPr>
        </p:nvSpPr>
        <p:spPr>
          <a:xfrm>
            <a:off x="7527610" y="2941320"/>
            <a:ext cx="23042880" cy="19751040"/>
          </a:xfrm>
          <a:prstGeom prst="rect">
            <a:avLst/>
          </a:prstGeom>
        </p:spPr>
        <p:txBody>
          <a:bodyPr lIns="438912" tIns="219456" rIns="438912" bIns="219456"/>
          <a:lstStyle>
            <a:lvl1pPr marL="0" indent="0">
              <a:buNone/>
              <a:defRPr sz="11314"/>
            </a:lvl1pPr>
            <a:lvl2pPr marL="1612228" indent="0">
              <a:buNone/>
              <a:defRPr sz="9845"/>
            </a:lvl2pPr>
            <a:lvl3pPr marL="3224458" indent="0">
              <a:buNone/>
              <a:defRPr sz="8448"/>
            </a:lvl3pPr>
            <a:lvl4pPr marL="4836688" indent="0">
              <a:buNone/>
              <a:defRPr sz="7053"/>
            </a:lvl4pPr>
            <a:lvl5pPr marL="6448917" indent="0">
              <a:buNone/>
              <a:defRPr sz="7053"/>
            </a:lvl5pPr>
            <a:lvl6pPr marL="8061146" indent="0">
              <a:buNone/>
              <a:defRPr sz="7053"/>
            </a:lvl6pPr>
            <a:lvl7pPr marL="9673374" indent="0">
              <a:buNone/>
              <a:defRPr sz="7053"/>
            </a:lvl7pPr>
            <a:lvl8pPr marL="11285604" indent="0">
              <a:buNone/>
              <a:defRPr sz="7053"/>
            </a:lvl8pPr>
            <a:lvl9pPr marL="12897832" indent="0">
              <a:buNone/>
              <a:defRPr sz="7053"/>
            </a:lvl9pPr>
          </a:lstStyle>
          <a:p>
            <a:r>
              <a:rPr lang="en-US"/>
              <a:t>Drag picture to placeholder or click icon to add</a:t>
            </a:r>
          </a:p>
        </p:txBody>
      </p:sp>
      <p:sp>
        <p:nvSpPr>
          <p:cNvPr id="4" name="Text Placeholder 3"/>
          <p:cNvSpPr>
            <a:spLocks noGrp="1"/>
          </p:cNvSpPr>
          <p:nvPr>
            <p:ph type="body" sz="half" idx="2"/>
          </p:nvPr>
        </p:nvSpPr>
        <p:spPr>
          <a:xfrm>
            <a:off x="7527610" y="25763227"/>
            <a:ext cx="23042880" cy="3863337"/>
          </a:xfrm>
          <a:prstGeom prst="rect">
            <a:avLst/>
          </a:prstGeom>
        </p:spPr>
        <p:txBody>
          <a:bodyPr lIns="438912" tIns="219456" rIns="438912" bIns="219456"/>
          <a:lstStyle>
            <a:lvl1pPr marL="0" indent="0">
              <a:buNone/>
              <a:defRPr sz="4922"/>
            </a:lvl1pPr>
            <a:lvl2pPr marL="1612228" indent="0">
              <a:buNone/>
              <a:defRPr sz="4261"/>
            </a:lvl2pPr>
            <a:lvl3pPr marL="3224458" indent="0">
              <a:buNone/>
              <a:defRPr sz="3526"/>
            </a:lvl3pPr>
            <a:lvl4pPr marL="4836688" indent="0">
              <a:buNone/>
              <a:defRPr sz="3159"/>
            </a:lvl4pPr>
            <a:lvl5pPr marL="6448917" indent="0">
              <a:buNone/>
              <a:defRPr sz="3159"/>
            </a:lvl5pPr>
            <a:lvl6pPr marL="8061146" indent="0">
              <a:buNone/>
              <a:defRPr sz="3159"/>
            </a:lvl6pPr>
            <a:lvl7pPr marL="9673374" indent="0">
              <a:buNone/>
              <a:defRPr sz="3159"/>
            </a:lvl7pPr>
            <a:lvl8pPr marL="11285604" indent="0">
              <a:buNone/>
              <a:defRPr sz="3159"/>
            </a:lvl8pPr>
            <a:lvl9pPr marL="12897832" indent="0">
              <a:buNone/>
              <a:defRPr sz="3159"/>
            </a:lvl9pPr>
          </a:lstStyle>
          <a:p>
            <a:pPr lvl="0"/>
            <a:r>
              <a:rPr lang="en-US"/>
              <a:t>Click to edit Master text styles</a:t>
            </a:r>
          </a:p>
        </p:txBody>
      </p:sp>
      <p:sp>
        <p:nvSpPr>
          <p:cNvPr id="5" name="Date Placeholder 4"/>
          <p:cNvSpPr>
            <a:spLocks noGrp="1"/>
          </p:cNvSpPr>
          <p:nvPr>
            <p:ph type="dt" sz="half" idx="10"/>
          </p:nvPr>
        </p:nvSpPr>
        <p:spPr>
          <a:xfrm>
            <a:off x="1920240" y="30510483"/>
            <a:ext cx="8961120" cy="1752600"/>
          </a:xfrm>
          <a:prstGeom prst="rect">
            <a:avLst/>
          </a:prstGeom>
        </p:spPr>
        <p:txBody>
          <a:bodyPr lIns="438912" tIns="219456" rIns="438912" bIns="219456"/>
          <a:lstStyle/>
          <a:p>
            <a:fld id="{57AC0551-A3F8-2B4F-B123-F2BA0DFA14DA}" type="datetimeFigureOut">
              <a:rPr lang="en-US" smtClean="0"/>
              <a:t>2/18/2025</a:t>
            </a:fld>
            <a:endParaRPr lang="en-US"/>
          </a:p>
        </p:txBody>
      </p:sp>
      <p:sp>
        <p:nvSpPr>
          <p:cNvPr id="6" name="Footer Placeholder 5"/>
          <p:cNvSpPr>
            <a:spLocks noGrp="1"/>
          </p:cNvSpPr>
          <p:nvPr>
            <p:ph type="ftr" sz="quarter" idx="11"/>
          </p:nvPr>
        </p:nvSpPr>
        <p:spPr>
          <a:xfrm>
            <a:off x="13121640" y="30510483"/>
            <a:ext cx="12161520" cy="1752600"/>
          </a:xfrm>
          <a:prstGeom prst="rect">
            <a:avLst/>
          </a:prstGeom>
        </p:spPr>
        <p:txBody>
          <a:bodyPr lIns="438912" tIns="219456" rIns="438912" bIns="219456"/>
          <a:lstStyle/>
          <a:p>
            <a:endParaRPr lang="en-US"/>
          </a:p>
        </p:txBody>
      </p:sp>
      <p:sp>
        <p:nvSpPr>
          <p:cNvPr id="7" name="Slide Number Placeholder 6"/>
          <p:cNvSpPr>
            <a:spLocks noGrp="1"/>
          </p:cNvSpPr>
          <p:nvPr>
            <p:ph type="sldNum" sz="quarter" idx="12"/>
          </p:nvPr>
        </p:nvSpPr>
        <p:spPr>
          <a:xfrm>
            <a:off x="27523440" y="30510483"/>
            <a:ext cx="8961120" cy="1752600"/>
          </a:xfrm>
          <a:prstGeom prst="rect">
            <a:avLst/>
          </a:prstGeom>
        </p:spPr>
        <p:txBody>
          <a:bodyPr lIns="438912" tIns="219456" rIns="438912" bIns="219456"/>
          <a:lstStyle/>
          <a:p>
            <a:fld id="{E3B61693-8689-574C-94CB-5A47910FE35E}" type="slidenum">
              <a:rPr lang="en-US" smtClean="0"/>
              <a:t>‹#›</a:t>
            </a:fld>
            <a:endParaRPr lang="en-US"/>
          </a:p>
        </p:txBody>
      </p:sp>
    </p:spTree>
    <p:extLst>
      <p:ext uri="{BB962C8B-B14F-4D97-AF65-F5344CB8AC3E}">
        <p14:creationId xmlns:p14="http://schemas.microsoft.com/office/powerpoint/2010/main" val="249712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1920240" y="1318263"/>
            <a:ext cx="34564320" cy="5486400"/>
          </a:xfrm>
          <a:prstGeom prst="rect">
            <a:avLst/>
          </a:prstGeom>
        </p:spPr>
        <p:txBody>
          <a:bodyPr vert="horz" lIns="438912" tIns="219456" rIns="438912" bIns="219456" rtlCol="0" anchor="t">
            <a:normAutofit/>
          </a:bodyPr>
          <a:lstStyle/>
          <a:p>
            <a:r>
              <a:rPr lang="en-US" dirty="0"/>
              <a:t>TITLE</a:t>
            </a:r>
          </a:p>
        </p:txBody>
      </p:sp>
    </p:spTree>
    <p:extLst>
      <p:ext uri="{BB962C8B-B14F-4D97-AF65-F5344CB8AC3E}">
        <p14:creationId xmlns:p14="http://schemas.microsoft.com/office/powerpoint/2010/main" val="140178354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l" defTabSz="1612228" rtl="0" eaLnBrk="1" latinLnBrk="0" hangingPunct="1">
        <a:spcBef>
          <a:spcPct val="0"/>
        </a:spcBef>
        <a:buNone/>
        <a:defRPr sz="15501" kern="1200">
          <a:solidFill>
            <a:schemeClr val="tx1"/>
          </a:solidFill>
          <a:latin typeface="Century Gothic"/>
          <a:ea typeface="+mj-ea"/>
          <a:cs typeface="Century Gothic"/>
        </a:defRPr>
      </a:lvl1pPr>
    </p:titleStyle>
    <p:bodyStyle>
      <a:lvl1pPr marL="1209171" indent="-1209171" algn="l" defTabSz="1612228" rtl="0" eaLnBrk="1" latinLnBrk="0" hangingPunct="1">
        <a:spcBef>
          <a:spcPct val="20000"/>
        </a:spcBef>
        <a:buFont typeface="Arial"/>
        <a:buChar char="•"/>
        <a:defRPr sz="11314" kern="1200">
          <a:solidFill>
            <a:schemeClr val="tx1"/>
          </a:solidFill>
          <a:latin typeface="+mn-lt"/>
          <a:ea typeface="+mn-ea"/>
          <a:cs typeface="+mn-cs"/>
        </a:defRPr>
      </a:lvl1pPr>
      <a:lvl2pPr marL="2619872" indent="-1007642" algn="l" defTabSz="1612228" rtl="0" eaLnBrk="1" latinLnBrk="0" hangingPunct="1">
        <a:spcBef>
          <a:spcPct val="20000"/>
        </a:spcBef>
        <a:buFont typeface="Arial"/>
        <a:buChar char="–"/>
        <a:defRPr sz="9845" kern="1200">
          <a:solidFill>
            <a:schemeClr val="tx1"/>
          </a:solidFill>
          <a:latin typeface="+mn-lt"/>
          <a:ea typeface="+mn-ea"/>
          <a:cs typeface="+mn-cs"/>
        </a:defRPr>
      </a:lvl2pPr>
      <a:lvl3pPr marL="4030572" indent="-806115" algn="l" defTabSz="1612228" rtl="0" eaLnBrk="1" latinLnBrk="0" hangingPunct="1">
        <a:spcBef>
          <a:spcPct val="20000"/>
        </a:spcBef>
        <a:buFont typeface="Arial"/>
        <a:buChar char="•"/>
        <a:defRPr sz="8448" kern="1200">
          <a:solidFill>
            <a:schemeClr val="tx1"/>
          </a:solidFill>
          <a:latin typeface="+mn-lt"/>
          <a:ea typeface="+mn-ea"/>
          <a:cs typeface="+mn-cs"/>
        </a:defRPr>
      </a:lvl3pPr>
      <a:lvl4pPr marL="5642801" indent="-806115" algn="l" defTabSz="1612228" rtl="0" eaLnBrk="1" latinLnBrk="0" hangingPunct="1">
        <a:spcBef>
          <a:spcPct val="20000"/>
        </a:spcBef>
        <a:buFont typeface="Arial"/>
        <a:buChar char="–"/>
        <a:defRPr sz="7053" kern="1200">
          <a:solidFill>
            <a:schemeClr val="tx1"/>
          </a:solidFill>
          <a:latin typeface="+mn-lt"/>
          <a:ea typeface="+mn-ea"/>
          <a:cs typeface="+mn-cs"/>
        </a:defRPr>
      </a:lvl4pPr>
      <a:lvl5pPr marL="7255030" indent="-806115" algn="l" defTabSz="1612228" rtl="0" eaLnBrk="1" latinLnBrk="0" hangingPunct="1">
        <a:spcBef>
          <a:spcPct val="20000"/>
        </a:spcBef>
        <a:buFont typeface="Arial"/>
        <a:buChar char="»"/>
        <a:defRPr sz="7053" kern="1200">
          <a:solidFill>
            <a:schemeClr val="tx1"/>
          </a:solidFill>
          <a:latin typeface="+mn-lt"/>
          <a:ea typeface="+mn-ea"/>
          <a:cs typeface="+mn-cs"/>
        </a:defRPr>
      </a:lvl5pPr>
      <a:lvl6pPr marL="8867259" indent="-806115" algn="l" defTabSz="1612228" rtl="0" eaLnBrk="1" latinLnBrk="0" hangingPunct="1">
        <a:spcBef>
          <a:spcPct val="20000"/>
        </a:spcBef>
        <a:buFont typeface="Arial"/>
        <a:buChar char="•"/>
        <a:defRPr sz="7053" kern="1200">
          <a:solidFill>
            <a:schemeClr val="tx1"/>
          </a:solidFill>
          <a:latin typeface="+mn-lt"/>
          <a:ea typeface="+mn-ea"/>
          <a:cs typeface="+mn-cs"/>
        </a:defRPr>
      </a:lvl6pPr>
      <a:lvl7pPr marL="10479489" indent="-806115" algn="l" defTabSz="1612228" rtl="0" eaLnBrk="1" latinLnBrk="0" hangingPunct="1">
        <a:spcBef>
          <a:spcPct val="20000"/>
        </a:spcBef>
        <a:buFont typeface="Arial"/>
        <a:buChar char="•"/>
        <a:defRPr sz="7053" kern="1200">
          <a:solidFill>
            <a:schemeClr val="tx1"/>
          </a:solidFill>
          <a:latin typeface="+mn-lt"/>
          <a:ea typeface="+mn-ea"/>
          <a:cs typeface="+mn-cs"/>
        </a:defRPr>
      </a:lvl7pPr>
      <a:lvl8pPr marL="12091717" indent="-806115" algn="l" defTabSz="1612228" rtl="0" eaLnBrk="1" latinLnBrk="0" hangingPunct="1">
        <a:spcBef>
          <a:spcPct val="20000"/>
        </a:spcBef>
        <a:buFont typeface="Arial"/>
        <a:buChar char="•"/>
        <a:defRPr sz="7053" kern="1200">
          <a:solidFill>
            <a:schemeClr val="tx1"/>
          </a:solidFill>
          <a:latin typeface="+mn-lt"/>
          <a:ea typeface="+mn-ea"/>
          <a:cs typeface="+mn-cs"/>
        </a:defRPr>
      </a:lvl8pPr>
      <a:lvl9pPr marL="13703947" indent="-806115" algn="l" defTabSz="1612228" rtl="0" eaLnBrk="1" latinLnBrk="0" hangingPunct="1">
        <a:spcBef>
          <a:spcPct val="20000"/>
        </a:spcBef>
        <a:buFont typeface="Arial"/>
        <a:buChar char="•"/>
        <a:defRPr sz="7053" kern="1200">
          <a:solidFill>
            <a:schemeClr val="tx1"/>
          </a:solidFill>
          <a:latin typeface="+mn-lt"/>
          <a:ea typeface="+mn-ea"/>
          <a:cs typeface="+mn-cs"/>
        </a:defRPr>
      </a:lvl9pPr>
    </p:bodyStyle>
    <p:otherStyle>
      <a:defPPr>
        <a:defRPr lang="en-US"/>
      </a:defPPr>
      <a:lvl1pPr marL="0" algn="l" defTabSz="1612228" rtl="0" eaLnBrk="1" latinLnBrk="0" hangingPunct="1">
        <a:defRPr sz="6318" kern="1200">
          <a:solidFill>
            <a:schemeClr val="tx1"/>
          </a:solidFill>
          <a:latin typeface="+mn-lt"/>
          <a:ea typeface="+mn-ea"/>
          <a:cs typeface="+mn-cs"/>
        </a:defRPr>
      </a:lvl1pPr>
      <a:lvl2pPr marL="1612228" algn="l" defTabSz="1612228" rtl="0" eaLnBrk="1" latinLnBrk="0" hangingPunct="1">
        <a:defRPr sz="6318" kern="1200">
          <a:solidFill>
            <a:schemeClr val="tx1"/>
          </a:solidFill>
          <a:latin typeface="+mn-lt"/>
          <a:ea typeface="+mn-ea"/>
          <a:cs typeface="+mn-cs"/>
        </a:defRPr>
      </a:lvl2pPr>
      <a:lvl3pPr marL="3224458" algn="l" defTabSz="1612228" rtl="0" eaLnBrk="1" latinLnBrk="0" hangingPunct="1">
        <a:defRPr sz="6318" kern="1200">
          <a:solidFill>
            <a:schemeClr val="tx1"/>
          </a:solidFill>
          <a:latin typeface="+mn-lt"/>
          <a:ea typeface="+mn-ea"/>
          <a:cs typeface="+mn-cs"/>
        </a:defRPr>
      </a:lvl3pPr>
      <a:lvl4pPr marL="4836688" algn="l" defTabSz="1612228" rtl="0" eaLnBrk="1" latinLnBrk="0" hangingPunct="1">
        <a:defRPr sz="6318" kern="1200">
          <a:solidFill>
            <a:schemeClr val="tx1"/>
          </a:solidFill>
          <a:latin typeface="+mn-lt"/>
          <a:ea typeface="+mn-ea"/>
          <a:cs typeface="+mn-cs"/>
        </a:defRPr>
      </a:lvl4pPr>
      <a:lvl5pPr marL="6448917" algn="l" defTabSz="1612228" rtl="0" eaLnBrk="1" latinLnBrk="0" hangingPunct="1">
        <a:defRPr sz="6318" kern="1200">
          <a:solidFill>
            <a:schemeClr val="tx1"/>
          </a:solidFill>
          <a:latin typeface="+mn-lt"/>
          <a:ea typeface="+mn-ea"/>
          <a:cs typeface="+mn-cs"/>
        </a:defRPr>
      </a:lvl5pPr>
      <a:lvl6pPr marL="8061146" algn="l" defTabSz="1612228" rtl="0" eaLnBrk="1" latinLnBrk="0" hangingPunct="1">
        <a:defRPr sz="6318" kern="1200">
          <a:solidFill>
            <a:schemeClr val="tx1"/>
          </a:solidFill>
          <a:latin typeface="+mn-lt"/>
          <a:ea typeface="+mn-ea"/>
          <a:cs typeface="+mn-cs"/>
        </a:defRPr>
      </a:lvl6pPr>
      <a:lvl7pPr marL="9673374" algn="l" defTabSz="1612228" rtl="0" eaLnBrk="1" latinLnBrk="0" hangingPunct="1">
        <a:defRPr sz="6318" kern="1200">
          <a:solidFill>
            <a:schemeClr val="tx1"/>
          </a:solidFill>
          <a:latin typeface="+mn-lt"/>
          <a:ea typeface="+mn-ea"/>
          <a:cs typeface="+mn-cs"/>
        </a:defRPr>
      </a:lvl7pPr>
      <a:lvl8pPr marL="11285604" algn="l" defTabSz="1612228" rtl="0" eaLnBrk="1" latinLnBrk="0" hangingPunct="1">
        <a:defRPr sz="6318" kern="1200">
          <a:solidFill>
            <a:schemeClr val="tx1"/>
          </a:solidFill>
          <a:latin typeface="+mn-lt"/>
          <a:ea typeface="+mn-ea"/>
          <a:cs typeface="+mn-cs"/>
        </a:defRPr>
      </a:lvl8pPr>
      <a:lvl9pPr marL="12897832" algn="l" defTabSz="1612228" rtl="0" eaLnBrk="1" latinLnBrk="0" hangingPunct="1">
        <a:defRPr sz="63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18/10/relationships/comments" Target="../comments/modernComment_105_1C081F65.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D0EE6-0B51-6AA5-A05B-DF75ED477A09}"/>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2AFDA89C-8566-771E-5677-406EB80CF631}"/>
              </a:ext>
            </a:extLst>
          </p:cNvPr>
          <p:cNvGrpSpPr/>
          <p:nvPr/>
        </p:nvGrpSpPr>
        <p:grpSpPr>
          <a:xfrm>
            <a:off x="0" y="0"/>
            <a:ext cx="38404800" cy="6324703"/>
            <a:chOff x="2431584" y="-70104"/>
            <a:chExt cx="38353609" cy="6071734"/>
          </a:xfrm>
        </p:grpSpPr>
        <p:pic>
          <p:nvPicPr>
            <p:cNvPr id="20" name="Picture 19">
              <a:extLst>
                <a:ext uri="{FF2B5EF4-FFF2-40B4-BE49-F238E27FC236}">
                  <a16:creationId xmlns:a16="http://schemas.microsoft.com/office/drawing/2014/main" id="{3799F9ED-C46A-A2E5-5D85-BD9B99D38B83}"/>
                </a:ext>
              </a:extLst>
            </p:cNvPr>
            <p:cNvPicPr>
              <a:picLocks noChangeAspect="1"/>
            </p:cNvPicPr>
            <p:nvPr/>
          </p:nvPicPr>
          <p:blipFill>
            <a:blip r:embed="rId4">
              <a:extLst>
                <a:ext uri="{28A0092B-C50C-407E-A947-70E740481C1C}">
                  <a14:useLocalDpi xmlns:a14="http://schemas.microsoft.com/office/drawing/2010/main" val="0"/>
                </a:ext>
              </a:extLst>
            </a:blip>
            <a:srcRect t="1350" r="28078" b="1350"/>
            <a:stretch/>
          </p:blipFill>
          <p:spPr>
            <a:xfrm>
              <a:off x="2431584" y="-70104"/>
              <a:ext cx="21124510" cy="6071734"/>
            </a:xfrm>
            <a:prstGeom prst="rect">
              <a:avLst/>
            </a:prstGeom>
          </p:spPr>
        </p:pic>
        <p:pic>
          <p:nvPicPr>
            <p:cNvPr id="4" name="Picture 3">
              <a:extLst>
                <a:ext uri="{FF2B5EF4-FFF2-40B4-BE49-F238E27FC236}">
                  <a16:creationId xmlns:a16="http://schemas.microsoft.com/office/drawing/2014/main" id="{939672B3-E1DA-3721-0B4D-DE36341A0223}"/>
                </a:ext>
              </a:extLst>
            </p:cNvPr>
            <p:cNvPicPr>
              <a:picLocks noChangeAspect="1"/>
            </p:cNvPicPr>
            <p:nvPr/>
          </p:nvPicPr>
          <p:blipFill>
            <a:blip r:embed="rId4">
              <a:extLst>
                <a:ext uri="{28A0092B-C50C-407E-A947-70E740481C1C}">
                  <a14:useLocalDpi xmlns:a14="http://schemas.microsoft.com/office/drawing/2010/main" val="0"/>
                </a:ext>
              </a:extLst>
            </a:blip>
            <a:srcRect t="1350" b="1350"/>
            <a:stretch/>
          </p:blipFill>
          <p:spPr>
            <a:xfrm>
              <a:off x="4406150" y="-70104"/>
              <a:ext cx="36379043" cy="6071734"/>
            </a:xfrm>
            <a:prstGeom prst="rect">
              <a:avLst/>
            </a:prstGeom>
          </p:spPr>
        </p:pic>
      </p:grpSp>
      <p:sp>
        <p:nvSpPr>
          <p:cNvPr id="11" name="TextBox 10">
            <a:extLst>
              <a:ext uri="{FF2B5EF4-FFF2-40B4-BE49-F238E27FC236}">
                <a16:creationId xmlns:a16="http://schemas.microsoft.com/office/drawing/2014/main" id="{8F28C71D-D738-4A7E-3190-B92021595585}"/>
              </a:ext>
            </a:extLst>
          </p:cNvPr>
          <p:cNvSpPr txBox="1"/>
          <p:nvPr/>
        </p:nvSpPr>
        <p:spPr>
          <a:xfrm>
            <a:off x="527863" y="7879611"/>
            <a:ext cx="15169336" cy="3247063"/>
          </a:xfrm>
          <a:prstGeom prst="rect">
            <a:avLst/>
          </a:prstGeom>
          <a:noFill/>
          <a:ln>
            <a:noFill/>
          </a:ln>
        </p:spPr>
        <p:txBody>
          <a:bodyPr wrap="square" rtlCol="0" anchor="t">
            <a:noAutofit/>
          </a:bodyPr>
          <a:lstStyle/>
          <a:p>
            <a:pPr marL="457200" indent="-457200" algn="just">
              <a:buFont typeface="Wingdings" panose="05000000000000000000" pitchFamily="2" charset="2"/>
              <a:buChar char="q"/>
            </a:pPr>
            <a:r>
              <a:rPr lang="en-US" sz="2800" b="0" dirty="0">
                <a:latin typeface="Arial" panose="020B0604020202020204" pitchFamily="34" charset="0"/>
                <a:cs typeface="Arial" panose="020B0604020202020204" pitchFamily="34" charset="0"/>
              </a:rPr>
              <a:t>Diagnostic Delay in Rare Diseases (RDs): Patients face significant delays in diagnosis due to a lack of awareness among general doctors and specialists (</a:t>
            </a:r>
            <a:r>
              <a:rPr lang="en-US" sz="2800" b="0" u="none" strike="noStrike" dirty="0">
                <a:effectLst/>
                <a:latin typeface="Arial" panose="020B0604020202020204" pitchFamily="34" charset="0"/>
                <a:ea typeface="Times New Roman" panose="02020603050405020304" pitchFamily="18" charset="0"/>
                <a:cs typeface="Arial" panose="020B0604020202020204" pitchFamily="34" charset="0"/>
              </a:rPr>
              <a:t>Phillips et al. 2024</a:t>
            </a:r>
            <a:r>
              <a:rPr lang="en-US" sz="2800" b="0" dirty="0">
                <a:latin typeface="Arial" panose="020B0604020202020204" pitchFamily="34" charset="0"/>
                <a:cs typeface="Arial" panose="020B0604020202020204" pitchFamily="34" charset="0"/>
              </a:rPr>
              <a:t>), hindering timely referral to experts (</a:t>
            </a:r>
            <a:r>
              <a:rPr lang="en-US" sz="2800" b="0" u="none" strike="noStrike" dirty="0" err="1">
                <a:effectLst/>
                <a:latin typeface="Arial" panose="020B0604020202020204" pitchFamily="34" charset="0"/>
                <a:ea typeface="Times New Roman" panose="02020603050405020304" pitchFamily="18" charset="0"/>
                <a:cs typeface="Arial" panose="020B0604020202020204" pitchFamily="34" charset="0"/>
              </a:rPr>
              <a:t>Zurynski</a:t>
            </a:r>
            <a:r>
              <a:rPr lang="en-US" sz="2800" b="0" u="none" strike="noStrike" dirty="0">
                <a:effectLst/>
                <a:latin typeface="Arial" panose="020B0604020202020204" pitchFamily="34" charset="0"/>
                <a:ea typeface="Times New Roman" panose="02020603050405020304" pitchFamily="18" charset="0"/>
                <a:cs typeface="Arial" panose="020B0604020202020204" pitchFamily="34" charset="0"/>
              </a:rPr>
              <a:t> et al. 2017</a:t>
            </a:r>
            <a:r>
              <a:rPr lang="en-US" sz="2800" b="0" dirty="0">
                <a:latin typeface="Arial" panose="020B0604020202020204" pitchFamily="34" charset="0"/>
                <a:cs typeface="Arial" panose="020B0604020202020204" pitchFamily="34" charset="0"/>
              </a:rPr>
              <a:t>).</a:t>
            </a:r>
          </a:p>
          <a:p>
            <a:pPr marL="457200" indent="-457200" algn="just">
              <a:buFont typeface="Wingdings" panose="05000000000000000000" pitchFamily="2" charset="2"/>
              <a:buChar char="q"/>
            </a:pPr>
            <a:r>
              <a:rPr lang="en-US" sz="2800" b="0" dirty="0">
                <a:latin typeface="Arial" panose="020B0604020202020204" pitchFamily="34" charset="0"/>
                <a:cs typeface="Arial" panose="020B0604020202020204" pitchFamily="34" charset="0"/>
              </a:rPr>
              <a:t>Lack of RD Specialist Coordination: The absence of a coordinated network between RD researchers and specialists limits knowledge exchange (</a:t>
            </a:r>
            <a:r>
              <a:rPr lang="en-US" sz="2800" b="0" u="none" strike="noStrike" dirty="0">
                <a:effectLst/>
                <a:latin typeface="Arial" panose="020B0604020202020204" pitchFamily="34" charset="0"/>
                <a:ea typeface="Times New Roman" panose="02020603050405020304" pitchFamily="18" charset="0"/>
                <a:cs typeface="Arial" panose="020B0604020202020204" pitchFamily="34" charset="0"/>
              </a:rPr>
              <a:t>Wan et al 2019, Mason 2020</a:t>
            </a:r>
            <a:r>
              <a:rPr lang="en-US" sz="2800" b="0" dirty="0">
                <a:latin typeface="Arial" panose="020B0604020202020204" pitchFamily="34" charset="0"/>
                <a:cs typeface="Arial" panose="020B0604020202020204" pitchFamily="34" charset="0"/>
              </a:rPr>
              <a:t>) and impedes advancements in treatment (</a:t>
            </a:r>
            <a:r>
              <a:rPr lang="en-US" sz="2800" b="0" u="none" strike="noStrike" dirty="0">
                <a:effectLst/>
                <a:latin typeface="Arial" panose="020B0604020202020204" pitchFamily="34" charset="0"/>
                <a:ea typeface="Times New Roman" panose="02020603050405020304" pitchFamily="18" charset="0"/>
                <a:cs typeface="Arial" panose="020B0604020202020204" pitchFamily="34" charset="0"/>
              </a:rPr>
              <a:t>Tang et al. 2017, Yang et al, 2009, Sabot et al. 2017</a:t>
            </a:r>
            <a:r>
              <a:rPr lang="en-US" sz="2800" b="0" dirty="0">
                <a:latin typeface="Arial" panose="020B0604020202020204" pitchFamily="34" charset="0"/>
                <a:cs typeface="Arial" panose="020B0604020202020204" pitchFamily="34" charset="0"/>
              </a:rPr>
              <a:t>).</a:t>
            </a:r>
          </a:p>
          <a:p>
            <a:pPr algn="just"/>
            <a:endParaRPr lang="en-US" sz="2800" b="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A7CEFB7-22E4-8F41-C6D0-D3D7FC0FD3E3}"/>
              </a:ext>
            </a:extLst>
          </p:cNvPr>
          <p:cNvSpPr txBox="1"/>
          <p:nvPr/>
        </p:nvSpPr>
        <p:spPr>
          <a:xfrm>
            <a:off x="1066800" y="598678"/>
            <a:ext cx="27279600" cy="3012791"/>
          </a:xfrm>
          <a:prstGeom prst="rect">
            <a:avLst/>
          </a:prstGeom>
          <a:noFill/>
          <a:ln>
            <a:noFill/>
          </a:ln>
        </p:spPr>
        <p:txBody>
          <a:bodyPr wrap="square" rtlCol="0" anchor="ctr">
            <a:noAutofit/>
          </a:bodyPr>
          <a:lstStyle/>
          <a:p>
            <a:pPr algn="ctr"/>
            <a:r>
              <a:rPr lang="en-US" sz="8000" b="0" dirty="0">
                <a:latin typeface="Arial" panose="020B0604020202020204" pitchFamily="34" charset="0"/>
                <a:cs typeface="Arial" panose="020B0604020202020204" pitchFamily="34" charset="0"/>
              </a:rPr>
              <a:t>Rare Disease Research Collaborative Network (RCN) Development for Rare Disease Specialist Recommendation</a:t>
            </a:r>
          </a:p>
          <a:p>
            <a:pPr algn="ctr"/>
            <a:endParaRPr lang="en-US" sz="8000" b="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8E55CF1-B9D3-F848-9B15-066C057FABD8}"/>
              </a:ext>
            </a:extLst>
          </p:cNvPr>
          <p:cNvSpPr txBox="1"/>
          <p:nvPr/>
        </p:nvSpPr>
        <p:spPr>
          <a:xfrm>
            <a:off x="123008" y="6800340"/>
            <a:ext cx="15574191" cy="895739"/>
          </a:xfrm>
          <a:prstGeom prst="rect">
            <a:avLst/>
          </a:prstGeom>
          <a:solidFill>
            <a:srgbClr val="015E70"/>
          </a:solidFill>
          <a:ln>
            <a:solidFill>
              <a:schemeClr val="bg1">
                <a:lumMod val="75000"/>
              </a:schemeClr>
            </a:solidFill>
          </a:ln>
        </p:spPr>
        <p:txBody>
          <a:bodyPr wrap="square" rtlCol="0" anchor="ctr">
            <a:noAutofit/>
          </a:bodyPr>
          <a:lstStyle/>
          <a:p>
            <a:pPr algn="ctr"/>
            <a:r>
              <a:rPr lang="en-US" sz="5400" dirty="0">
                <a:solidFill>
                  <a:schemeClr val="bg1"/>
                </a:solidFill>
                <a:latin typeface="Arial" panose="020B0604020202020204" pitchFamily="34" charset="0"/>
                <a:cs typeface="Arial" panose="020B0604020202020204" pitchFamily="34" charset="0"/>
              </a:rPr>
              <a:t>Introduction</a:t>
            </a:r>
          </a:p>
        </p:txBody>
      </p:sp>
      <p:sp>
        <p:nvSpPr>
          <p:cNvPr id="6" name="TextBox 5">
            <a:extLst>
              <a:ext uri="{FF2B5EF4-FFF2-40B4-BE49-F238E27FC236}">
                <a16:creationId xmlns:a16="http://schemas.microsoft.com/office/drawing/2014/main" id="{1858A14E-2B62-C0EC-AD24-1217C10B7946}"/>
              </a:ext>
            </a:extLst>
          </p:cNvPr>
          <p:cNvSpPr txBox="1"/>
          <p:nvPr/>
        </p:nvSpPr>
        <p:spPr>
          <a:xfrm>
            <a:off x="114300" y="3060517"/>
            <a:ext cx="29184600" cy="2502083"/>
          </a:xfrm>
          <a:prstGeom prst="rect">
            <a:avLst/>
          </a:prstGeom>
          <a:noFill/>
          <a:ln>
            <a:noFill/>
          </a:ln>
        </p:spPr>
        <p:txBody>
          <a:bodyPr wrap="square" rtlCol="0" anchor="t">
            <a:noAutofit/>
          </a:bodyPr>
          <a:lstStyle/>
          <a:p>
            <a:pPr algn="ctr">
              <a:lnSpc>
                <a:spcPct val="91667"/>
              </a:lnSpc>
              <a:spcBef>
                <a:spcPts val="1000"/>
              </a:spcBef>
            </a:pPr>
            <a:r>
              <a:rPr lang="en-US" sz="4000" b="0" dirty="0">
                <a:latin typeface="Arial" panose="020B0604020202020204" pitchFamily="34" charset="0"/>
                <a:cs typeface="Arial" panose="020B0604020202020204" pitchFamily="34" charset="0"/>
              </a:rPr>
              <a:t>Jaber Valinejad</a:t>
            </a:r>
            <a:r>
              <a:rPr lang="en-US" sz="4000" b="0" baseline="30000" dirty="0">
                <a:latin typeface="Arial" panose="020B0604020202020204" pitchFamily="34" charset="0"/>
                <a:cs typeface="Arial" panose="020B0604020202020204" pitchFamily="34" charset="0"/>
              </a:rPr>
              <a:t>1</a:t>
            </a:r>
            <a:r>
              <a:rPr lang="en-US" sz="4000" b="0" dirty="0">
                <a:latin typeface="Arial" panose="020B0604020202020204" pitchFamily="34" charset="0"/>
                <a:cs typeface="Arial" panose="020B0604020202020204" pitchFamily="34" charset="0"/>
              </a:rPr>
              <a:t>, Yanji Xu</a:t>
            </a:r>
            <a:r>
              <a:rPr lang="en-US" sz="4000" b="0" baseline="30000" dirty="0">
                <a:latin typeface="Arial" panose="020B0604020202020204" pitchFamily="34" charset="0"/>
                <a:cs typeface="Arial" panose="020B0604020202020204" pitchFamily="34" charset="0"/>
              </a:rPr>
              <a:t>1</a:t>
            </a:r>
            <a:r>
              <a:rPr lang="en-US" sz="4000" b="0" dirty="0">
                <a:latin typeface="Arial" panose="020B0604020202020204" pitchFamily="34" charset="0"/>
                <a:cs typeface="Arial" panose="020B0604020202020204" pitchFamily="34" charset="0"/>
              </a:rPr>
              <a:t>, Qian Zhu</a:t>
            </a:r>
            <a:r>
              <a:rPr lang="en-US" sz="4000" b="0" baseline="30000" dirty="0">
                <a:latin typeface="Arial" panose="020B0604020202020204" pitchFamily="34" charset="0"/>
                <a:cs typeface="Arial" panose="020B0604020202020204" pitchFamily="34" charset="0"/>
              </a:rPr>
              <a:t>2</a:t>
            </a:r>
          </a:p>
          <a:p>
            <a:pPr algn="ctr">
              <a:lnSpc>
                <a:spcPct val="91667"/>
              </a:lnSpc>
              <a:spcBef>
                <a:spcPts val="1000"/>
              </a:spcBef>
            </a:pPr>
            <a:r>
              <a:rPr lang="en-US" sz="4000" b="0" baseline="30000" dirty="0">
                <a:latin typeface="Arial" panose="020B0604020202020204" pitchFamily="34" charset="0"/>
                <a:cs typeface="Arial" panose="020B0604020202020204" pitchFamily="34" charset="0"/>
              </a:rPr>
              <a:t>1 </a:t>
            </a:r>
            <a:r>
              <a:rPr lang="en-US" sz="4000" b="0" dirty="0">
                <a:latin typeface="Arial" panose="020B0604020202020204" pitchFamily="34" charset="0"/>
                <a:cs typeface="Arial" panose="020B0604020202020204" pitchFamily="34" charset="0"/>
              </a:rPr>
              <a:t>Division of Rare Disease Research Innovation, National Center for Advancing Translational Sciences (NCATS), NIH</a:t>
            </a:r>
          </a:p>
          <a:p>
            <a:pPr algn="ctr">
              <a:lnSpc>
                <a:spcPct val="91667"/>
              </a:lnSpc>
              <a:spcBef>
                <a:spcPts val="1000"/>
              </a:spcBef>
            </a:pPr>
            <a:r>
              <a:rPr lang="en-US" sz="4000" b="0" baseline="30000" dirty="0">
                <a:latin typeface="Arial" panose="020B0604020202020204" pitchFamily="34" charset="0"/>
                <a:cs typeface="Arial" panose="020B0604020202020204" pitchFamily="34" charset="0"/>
              </a:rPr>
              <a:t>2 </a:t>
            </a:r>
            <a:r>
              <a:rPr lang="en-US" sz="4000" b="0" dirty="0">
                <a:latin typeface="Arial" panose="020B0604020202020204" pitchFamily="34" charset="0"/>
                <a:cs typeface="Arial" panose="020B0604020202020204" pitchFamily="34" charset="0"/>
              </a:rPr>
              <a:t>Division of Preclinical Innovation, National Center for Advancing Translational Sciences (NCATS), NIH</a:t>
            </a:r>
          </a:p>
          <a:p>
            <a:pPr algn="ctr"/>
            <a:endParaRPr lang="en-US" sz="3772" b="0" dirty="0">
              <a:latin typeface="Arial" panose="020B0604020202020204" pitchFamily="34" charset="0"/>
              <a:cs typeface="Arial" panose="020B0604020202020204" pitchFamily="34" charset="0"/>
            </a:endParaRPr>
          </a:p>
          <a:p>
            <a:pPr algn="ctr"/>
            <a:endParaRPr lang="en-US" sz="3772" b="0" dirty="0">
              <a:latin typeface="Arial" panose="020B0604020202020204" pitchFamily="34" charset="0"/>
              <a:cs typeface="Arial" panose="020B0604020202020204" pitchFamily="34" charset="0"/>
            </a:endParaRPr>
          </a:p>
          <a:p>
            <a:pPr algn="ctr"/>
            <a:endParaRPr lang="en-US" sz="3772" b="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2D106CC-0309-886D-A8CE-EECBB9276105}"/>
              </a:ext>
            </a:extLst>
          </p:cNvPr>
          <p:cNvSpPr txBox="1"/>
          <p:nvPr/>
        </p:nvSpPr>
        <p:spPr>
          <a:xfrm>
            <a:off x="123008" y="15022826"/>
            <a:ext cx="15574192" cy="895739"/>
          </a:xfrm>
          <a:prstGeom prst="rect">
            <a:avLst/>
          </a:prstGeom>
          <a:solidFill>
            <a:srgbClr val="015E70"/>
          </a:solidFill>
          <a:ln>
            <a:solidFill>
              <a:schemeClr val="bg1">
                <a:lumMod val="75000"/>
              </a:schemeClr>
            </a:solidFill>
          </a:ln>
        </p:spPr>
        <p:txBody>
          <a:bodyPr wrap="square" rtlCol="0" anchor="ctr">
            <a:noAutofit/>
          </a:bodyPr>
          <a:lstStyle>
            <a:defPPr>
              <a:defRPr lang="en-US"/>
            </a:defPPr>
            <a:lvl1pPr algn="ctr">
              <a:defRPr sz="6000">
                <a:solidFill>
                  <a:schemeClr val="bg1"/>
                </a:solidFill>
              </a:defRPr>
            </a:lvl1pPr>
          </a:lstStyle>
          <a:p>
            <a:r>
              <a:rPr lang="en-US" sz="5400" dirty="0">
                <a:latin typeface="Arial" panose="020B0604020202020204" pitchFamily="34" charset="0"/>
                <a:cs typeface="Arial" panose="020B0604020202020204" pitchFamily="34" charset="0"/>
              </a:rPr>
              <a:t>Method</a:t>
            </a:r>
          </a:p>
        </p:txBody>
      </p:sp>
      <p:sp>
        <p:nvSpPr>
          <p:cNvPr id="18" name="TextBox 17">
            <a:extLst>
              <a:ext uri="{FF2B5EF4-FFF2-40B4-BE49-F238E27FC236}">
                <a16:creationId xmlns:a16="http://schemas.microsoft.com/office/drawing/2014/main" id="{419A07FF-FDC3-A9CB-1FE8-A94506B0EDE0}"/>
              </a:ext>
            </a:extLst>
          </p:cNvPr>
          <p:cNvSpPr txBox="1"/>
          <p:nvPr/>
        </p:nvSpPr>
        <p:spPr>
          <a:xfrm>
            <a:off x="16003731" y="27283956"/>
            <a:ext cx="22182498" cy="895739"/>
          </a:xfrm>
          <a:prstGeom prst="rect">
            <a:avLst/>
          </a:prstGeom>
          <a:solidFill>
            <a:srgbClr val="015E70"/>
          </a:solidFill>
          <a:ln>
            <a:solidFill>
              <a:schemeClr val="bg1">
                <a:lumMod val="75000"/>
              </a:schemeClr>
            </a:solidFill>
          </a:ln>
        </p:spPr>
        <p:txBody>
          <a:bodyPr wrap="square" rtlCol="0" anchor="ctr">
            <a:noAutofit/>
          </a:bodyPr>
          <a:lstStyle/>
          <a:p>
            <a:pPr algn="ctr"/>
            <a:r>
              <a:rPr lang="en-US" sz="5400" dirty="0">
                <a:solidFill>
                  <a:schemeClr val="bg1"/>
                </a:solidFill>
                <a:latin typeface="Arial" panose="020B0604020202020204" pitchFamily="34" charset="0"/>
                <a:cs typeface="Arial" panose="020B0604020202020204" pitchFamily="34" charset="0"/>
              </a:rPr>
              <a:t>Acknowledgements</a:t>
            </a:r>
          </a:p>
        </p:txBody>
      </p:sp>
      <p:sp>
        <p:nvSpPr>
          <p:cNvPr id="19" name="TextBox 18">
            <a:extLst>
              <a:ext uri="{FF2B5EF4-FFF2-40B4-BE49-F238E27FC236}">
                <a16:creationId xmlns:a16="http://schemas.microsoft.com/office/drawing/2014/main" id="{6F07B890-883B-654A-0EB4-12958791B70C}"/>
              </a:ext>
            </a:extLst>
          </p:cNvPr>
          <p:cNvSpPr txBox="1"/>
          <p:nvPr/>
        </p:nvSpPr>
        <p:spPr>
          <a:xfrm>
            <a:off x="16233264" y="28363570"/>
            <a:ext cx="18201129" cy="863937"/>
          </a:xfrm>
          <a:prstGeom prst="rect">
            <a:avLst/>
          </a:prstGeom>
          <a:noFill/>
          <a:ln>
            <a:noFill/>
          </a:ln>
        </p:spPr>
        <p:txBody>
          <a:bodyPr wrap="square" rtlCol="0" anchor="t">
            <a:noAutofit/>
          </a:bodyPr>
          <a:lstStyle/>
          <a:p>
            <a:pPr algn="just">
              <a:lnSpc>
                <a:spcPct val="80000"/>
              </a:lnSpc>
              <a:spcBef>
                <a:spcPts val="100"/>
              </a:spcBef>
            </a:pPr>
            <a:r>
              <a:rPr lang="en-US" sz="2800" b="0" dirty="0">
                <a:latin typeface="Arial" panose="020B0604020202020204" pitchFamily="34" charset="0"/>
                <a:cs typeface="Arial" panose="020B0604020202020204" pitchFamily="34" charset="0"/>
              </a:rPr>
              <a:t>This project was partially supported by the intramural programs (ZIA TR000410-05) at NCATS. </a:t>
            </a:r>
          </a:p>
        </p:txBody>
      </p:sp>
      <p:sp>
        <p:nvSpPr>
          <p:cNvPr id="250" name="TextBox 249">
            <a:extLst>
              <a:ext uri="{FF2B5EF4-FFF2-40B4-BE49-F238E27FC236}">
                <a16:creationId xmlns:a16="http://schemas.microsoft.com/office/drawing/2014/main" id="{0A6DE91C-BB1A-0E5B-2E62-1D5779F237D4}"/>
              </a:ext>
            </a:extLst>
          </p:cNvPr>
          <p:cNvSpPr txBox="1"/>
          <p:nvPr/>
        </p:nvSpPr>
        <p:spPr>
          <a:xfrm>
            <a:off x="15936471" y="29167111"/>
            <a:ext cx="22249758" cy="895739"/>
          </a:xfrm>
          <a:prstGeom prst="rect">
            <a:avLst/>
          </a:prstGeom>
          <a:solidFill>
            <a:srgbClr val="015E70"/>
          </a:solidFill>
          <a:ln>
            <a:solidFill>
              <a:schemeClr val="bg1">
                <a:lumMod val="75000"/>
              </a:schemeClr>
            </a:solidFill>
          </a:ln>
        </p:spPr>
        <p:txBody>
          <a:bodyPr wrap="square" rtlCol="0" anchor="ctr">
            <a:noAutofit/>
          </a:bodyPr>
          <a:lstStyle/>
          <a:p>
            <a:pPr algn="ctr"/>
            <a:r>
              <a:rPr lang="en-US" sz="5400" dirty="0">
                <a:solidFill>
                  <a:schemeClr val="bg1"/>
                </a:solidFill>
                <a:latin typeface="Arial" panose="020B0604020202020204" pitchFamily="34" charset="0"/>
                <a:cs typeface="Arial" panose="020B0604020202020204" pitchFamily="34" charset="0"/>
              </a:rPr>
              <a:t>References</a:t>
            </a:r>
          </a:p>
        </p:txBody>
      </p:sp>
      <p:sp>
        <p:nvSpPr>
          <p:cNvPr id="196" name="TextBox 195">
            <a:extLst>
              <a:ext uri="{FF2B5EF4-FFF2-40B4-BE49-F238E27FC236}">
                <a16:creationId xmlns:a16="http://schemas.microsoft.com/office/drawing/2014/main" id="{BA757E68-761D-903E-1082-2F5D5A8DED21}"/>
              </a:ext>
            </a:extLst>
          </p:cNvPr>
          <p:cNvSpPr txBox="1"/>
          <p:nvPr/>
        </p:nvSpPr>
        <p:spPr>
          <a:xfrm>
            <a:off x="16166005" y="30190533"/>
            <a:ext cx="21617359" cy="2423067"/>
          </a:xfrm>
          <a:prstGeom prst="rect">
            <a:avLst/>
          </a:prstGeom>
          <a:noFill/>
          <a:ln>
            <a:noFill/>
          </a:ln>
        </p:spPr>
        <p:txBody>
          <a:bodyPr wrap="square" rtlCol="0" anchor="t">
            <a:noAutofit/>
          </a:bodyPr>
          <a:lstStyle/>
          <a:p>
            <a:pPr marL="342900" marR="0" lvl="0" indent="-342900">
              <a:spcAft>
                <a:spcPts val="0"/>
              </a:spcAft>
              <a:buFont typeface="+mj-lt"/>
              <a:buAutoNum type="arabicPeriod"/>
            </a:pPr>
            <a:r>
              <a:rPr lang="en-US" sz="1800" b="0" u="none" strike="noStrike" dirty="0">
                <a:effectLst/>
                <a:latin typeface="Arial" panose="020B0604020202020204" pitchFamily="34" charset="0"/>
                <a:ea typeface="Times New Roman" panose="02020603050405020304" pitchFamily="18" charset="0"/>
                <a:cs typeface="Arial" panose="020B0604020202020204" pitchFamily="34" charset="0"/>
              </a:rPr>
              <a:t> Phillips, Christine, et al. "Time to diagnosis for a rare disease: managing medical uncertainty. A qualitative study." Orphanet Journal of Rare Diseases 19.1 (2024): 297.</a:t>
            </a:r>
          </a:p>
          <a:p>
            <a:pPr marL="342900" marR="0" lvl="0" indent="-342900">
              <a:spcAft>
                <a:spcPts val="0"/>
              </a:spcAft>
              <a:buFont typeface="+mj-lt"/>
              <a:buAutoNum type="arabicPeriod"/>
            </a:pPr>
            <a:r>
              <a:rPr lang="en-US" sz="1800" b="0" u="none" strike="noStrike" dirty="0" err="1">
                <a:effectLst/>
                <a:latin typeface="Arial" panose="020B0604020202020204" pitchFamily="34" charset="0"/>
                <a:ea typeface="Times New Roman" panose="02020603050405020304" pitchFamily="18" charset="0"/>
                <a:cs typeface="Arial" panose="020B0604020202020204" pitchFamily="34" charset="0"/>
              </a:rPr>
              <a:t>Zurynski</a:t>
            </a:r>
            <a:r>
              <a:rPr lang="en-US" sz="1800" b="0" u="none" strike="noStrike" dirty="0">
                <a:effectLst/>
                <a:latin typeface="Arial" panose="020B0604020202020204" pitchFamily="34" charset="0"/>
                <a:ea typeface="Times New Roman" panose="02020603050405020304" pitchFamily="18" charset="0"/>
                <a:cs typeface="Arial" panose="020B0604020202020204" pitchFamily="34" charset="0"/>
              </a:rPr>
              <a:t>, Yvonne, Marie Deverell, Troy Dalkeith, Sandra Johnson, John Christodoulou, Helen Leonard, Elizabeth J. Elliott, and APSU Rare Diseases Impacts on Families Study group. "Australian children living with rare diseases: experiences of diagnosis and perceived consequences of diagnostic delays." Orphanet journal of rare diseases 12 (2017): 1-9.</a:t>
            </a:r>
          </a:p>
          <a:p>
            <a:pPr marL="342900" indent="-342900">
              <a:spcAft>
                <a:spcPts val="0"/>
              </a:spcAft>
              <a:buFont typeface="+mj-lt"/>
              <a:buAutoNum type="arabicPeriod"/>
            </a:pPr>
            <a:r>
              <a:rPr lang="en-US" sz="1800" b="0" u="none" strike="noStrike" dirty="0">
                <a:effectLst/>
                <a:latin typeface="Arial" panose="020B0604020202020204" pitchFamily="34" charset="0"/>
                <a:ea typeface="Times New Roman" panose="02020603050405020304" pitchFamily="18" charset="0"/>
                <a:cs typeface="Arial" panose="020B0604020202020204" pitchFamily="34" charset="0"/>
              </a:rPr>
              <a:t>Mason, S. (2020). Adoption and usage of ASNs: A Japan case study. </a:t>
            </a:r>
            <a:r>
              <a:rPr lang="en-US" sz="1800" b="0" i="1" u="none" strike="noStrike" dirty="0" err="1">
                <a:effectLst/>
                <a:latin typeface="Arial" panose="020B0604020202020204" pitchFamily="34" charset="0"/>
                <a:ea typeface="Times New Roman" panose="02020603050405020304" pitchFamily="18" charset="0"/>
                <a:cs typeface="Arial" panose="020B0604020202020204" pitchFamily="34" charset="0"/>
              </a:rPr>
              <a:t>Scientometrics</a:t>
            </a:r>
            <a:r>
              <a:rPr lang="en-US" sz="1800" b="0" u="none" strike="noStrike" dirty="0">
                <a:effectLst/>
                <a:latin typeface="Arial" panose="020B0604020202020204" pitchFamily="34" charset="0"/>
                <a:ea typeface="Times New Roman" panose="02020603050405020304" pitchFamily="18" charset="0"/>
                <a:cs typeface="Arial" panose="020B0604020202020204" pitchFamily="34" charset="0"/>
              </a:rPr>
              <a:t>.</a:t>
            </a:r>
          </a:p>
          <a:p>
            <a:pPr marL="342900" marR="0" lvl="0" indent="-342900">
              <a:spcAft>
                <a:spcPts val="0"/>
              </a:spcAft>
              <a:buFont typeface="+mj-lt"/>
              <a:buAutoNum type="arabicPeriod"/>
            </a:pPr>
            <a:r>
              <a:rPr lang="en-US" sz="1800" b="0" u="none" strike="noStrike" dirty="0">
                <a:effectLst/>
                <a:latin typeface="Arial" panose="020B0604020202020204" pitchFamily="34" charset="0"/>
                <a:ea typeface="Times New Roman" panose="02020603050405020304" pitchFamily="18" charset="0"/>
                <a:cs typeface="Arial" panose="020B0604020202020204" pitchFamily="34" charset="0"/>
              </a:rPr>
              <a:t>Wan, H., Zhang, Y., Zhang, J., &amp; Tang, J. (2019). </a:t>
            </a:r>
            <a:r>
              <a:rPr lang="en-US" sz="1800" b="0" u="none" strike="noStrike" dirty="0" err="1">
                <a:effectLst/>
                <a:latin typeface="Arial" panose="020B0604020202020204" pitchFamily="34" charset="0"/>
                <a:ea typeface="Times New Roman" panose="02020603050405020304" pitchFamily="18" charset="0"/>
                <a:cs typeface="Arial" panose="020B0604020202020204" pitchFamily="34" charset="0"/>
              </a:rPr>
              <a:t>AMiner</a:t>
            </a:r>
            <a:r>
              <a:rPr lang="en-US" sz="1800" b="0" u="none" strike="noStrike" dirty="0">
                <a:effectLst/>
                <a:latin typeface="Arial" panose="020B0604020202020204" pitchFamily="34" charset="0"/>
                <a:ea typeface="Times New Roman" panose="02020603050405020304" pitchFamily="18" charset="0"/>
                <a:cs typeface="Arial" panose="020B0604020202020204" pitchFamily="34" charset="0"/>
              </a:rPr>
              <a:t>: Search and Mining of ASNs. </a:t>
            </a:r>
            <a:r>
              <a:rPr lang="en-US" sz="1800" b="0" i="1" u="none" strike="noStrike" dirty="0">
                <a:effectLst/>
                <a:latin typeface="Arial" panose="020B0604020202020204" pitchFamily="34" charset="0"/>
                <a:ea typeface="Times New Roman" panose="02020603050405020304" pitchFamily="18" charset="0"/>
                <a:cs typeface="Arial" panose="020B0604020202020204" pitchFamily="34" charset="0"/>
              </a:rPr>
              <a:t>Data Intelligence</a:t>
            </a:r>
            <a:r>
              <a:rPr lang="en-US" sz="1800" b="0" u="none" strike="noStrike" dirty="0">
                <a:effectLst/>
                <a:latin typeface="Arial" panose="020B0604020202020204" pitchFamily="34" charset="0"/>
                <a:ea typeface="Times New Roman" panose="02020603050405020304" pitchFamily="18" charset="0"/>
                <a:cs typeface="Arial" panose="020B0604020202020204" pitchFamily="34" charset="0"/>
              </a:rPr>
              <a:t>.</a:t>
            </a:r>
          </a:p>
          <a:p>
            <a:pPr marL="342900" marR="0" lvl="0" indent="-342900">
              <a:spcAft>
                <a:spcPts val="0"/>
              </a:spcAft>
              <a:buFont typeface="+mj-lt"/>
              <a:buAutoNum type="arabicPeriod"/>
            </a:pPr>
            <a:r>
              <a:rPr lang="en-US" sz="1800" b="0" u="none" strike="noStrike" dirty="0">
                <a:effectLst/>
                <a:latin typeface="Arial" panose="020B0604020202020204" pitchFamily="34" charset="0"/>
                <a:ea typeface="Times New Roman" panose="02020603050405020304" pitchFamily="18" charset="0"/>
                <a:cs typeface="Arial" panose="020B0604020202020204" pitchFamily="34" charset="0"/>
              </a:rPr>
              <a:t>Tang, J., Zhang, D., &amp; Yao, L. (2007). Social Network Extraction of Academic Researchers. </a:t>
            </a:r>
            <a:r>
              <a:rPr lang="en-US" sz="1800" b="0" i="1" u="none" strike="noStrike" dirty="0">
                <a:effectLst/>
                <a:latin typeface="Arial" panose="020B0604020202020204" pitchFamily="34" charset="0"/>
                <a:ea typeface="Times New Roman" panose="02020603050405020304" pitchFamily="18" charset="0"/>
                <a:cs typeface="Arial" panose="020B0604020202020204" pitchFamily="34" charset="0"/>
              </a:rPr>
              <a:t>ICDM 2007</a:t>
            </a:r>
            <a:r>
              <a:rPr lang="en-US" sz="1800" b="0" u="none" strike="noStrike" dirty="0">
                <a:effectLst/>
                <a:latin typeface="Arial" panose="020B0604020202020204" pitchFamily="34" charset="0"/>
                <a:ea typeface="Times New Roman" panose="02020603050405020304" pitchFamily="18" charset="0"/>
                <a:cs typeface="Arial" panose="020B0604020202020204" pitchFamily="34" charset="0"/>
              </a:rPr>
              <a:t>.</a:t>
            </a:r>
            <a:endParaRPr lang="en-US" sz="1800" b="0" u="none" strike="noStrike" dirty="0">
              <a:effectLst/>
              <a:latin typeface="Arial" panose="020B0604020202020204" pitchFamily="34" charset="0"/>
              <a:ea typeface="Aptos" panose="02110004020202020204"/>
              <a:cs typeface="Arial" panose="020B0604020202020204" pitchFamily="34" charset="0"/>
            </a:endParaRPr>
          </a:p>
          <a:p>
            <a:pPr marL="342900" marR="0" lvl="0" indent="-342900">
              <a:spcAft>
                <a:spcPts val="0"/>
              </a:spcAft>
              <a:buFont typeface="+mj-lt"/>
              <a:buAutoNum type="arabicPeriod"/>
            </a:pPr>
            <a:r>
              <a:rPr lang="en-US" sz="1800" b="0" u="none" strike="noStrike" dirty="0">
                <a:effectLst/>
                <a:latin typeface="Arial" panose="020B0604020202020204" pitchFamily="34" charset="0"/>
                <a:ea typeface="Times New Roman" panose="02020603050405020304" pitchFamily="18" charset="0"/>
                <a:cs typeface="Arial" panose="020B0604020202020204" pitchFamily="34" charset="0"/>
              </a:rPr>
              <a:t>Yang, Y., Au Yeung, C. M., Weal, M. J., &amp; Davis, H. (2009). The Researcher Social Network. </a:t>
            </a:r>
            <a:r>
              <a:rPr lang="en-US" sz="1800" b="0" i="1" u="none" strike="noStrike" dirty="0">
                <a:effectLst/>
                <a:latin typeface="Arial" panose="020B0604020202020204" pitchFamily="34" charset="0"/>
                <a:ea typeface="Times New Roman" panose="02020603050405020304" pitchFamily="18" charset="0"/>
                <a:cs typeface="Arial" panose="020B0604020202020204" pitchFamily="34" charset="0"/>
              </a:rPr>
              <a:t>WebSci'09</a:t>
            </a:r>
            <a:r>
              <a:rPr lang="en-US" sz="1800" b="0" u="none" strike="noStrike" dirty="0">
                <a:effectLst/>
                <a:latin typeface="Arial" panose="020B0604020202020204" pitchFamily="34" charset="0"/>
                <a:ea typeface="Times New Roman" panose="02020603050405020304" pitchFamily="18" charset="0"/>
                <a:cs typeface="Arial" panose="020B0604020202020204" pitchFamily="34" charset="0"/>
              </a:rPr>
              <a:t>.</a:t>
            </a:r>
            <a:endParaRPr lang="en-US" sz="1800" b="0" u="none" strike="noStrike" dirty="0">
              <a:effectLst/>
              <a:latin typeface="Arial" panose="020B0604020202020204" pitchFamily="34" charset="0"/>
              <a:ea typeface="Aptos" panose="02110004020202020204"/>
              <a:cs typeface="Arial" panose="020B0604020202020204" pitchFamily="34" charset="0"/>
            </a:endParaRPr>
          </a:p>
          <a:p>
            <a:pPr marL="342900" marR="0" lvl="0" indent="-342900">
              <a:spcAft>
                <a:spcPts val="0"/>
              </a:spcAft>
              <a:buFont typeface="+mj-lt"/>
              <a:buAutoNum type="arabicPeriod"/>
            </a:pPr>
            <a:r>
              <a:rPr lang="en-US" sz="1800" b="0" u="none" strike="noStrike" dirty="0">
                <a:effectLst/>
                <a:latin typeface="Arial" panose="020B0604020202020204" pitchFamily="34" charset="0"/>
                <a:ea typeface="Times New Roman" panose="02020603050405020304" pitchFamily="18" charset="0"/>
                <a:cs typeface="Arial" panose="020B0604020202020204" pitchFamily="34" charset="0"/>
              </a:rPr>
              <a:t>Sabot, K., Wickremasinghe, D., Blanchet, K., Avan, B., &amp; Schellenberg, J. (2017). Use of SNA methods in healthcare. </a:t>
            </a:r>
            <a:r>
              <a:rPr lang="en-US" sz="1800" b="0" i="1" u="none" strike="noStrike" dirty="0">
                <a:effectLst/>
                <a:latin typeface="Arial" panose="020B0604020202020204" pitchFamily="34" charset="0"/>
                <a:ea typeface="Times New Roman" panose="02020603050405020304" pitchFamily="18" charset="0"/>
                <a:cs typeface="Arial" panose="020B0604020202020204" pitchFamily="34" charset="0"/>
              </a:rPr>
              <a:t>BMC</a:t>
            </a:r>
            <a:r>
              <a:rPr lang="en-US" sz="1800" b="0" u="none" strike="noStrike" dirty="0">
                <a:effectLst/>
                <a:latin typeface="Arial" panose="020B0604020202020204" pitchFamily="34" charset="0"/>
                <a:ea typeface="Times New Roman" panose="02020603050405020304" pitchFamily="18" charset="0"/>
                <a:cs typeface="Arial" panose="020B0604020202020204" pitchFamily="34" charset="0"/>
              </a:rPr>
              <a:t>.</a:t>
            </a:r>
          </a:p>
        </p:txBody>
      </p:sp>
      <p:pic>
        <p:nvPicPr>
          <p:cNvPr id="9" name="Picture 8" descr="Diagram&#10;&#10;AI-generated content may be incorrect.">
            <a:extLst>
              <a:ext uri="{FF2B5EF4-FFF2-40B4-BE49-F238E27FC236}">
                <a16:creationId xmlns:a16="http://schemas.microsoft.com/office/drawing/2014/main" id="{E818F99F-1D6A-647B-BD6A-F10BEAA584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531" y="20129341"/>
            <a:ext cx="14124503" cy="6318834"/>
          </a:xfrm>
          <a:prstGeom prst="rect">
            <a:avLst/>
          </a:prstGeom>
        </p:spPr>
      </p:pic>
      <p:pic>
        <p:nvPicPr>
          <p:cNvPr id="13" name="Picture 12" descr="Diagram&#10;&#10;AI-generated content may be incorrect.">
            <a:extLst>
              <a:ext uri="{FF2B5EF4-FFF2-40B4-BE49-F238E27FC236}">
                <a16:creationId xmlns:a16="http://schemas.microsoft.com/office/drawing/2014/main" id="{6D06DE95-447C-2CF1-1FE3-08C16D519F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 y="27367729"/>
            <a:ext cx="6873114" cy="4539571"/>
          </a:xfrm>
          <a:prstGeom prst="rect">
            <a:avLst/>
          </a:prstGeom>
        </p:spPr>
      </p:pic>
      <p:sp>
        <p:nvSpPr>
          <p:cNvPr id="25" name="TextBox 24">
            <a:extLst>
              <a:ext uri="{FF2B5EF4-FFF2-40B4-BE49-F238E27FC236}">
                <a16:creationId xmlns:a16="http://schemas.microsoft.com/office/drawing/2014/main" id="{63F5699C-B5E4-C589-1329-5048491BA0B2}"/>
              </a:ext>
            </a:extLst>
          </p:cNvPr>
          <p:cNvSpPr txBox="1"/>
          <p:nvPr/>
        </p:nvSpPr>
        <p:spPr>
          <a:xfrm>
            <a:off x="16003730" y="6800524"/>
            <a:ext cx="22278061" cy="895739"/>
          </a:xfrm>
          <a:prstGeom prst="rect">
            <a:avLst/>
          </a:prstGeom>
          <a:solidFill>
            <a:srgbClr val="015E70"/>
          </a:solidFill>
          <a:ln>
            <a:solidFill>
              <a:schemeClr val="bg1">
                <a:lumMod val="75000"/>
              </a:schemeClr>
            </a:solidFill>
          </a:ln>
        </p:spPr>
        <p:txBody>
          <a:bodyPr wrap="square" rtlCol="0" anchor="ctr">
            <a:noAutofit/>
          </a:bodyPr>
          <a:lstStyle>
            <a:defPPr>
              <a:defRPr lang="en-US"/>
            </a:defPPr>
            <a:lvl1pPr algn="ctr">
              <a:defRPr sz="6000">
                <a:solidFill>
                  <a:schemeClr val="bg1"/>
                </a:solidFill>
              </a:defRPr>
            </a:lvl1pPr>
          </a:lstStyle>
          <a:p>
            <a:r>
              <a:rPr lang="en-US" sz="5400" dirty="0">
                <a:latin typeface="Arial" panose="020B0604020202020204" pitchFamily="34" charset="0"/>
                <a:cs typeface="Arial" panose="020B0604020202020204" pitchFamily="34" charset="0"/>
              </a:rPr>
              <a:t>Results</a:t>
            </a:r>
          </a:p>
        </p:txBody>
      </p:sp>
      <p:sp>
        <p:nvSpPr>
          <p:cNvPr id="29" name="TextBox 28">
            <a:extLst>
              <a:ext uri="{FF2B5EF4-FFF2-40B4-BE49-F238E27FC236}">
                <a16:creationId xmlns:a16="http://schemas.microsoft.com/office/drawing/2014/main" id="{BC65C3F5-69B5-4FA5-AA23-4C77497D1BE4}"/>
              </a:ext>
            </a:extLst>
          </p:cNvPr>
          <p:cNvSpPr txBox="1"/>
          <p:nvPr/>
        </p:nvSpPr>
        <p:spPr>
          <a:xfrm>
            <a:off x="2348547" y="26441400"/>
            <a:ext cx="9853569" cy="461665"/>
          </a:xfrm>
          <a:prstGeom prst="rect">
            <a:avLst/>
          </a:prstGeom>
          <a:noFill/>
        </p:spPr>
        <p:txBody>
          <a:bodyPr wrap="square">
            <a:spAutoFit/>
          </a:bodyPr>
          <a:lstStyle/>
          <a:p>
            <a:pPr algn="ctr"/>
            <a:r>
              <a:rPr lang="en-US" sz="2400" b="1" i="1" dirty="0">
                <a:effectLst/>
                <a:latin typeface="Arial" panose="020B0604020202020204" pitchFamily="34" charset="0"/>
                <a:ea typeface="Times New Roman" panose="02020603050405020304" pitchFamily="18" charset="0"/>
                <a:cs typeface="Arial" panose="020B0604020202020204" pitchFamily="34" charset="0"/>
              </a:rPr>
              <a:t>Figure 1. Architecture of the RCN development</a:t>
            </a:r>
            <a:endParaRPr lang="en-US" sz="2400" dirty="0">
              <a:latin typeface="Arial" panose="020B0604020202020204" pitchFamily="34" charset="0"/>
              <a:cs typeface="Arial" panose="020B0604020202020204" pitchFamily="34" charset="0"/>
            </a:endParaRPr>
          </a:p>
        </p:txBody>
      </p:sp>
      <p:graphicFrame>
        <p:nvGraphicFramePr>
          <p:cNvPr id="32" name="Table 31">
            <a:extLst>
              <a:ext uri="{FF2B5EF4-FFF2-40B4-BE49-F238E27FC236}">
                <a16:creationId xmlns:a16="http://schemas.microsoft.com/office/drawing/2014/main" id="{32C1361F-AA7E-3199-FAA0-EEFCA7E2B94A}"/>
              </a:ext>
            </a:extLst>
          </p:cNvPr>
          <p:cNvGraphicFramePr>
            <a:graphicFrameLocks noGrp="1"/>
          </p:cNvGraphicFramePr>
          <p:nvPr>
            <p:extLst>
              <p:ext uri="{D42A27DB-BD31-4B8C-83A1-F6EECF244321}">
                <p14:modId xmlns:p14="http://schemas.microsoft.com/office/powerpoint/2010/main" val="1629132000"/>
              </p:ext>
            </p:extLst>
          </p:nvPr>
        </p:nvGraphicFramePr>
        <p:xfrm>
          <a:off x="7330315" y="27938581"/>
          <a:ext cx="8040868" cy="4531926"/>
        </p:xfrm>
        <a:graphic>
          <a:graphicData uri="http://schemas.openxmlformats.org/drawingml/2006/table">
            <a:tbl>
              <a:tblPr bandRow="1">
                <a:tableStyleId>{5940675A-B579-460E-94D1-54222C63F5DA}</a:tableStyleId>
              </a:tblPr>
              <a:tblGrid>
                <a:gridCol w="2173468">
                  <a:extLst>
                    <a:ext uri="{9D8B030D-6E8A-4147-A177-3AD203B41FA5}">
                      <a16:colId xmlns:a16="http://schemas.microsoft.com/office/drawing/2014/main" val="2476407197"/>
                    </a:ext>
                  </a:extLst>
                </a:gridCol>
                <a:gridCol w="5867400">
                  <a:extLst>
                    <a:ext uri="{9D8B030D-6E8A-4147-A177-3AD203B41FA5}">
                      <a16:colId xmlns:a16="http://schemas.microsoft.com/office/drawing/2014/main" val="397806241"/>
                    </a:ext>
                  </a:extLst>
                </a:gridCol>
              </a:tblGrid>
              <a:tr h="188481">
                <a:tc>
                  <a:txBody>
                    <a:bodyPr/>
                    <a:lstStyle/>
                    <a:p>
                      <a:pPr marL="0" marR="0" algn="ctr">
                        <a:lnSpc>
                          <a:spcPct val="107000"/>
                        </a:lnSpc>
                        <a:spcAft>
                          <a:spcPts val="800"/>
                        </a:spcAft>
                      </a:pPr>
                      <a:r>
                        <a:rPr lang="en-US" sz="1800" b="1" dirty="0">
                          <a:effectLst/>
                          <a:latin typeface="Arial" panose="020B0604020202020204" pitchFamily="34" charset="0"/>
                          <a:cs typeface="Arial" panose="020B0604020202020204" pitchFamily="34" charset="0"/>
                        </a:rPr>
                        <a:t>Primary Classes</a:t>
                      </a:r>
                      <a:endParaRPr lang="en-US" sz="1800" b="1" dirty="0">
                        <a:effectLst/>
                        <a:latin typeface="Arial" panose="020B0604020202020204" pitchFamily="34" charset="0"/>
                        <a:ea typeface="Aptos" panose="02110004020202020204"/>
                        <a:cs typeface="Arial" panose="020B0604020202020204" pitchFamily="34" charset="0"/>
                      </a:endParaRPr>
                    </a:p>
                  </a:txBody>
                  <a:tcPr marL="68580" marR="68580" marT="0" marB="0">
                    <a:solidFill>
                      <a:schemeClr val="bg2">
                        <a:lumMod val="75000"/>
                      </a:schemeClr>
                    </a:solidFill>
                  </a:tcPr>
                </a:tc>
                <a:tc>
                  <a:txBody>
                    <a:bodyPr/>
                    <a:lstStyle/>
                    <a:p>
                      <a:pPr marL="0" marR="0" algn="ctr">
                        <a:lnSpc>
                          <a:spcPct val="107000"/>
                        </a:lnSpc>
                        <a:spcAft>
                          <a:spcPts val="800"/>
                        </a:spcAft>
                      </a:pPr>
                      <a:r>
                        <a:rPr lang="en-US" sz="1800" b="1" dirty="0">
                          <a:effectLst/>
                          <a:latin typeface="Arial" panose="020B0604020202020204" pitchFamily="34" charset="0"/>
                          <a:cs typeface="Arial" panose="020B0604020202020204" pitchFamily="34" charset="0"/>
                        </a:rPr>
                        <a:t>Associated Data Properties</a:t>
                      </a:r>
                      <a:endParaRPr lang="en-US" sz="1800" b="1" dirty="0">
                        <a:effectLst/>
                        <a:latin typeface="Arial" panose="020B0604020202020204" pitchFamily="34" charset="0"/>
                        <a:ea typeface="Aptos" panose="02110004020202020204"/>
                        <a:cs typeface="Arial" panose="020B0604020202020204" pitchFamily="34" charset="0"/>
                      </a:endParaRPr>
                    </a:p>
                  </a:txBody>
                  <a:tcPr marL="68580" marR="68580" marT="0" marB="0">
                    <a:solidFill>
                      <a:schemeClr val="bg2">
                        <a:lumMod val="75000"/>
                      </a:schemeClr>
                    </a:solidFill>
                  </a:tcPr>
                </a:tc>
                <a:extLst>
                  <a:ext uri="{0D108BD9-81ED-4DB2-BD59-A6C34878D82A}">
                    <a16:rowId xmlns:a16="http://schemas.microsoft.com/office/drawing/2014/main" val="2665282165"/>
                  </a:ext>
                </a:extLst>
              </a:tr>
              <a:tr h="187946">
                <a:tc>
                  <a:txBody>
                    <a:bodyPr/>
                    <a:lstStyle/>
                    <a:p>
                      <a:pPr marL="0" marR="0" lvl="0" indent="0" algn="l" defTabSz="1612228" rtl="0" eaLnBrk="1" fontAlgn="auto" latinLnBrk="0" hangingPunct="1">
                        <a:lnSpc>
                          <a:spcPct val="107000"/>
                        </a:lnSpc>
                        <a:spcBef>
                          <a:spcPts val="0"/>
                        </a:spcBef>
                        <a:spcAft>
                          <a:spcPts val="800"/>
                        </a:spcAft>
                        <a:buClrTx/>
                        <a:buSzTx/>
                        <a:buFontTx/>
                        <a:buNone/>
                        <a:tabLst/>
                        <a:defRPr/>
                      </a:pPr>
                      <a:r>
                        <a:rPr lang="en-US" sz="1800" dirty="0">
                          <a:effectLst/>
                          <a:latin typeface="Arial" panose="020B0604020202020204" pitchFamily="34" charset="0"/>
                          <a:cs typeface="Arial" panose="020B0604020202020204" pitchFamily="34" charset="0"/>
                        </a:rPr>
                        <a:t>GARD Disease</a:t>
                      </a:r>
                      <a:endParaRPr lang="en-US" sz="1800" dirty="0">
                        <a:effectLst/>
                        <a:latin typeface="Arial" panose="020B0604020202020204" pitchFamily="34" charset="0"/>
                        <a:ea typeface="Aptos" panose="02110004020202020204"/>
                        <a:cs typeface="Arial" panose="020B0604020202020204" pitchFamily="34" charset="0"/>
                      </a:endParaRPr>
                    </a:p>
                  </a:txBody>
                  <a:tcPr marT="0" marB="0">
                    <a:solidFill>
                      <a:schemeClr val="bg2">
                        <a:lumMod val="90000"/>
                      </a:schemeClr>
                    </a:solidFill>
                  </a:tcPr>
                </a:tc>
                <a:tc>
                  <a:txBody>
                    <a:bodyPr/>
                    <a:lstStyle/>
                    <a:p>
                      <a:pPr marL="0" marR="0" algn="just">
                        <a:lnSpc>
                          <a:spcPct val="107000"/>
                        </a:lnSpc>
                        <a:spcAft>
                          <a:spcPts val="800"/>
                        </a:spcAft>
                      </a:pPr>
                      <a:r>
                        <a:rPr lang="en-US" sz="1800" dirty="0">
                          <a:effectLst/>
                          <a:latin typeface="Arial" panose="020B0604020202020204" pitchFamily="34" charset="0"/>
                          <a:cs typeface="Arial" panose="020B0604020202020204" pitchFamily="34" charset="0"/>
                        </a:rPr>
                        <a:t>GARD ID, GARD name</a:t>
                      </a:r>
                      <a:endParaRPr lang="en-US" sz="1800" dirty="0">
                        <a:effectLst/>
                        <a:latin typeface="Arial" panose="020B0604020202020204" pitchFamily="34" charset="0"/>
                        <a:ea typeface="Aptos" panose="02110004020202020204"/>
                        <a:cs typeface="Arial" panose="020B0604020202020204" pitchFamily="34" charset="0"/>
                      </a:endParaRPr>
                    </a:p>
                  </a:txBody>
                  <a:tcPr marL="68580" marR="68580" marT="0" marB="0">
                    <a:solidFill>
                      <a:schemeClr val="bg2"/>
                    </a:solidFill>
                  </a:tcPr>
                </a:tc>
                <a:extLst>
                  <a:ext uri="{0D108BD9-81ED-4DB2-BD59-A6C34878D82A}">
                    <a16:rowId xmlns:a16="http://schemas.microsoft.com/office/drawing/2014/main" val="4210785647"/>
                  </a:ext>
                </a:extLst>
              </a:tr>
              <a:tr h="387013">
                <a:tc>
                  <a:txBody>
                    <a:bodyPr/>
                    <a:lstStyle/>
                    <a:p>
                      <a:pPr marL="0" marR="0">
                        <a:lnSpc>
                          <a:spcPct val="107000"/>
                        </a:lnSpc>
                        <a:spcAft>
                          <a:spcPts val="800"/>
                        </a:spcAft>
                      </a:pPr>
                      <a:r>
                        <a:rPr lang="en-US" sz="1800" dirty="0">
                          <a:effectLst/>
                          <a:latin typeface="Arial" panose="020B0604020202020204" pitchFamily="34" charset="0"/>
                          <a:cs typeface="Arial" panose="020B0604020202020204" pitchFamily="34" charset="0"/>
                        </a:rPr>
                        <a:t>PubMed Article</a:t>
                      </a:r>
                      <a:endParaRPr lang="en-US" sz="1800" dirty="0">
                        <a:effectLst/>
                        <a:latin typeface="Arial" panose="020B0604020202020204" pitchFamily="34" charset="0"/>
                        <a:ea typeface="Aptos" panose="02110004020202020204"/>
                        <a:cs typeface="Arial" panose="020B0604020202020204" pitchFamily="34" charset="0"/>
                      </a:endParaRPr>
                    </a:p>
                  </a:txBody>
                  <a:tcPr marT="0" marB="0">
                    <a:solidFill>
                      <a:schemeClr val="bg2">
                        <a:lumMod val="90000"/>
                      </a:schemeClr>
                    </a:solidFill>
                  </a:tcPr>
                </a:tc>
                <a:tc>
                  <a:txBody>
                    <a:bodyPr/>
                    <a:lstStyle/>
                    <a:p>
                      <a:pPr marL="0" marR="0" algn="just">
                        <a:lnSpc>
                          <a:spcPct val="107000"/>
                        </a:lnSpc>
                        <a:spcAft>
                          <a:spcPts val="800"/>
                        </a:spcAft>
                      </a:pPr>
                      <a:r>
                        <a:rPr lang="en-US" sz="1800" dirty="0">
                          <a:effectLst/>
                          <a:latin typeface="Arial" panose="020B0604020202020204" pitchFamily="34" charset="0"/>
                          <a:cs typeface="Arial" panose="020B0604020202020204" pitchFamily="34" charset="0"/>
                        </a:rPr>
                        <a:t>full Name, title, affiliation, </a:t>
                      </a:r>
                      <a:r>
                        <a:rPr lang="en-US" sz="1800" dirty="0" err="1">
                          <a:effectLst/>
                          <a:latin typeface="Arial" panose="020B0604020202020204" pitchFamily="34" charset="0"/>
                          <a:cs typeface="Arial" panose="020B0604020202020204" pitchFamily="34" charset="0"/>
                        </a:rPr>
                        <a:t>pubmed</a:t>
                      </a:r>
                      <a:r>
                        <a:rPr lang="en-US" sz="1800" dirty="0">
                          <a:effectLst/>
                          <a:latin typeface="Arial" panose="020B0604020202020204" pitchFamily="34" charset="0"/>
                          <a:cs typeface="Arial" panose="020B0604020202020204" pitchFamily="34" charset="0"/>
                        </a:rPr>
                        <a:t> id, abstract Text,  keyword,  Mesh terms   </a:t>
                      </a:r>
                      <a:endParaRPr lang="en-US" sz="1800" dirty="0">
                        <a:effectLst/>
                        <a:latin typeface="Arial" panose="020B0604020202020204" pitchFamily="34" charset="0"/>
                        <a:ea typeface="Aptos" panose="02110004020202020204"/>
                        <a:cs typeface="Arial" panose="020B0604020202020204" pitchFamily="34" charset="0"/>
                      </a:endParaRPr>
                    </a:p>
                  </a:txBody>
                  <a:tcPr marL="68580" marR="68580" marT="0" marB="0">
                    <a:solidFill>
                      <a:schemeClr val="bg2"/>
                    </a:solidFill>
                  </a:tcPr>
                </a:tc>
                <a:extLst>
                  <a:ext uri="{0D108BD9-81ED-4DB2-BD59-A6C34878D82A}">
                    <a16:rowId xmlns:a16="http://schemas.microsoft.com/office/drawing/2014/main" val="3313341156"/>
                  </a:ext>
                </a:extLst>
              </a:tr>
              <a:tr h="387013">
                <a:tc>
                  <a:txBody>
                    <a:bodyPr/>
                    <a:lstStyle/>
                    <a:p>
                      <a:pPr marL="0" marR="0">
                        <a:lnSpc>
                          <a:spcPct val="107000"/>
                        </a:lnSpc>
                        <a:spcAft>
                          <a:spcPts val="800"/>
                        </a:spcAft>
                      </a:pPr>
                      <a:r>
                        <a:rPr lang="en-US" sz="1800" dirty="0">
                          <a:effectLst/>
                          <a:latin typeface="Arial" panose="020B0604020202020204" pitchFamily="34" charset="0"/>
                          <a:cs typeface="Arial" panose="020B0604020202020204" pitchFamily="34" charset="0"/>
                        </a:rPr>
                        <a:t>NIH Funded Project</a:t>
                      </a:r>
                      <a:endParaRPr lang="en-US" sz="1800" dirty="0">
                        <a:effectLst/>
                        <a:latin typeface="Arial" panose="020B0604020202020204" pitchFamily="34" charset="0"/>
                        <a:ea typeface="Aptos" panose="02110004020202020204"/>
                        <a:cs typeface="Arial" panose="020B0604020202020204" pitchFamily="34" charset="0"/>
                      </a:endParaRPr>
                    </a:p>
                  </a:txBody>
                  <a:tcPr marT="0" marB="0">
                    <a:solidFill>
                      <a:schemeClr val="bg2">
                        <a:lumMod val="90000"/>
                      </a:schemeClr>
                    </a:solidFill>
                  </a:tcPr>
                </a:tc>
                <a:tc>
                  <a:txBody>
                    <a:bodyPr/>
                    <a:lstStyle/>
                    <a:p>
                      <a:pPr marL="0" marR="0" algn="just">
                        <a:lnSpc>
                          <a:spcPct val="107000"/>
                        </a:lnSpc>
                        <a:spcAft>
                          <a:spcPts val="800"/>
                        </a:spcAft>
                      </a:pPr>
                      <a:r>
                        <a:rPr lang="en-US" sz="1800" dirty="0">
                          <a:effectLst/>
                          <a:latin typeface="Arial" panose="020B0604020202020204" pitchFamily="34" charset="0"/>
                          <a:cs typeface="Arial" panose="020B0604020202020204" pitchFamily="34" charset="0"/>
                        </a:rPr>
                        <a:t>pi name, organization name, title, application id, abstract, terms, core project number</a:t>
                      </a:r>
                      <a:endParaRPr lang="en-US" sz="1800" dirty="0">
                        <a:effectLst/>
                        <a:latin typeface="Arial" panose="020B0604020202020204" pitchFamily="34" charset="0"/>
                        <a:ea typeface="Aptos" panose="02110004020202020204"/>
                        <a:cs typeface="Arial" panose="020B0604020202020204" pitchFamily="34" charset="0"/>
                      </a:endParaRPr>
                    </a:p>
                  </a:txBody>
                  <a:tcPr marL="68580" marR="68580" marT="0" marB="0">
                    <a:solidFill>
                      <a:schemeClr val="bg2"/>
                    </a:solidFill>
                  </a:tcPr>
                </a:tc>
                <a:extLst>
                  <a:ext uri="{0D108BD9-81ED-4DB2-BD59-A6C34878D82A}">
                    <a16:rowId xmlns:a16="http://schemas.microsoft.com/office/drawing/2014/main" val="4234529889"/>
                  </a:ext>
                </a:extLst>
              </a:tr>
              <a:tr h="188481">
                <a:tc>
                  <a:txBody>
                    <a:bodyPr/>
                    <a:lstStyle/>
                    <a:p>
                      <a:pPr marL="0" marR="0" lvl="0" indent="0" algn="l" defTabSz="1612228" rtl="0" eaLnBrk="1" fontAlgn="auto" latinLnBrk="0" hangingPunct="1">
                        <a:lnSpc>
                          <a:spcPct val="107000"/>
                        </a:lnSpc>
                        <a:spcBef>
                          <a:spcPts val="0"/>
                        </a:spcBef>
                        <a:spcAft>
                          <a:spcPts val="800"/>
                        </a:spcAft>
                        <a:buClrTx/>
                        <a:buSzTx/>
                        <a:buFontTx/>
                        <a:buNone/>
                        <a:tabLst/>
                        <a:defRPr/>
                      </a:pPr>
                      <a:r>
                        <a:rPr lang="en-US" sz="1800" dirty="0">
                          <a:effectLst/>
                          <a:latin typeface="Arial" panose="020B0604020202020204" pitchFamily="34" charset="0"/>
                          <a:cs typeface="Arial" panose="020B0604020202020204" pitchFamily="34" charset="0"/>
                        </a:rPr>
                        <a:t>Clinical Trial</a:t>
                      </a:r>
                      <a:endParaRPr lang="en-US" sz="1800" dirty="0">
                        <a:effectLst/>
                        <a:latin typeface="Arial" panose="020B0604020202020204" pitchFamily="34" charset="0"/>
                        <a:ea typeface="Aptos" panose="02110004020202020204"/>
                        <a:cs typeface="Arial" panose="020B0604020202020204" pitchFamily="34" charset="0"/>
                      </a:endParaRPr>
                    </a:p>
                  </a:txBody>
                  <a:tcPr marT="0" marB="0">
                    <a:solidFill>
                      <a:schemeClr val="bg2">
                        <a:lumMod val="90000"/>
                      </a:schemeClr>
                    </a:solidFill>
                  </a:tcPr>
                </a:tc>
                <a:tc>
                  <a:txBody>
                    <a:bodyPr/>
                    <a:lstStyle/>
                    <a:p>
                      <a:pPr marL="0" marR="0" lvl="0" indent="0" algn="just" defTabSz="1612228" rtl="0" eaLnBrk="1" fontAlgn="auto" latinLnBrk="0" hangingPunct="1">
                        <a:lnSpc>
                          <a:spcPct val="107000"/>
                        </a:lnSpc>
                        <a:spcBef>
                          <a:spcPts val="0"/>
                        </a:spcBef>
                        <a:spcAft>
                          <a:spcPts val="800"/>
                        </a:spcAft>
                        <a:buClrTx/>
                        <a:buSzTx/>
                        <a:buFontTx/>
                        <a:buNone/>
                        <a:tabLst/>
                        <a:defRPr/>
                      </a:pPr>
                      <a:r>
                        <a:rPr lang="en-US" sz="1800" dirty="0">
                          <a:effectLst/>
                          <a:latin typeface="Arial" panose="020B0604020202020204" pitchFamily="34" charset="0"/>
                          <a:cs typeface="Arial" panose="020B0604020202020204" pitchFamily="34" charset="0"/>
                        </a:rPr>
                        <a:t>Official Name, Official Affiliation, Brief Title, Official Title, Brief Summary, NCT Id , Location City, Location State, Location Country,  Interventions</a:t>
                      </a:r>
                      <a:endParaRPr lang="en-US" sz="1800" dirty="0">
                        <a:effectLst/>
                        <a:latin typeface="Arial" panose="020B0604020202020204" pitchFamily="34" charset="0"/>
                        <a:ea typeface="Aptos" panose="02110004020202020204"/>
                        <a:cs typeface="Arial" panose="020B0604020202020204" pitchFamily="34" charset="0"/>
                      </a:endParaRPr>
                    </a:p>
                  </a:txBody>
                  <a:tcPr marL="68580" marR="68580" marT="0" marB="0">
                    <a:solidFill>
                      <a:schemeClr val="bg2"/>
                    </a:solidFill>
                  </a:tcPr>
                </a:tc>
                <a:extLst>
                  <a:ext uri="{0D108BD9-81ED-4DB2-BD59-A6C34878D82A}">
                    <a16:rowId xmlns:a16="http://schemas.microsoft.com/office/drawing/2014/main" val="2764500181"/>
                  </a:ext>
                </a:extLst>
              </a:tr>
              <a:tr h="188481">
                <a:tc>
                  <a:txBody>
                    <a:bodyPr/>
                    <a:lstStyle/>
                    <a:p>
                      <a:pPr marL="0" marR="0">
                        <a:lnSpc>
                          <a:spcPct val="107000"/>
                        </a:lnSpc>
                        <a:spcAft>
                          <a:spcPts val="800"/>
                        </a:spcAft>
                      </a:pPr>
                      <a:r>
                        <a:rPr lang="en-US" sz="1800" dirty="0">
                          <a:effectLst/>
                          <a:latin typeface="Arial" panose="020B0604020202020204" pitchFamily="34" charset="0"/>
                          <a:cs typeface="Arial" panose="020B0604020202020204" pitchFamily="34" charset="0"/>
                        </a:rPr>
                        <a:t>Researcher</a:t>
                      </a:r>
                      <a:endParaRPr lang="en-US" sz="1800" dirty="0">
                        <a:effectLst/>
                        <a:latin typeface="Arial" panose="020B0604020202020204" pitchFamily="34" charset="0"/>
                        <a:ea typeface="Aptos" panose="02110004020202020204"/>
                        <a:cs typeface="Arial" panose="020B0604020202020204" pitchFamily="34" charset="0"/>
                      </a:endParaRPr>
                    </a:p>
                  </a:txBody>
                  <a:tcPr marT="0" marB="0">
                    <a:solidFill>
                      <a:schemeClr val="bg2">
                        <a:lumMod val="90000"/>
                      </a:schemeClr>
                    </a:solidFill>
                  </a:tcPr>
                </a:tc>
                <a:tc>
                  <a:txBody>
                    <a:bodyPr/>
                    <a:lstStyle/>
                    <a:p>
                      <a:pPr marL="0" marR="0" algn="just">
                        <a:lnSpc>
                          <a:spcPct val="107000"/>
                        </a:lnSpc>
                        <a:spcAft>
                          <a:spcPts val="800"/>
                        </a:spcAft>
                      </a:pPr>
                      <a:r>
                        <a:rPr lang="en-US" sz="1800" dirty="0">
                          <a:effectLst/>
                          <a:latin typeface="Arial" panose="020B0604020202020204" pitchFamily="34" charset="0"/>
                          <a:cs typeface="Arial" panose="020B0604020202020204" pitchFamily="34" charset="0"/>
                        </a:rPr>
                        <a:t>Name, Affiliation name, Contact information, Affiliation Zip code </a:t>
                      </a:r>
                      <a:endParaRPr lang="en-US" sz="1800" dirty="0">
                        <a:effectLst/>
                        <a:latin typeface="Arial" panose="020B0604020202020204" pitchFamily="34" charset="0"/>
                        <a:ea typeface="Aptos" panose="02110004020202020204"/>
                        <a:cs typeface="Arial" panose="020B0604020202020204" pitchFamily="34" charset="0"/>
                      </a:endParaRPr>
                    </a:p>
                  </a:txBody>
                  <a:tcPr marL="68580" marR="68580" marT="0" marB="0">
                    <a:solidFill>
                      <a:schemeClr val="bg2"/>
                    </a:solidFill>
                  </a:tcPr>
                </a:tc>
                <a:extLst>
                  <a:ext uri="{0D108BD9-81ED-4DB2-BD59-A6C34878D82A}">
                    <a16:rowId xmlns:a16="http://schemas.microsoft.com/office/drawing/2014/main" val="1454770932"/>
                  </a:ext>
                </a:extLst>
              </a:tr>
              <a:tr h="387013">
                <a:tc>
                  <a:txBody>
                    <a:bodyPr/>
                    <a:lstStyle/>
                    <a:p>
                      <a:pPr marL="0" marR="0">
                        <a:lnSpc>
                          <a:spcPct val="107000"/>
                        </a:lnSpc>
                        <a:spcAft>
                          <a:spcPts val="800"/>
                        </a:spcAft>
                      </a:pPr>
                      <a:r>
                        <a:rPr lang="en-US" sz="1800" dirty="0">
                          <a:effectLst/>
                          <a:latin typeface="Arial" panose="020B0604020202020204" pitchFamily="34" charset="0"/>
                          <a:cs typeface="Arial" panose="020B0604020202020204" pitchFamily="34" charset="0"/>
                        </a:rPr>
                        <a:t>Location of Affiliation</a:t>
                      </a:r>
                      <a:endParaRPr lang="en-US" sz="1800" dirty="0">
                        <a:effectLst/>
                        <a:latin typeface="Arial" panose="020B0604020202020204" pitchFamily="34" charset="0"/>
                        <a:ea typeface="Aptos" panose="02110004020202020204"/>
                        <a:cs typeface="Arial" panose="020B0604020202020204" pitchFamily="34" charset="0"/>
                      </a:endParaRPr>
                    </a:p>
                  </a:txBody>
                  <a:tcPr marT="0" marB="0">
                    <a:solidFill>
                      <a:schemeClr val="bg2">
                        <a:lumMod val="90000"/>
                      </a:schemeClr>
                    </a:solidFill>
                  </a:tcPr>
                </a:tc>
                <a:tc>
                  <a:txBody>
                    <a:bodyPr/>
                    <a:lstStyle/>
                    <a:p>
                      <a:pPr marL="0" marR="0" algn="just">
                        <a:lnSpc>
                          <a:spcPct val="107000"/>
                        </a:lnSpc>
                        <a:spcAft>
                          <a:spcPts val="800"/>
                        </a:spcAft>
                      </a:pPr>
                      <a:r>
                        <a:rPr lang="en-US" sz="1800" dirty="0">
                          <a:effectLst/>
                          <a:latin typeface="Arial" panose="020B0604020202020204" pitchFamily="34" charset="0"/>
                          <a:cs typeface="Arial" panose="020B0604020202020204" pitchFamily="34" charset="0"/>
                        </a:rPr>
                        <a:t>Affiliation country, Affiliation state, Affiliation county, Affiliation city, Affiliation FIPS </a:t>
                      </a:r>
                      <a:endParaRPr lang="en-US" sz="1800" dirty="0">
                        <a:effectLst/>
                        <a:latin typeface="Arial" panose="020B0604020202020204" pitchFamily="34" charset="0"/>
                        <a:ea typeface="Aptos" panose="02110004020202020204"/>
                        <a:cs typeface="Arial" panose="020B0604020202020204" pitchFamily="34" charset="0"/>
                      </a:endParaRPr>
                    </a:p>
                  </a:txBody>
                  <a:tcPr marL="68580" marR="68580" marT="0" marB="0">
                    <a:solidFill>
                      <a:schemeClr val="bg2"/>
                    </a:solidFill>
                  </a:tcPr>
                </a:tc>
                <a:extLst>
                  <a:ext uri="{0D108BD9-81ED-4DB2-BD59-A6C34878D82A}">
                    <a16:rowId xmlns:a16="http://schemas.microsoft.com/office/drawing/2014/main" val="442525804"/>
                  </a:ext>
                </a:extLst>
              </a:tr>
              <a:tr h="299647">
                <a:tc>
                  <a:txBody>
                    <a:bodyPr/>
                    <a:lstStyle/>
                    <a:p>
                      <a:pPr marL="0" marR="0">
                        <a:lnSpc>
                          <a:spcPct val="107000"/>
                        </a:lnSpc>
                        <a:spcAft>
                          <a:spcPts val="800"/>
                        </a:spcAft>
                      </a:pPr>
                      <a:r>
                        <a:rPr lang="en-US" sz="1800" dirty="0">
                          <a:effectLst/>
                          <a:latin typeface="Arial" panose="020B0604020202020204" pitchFamily="34" charset="0"/>
                          <a:cs typeface="Arial" panose="020B0604020202020204" pitchFamily="34" charset="0"/>
                        </a:rPr>
                        <a:t>Research Cluster</a:t>
                      </a:r>
                      <a:endParaRPr lang="en-US" sz="1800" dirty="0">
                        <a:effectLst/>
                        <a:latin typeface="Arial" panose="020B0604020202020204" pitchFamily="34" charset="0"/>
                        <a:ea typeface="Aptos" panose="02110004020202020204"/>
                        <a:cs typeface="Arial" panose="020B0604020202020204" pitchFamily="34" charset="0"/>
                      </a:endParaRPr>
                    </a:p>
                  </a:txBody>
                  <a:tcPr marT="0" marB="0">
                    <a:solidFill>
                      <a:schemeClr val="bg2">
                        <a:lumMod val="90000"/>
                      </a:schemeClr>
                    </a:solidFill>
                  </a:tcPr>
                </a:tc>
                <a:tc>
                  <a:txBody>
                    <a:bodyPr/>
                    <a:lstStyle/>
                    <a:p>
                      <a:pPr marL="0" marR="0" algn="just">
                        <a:lnSpc>
                          <a:spcPct val="107000"/>
                        </a:lnSpc>
                        <a:spcAft>
                          <a:spcPts val="800"/>
                        </a:spcAft>
                      </a:pPr>
                      <a:r>
                        <a:rPr lang="en-US" sz="1800" dirty="0">
                          <a:effectLst/>
                          <a:latin typeface="Arial" panose="020B0604020202020204" pitchFamily="34" charset="0"/>
                          <a:cs typeface="Arial" panose="020B0604020202020204" pitchFamily="34" charset="0"/>
                        </a:rPr>
                        <a:t>Cluster ID, Cluster Size, Evidence, Key terms</a:t>
                      </a:r>
                      <a:endParaRPr lang="en-US" sz="1800" dirty="0">
                        <a:effectLst/>
                        <a:latin typeface="Arial" panose="020B0604020202020204" pitchFamily="34" charset="0"/>
                        <a:ea typeface="Aptos" panose="02110004020202020204"/>
                        <a:cs typeface="Arial" panose="020B0604020202020204" pitchFamily="34" charset="0"/>
                      </a:endParaRPr>
                    </a:p>
                  </a:txBody>
                  <a:tcPr marL="68580" marR="68580" marT="0" marB="0">
                    <a:solidFill>
                      <a:schemeClr val="bg2"/>
                    </a:solidFill>
                  </a:tcPr>
                </a:tc>
                <a:extLst>
                  <a:ext uri="{0D108BD9-81ED-4DB2-BD59-A6C34878D82A}">
                    <a16:rowId xmlns:a16="http://schemas.microsoft.com/office/drawing/2014/main" val="3150740724"/>
                  </a:ext>
                </a:extLst>
              </a:tr>
              <a:tr h="188481">
                <a:tc>
                  <a:txBody>
                    <a:bodyPr/>
                    <a:lstStyle/>
                    <a:p>
                      <a:pPr marL="0" marR="0">
                        <a:lnSpc>
                          <a:spcPct val="107000"/>
                        </a:lnSpc>
                        <a:spcAft>
                          <a:spcPts val="800"/>
                        </a:spcAft>
                      </a:pPr>
                      <a:r>
                        <a:rPr lang="en-US" sz="1800" dirty="0">
                          <a:effectLst/>
                          <a:latin typeface="Arial" panose="020B0604020202020204" pitchFamily="34" charset="0"/>
                          <a:cs typeface="Arial" panose="020B0604020202020204" pitchFamily="34" charset="0"/>
                        </a:rPr>
                        <a:t>Research Expertise</a:t>
                      </a:r>
                      <a:endParaRPr lang="en-US" sz="1800" dirty="0">
                        <a:effectLst/>
                        <a:latin typeface="Arial" panose="020B0604020202020204" pitchFamily="34" charset="0"/>
                        <a:ea typeface="Aptos" panose="02110004020202020204"/>
                        <a:cs typeface="Arial" panose="020B0604020202020204" pitchFamily="34" charset="0"/>
                      </a:endParaRPr>
                    </a:p>
                  </a:txBody>
                  <a:tcPr marT="0" marB="0">
                    <a:solidFill>
                      <a:schemeClr val="bg2">
                        <a:lumMod val="90000"/>
                      </a:schemeClr>
                    </a:solidFill>
                  </a:tcPr>
                </a:tc>
                <a:tc>
                  <a:txBody>
                    <a:bodyPr/>
                    <a:lstStyle/>
                    <a:p>
                      <a:pPr marL="0" marR="0" algn="just">
                        <a:lnSpc>
                          <a:spcPct val="107000"/>
                        </a:lnSpc>
                        <a:spcAft>
                          <a:spcPts val="800"/>
                        </a:spcAft>
                      </a:pPr>
                      <a:r>
                        <a:rPr lang="en-US" sz="1800" dirty="0">
                          <a:effectLst/>
                          <a:latin typeface="Arial" panose="020B0604020202020204" pitchFamily="34" charset="0"/>
                          <a:cs typeface="Arial" panose="020B0604020202020204" pitchFamily="34" charset="0"/>
                        </a:rPr>
                        <a:t>Summarized expertise</a:t>
                      </a:r>
                      <a:endParaRPr lang="en-US" sz="1800" dirty="0">
                        <a:effectLst/>
                        <a:latin typeface="Arial" panose="020B0604020202020204" pitchFamily="34" charset="0"/>
                        <a:ea typeface="Aptos" panose="02110004020202020204"/>
                        <a:cs typeface="Arial" panose="020B0604020202020204" pitchFamily="34" charset="0"/>
                      </a:endParaRPr>
                    </a:p>
                  </a:txBody>
                  <a:tcPr marL="68580" marR="68580" marT="0" marB="0">
                    <a:solidFill>
                      <a:schemeClr val="bg2"/>
                    </a:solidFill>
                  </a:tcPr>
                </a:tc>
                <a:extLst>
                  <a:ext uri="{0D108BD9-81ED-4DB2-BD59-A6C34878D82A}">
                    <a16:rowId xmlns:a16="http://schemas.microsoft.com/office/drawing/2014/main" val="4100578159"/>
                  </a:ext>
                </a:extLst>
              </a:tr>
            </a:tbl>
          </a:graphicData>
        </a:graphic>
      </p:graphicFrame>
      <p:sp>
        <p:nvSpPr>
          <p:cNvPr id="34" name="TextBox 33">
            <a:extLst>
              <a:ext uri="{FF2B5EF4-FFF2-40B4-BE49-F238E27FC236}">
                <a16:creationId xmlns:a16="http://schemas.microsoft.com/office/drawing/2014/main" id="{770C43BF-8999-9B3C-47EA-5917D4790D28}"/>
              </a:ext>
            </a:extLst>
          </p:cNvPr>
          <p:cNvSpPr txBox="1"/>
          <p:nvPr/>
        </p:nvSpPr>
        <p:spPr>
          <a:xfrm>
            <a:off x="16306799" y="7957405"/>
            <a:ext cx="21725993" cy="980910"/>
          </a:xfrm>
          <a:prstGeom prst="rect">
            <a:avLst/>
          </a:prstGeom>
          <a:noFill/>
          <a:ln>
            <a:noFill/>
          </a:ln>
        </p:spPr>
        <p:txBody>
          <a:bodyPr wrap="square">
            <a:spAutoFit/>
          </a:bodyPr>
          <a:lstStyle/>
          <a:p>
            <a:pPr marL="0" marR="0">
              <a:lnSpc>
                <a:spcPct val="107000"/>
              </a:lnSpc>
              <a:spcAft>
                <a:spcPts val="800"/>
              </a:spcAft>
            </a:pPr>
            <a:r>
              <a:rPr lang="en-US" sz="2800" b="0" dirty="0">
                <a:latin typeface="Arial" panose="020B0604020202020204" pitchFamily="34" charset="0"/>
                <a:cs typeface="Arial" panose="020B0604020202020204" pitchFamily="34" charset="0"/>
              </a:rPr>
              <a:t>In the RCN, it includes: 91665 authors from PubMed, 44420 investigators in clinical trials and 74857 principal investigators in grant records. The results of the RCN is listed in Table 2.</a:t>
            </a:r>
          </a:p>
        </p:txBody>
      </p:sp>
      <p:sp>
        <p:nvSpPr>
          <p:cNvPr id="42" name="TextBox 41">
            <a:extLst>
              <a:ext uri="{FF2B5EF4-FFF2-40B4-BE49-F238E27FC236}">
                <a16:creationId xmlns:a16="http://schemas.microsoft.com/office/drawing/2014/main" id="{370F8C50-B247-57DE-3ECC-8345BAA5A6EA}"/>
              </a:ext>
            </a:extLst>
          </p:cNvPr>
          <p:cNvSpPr txBox="1"/>
          <p:nvPr/>
        </p:nvSpPr>
        <p:spPr>
          <a:xfrm>
            <a:off x="652282" y="11181474"/>
            <a:ext cx="6147009" cy="3539430"/>
          </a:xfrm>
          <a:prstGeom prst="rect">
            <a:avLst/>
          </a:prstGeom>
          <a:noFill/>
          <a:ln w="38100">
            <a:solidFill>
              <a:srgbClr val="C00000"/>
            </a:solidFill>
          </a:ln>
        </p:spPr>
        <p:txBody>
          <a:bodyPr wrap="square">
            <a:spAutoFit/>
          </a:bodyPr>
          <a:lstStyle/>
          <a:p>
            <a:pPr algn="just"/>
            <a:r>
              <a:rPr lang="en-US" sz="2800" b="0" dirty="0">
                <a:latin typeface="Arial" panose="020B0604020202020204" pitchFamily="34" charset="0"/>
                <a:cs typeface="Arial" panose="020B0604020202020204" pitchFamily="34" charset="0"/>
              </a:rPr>
              <a:t>Rare Disease Research Collaborative Network (RCN): Developed a network of RD researchers using clustering algorithms and large language models to identify potential collaborations and recommend specialized experts for improved patient care.</a:t>
            </a:r>
          </a:p>
        </p:txBody>
      </p:sp>
      <p:pic>
        <p:nvPicPr>
          <p:cNvPr id="44" name="Picture 43" descr="A picture containing sky, scale, device, different&#10;&#10;AI-generated content may be incorrect.">
            <a:extLst>
              <a:ext uri="{FF2B5EF4-FFF2-40B4-BE49-F238E27FC236}">
                <a16:creationId xmlns:a16="http://schemas.microsoft.com/office/drawing/2014/main" id="{BEEF6735-E67D-76E3-01C3-FDAD41C84F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9291" y="11125200"/>
            <a:ext cx="6395399" cy="3824609"/>
          </a:xfrm>
          <a:prstGeom prst="rect">
            <a:avLst/>
          </a:prstGeom>
        </p:spPr>
      </p:pic>
      <p:sp>
        <p:nvSpPr>
          <p:cNvPr id="45" name="Rectangle: Rounded Corners 44">
            <a:extLst>
              <a:ext uri="{FF2B5EF4-FFF2-40B4-BE49-F238E27FC236}">
                <a16:creationId xmlns:a16="http://schemas.microsoft.com/office/drawing/2014/main" id="{DE9A298E-4E4B-70B9-2EA0-18C9F261F782}"/>
              </a:ext>
            </a:extLst>
          </p:cNvPr>
          <p:cNvSpPr/>
          <p:nvPr/>
        </p:nvSpPr>
        <p:spPr>
          <a:xfrm>
            <a:off x="11076753" y="10419815"/>
            <a:ext cx="4859718" cy="1908104"/>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just">
              <a:spcAft>
                <a:spcPts val="600"/>
              </a:spcAft>
            </a:pPr>
            <a:r>
              <a:rPr lang="en-US" sz="1600" i="0" dirty="0">
                <a:solidFill>
                  <a:srgbClr val="222222"/>
                </a:solidFill>
                <a:effectLst/>
                <a:latin typeface="Arial" panose="020B0604020202020204" pitchFamily="34" charset="0"/>
                <a:cs typeface="Arial" panose="020B0604020202020204" pitchFamily="34" charset="0"/>
              </a:rPr>
              <a:t>Specialist</a:t>
            </a:r>
            <a:r>
              <a:rPr lang="en-US" sz="1600" b="0" i="0" dirty="0">
                <a:solidFill>
                  <a:srgbClr val="222222"/>
                </a:solidFill>
                <a:effectLst/>
                <a:latin typeface="Arial" panose="020B0604020202020204" pitchFamily="34" charset="0"/>
                <a:cs typeface="Arial" panose="020B0604020202020204" pitchFamily="34" charset="0"/>
              </a:rPr>
              <a:t>: </a:t>
            </a:r>
            <a:r>
              <a:rPr lang="en-US" sz="1600" b="0" i="0" dirty="0">
                <a:solidFill>
                  <a:srgbClr val="0C2340"/>
                </a:solidFill>
                <a:effectLst/>
                <a:latin typeface="Arial" panose="020B0604020202020204" pitchFamily="34" charset="0"/>
                <a:cs typeface="Arial" panose="020B0604020202020204" pitchFamily="34" charset="0"/>
              </a:rPr>
              <a:t>Dr Keith Brownlee</a:t>
            </a:r>
            <a:r>
              <a:rPr lang="en-US" sz="1600" b="0" i="0" dirty="0">
                <a:solidFill>
                  <a:srgbClr val="222222"/>
                </a:solidFill>
                <a:effectLst/>
                <a:latin typeface="Arial" panose="020B0604020202020204" pitchFamily="34" charset="0"/>
                <a:cs typeface="Arial" panose="020B0604020202020204" pitchFamily="34" charset="0"/>
              </a:rPr>
              <a:t> </a:t>
            </a:r>
          </a:p>
          <a:p>
            <a:pPr algn="just">
              <a:spcAft>
                <a:spcPts val="600"/>
              </a:spcAft>
            </a:pPr>
            <a:r>
              <a:rPr lang="en-US" sz="1600" i="0" dirty="0">
                <a:solidFill>
                  <a:srgbClr val="222222"/>
                </a:solidFill>
                <a:effectLst/>
                <a:latin typeface="Arial" panose="020B0604020202020204" pitchFamily="34" charset="0"/>
                <a:cs typeface="Arial" panose="020B0604020202020204" pitchFamily="34" charset="0"/>
              </a:rPr>
              <a:t>Affiliation</a:t>
            </a:r>
            <a:r>
              <a:rPr lang="en-US" sz="1600" b="0" i="0" dirty="0">
                <a:solidFill>
                  <a:srgbClr val="222222"/>
                </a:solidFill>
                <a:effectLst/>
                <a:latin typeface="Arial" panose="020B0604020202020204" pitchFamily="34" charset="0"/>
                <a:cs typeface="Arial" panose="020B0604020202020204" pitchFamily="34" charset="0"/>
              </a:rPr>
              <a:t>: Cystic Fibrosis Trust</a:t>
            </a:r>
          </a:p>
          <a:p>
            <a:pPr algn="just"/>
            <a:r>
              <a:rPr lang="en-US" sz="1600" i="0" dirty="0">
                <a:solidFill>
                  <a:srgbClr val="0C2340"/>
                </a:solidFill>
                <a:effectLst/>
                <a:latin typeface="Arial" panose="020B0604020202020204" pitchFamily="34" charset="0"/>
                <a:cs typeface="Arial" panose="020B0604020202020204" pitchFamily="34" charset="0"/>
              </a:rPr>
              <a:t>Expertise</a:t>
            </a:r>
            <a:r>
              <a:rPr lang="en-US" sz="1600" b="0" i="0" dirty="0">
                <a:solidFill>
                  <a:srgbClr val="0C2340"/>
                </a:solidFill>
                <a:effectLst/>
                <a:latin typeface="Arial" panose="020B0604020202020204" pitchFamily="34" charset="0"/>
                <a:cs typeface="Arial" panose="020B0604020202020204" pitchFamily="34" charset="0"/>
              </a:rPr>
              <a:t>: respiratory infections and management of airway clearance in people with cystic fibrosis</a:t>
            </a:r>
          </a:p>
          <a:p>
            <a:pPr algn="just"/>
            <a:r>
              <a:rPr lang="en-US" sz="1600" dirty="0">
                <a:solidFill>
                  <a:srgbClr val="0C2340"/>
                </a:solidFill>
                <a:latin typeface="Arial" panose="020B0604020202020204" pitchFamily="34" charset="0"/>
                <a:cs typeface="Arial" panose="020B0604020202020204" pitchFamily="34" charset="0"/>
              </a:rPr>
              <a:t>Location</a:t>
            </a:r>
            <a:r>
              <a:rPr lang="en-US" sz="1600" b="0" dirty="0">
                <a:solidFill>
                  <a:srgbClr val="0C2340"/>
                </a:solidFill>
                <a:latin typeface="Arial" panose="020B0604020202020204" pitchFamily="34" charset="0"/>
                <a:cs typeface="Arial" panose="020B0604020202020204" pitchFamily="34" charset="0"/>
              </a:rPr>
              <a:t>: </a:t>
            </a:r>
            <a:r>
              <a:rPr lang="en-US" sz="1600" b="0" i="0" dirty="0">
                <a:solidFill>
                  <a:srgbClr val="001D35"/>
                </a:solidFill>
                <a:effectLst/>
                <a:latin typeface="Arial" panose="020B0604020202020204" pitchFamily="34" charset="0"/>
                <a:cs typeface="Arial" panose="020B0604020202020204" pitchFamily="34" charset="0"/>
              </a:rPr>
              <a:t>London, UK</a:t>
            </a:r>
            <a:endParaRPr lang="en-US" sz="1600" b="0" dirty="0">
              <a:latin typeface="Arial" panose="020B0604020202020204" pitchFamily="34" charset="0"/>
              <a:cs typeface="Arial" panose="020B0604020202020204" pitchFamily="34" charset="0"/>
            </a:endParaRPr>
          </a:p>
        </p:txBody>
      </p:sp>
      <p:cxnSp>
        <p:nvCxnSpPr>
          <p:cNvPr id="47" name="Straight Arrow Connector 46">
            <a:extLst>
              <a:ext uri="{FF2B5EF4-FFF2-40B4-BE49-F238E27FC236}">
                <a16:creationId xmlns:a16="http://schemas.microsoft.com/office/drawing/2014/main" id="{CF4ACC06-9643-75B8-FBAC-60684D25A928}"/>
              </a:ext>
            </a:extLst>
          </p:cNvPr>
          <p:cNvCxnSpPr>
            <a:cxnSpLocks/>
            <a:stCxn id="54" idx="3"/>
            <a:endCxn id="45" idx="2"/>
          </p:cNvCxnSpPr>
          <p:nvPr/>
        </p:nvCxnSpPr>
        <p:spPr>
          <a:xfrm flipV="1">
            <a:off x="10287000" y="12327919"/>
            <a:ext cx="3219612" cy="5822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Cloud 48">
            <a:extLst>
              <a:ext uri="{FF2B5EF4-FFF2-40B4-BE49-F238E27FC236}">
                <a16:creationId xmlns:a16="http://schemas.microsoft.com/office/drawing/2014/main" id="{E280A499-15F6-7B7B-7709-3D36CEFD9630}"/>
              </a:ext>
            </a:extLst>
          </p:cNvPr>
          <p:cNvSpPr/>
          <p:nvPr/>
        </p:nvSpPr>
        <p:spPr>
          <a:xfrm>
            <a:off x="769916" y="10591800"/>
            <a:ext cx="2809964" cy="701871"/>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latin typeface="Arial" panose="020B0604020202020204" pitchFamily="34" charset="0"/>
                <a:cs typeface="Arial" panose="020B0604020202020204" pitchFamily="34" charset="0"/>
              </a:rPr>
              <a:t>Solution</a:t>
            </a:r>
          </a:p>
        </p:txBody>
      </p:sp>
      <p:sp>
        <p:nvSpPr>
          <p:cNvPr id="54" name="Rectangle: Rounded Corners 53">
            <a:extLst>
              <a:ext uri="{FF2B5EF4-FFF2-40B4-BE49-F238E27FC236}">
                <a16:creationId xmlns:a16="http://schemas.microsoft.com/office/drawing/2014/main" id="{E84A33E5-9CC6-51CF-30F1-4075F2105413}"/>
              </a:ext>
            </a:extLst>
          </p:cNvPr>
          <p:cNvSpPr/>
          <p:nvPr/>
        </p:nvSpPr>
        <p:spPr>
          <a:xfrm>
            <a:off x="9465679" y="12560404"/>
            <a:ext cx="821321" cy="699522"/>
          </a:xfrm>
          <a:prstGeom prst="roundRect">
            <a:avLst/>
          </a:prstGeom>
          <a:noFill/>
          <a:ln w="571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98EDFD2-6541-C9D1-E881-D16432816449}"/>
              </a:ext>
            </a:extLst>
          </p:cNvPr>
          <p:cNvSpPr txBox="1"/>
          <p:nvPr/>
        </p:nvSpPr>
        <p:spPr>
          <a:xfrm>
            <a:off x="16003730" y="22169946"/>
            <a:ext cx="22278061" cy="895739"/>
          </a:xfrm>
          <a:prstGeom prst="rect">
            <a:avLst/>
          </a:prstGeom>
          <a:solidFill>
            <a:srgbClr val="015E70"/>
          </a:solidFill>
          <a:ln>
            <a:solidFill>
              <a:schemeClr val="bg1">
                <a:lumMod val="75000"/>
              </a:schemeClr>
            </a:solidFill>
          </a:ln>
        </p:spPr>
        <p:txBody>
          <a:bodyPr wrap="square" rtlCol="0" anchor="ctr">
            <a:noAutofit/>
          </a:bodyPr>
          <a:lstStyle>
            <a:defPPr>
              <a:defRPr lang="en-US"/>
            </a:defPPr>
            <a:lvl1pPr algn="ctr">
              <a:defRPr sz="6000">
                <a:solidFill>
                  <a:schemeClr val="bg1"/>
                </a:solidFill>
              </a:defRPr>
            </a:lvl1pPr>
          </a:lstStyle>
          <a:p>
            <a:r>
              <a:rPr lang="en-US" sz="5400" dirty="0">
                <a:latin typeface="Arial" panose="020B0604020202020204" pitchFamily="34" charset="0"/>
                <a:cs typeface="Arial" panose="020B0604020202020204" pitchFamily="34" charset="0"/>
              </a:rPr>
              <a:t>Discussion</a:t>
            </a:r>
          </a:p>
        </p:txBody>
      </p:sp>
      <p:sp>
        <p:nvSpPr>
          <p:cNvPr id="12" name="TextBox 11">
            <a:extLst>
              <a:ext uri="{FF2B5EF4-FFF2-40B4-BE49-F238E27FC236}">
                <a16:creationId xmlns:a16="http://schemas.microsoft.com/office/drawing/2014/main" id="{AC942389-5DC1-CC16-FC2A-E728472ECEBA}"/>
              </a:ext>
            </a:extLst>
          </p:cNvPr>
          <p:cNvSpPr txBox="1"/>
          <p:nvPr/>
        </p:nvSpPr>
        <p:spPr>
          <a:xfrm>
            <a:off x="16233264" y="23148704"/>
            <a:ext cx="21739056" cy="4169327"/>
          </a:xfrm>
          <a:prstGeom prst="rect">
            <a:avLst/>
          </a:prstGeom>
          <a:noFill/>
          <a:ln>
            <a:noFill/>
          </a:ln>
        </p:spPr>
        <p:txBody>
          <a:bodyPr wrap="square" rtlCol="0" anchor="t">
            <a:noAutofit/>
          </a:bodyPr>
          <a:lstStyle/>
          <a:p>
            <a:pPr marL="457200" indent="-457200" algn="just">
              <a:buFont typeface="Arial" panose="020B0604020202020204" pitchFamily="34" charset="0"/>
              <a:buChar char="•"/>
            </a:pPr>
            <a:r>
              <a:rPr lang="en-US" sz="2800" b="0" dirty="0">
                <a:effectLst/>
                <a:latin typeface="Arial" panose="020B0604020202020204" pitchFamily="34" charset="0"/>
                <a:ea typeface="Times New Roman" panose="02020603050405020304" pitchFamily="18" charset="0"/>
                <a:cs typeface="Arial" panose="020B0604020202020204" pitchFamily="34" charset="0"/>
              </a:rPr>
              <a:t>The RCN reveals a significant number of collaborations between various researchers. However, it also highlights the presence of isolated researchers who lack connections, namely collaborations with others in the field. </a:t>
            </a:r>
            <a:endParaRPr lang="en-US" sz="2800" b="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800" b="0" dirty="0">
                <a:latin typeface="Arial" panose="020B0604020202020204" pitchFamily="34" charset="0"/>
                <a:cs typeface="Arial" panose="020B0604020202020204" pitchFamily="34" charset="0"/>
              </a:rPr>
              <a:t>Community detection was unsuitable due to isolated researchers being grouped into a single cluster. K-means, while incorporating textual data, required a predefined cluster count, which is challenging for rare diseases. To address these issues, we opted for DBSCAN</a:t>
            </a:r>
            <a:r>
              <a:rPr lang="en-US" sz="2800" b="0" dirty="0">
                <a:latin typeface="Arial" panose="020B0604020202020204" pitchFamily="34" charset="0"/>
                <a:ea typeface="Cambria" panose="02040503050406030204" pitchFamily="18" charset="0"/>
                <a:cs typeface="Arial" panose="020B0604020202020204" pitchFamily="34" charset="0"/>
              </a:rPr>
              <a:t>.</a:t>
            </a:r>
          </a:p>
          <a:p>
            <a:pPr marL="457200" indent="-457200" algn="just">
              <a:buFont typeface="Arial" panose="020B0604020202020204" pitchFamily="34" charset="0"/>
              <a:buChar char="•"/>
            </a:pPr>
            <a:r>
              <a:rPr lang="en-US" sz="2800" b="0" dirty="0">
                <a:latin typeface="Arial" panose="020B0604020202020204" pitchFamily="34" charset="0"/>
                <a:cs typeface="Arial" panose="020B0604020202020204" pitchFamily="34" charset="0"/>
              </a:rPr>
              <a:t>We aim to refine our recommendation system using semantic similarity techniques, such as Microsoft </a:t>
            </a:r>
            <a:r>
              <a:rPr lang="en-US" sz="2800" b="0" dirty="0" err="1">
                <a:latin typeface="Arial" panose="020B0604020202020204" pitchFamily="34" charset="0"/>
                <a:cs typeface="Arial" panose="020B0604020202020204" pitchFamily="34" charset="0"/>
              </a:rPr>
              <a:t>BiomedNLP-PubMedBERT</a:t>
            </a:r>
            <a:r>
              <a:rPr lang="en-US" sz="2800" b="0" dirty="0">
                <a:latin typeface="Arial" panose="020B0604020202020204" pitchFamily="34" charset="0"/>
                <a:cs typeface="Arial" panose="020B0604020202020204" pitchFamily="34" charset="0"/>
              </a:rPr>
              <a:t>, to recommend top-ranked researchers based on expertise, ensuring more accurate and relevant collaboration matches.</a:t>
            </a:r>
          </a:p>
          <a:p>
            <a:pPr marL="457200" indent="-457200" algn="just">
              <a:buFont typeface="Arial" panose="020B0604020202020204" pitchFamily="34" charset="0"/>
              <a:buChar char="•"/>
            </a:pPr>
            <a:r>
              <a:rPr lang="en-US" sz="2800" b="0" dirty="0">
                <a:latin typeface="Arial" panose="020B0604020202020204" pitchFamily="34" charset="0"/>
                <a:cs typeface="Arial" panose="020B0604020202020204" pitchFamily="34" charset="0"/>
              </a:rPr>
              <a:t>Continued development of social network analysis and large language models will help overcome challenges in rare disease research, accelerating discovery and improving patient outcomes.</a:t>
            </a:r>
          </a:p>
          <a:p>
            <a:pPr marL="342900" indent="-342900" algn="just">
              <a:buFont typeface="Wingdings" panose="05000000000000000000" pitchFamily="2" charset="2"/>
              <a:buChar char="q"/>
            </a:pPr>
            <a:endParaRPr lang="en-US" sz="2800" b="0" dirty="0">
              <a:latin typeface="Arial" panose="020B0604020202020204" pitchFamily="34" charset="0"/>
              <a:cs typeface="Arial" panose="020B0604020202020204" pitchFamily="34" charset="0"/>
            </a:endParaRPr>
          </a:p>
          <a:p>
            <a:pPr marL="336550" indent="-336550">
              <a:buFont typeface="Arial" panose="020B0604020202020204" pitchFamily="34" charset="0"/>
              <a:buChar char="•"/>
            </a:pPr>
            <a:endParaRPr lang="en-US" sz="2800" b="0" dirty="0">
              <a:latin typeface="Arial" panose="020B0604020202020204" pitchFamily="34" charset="0"/>
              <a:ea typeface="Cambria" panose="02040503050406030204" pitchFamily="18" charset="0"/>
              <a:cs typeface="Arial" panose="020B0604020202020204" pitchFamily="34" charset="0"/>
            </a:endParaRPr>
          </a:p>
        </p:txBody>
      </p:sp>
      <p:sp>
        <p:nvSpPr>
          <p:cNvPr id="59" name="TextBox 58">
            <a:extLst>
              <a:ext uri="{FF2B5EF4-FFF2-40B4-BE49-F238E27FC236}">
                <a16:creationId xmlns:a16="http://schemas.microsoft.com/office/drawing/2014/main" id="{096BE4EA-69EF-483F-00D8-C2F4FA899C54}"/>
              </a:ext>
            </a:extLst>
          </p:cNvPr>
          <p:cNvSpPr txBox="1"/>
          <p:nvPr/>
        </p:nvSpPr>
        <p:spPr>
          <a:xfrm>
            <a:off x="16392141" y="13293793"/>
            <a:ext cx="21640651" cy="1815882"/>
          </a:xfrm>
          <a:prstGeom prst="rect">
            <a:avLst/>
          </a:prstGeom>
          <a:noFill/>
          <a:ln>
            <a:noFill/>
          </a:ln>
        </p:spPr>
        <p:txBody>
          <a:bodyPr wrap="square">
            <a:spAutoFit/>
          </a:bodyPr>
          <a:lstStyle/>
          <a:p>
            <a:pPr algn="just"/>
            <a:r>
              <a:rPr lang="en-US" sz="2800" b="0" dirty="0">
                <a:latin typeface="Arial" panose="020B0604020202020204" pitchFamily="34" charset="0"/>
                <a:ea typeface="Times New Roman" panose="02020603050405020304" pitchFamily="18" charset="0"/>
                <a:cs typeface="Arial" panose="020B0604020202020204" pitchFamily="34" charset="0"/>
              </a:rPr>
              <a:t>R</a:t>
            </a:r>
            <a:r>
              <a:rPr lang="en-US" sz="2800" b="0" dirty="0">
                <a:effectLst/>
                <a:latin typeface="Arial" panose="020B0604020202020204" pitchFamily="34" charset="0"/>
                <a:ea typeface="Times New Roman" panose="02020603050405020304" pitchFamily="18" charset="0"/>
                <a:cs typeface="Arial" panose="020B0604020202020204" pitchFamily="34" charset="0"/>
              </a:rPr>
              <a:t>esearchers are grouped into clusters based on their specific areas of expertise and the extent of their collaborative interactions. Each cluster is visually differentiated by color, highlighting unique research themes or specialization areas within the network. An example of the clusters labeled with research expertise summarized by the LLM. With the labeled RCN, we would be able to recommend appropriate RD specialists and potential collaborations.</a:t>
            </a:r>
            <a:endParaRPr lang="en-US" sz="2800" b="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CF14F5EC-80D0-49A7-950D-ECCC33FBA037}"/>
              </a:ext>
            </a:extLst>
          </p:cNvPr>
          <p:cNvSpPr txBox="1"/>
          <p:nvPr/>
        </p:nvSpPr>
        <p:spPr>
          <a:xfrm>
            <a:off x="185094" y="16052495"/>
            <a:ext cx="15334185" cy="4832092"/>
          </a:xfrm>
          <a:prstGeom prst="rect">
            <a:avLst/>
          </a:prstGeom>
          <a:noFill/>
          <a:ln>
            <a:noFill/>
          </a:ln>
        </p:spPr>
        <p:txBody>
          <a:bodyPr wrap="square">
            <a:spAutoFit/>
          </a:bodyPr>
          <a:lstStyle/>
          <a:p>
            <a:pPr algn="just"/>
            <a:r>
              <a:rPr lang="en-US" sz="2800" b="0" dirty="0">
                <a:effectLst/>
                <a:latin typeface="Arial" panose="020B0604020202020204" pitchFamily="34" charset="0"/>
                <a:ea typeface="Times New Roman" panose="02020603050405020304" pitchFamily="18" charset="0"/>
                <a:cs typeface="Arial" panose="020B0604020202020204" pitchFamily="34" charset="0"/>
              </a:rPr>
              <a:t>In this project, we collect information about RD researchers from the Rare Disease Alert System (RDAS), including authors on publications, investigators on NIH funded projects and leads on clinical trials. The RCN was developed based on co-authorship, co-investigations and co-leaderships accordingly. W</a:t>
            </a:r>
            <a:r>
              <a:rPr lang="en-US" sz="2800" b="0" dirty="0">
                <a:latin typeface="Arial" panose="020B0604020202020204" pitchFamily="34" charset="0"/>
                <a:ea typeface="Times New Roman" panose="02020603050405020304" pitchFamily="18" charset="0"/>
                <a:cs typeface="Arial" panose="020B0604020202020204" pitchFamily="34" charset="0"/>
              </a:rPr>
              <a:t>e applied clustering algorithms to cluster the RCN, and the large language model (LLM) to summarize research expertise for each cluster, from where we would recommend RD specialists and potential research collaborations. Figure 1 illustrates the architecture of the RCN development.</a:t>
            </a:r>
            <a:r>
              <a:rPr lang="en-US" sz="2800" b="0" dirty="0"/>
              <a:t> To semantically represent information, we collected and generated in a knowledge graph, we defined a data model shown in Figure 2. Table 1 lists data properties for each class.</a:t>
            </a:r>
          </a:p>
          <a:p>
            <a:pPr algn="just"/>
            <a:endParaRPr lang="en-US" sz="2800" b="0" dirty="0">
              <a:effectLst/>
              <a:latin typeface="Arial" panose="020B0604020202020204" pitchFamily="34" charset="0"/>
              <a:ea typeface="Times New Roman" panose="02020603050405020304" pitchFamily="18" charset="0"/>
              <a:cs typeface="Arial" panose="020B0604020202020204" pitchFamily="34" charset="0"/>
            </a:endParaRPr>
          </a:p>
          <a:p>
            <a:endParaRPr lang="en-US" sz="2800" b="0" dirty="0">
              <a:latin typeface="Arial" panose="020B0604020202020204" pitchFamily="34" charset="0"/>
              <a:ea typeface="Times New Roman" panose="02020603050405020304" pitchFamily="18" charset="0"/>
              <a:cs typeface="Arial" panose="020B0604020202020204" pitchFamily="34" charset="0"/>
            </a:endParaRPr>
          </a:p>
        </p:txBody>
      </p:sp>
      <p:sp>
        <p:nvSpPr>
          <p:cNvPr id="37" name="TextBox 36">
            <a:extLst>
              <a:ext uri="{FF2B5EF4-FFF2-40B4-BE49-F238E27FC236}">
                <a16:creationId xmlns:a16="http://schemas.microsoft.com/office/drawing/2014/main" id="{8E243A67-C16F-DC7E-C25D-DE520BE3D705}"/>
              </a:ext>
            </a:extLst>
          </p:cNvPr>
          <p:cNvSpPr txBox="1"/>
          <p:nvPr/>
        </p:nvSpPr>
        <p:spPr>
          <a:xfrm>
            <a:off x="1693891" y="31402066"/>
            <a:ext cx="5105400" cy="830997"/>
          </a:xfrm>
          <a:prstGeom prst="rect">
            <a:avLst/>
          </a:prstGeom>
          <a:noFill/>
        </p:spPr>
        <p:txBody>
          <a:bodyPr wrap="square">
            <a:spAutoFit/>
          </a:bodyPr>
          <a:lstStyle/>
          <a:p>
            <a:pPr algn="ctr"/>
            <a:r>
              <a:rPr lang="en-US" sz="2400" b="1" i="1" dirty="0">
                <a:effectLst/>
                <a:latin typeface="Arial" panose="020B0604020202020204" pitchFamily="34" charset="0"/>
                <a:ea typeface="Times New Roman" panose="02020603050405020304" pitchFamily="18" charset="0"/>
                <a:cs typeface="Arial" panose="020B0604020202020204" pitchFamily="34" charset="0"/>
              </a:rPr>
              <a:t>Figure 2. Pre-defined data model for RCN </a:t>
            </a:r>
            <a:endParaRPr lang="en-US"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61CBC853-535F-E51D-1806-0A196E672EFD}"/>
              </a:ext>
            </a:extLst>
          </p:cNvPr>
          <p:cNvSpPr txBox="1"/>
          <p:nvPr/>
        </p:nvSpPr>
        <p:spPr>
          <a:xfrm>
            <a:off x="7852186" y="27397450"/>
            <a:ext cx="7088794" cy="461665"/>
          </a:xfrm>
          <a:prstGeom prst="rect">
            <a:avLst/>
          </a:prstGeom>
          <a:noFill/>
        </p:spPr>
        <p:txBody>
          <a:bodyPr wrap="square">
            <a:spAutoFit/>
          </a:bodyPr>
          <a:lstStyle/>
          <a:p>
            <a:pPr algn="ctr"/>
            <a:r>
              <a:rPr lang="en-US" sz="2400" b="1" i="1" dirty="0">
                <a:effectLst/>
                <a:latin typeface="Arial" panose="020B0604020202020204" pitchFamily="34" charset="0"/>
                <a:ea typeface="Times New Roman" panose="02020603050405020304" pitchFamily="18" charset="0"/>
                <a:cs typeface="Arial" panose="020B0604020202020204" pitchFamily="34" charset="0"/>
              </a:rPr>
              <a:t>Table 1. Data properties for each defined class</a:t>
            </a:r>
            <a:endParaRPr lang="en-US" dirty="0">
              <a:latin typeface="Arial" panose="020B0604020202020204" pitchFamily="34" charset="0"/>
              <a:cs typeface="Arial" panose="020B0604020202020204" pitchFamily="34" charset="0"/>
            </a:endParaRPr>
          </a:p>
        </p:txBody>
      </p:sp>
      <p:graphicFrame>
        <p:nvGraphicFramePr>
          <p:cNvPr id="43" name="Table 42">
            <a:extLst>
              <a:ext uri="{FF2B5EF4-FFF2-40B4-BE49-F238E27FC236}">
                <a16:creationId xmlns:a16="http://schemas.microsoft.com/office/drawing/2014/main" id="{DDB3424E-6443-20CA-7D6B-0F11329CCCFF}"/>
              </a:ext>
            </a:extLst>
          </p:cNvPr>
          <p:cNvGraphicFramePr>
            <a:graphicFrameLocks noGrp="1"/>
          </p:cNvGraphicFramePr>
          <p:nvPr>
            <p:extLst>
              <p:ext uri="{D42A27DB-BD31-4B8C-83A1-F6EECF244321}">
                <p14:modId xmlns:p14="http://schemas.microsoft.com/office/powerpoint/2010/main" val="1433754725"/>
              </p:ext>
            </p:extLst>
          </p:nvPr>
        </p:nvGraphicFramePr>
        <p:xfrm>
          <a:off x="22029304" y="9216961"/>
          <a:ext cx="9890760" cy="3810762"/>
        </p:xfrm>
        <a:graphic>
          <a:graphicData uri="http://schemas.openxmlformats.org/drawingml/2006/table">
            <a:tbl>
              <a:tblPr bandRow="1">
                <a:tableStyleId>{5940675A-B579-460E-94D1-54222C63F5DA}</a:tableStyleId>
              </a:tblPr>
              <a:tblGrid>
                <a:gridCol w="3566160">
                  <a:extLst>
                    <a:ext uri="{9D8B030D-6E8A-4147-A177-3AD203B41FA5}">
                      <a16:colId xmlns:a16="http://schemas.microsoft.com/office/drawing/2014/main" val="2476407197"/>
                    </a:ext>
                  </a:extLst>
                </a:gridCol>
                <a:gridCol w="3124200">
                  <a:extLst>
                    <a:ext uri="{9D8B030D-6E8A-4147-A177-3AD203B41FA5}">
                      <a16:colId xmlns:a16="http://schemas.microsoft.com/office/drawing/2014/main" val="397806241"/>
                    </a:ext>
                  </a:extLst>
                </a:gridCol>
                <a:gridCol w="3200400">
                  <a:extLst>
                    <a:ext uri="{9D8B030D-6E8A-4147-A177-3AD203B41FA5}">
                      <a16:colId xmlns:a16="http://schemas.microsoft.com/office/drawing/2014/main" val="7160623"/>
                    </a:ext>
                  </a:extLst>
                </a:gridCol>
              </a:tblGrid>
              <a:tr h="188481">
                <a:tc>
                  <a:txBody>
                    <a:bodyPr/>
                    <a:lstStyle/>
                    <a:p>
                      <a:pPr marL="0" marR="0" algn="ctr">
                        <a:lnSpc>
                          <a:spcPct val="107000"/>
                        </a:lnSpc>
                        <a:spcAft>
                          <a:spcPts val="800"/>
                        </a:spcAft>
                      </a:pPr>
                      <a:r>
                        <a:rPr lang="en-US" sz="2800" b="1" dirty="0">
                          <a:effectLst/>
                          <a:latin typeface="Arial" panose="020B0604020202020204" pitchFamily="34" charset="0"/>
                          <a:cs typeface="Arial" panose="020B0604020202020204" pitchFamily="34" charset="0"/>
                        </a:rPr>
                        <a:t>Primary Classes</a:t>
                      </a:r>
                      <a:endParaRPr lang="en-US" sz="2800" b="1" dirty="0">
                        <a:effectLst/>
                        <a:latin typeface="Arial" panose="020B0604020202020204" pitchFamily="34" charset="0"/>
                        <a:ea typeface="Aptos" panose="02110004020202020204"/>
                        <a:cs typeface="Arial" panose="020B0604020202020204" pitchFamily="34" charset="0"/>
                      </a:endParaRPr>
                    </a:p>
                  </a:txBody>
                  <a:tcPr marT="0" marB="0">
                    <a:solidFill>
                      <a:schemeClr val="bg2">
                        <a:lumMod val="75000"/>
                      </a:schemeClr>
                    </a:solidFill>
                  </a:tcPr>
                </a:tc>
                <a:tc>
                  <a:txBody>
                    <a:bodyPr/>
                    <a:lstStyle/>
                    <a:p>
                      <a:pPr marL="0" marR="0" algn="ctr">
                        <a:lnSpc>
                          <a:spcPct val="107000"/>
                        </a:lnSpc>
                        <a:spcAft>
                          <a:spcPts val="800"/>
                        </a:spcAft>
                      </a:pPr>
                      <a:r>
                        <a:rPr lang="en-US" sz="2800" b="1" dirty="0">
                          <a:effectLst/>
                          <a:latin typeface="Arial" panose="020B0604020202020204" pitchFamily="34" charset="0"/>
                          <a:cs typeface="Arial" panose="020B0604020202020204" pitchFamily="34" charset="0"/>
                        </a:rPr>
                        <a:t># of nodes</a:t>
                      </a:r>
                      <a:endParaRPr lang="en-US" sz="2800" b="1" dirty="0">
                        <a:effectLst/>
                        <a:latin typeface="Arial" panose="020B0604020202020204" pitchFamily="34" charset="0"/>
                        <a:ea typeface="Aptos" panose="02110004020202020204"/>
                        <a:cs typeface="Arial" panose="020B0604020202020204" pitchFamily="34" charset="0"/>
                      </a:endParaRPr>
                    </a:p>
                  </a:txBody>
                  <a:tcPr marT="0" marB="0">
                    <a:solidFill>
                      <a:schemeClr val="bg2">
                        <a:lumMod val="75000"/>
                      </a:schemeClr>
                    </a:solidFill>
                  </a:tcPr>
                </a:tc>
                <a:tc>
                  <a:txBody>
                    <a:bodyPr/>
                    <a:lstStyle/>
                    <a:p>
                      <a:pPr marL="0" marR="0" algn="ctr">
                        <a:lnSpc>
                          <a:spcPct val="107000"/>
                        </a:lnSpc>
                        <a:spcAft>
                          <a:spcPts val="800"/>
                        </a:spcAft>
                      </a:pPr>
                      <a:r>
                        <a:rPr lang="en-US" sz="2800" b="1" dirty="0">
                          <a:effectLst/>
                          <a:latin typeface="Arial" panose="020B0604020202020204" pitchFamily="34" charset="0"/>
                          <a:ea typeface="Aptos" panose="02110004020202020204"/>
                          <a:cs typeface="Arial" panose="020B0604020202020204" pitchFamily="34" charset="0"/>
                        </a:rPr>
                        <a:t># of edges</a:t>
                      </a:r>
                    </a:p>
                  </a:txBody>
                  <a:tcPr marT="0" marB="0">
                    <a:solidFill>
                      <a:schemeClr val="bg2">
                        <a:lumMod val="75000"/>
                      </a:schemeClr>
                    </a:solidFill>
                  </a:tcPr>
                </a:tc>
                <a:extLst>
                  <a:ext uri="{0D108BD9-81ED-4DB2-BD59-A6C34878D82A}">
                    <a16:rowId xmlns:a16="http://schemas.microsoft.com/office/drawing/2014/main" val="2665282165"/>
                  </a:ext>
                </a:extLst>
              </a:tr>
              <a:tr h="282413">
                <a:tc>
                  <a:txBody>
                    <a:bodyPr/>
                    <a:lstStyle/>
                    <a:p>
                      <a:pPr marL="0" marR="0" lvl="0" indent="0" algn="l" defTabSz="1612228" rtl="0" eaLnBrk="1" fontAlgn="auto" latinLnBrk="0" hangingPunct="1">
                        <a:lnSpc>
                          <a:spcPct val="107000"/>
                        </a:lnSpc>
                        <a:spcBef>
                          <a:spcPts val="0"/>
                        </a:spcBef>
                        <a:spcAft>
                          <a:spcPts val="800"/>
                        </a:spcAft>
                        <a:buClrTx/>
                        <a:buSzTx/>
                        <a:buFontTx/>
                        <a:buNone/>
                        <a:tabLst/>
                        <a:defRPr/>
                      </a:pPr>
                      <a:r>
                        <a:rPr lang="en-US" sz="2800" dirty="0">
                          <a:effectLst/>
                          <a:latin typeface="Arial" panose="020B0604020202020204" pitchFamily="34" charset="0"/>
                          <a:cs typeface="Arial" panose="020B0604020202020204" pitchFamily="34" charset="0"/>
                        </a:rPr>
                        <a:t>GARD Disease</a:t>
                      </a:r>
                      <a:endParaRPr lang="en-US" sz="2800" dirty="0">
                        <a:effectLst/>
                        <a:latin typeface="Arial" panose="020B0604020202020204" pitchFamily="34" charset="0"/>
                        <a:ea typeface="Aptos" panose="02110004020202020204"/>
                        <a:cs typeface="Arial" panose="020B0604020202020204" pitchFamily="34" charset="0"/>
                      </a:endParaRPr>
                    </a:p>
                  </a:txBody>
                  <a:tcPr marT="0" marB="0">
                    <a:solidFill>
                      <a:schemeClr val="bg2">
                        <a:lumMod val="90000"/>
                      </a:schemeClr>
                    </a:solidFill>
                  </a:tcPr>
                </a:tc>
                <a:tc>
                  <a:txBody>
                    <a:bodyPr/>
                    <a:lstStyle/>
                    <a:p>
                      <a:pPr marL="0" marR="0" algn="just" defTabSz="1612228" rtl="0" eaLnBrk="1" latinLnBrk="0" hangingPunct="1">
                        <a:lnSpc>
                          <a:spcPct val="107000"/>
                        </a:lnSpc>
                        <a:spcAft>
                          <a:spcPts val="800"/>
                        </a:spcAft>
                      </a:pPr>
                      <a:r>
                        <a:rPr lang="en-US" sz="2800" kern="1200" dirty="0">
                          <a:solidFill>
                            <a:schemeClr val="tx1"/>
                          </a:solidFill>
                          <a:effectLst/>
                          <a:latin typeface="Arial" panose="020B0604020202020204" pitchFamily="34" charset="0"/>
                          <a:ea typeface="Aptos" panose="02110004020202020204"/>
                          <a:cs typeface="Arial" panose="020B0604020202020204" pitchFamily="34" charset="0"/>
                        </a:rPr>
                        <a:t>7852</a:t>
                      </a:r>
                    </a:p>
                  </a:txBody>
                  <a:tcPr marT="0" marB="0">
                    <a:solidFill>
                      <a:schemeClr val="bg2"/>
                    </a:solidFill>
                  </a:tcPr>
                </a:tc>
                <a:tc>
                  <a:txBody>
                    <a:bodyPr/>
                    <a:lstStyle/>
                    <a:p>
                      <a:pPr marL="0" marR="0" algn="just" defTabSz="1612228" rtl="0" eaLnBrk="1" latinLnBrk="0" hangingPunct="1">
                        <a:lnSpc>
                          <a:spcPct val="107000"/>
                        </a:lnSpc>
                        <a:spcAft>
                          <a:spcPts val="800"/>
                        </a:spcAft>
                      </a:pPr>
                      <a:r>
                        <a:rPr lang="en-US" sz="2800" kern="1200" dirty="0">
                          <a:solidFill>
                            <a:schemeClr val="tx1"/>
                          </a:solidFill>
                          <a:effectLst/>
                          <a:latin typeface="Arial" panose="020B0604020202020204" pitchFamily="34" charset="0"/>
                          <a:ea typeface="+mn-ea"/>
                          <a:cs typeface="Arial" panose="020B0604020202020204" pitchFamily="34" charset="0"/>
                        </a:rPr>
                        <a:t>1625656</a:t>
                      </a:r>
                      <a:endParaRPr lang="en-US" sz="2800" kern="1200" dirty="0">
                        <a:solidFill>
                          <a:schemeClr val="tx1"/>
                        </a:solidFill>
                        <a:effectLst/>
                        <a:latin typeface="Arial" panose="020B0604020202020204" pitchFamily="34" charset="0"/>
                        <a:ea typeface="Aptos" panose="02110004020202020204"/>
                        <a:cs typeface="Arial" panose="020B0604020202020204" pitchFamily="34" charset="0"/>
                      </a:endParaRPr>
                    </a:p>
                  </a:txBody>
                  <a:tcPr marT="0" marB="0">
                    <a:solidFill>
                      <a:schemeClr val="bg2"/>
                    </a:solidFill>
                  </a:tcPr>
                </a:tc>
                <a:extLst>
                  <a:ext uri="{0D108BD9-81ED-4DB2-BD59-A6C34878D82A}">
                    <a16:rowId xmlns:a16="http://schemas.microsoft.com/office/drawing/2014/main" val="4210785647"/>
                  </a:ext>
                </a:extLst>
              </a:tr>
              <a:tr h="228600">
                <a:tc>
                  <a:txBody>
                    <a:bodyPr/>
                    <a:lstStyle/>
                    <a:p>
                      <a:pPr marL="0" marR="0">
                        <a:lnSpc>
                          <a:spcPct val="107000"/>
                        </a:lnSpc>
                        <a:spcAft>
                          <a:spcPts val="800"/>
                        </a:spcAft>
                      </a:pPr>
                      <a:r>
                        <a:rPr lang="en-US" sz="2800" dirty="0">
                          <a:effectLst/>
                          <a:latin typeface="Arial" panose="020B0604020202020204" pitchFamily="34" charset="0"/>
                          <a:cs typeface="Arial" panose="020B0604020202020204" pitchFamily="34" charset="0"/>
                        </a:rPr>
                        <a:t>PubMed Article</a:t>
                      </a:r>
                      <a:endParaRPr lang="en-US" sz="2800" dirty="0">
                        <a:effectLst/>
                        <a:latin typeface="Arial" panose="020B0604020202020204" pitchFamily="34" charset="0"/>
                        <a:ea typeface="Aptos" panose="02110004020202020204"/>
                        <a:cs typeface="Arial" panose="020B0604020202020204" pitchFamily="34" charset="0"/>
                      </a:endParaRPr>
                    </a:p>
                  </a:txBody>
                  <a:tcPr marT="0" marB="0">
                    <a:solidFill>
                      <a:schemeClr val="bg2">
                        <a:lumMod val="90000"/>
                      </a:schemeClr>
                    </a:solidFill>
                  </a:tcPr>
                </a:tc>
                <a:tc>
                  <a:txBody>
                    <a:bodyPr/>
                    <a:lstStyle/>
                    <a:p>
                      <a:pPr marL="0" marR="0" algn="just" defTabSz="1612228" rtl="0" eaLnBrk="1" latinLnBrk="0" hangingPunct="1">
                        <a:lnSpc>
                          <a:spcPct val="107000"/>
                        </a:lnSpc>
                        <a:spcAft>
                          <a:spcPts val="800"/>
                        </a:spcAft>
                      </a:pPr>
                      <a:r>
                        <a:rPr lang="en-US" sz="2800" kern="1200" dirty="0">
                          <a:solidFill>
                            <a:schemeClr val="tx1"/>
                          </a:solidFill>
                          <a:effectLst/>
                          <a:latin typeface="Arial" panose="020B0604020202020204" pitchFamily="34" charset="0"/>
                          <a:ea typeface="+mn-ea"/>
                          <a:cs typeface="Arial" panose="020B0604020202020204" pitchFamily="34" charset="0"/>
                        </a:rPr>
                        <a:t>632290</a:t>
                      </a:r>
                      <a:endParaRPr lang="en-US" sz="2800" kern="1200" dirty="0">
                        <a:solidFill>
                          <a:schemeClr val="tx1"/>
                        </a:solidFill>
                        <a:effectLst/>
                        <a:latin typeface="Arial" panose="020B0604020202020204" pitchFamily="34" charset="0"/>
                        <a:ea typeface="Aptos" panose="02110004020202020204"/>
                        <a:cs typeface="Arial" panose="020B0604020202020204" pitchFamily="34" charset="0"/>
                      </a:endParaRPr>
                    </a:p>
                  </a:txBody>
                  <a:tcPr marT="0" marB="0">
                    <a:solidFill>
                      <a:schemeClr val="bg2"/>
                    </a:solidFill>
                  </a:tcPr>
                </a:tc>
                <a:tc>
                  <a:txBody>
                    <a:bodyPr/>
                    <a:lstStyle/>
                    <a:p>
                      <a:pPr marL="0" marR="0" algn="l" defTabSz="1612228" rtl="0" eaLnBrk="1" latinLnBrk="0" hangingPunct="1">
                        <a:lnSpc>
                          <a:spcPct val="107000"/>
                        </a:lnSpc>
                        <a:spcAft>
                          <a:spcPts val="800"/>
                        </a:spcAft>
                      </a:pPr>
                      <a:r>
                        <a:rPr lang="en-US" sz="2800" kern="1200" dirty="0">
                          <a:solidFill>
                            <a:schemeClr val="tx1"/>
                          </a:solidFill>
                          <a:effectLst/>
                          <a:latin typeface="Arial" panose="020B0604020202020204" pitchFamily="34" charset="0"/>
                          <a:ea typeface="+mn-ea"/>
                          <a:cs typeface="Arial" panose="020B0604020202020204" pitchFamily="34" charset="0"/>
                        </a:rPr>
                        <a:t>2272483</a:t>
                      </a:r>
                    </a:p>
                  </a:txBody>
                  <a:tcPr marT="0" marB="0">
                    <a:solidFill>
                      <a:schemeClr val="bg2"/>
                    </a:solidFill>
                  </a:tcPr>
                </a:tc>
                <a:extLst>
                  <a:ext uri="{0D108BD9-81ED-4DB2-BD59-A6C34878D82A}">
                    <a16:rowId xmlns:a16="http://schemas.microsoft.com/office/drawing/2014/main" val="3313341156"/>
                  </a:ext>
                </a:extLst>
              </a:tr>
              <a:tr h="215265">
                <a:tc>
                  <a:txBody>
                    <a:bodyPr/>
                    <a:lstStyle/>
                    <a:p>
                      <a:pPr marL="0" marR="0">
                        <a:lnSpc>
                          <a:spcPct val="107000"/>
                        </a:lnSpc>
                        <a:spcAft>
                          <a:spcPts val="800"/>
                        </a:spcAft>
                      </a:pPr>
                      <a:r>
                        <a:rPr lang="en-US" sz="2800" dirty="0">
                          <a:effectLst/>
                          <a:latin typeface="Arial" panose="020B0604020202020204" pitchFamily="34" charset="0"/>
                          <a:cs typeface="Arial" panose="020B0604020202020204" pitchFamily="34" charset="0"/>
                        </a:rPr>
                        <a:t>NIH Funded Project</a:t>
                      </a:r>
                      <a:endParaRPr lang="en-US" sz="2800" dirty="0">
                        <a:effectLst/>
                        <a:latin typeface="Arial" panose="020B0604020202020204" pitchFamily="34" charset="0"/>
                        <a:ea typeface="Aptos" panose="02110004020202020204"/>
                        <a:cs typeface="Arial" panose="020B0604020202020204" pitchFamily="34" charset="0"/>
                      </a:endParaRPr>
                    </a:p>
                  </a:txBody>
                  <a:tcPr marT="0" marB="0">
                    <a:solidFill>
                      <a:schemeClr val="bg2">
                        <a:lumMod val="90000"/>
                      </a:schemeClr>
                    </a:solidFill>
                  </a:tcPr>
                </a:tc>
                <a:tc>
                  <a:txBody>
                    <a:bodyPr/>
                    <a:lstStyle/>
                    <a:p>
                      <a:pPr marL="0" marR="0" algn="just" defTabSz="1612228" rtl="0" eaLnBrk="1" latinLnBrk="0" hangingPunct="1">
                        <a:lnSpc>
                          <a:spcPct val="107000"/>
                        </a:lnSpc>
                        <a:spcAft>
                          <a:spcPts val="800"/>
                        </a:spcAft>
                      </a:pPr>
                      <a:r>
                        <a:rPr lang="en-US" sz="2800" kern="1200" dirty="0">
                          <a:solidFill>
                            <a:schemeClr val="tx1"/>
                          </a:solidFill>
                          <a:effectLst/>
                          <a:latin typeface="Arial" panose="020B0604020202020204" pitchFamily="34" charset="0"/>
                          <a:ea typeface="+mn-ea"/>
                          <a:cs typeface="Arial" panose="020B0604020202020204" pitchFamily="34" charset="0"/>
                        </a:rPr>
                        <a:t>310614</a:t>
                      </a:r>
                      <a:endParaRPr lang="en-US" sz="2800" kern="1200" dirty="0">
                        <a:solidFill>
                          <a:schemeClr val="tx1"/>
                        </a:solidFill>
                        <a:effectLst/>
                        <a:latin typeface="Arial" panose="020B0604020202020204" pitchFamily="34" charset="0"/>
                        <a:ea typeface="Aptos" panose="02110004020202020204"/>
                        <a:cs typeface="Arial" panose="020B0604020202020204" pitchFamily="34" charset="0"/>
                      </a:endParaRPr>
                    </a:p>
                  </a:txBody>
                  <a:tcPr marT="0" marB="0">
                    <a:solidFill>
                      <a:schemeClr val="bg2"/>
                    </a:solidFill>
                  </a:tcPr>
                </a:tc>
                <a:tc>
                  <a:txBody>
                    <a:bodyPr/>
                    <a:lstStyle/>
                    <a:p>
                      <a:pPr marL="0" marR="0" algn="l" defTabSz="1612228" rtl="0" eaLnBrk="1" latinLnBrk="0" hangingPunct="1">
                        <a:lnSpc>
                          <a:spcPct val="107000"/>
                        </a:lnSpc>
                        <a:spcAft>
                          <a:spcPts val="800"/>
                        </a:spcAft>
                      </a:pPr>
                      <a:r>
                        <a:rPr lang="en-US" sz="2800" kern="1200" dirty="0">
                          <a:solidFill>
                            <a:schemeClr val="tx1"/>
                          </a:solidFill>
                          <a:effectLst/>
                          <a:latin typeface="Arial" panose="020B0604020202020204" pitchFamily="34" charset="0"/>
                          <a:ea typeface="+mn-ea"/>
                          <a:cs typeface="Arial" panose="020B0604020202020204" pitchFamily="34" charset="0"/>
                        </a:rPr>
                        <a:t>782401</a:t>
                      </a:r>
                    </a:p>
                  </a:txBody>
                  <a:tcPr marT="0" marB="0">
                    <a:solidFill>
                      <a:schemeClr val="bg2"/>
                    </a:solidFill>
                  </a:tcPr>
                </a:tc>
                <a:extLst>
                  <a:ext uri="{0D108BD9-81ED-4DB2-BD59-A6C34878D82A}">
                    <a16:rowId xmlns:a16="http://schemas.microsoft.com/office/drawing/2014/main" val="4234529889"/>
                  </a:ext>
                </a:extLst>
              </a:tr>
              <a:tr h="188481">
                <a:tc>
                  <a:txBody>
                    <a:bodyPr/>
                    <a:lstStyle/>
                    <a:p>
                      <a:pPr marL="0" marR="0" lvl="0" indent="0" algn="l" defTabSz="1612228" rtl="0" eaLnBrk="1" fontAlgn="auto" latinLnBrk="0" hangingPunct="1">
                        <a:lnSpc>
                          <a:spcPct val="107000"/>
                        </a:lnSpc>
                        <a:spcBef>
                          <a:spcPts val="0"/>
                        </a:spcBef>
                        <a:spcAft>
                          <a:spcPts val="800"/>
                        </a:spcAft>
                        <a:buClrTx/>
                        <a:buSzTx/>
                        <a:buFontTx/>
                        <a:buNone/>
                        <a:tabLst/>
                        <a:defRPr/>
                      </a:pPr>
                      <a:r>
                        <a:rPr lang="en-US" sz="2800" dirty="0">
                          <a:effectLst/>
                          <a:latin typeface="Arial" panose="020B0604020202020204" pitchFamily="34" charset="0"/>
                          <a:cs typeface="Arial" panose="020B0604020202020204" pitchFamily="34" charset="0"/>
                        </a:rPr>
                        <a:t>Clinical Trial</a:t>
                      </a:r>
                      <a:endParaRPr lang="en-US" sz="2800" dirty="0">
                        <a:effectLst/>
                        <a:latin typeface="Arial" panose="020B0604020202020204" pitchFamily="34" charset="0"/>
                        <a:ea typeface="Aptos" panose="02110004020202020204"/>
                        <a:cs typeface="Arial" panose="020B0604020202020204" pitchFamily="34" charset="0"/>
                      </a:endParaRPr>
                    </a:p>
                  </a:txBody>
                  <a:tcPr marT="0" marB="0">
                    <a:solidFill>
                      <a:schemeClr val="bg2">
                        <a:lumMod val="90000"/>
                      </a:schemeClr>
                    </a:solidFill>
                  </a:tcPr>
                </a:tc>
                <a:tc>
                  <a:txBody>
                    <a:bodyPr/>
                    <a:lstStyle/>
                    <a:p>
                      <a:pPr marL="0" marR="0" algn="just">
                        <a:lnSpc>
                          <a:spcPct val="107000"/>
                        </a:lnSpc>
                        <a:spcAft>
                          <a:spcPts val="800"/>
                        </a:spcAft>
                      </a:pPr>
                      <a:r>
                        <a:rPr lang="en-US" sz="2800" dirty="0">
                          <a:effectLst/>
                          <a:latin typeface="Arial" panose="020B0604020202020204" pitchFamily="34" charset="0"/>
                          <a:ea typeface="Aptos" panose="02110004020202020204"/>
                          <a:cs typeface="Arial" panose="020B0604020202020204" pitchFamily="34" charset="0"/>
                        </a:rPr>
                        <a:t>58158</a:t>
                      </a:r>
                    </a:p>
                  </a:txBody>
                  <a:tcPr marT="0" marB="0">
                    <a:solidFill>
                      <a:schemeClr val="bg2"/>
                    </a:solidFill>
                  </a:tcPr>
                </a:tc>
                <a:tc>
                  <a:txBody>
                    <a:bodyPr/>
                    <a:lstStyle/>
                    <a:p>
                      <a:pPr marL="0" marR="0" algn="l" defTabSz="1612228" rtl="0" eaLnBrk="1" latinLnBrk="0" hangingPunct="1">
                        <a:lnSpc>
                          <a:spcPct val="107000"/>
                        </a:lnSpc>
                        <a:spcAft>
                          <a:spcPts val="800"/>
                        </a:spcAft>
                      </a:pPr>
                      <a:r>
                        <a:rPr lang="en-US" sz="2800" kern="1200" dirty="0">
                          <a:solidFill>
                            <a:schemeClr val="tx1"/>
                          </a:solidFill>
                          <a:effectLst/>
                          <a:latin typeface="Arial" panose="020B0604020202020204" pitchFamily="34" charset="0"/>
                          <a:ea typeface="+mn-ea"/>
                          <a:cs typeface="Arial" panose="020B0604020202020204" pitchFamily="34" charset="0"/>
                        </a:rPr>
                        <a:t>174103</a:t>
                      </a:r>
                    </a:p>
                  </a:txBody>
                  <a:tcPr marT="0" marB="0">
                    <a:solidFill>
                      <a:schemeClr val="bg2"/>
                    </a:solidFill>
                  </a:tcPr>
                </a:tc>
                <a:extLst>
                  <a:ext uri="{0D108BD9-81ED-4DB2-BD59-A6C34878D82A}">
                    <a16:rowId xmlns:a16="http://schemas.microsoft.com/office/drawing/2014/main" val="2764500181"/>
                  </a:ext>
                </a:extLst>
              </a:tr>
              <a:tr h="188481">
                <a:tc>
                  <a:txBody>
                    <a:bodyPr/>
                    <a:lstStyle/>
                    <a:p>
                      <a:pPr marL="0" marR="0">
                        <a:lnSpc>
                          <a:spcPct val="107000"/>
                        </a:lnSpc>
                        <a:spcAft>
                          <a:spcPts val="800"/>
                        </a:spcAft>
                      </a:pPr>
                      <a:r>
                        <a:rPr lang="en-US" sz="2800" dirty="0">
                          <a:effectLst/>
                          <a:latin typeface="Arial" panose="020B0604020202020204" pitchFamily="34" charset="0"/>
                          <a:cs typeface="Arial" panose="020B0604020202020204" pitchFamily="34" charset="0"/>
                        </a:rPr>
                        <a:t>Researcher</a:t>
                      </a:r>
                      <a:endParaRPr lang="en-US" sz="2800" dirty="0">
                        <a:effectLst/>
                        <a:latin typeface="Arial" panose="020B0604020202020204" pitchFamily="34" charset="0"/>
                        <a:ea typeface="Aptos" panose="02110004020202020204"/>
                        <a:cs typeface="Arial" panose="020B0604020202020204" pitchFamily="34" charset="0"/>
                      </a:endParaRPr>
                    </a:p>
                  </a:txBody>
                  <a:tcPr marT="0" marB="0">
                    <a:solidFill>
                      <a:schemeClr val="bg2">
                        <a:lumMod val="90000"/>
                      </a:schemeClr>
                    </a:solidFill>
                  </a:tcPr>
                </a:tc>
                <a:tc>
                  <a:txBody>
                    <a:bodyPr/>
                    <a:lstStyle/>
                    <a:p>
                      <a:pPr marL="0" marR="0" algn="just">
                        <a:lnSpc>
                          <a:spcPct val="107000"/>
                        </a:lnSpc>
                        <a:spcAft>
                          <a:spcPts val="800"/>
                        </a:spcAft>
                      </a:pPr>
                      <a:r>
                        <a:rPr lang="en-US" sz="2800" dirty="0">
                          <a:effectLst/>
                          <a:latin typeface="Arial" panose="020B0604020202020204" pitchFamily="34" charset="0"/>
                          <a:ea typeface="Aptos" panose="02110004020202020204"/>
                          <a:cs typeface="Arial" panose="020B0604020202020204" pitchFamily="34" charset="0"/>
                        </a:rPr>
                        <a:t>215462</a:t>
                      </a:r>
                    </a:p>
                  </a:txBody>
                  <a:tcPr marT="0" marB="0">
                    <a:solidFill>
                      <a:schemeClr val="bg2"/>
                    </a:solidFill>
                  </a:tcPr>
                </a:tc>
                <a:tc>
                  <a:txBody>
                    <a:bodyPr/>
                    <a:lstStyle/>
                    <a:p>
                      <a:pPr marL="0" marR="0" algn="just" defTabSz="1612228" rtl="0" eaLnBrk="1" latinLnBrk="0" hangingPunct="1">
                        <a:lnSpc>
                          <a:spcPct val="107000"/>
                        </a:lnSpc>
                        <a:spcAft>
                          <a:spcPts val="800"/>
                        </a:spcAft>
                      </a:pPr>
                      <a:r>
                        <a:rPr lang="en-US" sz="2800" kern="1200" dirty="0">
                          <a:solidFill>
                            <a:schemeClr val="tx1"/>
                          </a:solidFill>
                          <a:effectLst/>
                          <a:latin typeface="Arial" panose="020B0604020202020204" pitchFamily="34" charset="0"/>
                          <a:ea typeface="+mn-ea"/>
                          <a:cs typeface="Arial" panose="020B0604020202020204" pitchFamily="34" charset="0"/>
                        </a:rPr>
                        <a:t>2067656</a:t>
                      </a:r>
                    </a:p>
                  </a:txBody>
                  <a:tcPr marT="0" marB="0">
                    <a:solidFill>
                      <a:schemeClr val="bg2"/>
                    </a:solidFill>
                  </a:tcPr>
                </a:tc>
                <a:extLst>
                  <a:ext uri="{0D108BD9-81ED-4DB2-BD59-A6C34878D82A}">
                    <a16:rowId xmlns:a16="http://schemas.microsoft.com/office/drawing/2014/main" val="1454770932"/>
                  </a:ext>
                </a:extLst>
              </a:tr>
              <a:tr h="175260">
                <a:tc>
                  <a:txBody>
                    <a:bodyPr/>
                    <a:lstStyle/>
                    <a:p>
                      <a:pPr marL="0" marR="0">
                        <a:lnSpc>
                          <a:spcPct val="107000"/>
                        </a:lnSpc>
                        <a:spcAft>
                          <a:spcPts val="800"/>
                        </a:spcAft>
                      </a:pPr>
                      <a:r>
                        <a:rPr lang="en-US" sz="2800" dirty="0">
                          <a:effectLst/>
                          <a:latin typeface="Arial" panose="020B0604020202020204" pitchFamily="34" charset="0"/>
                          <a:cs typeface="Arial" panose="020B0604020202020204" pitchFamily="34" charset="0"/>
                        </a:rPr>
                        <a:t>Location of Affiliation</a:t>
                      </a:r>
                      <a:endParaRPr lang="en-US" sz="2800" dirty="0">
                        <a:effectLst/>
                        <a:latin typeface="Arial" panose="020B0604020202020204" pitchFamily="34" charset="0"/>
                        <a:ea typeface="Aptos" panose="02110004020202020204"/>
                        <a:cs typeface="Arial" panose="020B0604020202020204" pitchFamily="34" charset="0"/>
                      </a:endParaRPr>
                    </a:p>
                  </a:txBody>
                  <a:tcPr marT="0" marB="0">
                    <a:solidFill>
                      <a:schemeClr val="bg2">
                        <a:lumMod val="90000"/>
                      </a:schemeClr>
                    </a:solidFill>
                  </a:tcPr>
                </a:tc>
                <a:tc>
                  <a:txBody>
                    <a:bodyPr/>
                    <a:lstStyle/>
                    <a:p>
                      <a:pPr marL="0" marR="0" algn="just">
                        <a:lnSpc>
                          <a:spcPct val="107000"/>
                        </a:lnSpc>
                        <a:spcAft>
                          <a:spcPts val="800"/>
                        </a:spcAft>
                      </a:pPr>
                      <a:r>
                        <a:rPr lang="en-US" sz="2800" dirty="0">
                          <a:effectLst/>
                          <a:latin typeface="Arial" panose="020B0604020202020204" pitchFamily="34" charset="0"/>
                          <a:ea typeface="Aptos" panose="02110004020202020204"/>
                          <a:cs typeface="Arial" panose="020B0604020202020204" pitchFamily="34" charset="0"/>
                        </a:rPr>
                        <a:t>3755</a:t>
                      </a:r>
                    </a:p>
                  </a:txBody>
                  <a:tcPr marT="0" marB="0">
                    <a:solidFill>
                      <a:schemeClr val="bg2"/>
                    </a:solidFill>
                  </a:tcPr>
                </a:tc>
                <a:tc>
                  <a:txBody>
                    <a:bodyPr/>
                    <a:lstStyle/>
                    <a:p>
                      <a:pPr marL="0" marR="0" algn="just" defTabSz="1612228" rtl="0" eaLnBrk="1" latinLnBrk="0" hangingPunct="1">
                        <a:lnSpc>
                          <a:spcPct val="107000"/>
                        </a:lnSpc>
                        <a:spcAft>
                          <a:spcPts val="800"/>
                        </a:spcAft>
                      </a:pPr>
                      <a:r>
                        <a:rPr lang="en-US" sz="2800" kern="1200" dirty="0">
                          <a:solidFill>
                            <a:schemeClr val="tx1"/>
                          </a:solidFill>
                          <a:effectLst/>
                          <a:latin typeface="Arial" panose="020B0604020202020204" pitchFamily="34" charset="0"/>
                          <a:ea typeface="+mn-ea"/>
                          <a:cs typeface="Arial" panose="020B0604020202020204" pitchFamily="34" charset="0"/>
                        </a:rPr>
                        <a:t>180951</a:t>
                      </a:r>
                    </a:p>
                  </a:txBody>
                  <a:tcPr marT="0" marB="0">
                    <a:solidFill>
                      <a:schemeClr val="bg2"/>
                    </a:solidFill>
                  </a:tcPr>
                </a:tc>
                <a:extLst>
                  <a:ext uri="{0D108BD9-81ED-4DB2-BD59-A6C34878D82A}">
                    <a16:rowId xmlns:a16="http://schemas.microsoft.com/office/drawing/2014/main" val="442525804"/>
                  </a:ext>
                </a:extLst>
              </a:tr>
              <a:tr h="299647">
                <a:tc>
                  <a:txBody>
                    <a:bodyPr/>
                    <a:lstStyle/>
                    <a:p>
                      <a:pPr marL="0" marR="0">
                        <a:lnSpc>
                          <a:spcPct val="107000"/>
                        </a:lnSpc>
                        <a:spcAft>
                          <a:spcPts val="800"/>
                        </a:spcAft>
                      </a:pPr>
                      <a:r>
                        <a:rPr lang="en-US" sz="2800" dirty="0">
                          <a:effectLst/>
                          <a:latin typeface="Arial" panose="020B0604020202020204" pitchFamily="34" charset="0"/>
                          <a:cs typeface="Arial" panose="020B0604020202020204" pitchFamily="34" charset="0"/>
                        </a:rPr>
                        <a:t>Research Cluster</a:t>
                      </a:r>
                      <a:endParaRPr lang="en-US" sz="2800" dirty="0">
                        <a:effectLst/>
                        <a:latin typeface="Arial" panose="020B0604020202020204" pitchFamily="34" charset="0"/>
                        <a:ea typeface="Aptos" panose="02110004020202020204"/>
                        <a:cs typeface="Arial" panose="020B0604020202020204" pitchFamily="34" charset="0"/>
                      </a:endParaRPr>
                    </a:p>
                  </a:txBody>
                  <a:tcPr marT="0" marB="0">
                    <a:solidFill>
                      <a:schemeClr val="bg2">
                        <a:lumMod val="90000"/>
                      </a:schemeClr>
                    </a:solidFill>
                  </a:tcPr>
                </a:tc>
                <a:tc>
                  <a:txBody>
                    <a:bodyPr/>
                    <a:lstStyle/>
                    <a:p>
                      <a:pPr marL="0" marR="0" algn="just">
                        <a:lnSpc>
                          <a:spcPct val="107000"/>
                        </a:lnSpc>
                        <a:spcAft>
                          <a:spcPts val="800"/>
                        </a:spcAft>
                      </a:pPr>
                      <a:r>
                        <a:rPr lang="en-US" sz="2800" dirty="0">
                          <a:effectLst/>
                          <a:latin typeface="Arial" panose="020B0604020202020204" pitchFamily="34" charset="0"/>
                          <a:ea typeface="Aptos" panose="02110004020202020204"/>
                          <a:cs typeface="Arial" panose="020B0604020202020204" pitchFamily="34" charset="0"/>
                        </a:rPr>
                        <a:t>50153</a:t>
                      </a:r>
                    </a:p>
                  </a:txBody>
                  <a:tcPr marT="0" marB="0">
                    <a:solidFill>
                      <a:schemeClr val="bg2"/>
                    </a:solidFill>
                  </a:tcPr>
                </a:tc>
                <a:tc>
                  <a:txBody>
                    <a:bodyPr/>
                    <a:lstStyle/>
                    <a:p>
                      <a:pPr marL="0" marR="0" lvl="0" indent="0" algn="just" defTabSz="1612228" rtl="0" eaLnBrk="1" fontAlgn="auto" latinLnBrk="0" hangingPunct="1">
                        <a:lnSpc>
                          <a:spcPct val="107000"/>
                        </a:lnSpc>
                        <a:spcBef>
                          <a:spcPts val="0"/>
                        </a:spcBef>
                        <a:spcAft>
                          <a:spcPts val="800"/>
                        </a:spcAft>
                        <a:buClrTx/>
                        <a:buSzTx/>
                        <a:buFontTx/>
                        <a:buNone/>
                        <a:tabLst/>
                        <a:defRPr/>
                      </a:pPr>
                      <a:r>
                        <a:rPr lang="en-US" sz="2800" dirty="0">
                          <a:effectLst/>
                          <a:latin typeface="Arial" panose="020B0604020202020204" pitchFamily="34" charset="0"/>
                          <a:ea typeface="Aptos" panose="02110004020202020204"/>
                          <a:cs typeface="Arial" panose="020B0604020202020204" pitchFamily="34" charset="0"/>
                        </a:rPr>
                        <a:t>200312</a:t>
                      </a:r>
                    </a:p>
                  </a:txBody>
                  <a:tcPr marT="0" marB="0">
                    <a:solidFill>
                      <a:schemeClr val="bg2"/>
                    </a:solidFill>
                  </a:tcPr>
                </a:tc>
                <a:extLst>
                  <a:ext uri="{0D108BD9-81ED-4DB2-BD59-A6C34878D82A}">
                    <a16:rowId xmlns:a16="http://schemas.microsoft.com/office/drawing/2014/main" val="3150740724"/>
                  </a:ext>
                </a:extLst>
              </a:tr>
              <a:tr h="188481">
                <a:tc>
                  <a:txBody>
                    <a:bodyPr/>
                    <a:lstStyle/>
                    <a:p>
                      <a:pPr marL="0" marR="0">
                        <a:lnSpc>
                          <a:spcPct val="107000"/>
                        </a:lnSpc>
                        <a:spcAft>
                          <a:spcPts val="800"/>
                        </a:spcAft>
                      </a:pPr>
                      <a:r>
                        <a:rPr lang="en-US" sz="2800" dirty="0">
                          <a:effectLst/>
                          <a:latin typeface="Arial" panose="020B0604020202020204" pitchFamily="34" charset="0"/>
                          <a:cs typeface="Arial" panose="020B0604020202020204" pitchFamily="34" charset="0"/>
                        </a:rPr>
                        <a:t>Research Expertise</a:t>
                      </a:r>
                      <a:endParaRPr lang="en-US" sz="2800" dirty="0">
                        <a:effectLst/>
                        <a:latin typeface="Arial" panose="020B0604020202020204" pitchFamily="34" charset="0"/>
                        <a:ea typeface="Aptos" panose="02110004020202020204"/>
                        <a:cs typeface="Arial" panose="020B0604020202020204" pitchFamily="34" charset="0"/>
                      </a:endParaRPr>
                    </a:p>
                  </a:txBody>
                  <a:tcPr marT="0" marB="0">
                    <a:solidFill>
                      <a:schemeClr val="bg2">
                        <a:lumMod val="90000"/>
                      </a:schemeClr>
                    </a:solidFill>
                  </a:tcPr>
                </a:tc>
                <a:tc>
                  <a:txBody>
                    <a:bodyPr/>
                    <a:lstStyle/>
                    <a:p>
                      <a:pPr marL="0" marR="0" algn="just">
                        <a:lnSpc>
                          <a:spcPct val="107000"/>
                        </a:lnSpc>
                        <a:spcAft>
                          <a:spcPts val="800"/>
                        </a:spcAft>
                      </a:pPr>
                      <a:r>
                        <a:rPr lang="en-US" sz="2800" dirty="0">
                          <a:effectLst/>
                          <a:latin typeface="Arial" panose="020B0604020202020204" pitchFamily="34" charset="0"/>
                          <a:ea typeface="Aptos" panose="02110004020202020204"/>
                          <a:cs typeface="Arial" panose="020B0604020202020204" pitchFamily="34" charset="0"/>
                        </a:rPr>
                        <a:t>150159</a:t>
                      </a:r>
                    </a:p>
                  </a:txBody>
                  <a:tcPr marT="0" marB="0">
                    <a:solidFill>
                      <a:schemeClr val="bg2"/>
                    </a:solidFill>
                  </a:tcPr>
                </a:tc>
                <a:tc>
                  <a:txBody>
                    <a:bodyPr/>
                    <a:lstStyle/>
                    <a:p>
                      <a:pPr marL="0" marR="0" lvl="0" indent="0" algn="just" defTabSz="1612228" rtl="0" eaLnBrk="1" fontAlgn="auto" latinLnBrk="0" hangingPunct="1">
                        <a:lnSpc>
                          <a:spcPct val="107000"/>
                        </a:lnSpc>
                        <a:spcBef>
                          <a:spcPts val="0"/>
                        </a:spcBef>
                        <a:spcAft>
                          <a:spcPts val="800"/>
                        </a:spcAft>
                        <a:buClrTx/>
                        <a:buSzTx/>
                        <a:buFontTx/>
                        <a:buNone/>
                        <a:tabLst/>
                        <a:defRPr/>
                      </a:pPr>
                      <a:r>
                        <a:rPr lang="en-US" sz="2800" dirty="0">
                          <a:effectLst/>
                          <a:latin typeface="Arial" panose="020B0604020202020204" pitchFamily="34" charset="0"/>
                          <a:ea typeface="Aptos" panose="02110004020202020204"/>
                          <a:cs typeface="Arial" panose="020B0604020202020204" pitchFamily="34" charset="0"/>
                        </a:rPr>
                        <a:t>150159</a:t>
                      </a:r>
                    </a:p>
                  </a:txBody>
                  <a:tcPr marT="0" marB="0">
                    <a:solidFill>
                      <a:schemeClr val="bg2"/>
                    </a:solidFill>
                  </a:tcPr>
                </a:tc>
                <a:extLst>
                  <a:ext uri="{0D108BD9-81ED-4DB2-BD59-A6C34878D82A}">
                    <a16:rowId xmlns:a16="http://schemas.microsoft.com/office/drawing/2014/main" val="4100578159"/>
                  </a:ext>
                </a:extLst>
              </a:tr>
            </a:tbl>
          </a:graphicData>
        </a:graphic>
      </p:graphicFrame>
      <p:sp>
        <p:nvSpPr>
          <p:cNvPr id="50" name="TextBox 49">
            <a:extLst>
              <a:ext uri="{FF2B5EF4-FFF2-40B4-BE49-F238E27FC236}">
                <a16:creationId xmlns:a16="http://schemas.microsoft.com/office/drawing/2014/main" id="{07E305F2-5B32-713D-821B-DA2CFF416529}"/>
              </a:ext>
            </a:extLst>
          </p:cNvPr>
          <p:cNvSpPr txBox="1"/>
          <p:nvPr/>
        </p:nvSpPr>
        <p:spPr>
          <a:xfrm>
            <a:off x="23106914" y="8752846"/>
            <a:ext cx="7136581" cy="461665"/>
          </a:xfrm>
          <a:prstGeom prst="rect">
            <a:avLst/>
          </a:prstGeom>
          <a:noFill/>
        </p:spPr>
        <p:txBody>
          <a:bodyPr wrap="square">
            <a:spAutoFit/>
          </a:bodyPr>
          <a:lstStyle/>
          <a:p>
            <a:pPr algn="ctr"/>
            <a:r>
              <a:rPr lang="en-US" sz="2400" b="1" i="1" dirty="0">
                <a:effectLst/>
                <a:latin typeface="Arial" panose="020B0604020202020204" pitchFamily="34" charset="0"/>
                <a:ea typeface="Times New Roman" panose="02020603050405020304" pitchFamily="18" charset="0"/>
                <a:cs typeface="Arial" panose="020B0604020202020204" pitchFamily="34" charset="0"/>
              </a:rPr>
              <a:t>Table 2. Statistical results for the RCN</a:t>
            </a:r>
            <a:endParaRPr lang="en-US" dirty="0">
              <a:latin typeface="Arial" panose="020B0604020202020204" pitchFamily="34" charset="0"/>
              <a:cs typeface="Arial" panose="020B0604020202020204" pitchFamily="34" charset="0"/>
            </a:endParaRPr>
          </a:p>
        </p:txBody>
      </p:sp>
      <p:pic>
        <p:nvPicPr>
          <p:cNvPr id="58" name="Picture 57" descr="A close-up of a diagram&#10;&#10;Description automatically generated">
            <a:extLst>
              <a:ext uri="{FF2B5EF4-FFF2-40B4-BE49-F238E27FC236}">
                <a16:creationId xmlns:a16="http://schemas.microsoft.com/office/drawing/2014/main" id="{01F9595B-3E32-E8D6-1E4F-2F76CF0D298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066360" y="15122738"/>
            <a:ext cx="15989979" cy="6352677"/>
          </a:xfrm>
          <a:prstGeom prst="rect">
            <a:avLst/>
          </a:prstGeom>
        </p:spPr>
      </p:pic>
      <p:sp>
        <p:nvSpPr>
          <p:cNvPr id="199" name="TextBox 198">
            <a:extLst>
              <a:ext uri="{FF2B5EF4-FFF2-40B4-BE49-F238E27FC236}">
                <a16:creationId xmlns:a16="http://schemas.microsoft.com/office/drawing/2014/main" id="{976A1AAA-5ED8-3800-AD31-E559D72CB848}"/>
              </a:ext>
            </a:extLst>
          </p:cNvPr>
          <p:cNvSpPr txBox="1"/>
          <p:nvPr/>
        </p:nvSpPr>
        <p:spPr>
          <a:xfrm>
            <a:off x="20497800" y="21445406"/>
            <a:ext cx="14124503" cy="461665"/>
          </a:xfrm>
          <a:prstGeom prst="rect">
            <a:avLst/>
          </a:prstGeom>
          <a:noFill/>
        </p:spPr>
        <p:txBody>
          <a:bodyPr wrap="square">
            <a:spAutoFit/>
          </a:bodyPr>
          <a:lstStyle/>
          <a:p>
            <a:pPr algn="ctr"/>
            <a:r>
              <a:rPr lang="en-US" sz="2400" b="1" i="1" dirty="0">
                <a:effectLst/>
                <a:latin typeface="Arial" panose="020B0604020202020204" pitchFamily="34" charset="0"/>
                <a:ea typeface="Times New Roman" panose="02020603050405020304" pitchFamily="18" charset="0"/>
                <a:cs typeface="Arial" panose="020B0604020202020204" pitchFamily="34" charset="0"/>
              </a:rPr>
              <a:t>Figure 3. An example of the RCN clusters labelled with the summarized research expertise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0294373"/>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Kyl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18471</TotalTime>
  <Words>1070</Words>
  <Application>Microsoft Office PowerPoint</Application>
  <PresentationFormat>Custom</PresentationFormat>
  <Paragraphs>85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Century Gothic</vt:lpstr>
      <vt:lpstr>Times</vt:lpstr>
      <vt:lpstr>Wingdings</vt:lpstr>
      <vt:lpstr>Kyle Theme</vt:lpstr>
      <vt:lpstr>PowerPoint Presentation</vt:lpstr>
    </vt:vector>
  </TitlesOfParts>
  <Company>NIH - NHGRI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User</dc:creator>
  <cp:lastModifiedBy>Valinejad, Jaber (NIH/NCATS) [C]</cp:lastModifiedBy>
  <cp:revision>764</cp:revision>
  <cp:lastPrinted>2017-08-24T16:57:32Z</cp:lastPrinted>
  <dcterms:created xsi:type="dcterms:W3CDTF">2001-05-18T19:51:53Z</dcterms:created>
  <dcterms:modified xsi:type="dcterms:W3CDTF">2025-02-18T21:35:48Z</dcterms:modified>
</cp:coreProperties>
</file>